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47"/>
  </p:notesMasterIdLst>
  <p:handoutMasterIdLst>
    <p:handoutMasterId r:id="rId48"/>
  </p:handoutMasterIdLst>
  <p:sldIdLst>
    <p:sldId id="379" r:id="rId2"/>
    <p:sldId id="365" r:id="rId3"/>
    <p:sldId id="257" r:id="rId4"/>
    <p:sldId id="380" r:id="rId5"/>
    <p:sldId id="261" r:id="rId6"/>
    <p:sldId id="386" r:id="rId7"/>
    <p:sldId id="293" r:id="rId8"/>
    <p:sldId id="294" r:id="rId9"/>
    <p:sldId id="297" r:id="rId10"/>
    <p:sldId id="298" r:id="rId11"/>
    <p:sldId id="299" r:id="rId12"/>
    <p:sldId id="382" r:id="rId13"/>
    <p:sldId id="300" r:id="rId14"/>
    <p:sldId id="301" r:id="rId15"/>
    <p:sldId id="383" r:id="rId16"/>
    <p:sldId id="302" r:id="rId17"/>
    <p:sldId id="295" r:id="rId18"/>
    <p:sldId id="296" r:id="rId19"/>
    <p:sldId id="367" r:id="rId20"/>
    <p:sldId id="377" r:id="rId21"/>
    <p:sldId id="381" r:id="rId22"/>
    <p:sldId id="368" r:id="rId23"/>
    <p:sldId id="307" r:id="rId24"/>
    <p:sldId id="373" r:id="rId25"/>
    <p:sldId id="361" r:id="rId26"/>
    <p:sldId id="369" r:id="rId27"/>
    <p:sldId id="370" r:id="rId28"/>
    <p:sldId id="306" r:id="rId29"/>
    <p:sldId id="308" r:id="rId30"/>
    <p:sldId id="309" r:id="rId31"/>
    <p:sldId id="310" r:id="rId32"/>
    <p:sldId id="311" r:id="rId33"/>
    <p:sldId id="316" r:id="rId34"/>
    <p:sldId id="317" r:id="rId35"/>
    <p:sldId id="384" r:id="rId36"/>
    <p:sldId id="385" r:id="rId37"/>
    <p:sldId id="319" r:id="rId38"/>
    <p:sldId id="320" r:id="rId39"/>
    <p:sldId id="321" r:id="rId40"/>
    <p:sldId id="322" r:id="rId41"/>
    <p:sldId id="323" r:id="rId42"/>
    <p:sldId id="324" r:id="rId43"/>
    <p:sldId id="325" r:id="rId44"/>
    <p:sldId id="332" r:id="rId45"/>
    <p:sldId id="339" r:id="rId46"/>
  </p:sldIdLst>
  <p:sldSz cx="9144000" cy="6858000" type="screen4x3"/>
  <p:notesSz cx="6858000" cy="9144000"/>
  <p:defaultTextStyle>
    <a:defPPr>
      <a:defRPr lang="ko-KR"/>
    </a:defPPr>
    <a:lvl1pPr algn="l" rtl="0" fontAlgn="base" latinLnBrk="1">
      <a:lnSpc>
        <a:spcPct val="90000"/>
      </a:lnSpc>
      <a:spcBef>
        <a:spcPct val="0"/>
      </a:spcBef>
      <a:spcAft>
        <a:spcPct val="0"/>
      </a:spcAft>
      <a:defRPr kumimoji="1" sz="1300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1pPr>
    <a:lvl2pPr marL="457200" algn="l" rtl="0" fontAlgn="base" latinLnBrk="1">
      <a:lnSpc>
        <a:spcPct val="90000"/>
      </a:lnSpc>
      <a:spcBef>
        <a:spcPct val="0"/>
      </a:spcBef>
      <a:spcAft>
        <a:spcPct val="0"/>
      </a:spcAft>
      <a:defRPr kumimoji="1" sz="1300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2pPr>
    <a:lvl3pPr marL="914400" algn="l" rtl="0" fontAlgn="base" latinLnBrk="1">
      <a:lnSpc>
        <a:spcPct val="90000"/>
      </a:lnSpc>
      <a:spcBef>
        <a:spcPct val="0"/>
      </a:spcBef>
      <a:spcAft>
        <a:spcPct val="0"/>
      </a:spcAft>
      <a:defRPr kumimoji="1" sz="1300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3pPr>
    <a:lvl4pPr marL="1371600" algn="l" rtl="0" fontAlgn="base" latinLnBrk="1">
      <a:lnSpc>
        <a:spcPct val="90000"/>
      </a:lnSpc>
      <a:spcBef>
        <a:spcPct val="0"/>
      </a:spcBef>
      <a:spcAft>
        <a:spcPct val="0"/>
      </a:spcAft>
      <a:defRPr kumimoji="1" sz="1300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4pPr>
    <a:lvl5pPr marL="1828800" algn="l" rtl="0" fontAlgn="base" latinLnBrk="1">
      <a:lnSpc>
        <a:spcPct val="90000"/>
      </a:lnSpc>
      <a:spcBef>
        <a:spcPct val="0"/>
      </a:spcBef>
      <a:spcAft>
        <a:spcPct val="0"/>
      </a:spcAft>
      <a:defRPr kumimoji="1" sz="1300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300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300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300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300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0000"/>
    <a:srgbClr val="FF9933"/>
    <a:srgbClr val="000066"/>
    <a:srgbClr val="FFFF66"/>
    <a:srgbClr val="FFCC66"/>
    <a:srgbClr val="9966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02" autoAdjust="0"/>
    <p:restoredTop sz="94371" autoAdjust="0"/>
  </p:normalViewPr>
  <p:slideViewPr>
    <p:cSldViewPr>
      <p:cViewPr varScale="1">
        <p:scale>
          <a:sx n="107" d="100"/>
          <a:sy n="107" d="100"/>
        </p:scale>
        <p:origin x="157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9413AE-3866-4EB1-A87D-C456E0D4F63E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37E224C-9A06-43A6-A9E3-7BB0D72A2301}">
      <dgm:prSet/>
      <dgm:spPr>
        <a:ln>
          <a:solidFill>
            <a:srgbClr val="000066"/>
          </a:solidFill>
        </a:ln>
      </dgm:spPr>
      <dgm:t>
        <a:bodyPr/>
        <a:lstStyle/>
        <a:p>
          <a:pPr rtl="0" latinLnBrk="1"/>
          <a:r>
            <a:rPr kumimoji="1" lang="ko-KR" b="1" dirty="0"/>
            <a:t>제</a:t>
          </a:r>
          <a:r>
            <a:rPr kumimoji="1" lang="en-US" b="1" dirty="0"/>
            <a:t>5</a:t>
          </a:r>
          <a:r>
            <a:rPr kumimoji="1" lang="ko-KR" b="1" dirty="0"/>
            <a:t>장 </a:t>
          </a:r>
          <a:r>
            <a:rPr kumimoji="1" lang="en-US" altLang="ko-KR" b="1" dirty="0"/>
            <a:t>queue(Queue)</a:t>
          </a:r>
          <a:endParaRPr kumimoji="1" lang="ko-KR" b="1" dirty="0"/>
        </a:p>
      </dgm:t>
    </dgm:pt>
    <dgm:pt modelId="{D4DD2A92-DFFD-4262-B255-B556CC8C26A5}" type="parTrans" cxnId="{05E04E49-61AD-44AF-9B48-8FB1005E3B7F}">
      <dgm:prSet/>
      <dgm:spPr/>
      <dgm:t>
        <a:bodyPr/>
        <a:lstStyle/>
        <a:p>
          <a:pPr latinLnBrk="1"/>
          <a:endParaRPr lang="ko-KR" altLang="en-US"/>
        </a:p>
      </dgm:t>
    </dgm:pt>
    <dgm:pt modelId="{D59FD97B-7829-4807-A87E-0FE62E6FC111}" type="sibTrans" cxnId="{05E04E49-61AD-44AF-9B48-8FB1005E3B7F}">
      <dgm:prSet/>
      <dgm:spPr/>
      <dgm:t>
        <a:bodyPr/>
        <a:lstStyle/>
        <a:p>
          <a:pPr latinLnBrk="1"/>
          <a:endParaRPr lang="ko-KR" altLang="en-US"/>
        </a:p>
      </dgm:t>
    </dgm:pt>
    <dgm:pt modelId="{B6C1CBF1-1798-44F1-B42F-B84294BDA770}" type="pres">
      <dgm:prSet presAssocID="{679413AE-3866-4EB1-A87D-C456E0D4F63E}" presName="linearFlow" presStyleCnt="0">
        <dgm:presLayoutVars>
          <dgm:dir/>
          <dgm:resizeHandles val="exact"/>
        </dgm:presLayoutVars>
      </dgm:prSet>
      <dgm:spPr/>
    </dgm:pt>
    <dgm:pt modelId="{BC33BB05-DEAF-4123-AA13-7E2FB47B58EC}" type="pres">
      <dgm:prSet presAssocID="{837E224C-9A06-43A6-A9E3-7BB0D72A2301}" presName="composite" presStyleCnt="0"/>
      <dgm:spPr/>
    </dgm:pt>
    <dgm:pt modelId="{B8007C76-5488-4142-AB2E-FF989197A3E0}" type="pres">
      <dgm:prSet presAssocID="{837E224C-9A06-43A6-A9E3-7BB0D72A2301}" presName="imgShp" presStyleLbl="fgImgPlace1" presStyleIdx="0" presStyleCnt="1" custLinFactNeighborX="69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F5CEC923-4EEE-438D-BCE5-C1D173E2A65E}" type="pres">
      <dgm:prSet presAssocID="{837E224C-9A06-43A6-A9E3-7BB0D72A2301}" presName="txShp" presStyleLbl="node1" presStyleIdx="0" presStyleCnt="1">
        <dgm:presLayoutVars>
          <dgm:bulletEnabled val="1"/>
        </dgm:presLayoutVars>
      </dgm:prSet>
      <dgm:spPr/>
    </dgm:pt>
  </dgm:ptLst>
  <dgm:cxnLst>
    <dgm:cxn modelId="{33AD5610-1775-461C-B13F-35E502EEC6E3}" type="presOf" srcId="{679413AE-3866-4EB1-A87D-C456E0D4F63E}" destId="{B6C1CBF1-1798-44F1-B42F-B84294BDA770}" srcOrd="0" destOrd="0" presId="urn:microsoft.com/office/officeart/2005/8/layout/vList3#1"/>
    <dgm:cxn modelId="{05E04E49-61AD-44AF-9B48-8FB1005E3B7F}" srcId="{679413AE-3866-4EB1-A87D-C456E0D4F63E}" destId="{837E224C-9A06-43A6-A9E3-7BB0D72A2301}" srcOrd="0" destOrd="0" parTransId="{D4DD2A92-DFFD-4262-B255-B556CC8C26A5}" sibTransId="{D59FD97B-7829-4807-A87E-0FE62E6FC111}"/>
    <dgm:cxn modelId="{37554AE5-48AD-4E29-B77A-B82815D75A4C}" type="presOf" srcId="{837E224C-9A06-43A6-A9E3-7BB0D72A2301}" destId="{F5CEC923-4EEE-438D-BCE5-C1D173E2A65E}" srcOrd="0" destOrd="0" presId="urn:microsoft.com/office/officeart/2005/8/layout/vList3#1"/>
    <dgm:cxn modelId="{58D37646-90BE-4DA0-9AC0-7C7BC1E1DC9A}" type="presParOf" srcId="{B6C1CBF1-1798-44F1-B42F-B84294BDA770}" destId="{BC33BB05-DEAF-4123-AA13-7E2FB47B58EC}" srcOrd="0" destOrd="0" presId="urn:microsoft.com/office/officeart/2005/8/layout/vList3#1"/>
    <dgm:cxn modelId="{3EF1FCBE-86EE-44F3-BD97-71C6704C6481}" type="presParOf" srcId="{BC33BB05-DEAF-4123-AA13-7E2FB47B58EC}" destId="{B8007C76-5488-4142-AB2E-FF989197A3E0}" srcOrd="0" destOrd="0" presId="urn:microsoft.com/office/officeart/2005/8/layout/vList3#1"/>
    <dgm:cxn modelId="{DCF0D2DD-22B5-4529-8CC5-1D8130B0A516}" type="presParOf" srcId="{BC33BB05-DEAF-4123-AA13-7E2FB47B58EC}" destId="{F5CEC923-4EEE-438D-BCE5-C1D173E2A65E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9413AE-3866-4EB1-A87D-C456E0D4F63E}" type="doc">
      <dgm:prSet loTypeId="urn:microsoft.com/office/officeart/2005/8/layout/vList3#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37E224C-9A06-43A6-A9E3-7BB0D72A2301}">
      <dgm:prSet/>
      <dgm:spPr>
        <a:ln>
          <a:solidFill>
            <a:srgbClr val="000066"/>
          </a:solidFill>
        </a:ln>
      </dgm:spPr>
      <dgm:t>
        <a:bodyPr/>
        <a:lstStyle/>
        <a:p>
          <a:pPr rtl="0" latinLnBrk="1"/>
          <a:r>
            <a:rPr kumimoji="1" lang="ko-KR" b="1" dirty="0"/>
            <a:t>제</a:t>
          </a:r>
          <a:r>
            <a:rPr kumimoji="1" lang="en-US" b="1" dirty="0"/>
            <a:t>5</a:t>
          </a:r>
          <a:r>
            <a:rPr kumimoji="1" lang="ko-KR" b="1" dirty="0"/>
            <a:t>장 </a:t>
          </a:r>
          <a:r>
            <a:rPr kumimoji="1" lang="ko-KR" altLang="en-US" b="1" dirty="0"/>
            <a:t>큐</a:t>
          </a:r>
          <a:r>
            <a:rPr kumimoji="1" lang="en-US" altLang="ko-KR" b="1" dirty="0"/>
            <a:t>(Queue)</a:t>
          </a:r>
          <a:endParaRPr kumimoji="1" lang="ko-KR" b="1" dirty="0"/>
        </a:p>
      </dgm:t>
    </dgm:pt>
    <dgm:pt modelId="{D4DD2A92-DFFD-4262-B255-B556CC8C26A5}" type="parTrans" cxnId="{05E04E49-61AD-44AF-9B48-8FB1005E3B7F}">
      <dgm:prSet/>
      <dgm:spPr/>
      <dgm:t>
        <a:bodyPr/>
        <a:lstStyle/>
        <a:p>
          <a:pPr latinLnBrk="1"/>
          <a:endParaRPr lang="ko-KR" altLang="en-US"/>
        </a:p>
      </dgm:t>
    </dgm:pt>
    <dgm:pt modelId="{D59FD97B-7829-4807-A87E-0FE62E6FC111}" type="sibTrans" cxnId="{05E04E49-61AD-44AF-9B48-8FB1005E3B7F}">
      <dgm:prSet/>
      <dgm:spPr/>
      <dgm:t>
        <a:bodyPr/>
        <a:lstStyle/>
        <a:p>
          <a:pPr latinLnBrk="1"/>
          <a:endParaRPr lang="ko-KR" altLang="en-US"/>
        </a:p>
      </dgm:t>
    </dgm:pt>
    <dgm:pt modelId="{B6C1CBF1-1798-44F1-B42F-B84294BDA770}" type="pres">
      <dgm:prSet presAssocID="{679413AE-3866-4EB1-A87D-C456E0D4F63E}" presName="linearFlow" presStyleCnt="0">
        <dgm:presLayoutVars>
          <dgm:dir/>
          <dgm:resizeHandles val="exact"/>
        </dgm:presLayoutVars>
      </dgm:prSet>
      <dgm:spPr/>
    </dgm:pt>
    <dgm:pt modelId="{BC33BB05-DEAF-4123-AA13-7E2FB47B58EC}" type="pres">
      <dgm:prSet presAssocID="{837E224C-9A06-43A6-A9E3-7BB0D72A2301}" presName="composite" presStyleCnt="0"/>
      <dgm:spPr/>
    </dgm:pt>
    <dgm:pt modelId="{B8007C76-5488-4142-AB2E-FF989197A3E0}" type="pres">
      <dgm:prSet presAssocID="{837E224C-9A06-43A6-A9E3-7BB0D72A2301}" presName="imgShp" presStyleLbl="fgImgPlace1" presStyleIdx="0" presStyleCnt="1" custLinFactNeighborX="69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F5CEC923-4EEE-438D-BCE5-C1D173E2A65E}" type="pres">
      <dgm:prSet presAssocID="{837E224C-9A06-43A6-A9E3-7BB0D72A2301}" presName="txShp" presStyleLbl="node1" presStyleIdx="0" presStyleCnt="1">
        <dgm:presLayoutVars>
          <dgm:bulletEnabled val="1"/>
        </dgm:presLayoutVars>
      </dgm:prSet>
      <dgm:spPr/>
    </dgm:pt>
  </dgm:ptLst>
  <dgm:cxnLst>
    <dgm:cxn modelId="{FD0B0564-68F2-4104-97CE-1022126BBA4C}" type="presOf" srcId="{679413AE-3866-4EB1-A87D-C456E0D4F63E}" destId="{B6C1CBF1-1798-44F1-B42F-B84294BDA770}" srcOrd="0" destOrd="0" presId="urn:microsoft.com/office/officeart/2005/8/layout/vList3#3"/>
    <dgm:cxn modelId="{05E04E49-61AD-44AF-9B48-8FB1005E3B7F}" srcId="{679413AE-3866-4EB1-A87D-C456E0D4F63E}" destId="{837E224C-9A06-43A6-A9E3-7BB0D72A2301}" srcOrd="0" destOrd="0" parTransId="{D4DD2A92-DFFD-4262-B255-B556CC8C26A5}" sibTransId="{D59FD97B-7829-4807-A87E-0FE62E6FC111}"/>
    <dgm:cxn modelId="{08A56CE9-E232-4750-91DA-93BD803A29BF}" type="presOf" srcId="{837E224C-9A06-43A6-A9E3-7BB0D72A2301}" destId="{F5CEC923-4EEE-438D-BCE5-C1D173E2A65E}" srcOrd="0" destOrd="0" presId="urn:microsoft.com/office/officeart/2005/8/layout/vList3#3"/>
    <dgm:cxn modelId="{A6E4118B-4F53-4EA7-BCC7-69CAFB4D419F}" type="presParOf" srcId="{B6C1CBF1-1798-44F1-B42F-B84294BDA770}" destId="{BC33BB05-DEAF-4123-AA13-7E2FB47B58EC}" srcOrd="0" destOrd="0" presId="urn:microsoft.com/office/officeart/2005/8/layout/vList3#3"/>
    <dgm:cxn modelId="{A99D2664-AA2A-4444-A156-168F357AB92F}" type="presParOf" srcId="{BC33BB05-DEAF-4123-AA13-7E2FB47B58EC}" destId="{B8007C76-5488-4142-AB2E-FF989197A3E0}" srcOrd="0" destOrd="0" presId="urn:microsoft.com/office/officeart/2005/8/layout/vList3#3"/>
    <dgm:cxn modelId="{27841CD0-3DC3-4BB0-B463-302DD5C8EA15}" type="presParOf" srcId="{BC33BB05-DEAF-4123-AA13-7E2FB47B58EC}" destId="{F5CEC923-4EEE-438D-BCE5-C1D173E2A65E}" srcOrd="1" destOrd="0" presId="urn:microsoft.com/office/officeart/2005/8/layout/vList3#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CEC923-4EEE-438D-BCE5-C1D173E2A65E}">
      <dsp:nvSpPr>
        <dsp:cNvPr id="0" name=""/>
        <dsp:cNvSpPr/>
      </dsp:nvSpPr>
      <dsp:spPr>
        <a:xfrm rot="10800000">
          <a:off x="316827" y="0"/>
          <a:ext cx="1045137" cy="21431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0006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507" tIns="26670" rIns="49784" bIns="26670" numCol="1" spcCol="1270" anchor="ctr" anchorCtr="0">
          <a:noAutofit/>
        </a:bodyPr>
        <a:lstStyle/>
        <a:p>
          <a:pPr marL="0" lvl="0" indent="0" algn="ctr" defTabSz="3111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700" b="1" kern="1200" dirty="0"/>
            <a:t>제</a:t>
          </a:r>
          <a:r>
            <a:rPr kumimoji="1" lang="en-US" sz="700" b="1" kern="1200" dirty="0"/>
            <a:t>5</a:t>
          </a:r>
          <a:r>
            <a:rPr kumimoji="1" lang="ko-KR" sz="700" b="1" kern="1200" dirty="0"/>
            <a:t>장 </a:t>
          </a:r>
          <a:r>
            <a:rPr kumimoji="1" lang="en-US" altLang="ko-KR" sz="700" b="1" kern="1200" dirty="0"/>
            <a:t>queue(Queue)</a:t>
          </a:r>
          <a:endParaRPr kumimoji="1" lang="ko-KR" sz="700" b="1" kern="1200" dirty="0"/>
        </a:p>
      </dsp:txBody>
      <dsp:txXfrm rot="10800000">
        <a:off x="370405" y="0"/>
        <a:ext cx="991559" cy="214314"/>
      </dsp:txXfrm>
    </dsp:sp>
    <dsp:sp modelId="{B8007C76-5488-4142-AB2E-FF989197A3E0}">
      <dsp:nvSpPr>
        <dsp:cNvPr id="0" name=""/>
        <dsp:cNvSpPr/>
      </dsp:nvSpPr>
      <dsp:spPr>
        <a:xfrm>
          <a:off x="211151" y="0"/>
          <a:ext cx="214314" cy="214314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CEC923-4EEE-438D-BCE5-C1D173E2A65E}">
      <dsp:nvSpPr>
        <dsp:cNvPr id="0" name=""/>
        <dsp:cNvSpPr/>
      </dsp:nvSpPr>
      <dsp:spPr>
        <a:xfrm rot="10800000">
          <a:off x="1787021" y="0"/>
          <a:ext cx="5605739" cy="150019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0006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546" tIns="171450" rIns="320040" bIns="171450" numCol="1" spcCol="1270" anchor="ctr" anchorCtr="0">
          <a:noAutofit/>
        </a:bodyPr>
        <a:lstStyle/>
        <a:p>
          <a:pPr marL="0" lvl="0" indent="0" algn="ctr" defTabSz="20002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4500" b="1" kern="1200" dirty="0"/>
            <a:t>제</a:t>
          </a:r>
          <a:r>
            <a:rPr kumimoji="1" lang="en-US" sz="4500" b="1" kern="1200" dirty="0"/>
            <a:t>5</a:t>
          </a:r>
          <a:r>
            <a:rPr kumimoji="1" lang="ko-KR" sz="4500" b="1" kern="1200" dirty="0"/>
            <a:t>장 </a:t>
          </a:r>
          <a:r>
            <a:rPr kumimoji="1" lang="ko-KR" altLang="en-US" sz="4500" b="1" kern="1200" dirty="0"/>
            <a:t>큐</a:t>
          </a:r>
          <a:r>
            <a:rPr kumimoji="1" lang="en-US" altLang="ko-KR" sz="4500" b="1" kern="1200" dirty="0"/>
            <a:t>(Queue)</a:t>
          </a:r>
          <a:endParaRPr kumimoji="1" lang="ko-KR" sz="4500" b="1" kern="1200" dirty="0"/>
        </a:p>
      </dsp:txBody>
      <dsp:txXfrm rot="10800000">
        <a:off x="2162070" y="0"/>
        <a:ext cx="5230690" cy="1500198"/>
      </dsp:txXfrm>
    </dsp:sp>
    <dsp:sp modelId="{B8007C76-5488-4142-AB2E-FF989197A3E0}">
      <dsp:nvSpPr>
        <dsp:cNvPr id="0" name=""/>
        <dsp:cNvSpPr/>
      </dsp:nvSpPr>
      <dsp:spPr>
        <a:xfrm>
          <a:off x="1047288" y="0"/>
          <a:ext cx="1500198" cy="1500198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D22F3E4-30CD-42BF-9DB7-0E0D339AEDC7}" type="datetimeFigureOut">
              <a:rPr lang="ko-KR" altLang="en-US"/>
              <a:pPr>
                <a:defRPr/>
              </a:pPr>
              <a:t>2021-06-01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1FEB318-1424-4DE8-9DC2-92BE573A014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872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022DBD2-99E3-46E9-87D2-D7183AF51B22}" type="datetimeFigureOut">
              <a:rPr lang="ko-KR" altLang="en-US"/>
              <a:pPr>
                <a:defRPr/>
              </a:pPr>
              <a:t>2021-06-01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B48634B-CA71-4B63-B10C-17D403A930E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6738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48634B-CA71-4B63-B10C-17D403A930E4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315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48634B-CA71-4B63-B10C-17D403A930E4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513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2898775" y="6389688"/>
            <a:ext cx="3505200" cy="366712"/>
          </a:xfrm>
        </p:spPr>
        <p:txBody>
          <a:bodyPr/>
          <a:lstStyle>
            <a:lvl1pPr algn="ctr">
              <a:defRPr b="1"/>
            </a:lvl1pPr>
          </a:lstStyle>
          <a:p>
            <a:pPr>
              <a:defRPr/>
            </a:pPr>
            <a:r>
              <a:rPr lang="en-US"/>
              <a:t>Dept. of Computer Science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8D530A-B364-4EEC-910C-2B3EEC39C3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178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 userDrawn="1"/>
        </p:nvSpPr>
        <p:spPr>
          <a:xfrm>
            <a:off x="571500" y="714375"/>
            <a:ext cx="1000125" cy="1000125"/>
          </a:xfrm>
          <a:prstGeom prst="ellipse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 userDrawn="1"/>
        </p:nvSpPr>
        <p:spPr>
          <a:xfrm>
            <a:off x="642938" y="785813"/>
            <a:ext cx="912812" cy="912812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4" name="타원 3"/>
          <p:cNvSpPr/>
          <p:nvPr userDrawn="1"/>
        </p:nvSpPr>
        <p:spPr>
          <a:xfrm>
            <a:off x="714375" y="857250"/>
            <a:ext cx="825500" cy="82550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 rot="5400000">
            <a:off x="-85725" y="1771650"/>
            <a:ext cx="1100138" cy="928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 rot="5400000">
            <a:off x="-1799431" y="4487069"/>
            <a:ext cx="4741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 rot="5400000" flipH="1" flipV="1">
            <a:off x="927894" y="569119"/>
            <a:ext cx="2857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0" y="0"/>
            <a:ext cx="1071563" cy="427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1071563" y="427038"/>
            <a:ext cx="8072437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0"/>
          <p:cNvSpPr txBox="1"/>
          <p:nvPr userDrawn="1"/>
        </p:nvSpPr>
        <p:spPr>
          <a:xfrm>
            <a:off x="1643063" y="987425"/>
            <a:ext cx="23528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4000" b="1" dirty="0">
                <a:latin typeface="HY동녘M" pitchFamily="18" charset="-127"/>
                <a:ea typeface="HY동녘M" pitchFamily="18" charset="-127"/>
              </a:rPr>
              <a:t>11</a:t>
            </a:r>
            <a:r>
              <a:rPr lang="ko-KR" altLang="en-US" sz="4000" b="1" dirty="0">
                <a:latin typeface="HY동녘M" pitchFamily="18" charset="-127"/>
                <a:ea typeface="HY동녘M" pitchFamily="18" charset="-127"/>
              </a:rPr>
              <a:t> 주차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8286750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8501063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8715375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8072438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0" y="6357938"/>
            <a:ext cx="91440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214313" y="6427788"/>
            <a:ext cx="8786812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1304925" y="1643063"/>
            <a:ext cx="145573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1403350" y="1679575"/>
            <a:ext cx="14541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571500" y="2114550"/>
            <a:ext cx="8572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 userDrawn="1"/>
        </p:nvSpPr>
        <p:spPr>
          <a:xfrm>
            <a:off x="7429500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7643813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7858125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 userDrawn="1"/>
        </p:nvSpPr>
        <p:spPr>
          <a:xfrm>
            <a:off x="7215188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363663" y="2413000"/>
            <a:ext cx="5857875" cy="423863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2400" b="1" dirty="0">
                <a:latin typeface="HY동녘M" pitchFamily="18" charset="-127"/>
                <a:ea typeface="HY동녘M" pitchFamily="18" charset="-127"/>
              </a:rPr>
              <a:t>제 </a:t>
            </a:r>
            <a:r>
              <a:rPr lang="en-US" altLang="ko-KR" sz="2400" b="1" dirty="0">
                <a:latin typeface="HY동녘M" pitchFamily="18" charset="-127"/>
                <a:ea typeface="HY동녘M" pitchFamily="18" charset="-127"/>
              </a:rPr>
              <a:t>5 </a:t>
            </a:r>
            <a:r>
              <a:rPr lang="ko-KR" altLang="en-US" sz="2400" b="1" dirty="0">
                <a:latin typeface="HY동녘M" pitchFamily="18" charset="-127"/>
                <a:ea typeface="HY동녘M" pitchFamily="18" charset="-127"/>
              </a:rPr>
              <a:t>장 큐</a:t>
            </a:r>
            <a:r>
              <a:rPr lang="en-US" altLang="ko-KR" sz="2400" b="1" dirty="0">
                <a:latin typeface="HY동녘M" pitchFamily="18" charset="-127"/>
                <a:ea typeface="HY동녘M" pitchFamily="18" charset="-127"/>
              </a:rPr>
              <a:t>(QUEUE)</a:t>
            </a:r>
            <a:endParaRPr lang="ko-KR" altLang="en-US" sz="2400" b="1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5" name="TextBox 23"/>
          <p:cNvSpPr txBox="1"/>
          <p:nvPr userDrawn="1"/>
        </p:nvSpPr>
        <p:spPr>
          <a:xfrm>
            <a:off x="1917700" y="2908300"/>
            <a:ext cx="5857875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itchFamily="34" charset="0"/>
              <a:buChar char="•"/>
              <a:defRPr/>
            </a:pPr>
            <a:r>
              <a:rPr lang="en-US" altLang="ko-KR" dirty="0">
                <a:solidFill>
                  <a:sysClr val="windowText" lastClr="000000"/>
                </a:solidFill>
                <a:latin typeface="한양신명조"/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  <a:latin typeface="한양신명조"/>
              </a:rPr>
              <a:t>큐에 대한 개념 이해</a:t>
            </a:r>
          </a:p>
        </p:txBody>
      </p:sp>
      <p:sp>
        <p:nvSpPr>
          <p:cNvPr id="26" name="TextBox 23"/>
          <p:cNvSpPr txBox="1"/>
          <p:nvPr userDrawn="1"/>
        </p:nvSpPr>
        <p:spPr>
          <a:xfrm>
            <a:off x="1922463" y="3340100"/>
            <a:ext cx="5857875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itchFamily="34" charset="0"/>
              <a:buChar char="•"/>
              <a:defRPr/>
            </a:pPr>
            <a:r>
              <a:rPr lang="en-US" altLang="ko-KR" dirty="0">
                <a:solidFill>
                  <a:sysClr val="windowText" lastClr="000000"/>
                </a:solidFill>
                <a:latin typeface="한양신명조"/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  <a:latin typeface="한양신명조"/>
              </a:rPr>
              <a:t>큐의 구현과 연산</a:t>
            </a:r>
            <a:r>
              <a:rPr lang="en-US" altLang="ko-KR" dirty="0">
                <a:solidFill>
                  <a:sysClr val="windowText" lastClr="000000"/>
                </a:solidFill>
                <a:latin typeface="한양신명조"/>
              </a:rPr>
              <a:t>(</a:t>
            </a:r>
            <a:r>
              <a:rPr lang="ko-KR" altLang="en-US" dirty="0">
                <a:solidFill>
                  <a:sysClr val="windowText" lastClr="000000"/>
                </a:solidFill>
                <a:latin typeface="한양신명조"/>
              </a:rPr>
              <a:t>순차 자료구조를 이용한 큐의 구현</a:t>
            </a:r>
            <a:r>
              <a:rPr lang="en-US" altLang="ko-KR" dirty="0">
                <a:solidFill>
                  <a:sysClr val="windowText" lastClr="000000"/>
                </a:solidFill>
                <a:latin typeface="한양신명조"/>
              </a:rPr>
              <a:t>)</a:t>
            </a:r>
            <a:endParaRPr lang="ko-KR" altLang="en-US" dirty="0">
              <a:solidFill>
                <a:sysClr val="windowText" lastClr="000000"/>
              </a:solidFill>
              <a:latin typeface="한양신명조"/>
            </a:endParaRPr>
          </a:p>
        </p:txBody>
      </p:sp>
      <p:sp>
        <p:nvSpPr>
          <p:cNvPr id="27" name="TextBox 23"/>
          <p:cNvSpPr txBox="1"/>
          <p:nvPr userDrawn="1"/>
        </p:nvSpPr>
        <p:spPr>
          <a:xfrm>
            <a:off x="1912937" y="3712369"/>
            <a:ext cx="6254750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itchFamily="34" charset="0"/>
              <a:buChar char="•"/>
              <a:defRPr/>
            </a:pPr>
            <a:r>
              <a:rPr lang="en-US" altLang="ko-KR" dirty="0">
                <a:solidFill>
                  <a:sysClr val="windowText" lastClr="000000"/>
                </a:solidFill>
                <a:latin typeface="한양신명조"/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  <a:latin typeface="한양신명조"/>
              </a:rPr>
              <a:t>큐의 구현과 연산</a:t>
            </a:r>
            <a:r>
              <a:rPr lang="en-US" altLang="ko-KR" dirty="0">
                <a:solidFill>
                  <a:sysClr val="windowText" lastClr="000000"/>
                </a:solidFill>
                <a:latin typeface="한양신명조"/>
              </a:rPr>
              <a:t>(</a:t>
            </a:r>
            <a:r>
              <a:rPr lang="ko-KR" altLang="en-US" dirty="0">
                <a:solidFill>
                  <a:sysClr val="windowText" lastClr="000000"/>
                </a:solidFill>
                <a:latin typeface="한양신명조"/>
              </a:rPr>
              <a:t>순차 자료구조를 이용한 원형</a:t>
            </a:r>
            <a:r>
              <a:rPr lang="en-US" altLang="ko-KR" dirty="0">
                <a:solidFill>
                  <a:sysClr val="windowText" lastClr="000000"/>
                </a:solidFill>
                <a:latin typeface="한양신명조"/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  <a:latin typeface="한양신명조"/>
              </a:rPr>
              <a:t>큐의 구현</a:t>
            </a:r>
            <a:r>
              <a:rPr lang="en-US" altLang="ko-KR" dirty="0">
                <a:solidFill>
                  <a:sysClr val="windowText" lastClr="000000"/>
                </a:solidFill>
                <a:latin typeface="한양신명조"/>
              </a:rPr>
              <a:t>)</a:t>
            </a:r>
            <a:endParaRPr lang="ko-KR" altLang="en-US" dirty="0">
              <a:solidFill>
                <a:sysClr val="windowText" lastClr="000000"/>
              </a:solidFill>
              <a:latin typeface="한양신명조"/>
            </a:endParaRPr>
          </a:p>
        </p:txBody>
      </p:sp>
      <p:sp>
        <p:nvSpPr>
          <p:cNvPr id="28" name="TextBox 23"/>
          <p:cNvSpPr txBox="1"/>
          <p:nvPr userDrawn="1"/>
        </p:nvSpPr>
        <p:spPr>
          <a:xfrm>
            <a:off x="1917700" y="4144169"/>
            <a:ext cx="5857875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itchFamily="34" charset="0"/>
              <a:buChar char="•"/>
              <a:defRPr/>
            </a:pPr>
            <a:r>
              <a:rPr lang="en-US" altLang="ko-KR" dirty="0">
                <a:solidFill>
                  <a:sysClr val="windowText" lastClr="000000"/>
                </a:solidFill>
                <a:latin typeface="한양신명조"/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  <a:latin typeface="한양신명조"/>
              </a:rPr>
              <a:t>연결 자료구조를 이용한 큐의 구현</a:t>
            </a:r>
          </a:p>
        </p:txBody>
      </p:sp>
    </p:spTree>
    <p:extLst>
      <p:ext uri="{BB962C8B-B14F-4D97-AF65-F5344CB8AC3E}">
        <p14:creationId xmlns:p14="http://schemas.microsoft.com/office/powerpoint/2010/main" val="3737353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 userDrawn="1"/>
        </p:nvSpPr>
        <p:spPr>
          <a:xfrm>
            <a:off x="571500" y="714375"/>
            <a:ext cx="1000125" cy="1000125"/>
          </a:xfrm>
          <a:prstGeom prst="ellipse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 userDrawn="1"/>
        </p:nvSpPr>
        <p:spPr>
          <a:xfrm>
            <a:off x="642938" y="785813"/>
            <a:ext cx="912812" cy="912812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4" name="타원 3"/>
          <p:cNvSpPr/>
          <p:nvPr userDrawn="1"/>
        </p:nvSpPr>
        <p:spPr>
          <a:xfrm>
            <a:off x="714375" y="857250"/>
            <a:ext cx="825500" cy="82550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 rot="5400000">
            <a:off x="-85725" y="1771650"/>
            <a:ext cx="1100138" cy="928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 rot="5400000">
            <a:off x="-1799431" y="4487069"/>
            <a:ext cx="4741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 rot="5400000" flipH="1" flipV="1">
            <a:off x="927894" y="569119"/>
            <a:ext cx="2857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0" y="0"/>
            <a:ext cx="1071563" cy="427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1071563" y="427038"/>
            <a:ext cx="8072437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0"/>
          <p:cNvSpPr txBox="1"/>
          <p:nvPr userDrawn="1"/>
        </p:nvSpPr>
        <p:spPr>
          <a:xfrm>
            <a:off x="1643063" y="987425"/>
            <a:ext cx="2136775" cy="646113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4000" b="1" dirty="0">
                <a:latin typeface="HY동녘M" pitchFamily="18" charset="-127"/>
                <a:ea typeface="HY동녘M" pitchFamily="18" charset="-127"/>
              </a:rPr>
              <a:t>9</a:t>
            </a:r>
            <a:r>
              <a:rPr lang="ko-KR" altLang="en-US" sz="4000" b="1" dirty="0">
                <a:latin typeface="HY동녘M" pitchFamily="18" charset="-127"/>
                <a:ea typeface="HY동녘M" pitchFamily="18" charset="-127"/>
              </a:rPr>
              <a:t> 주차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8286750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8501063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8715375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8072438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0" y="6357938"/>
            <a:ext cx="91440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214313" y="6427788"/>
            <a:ext cx="8786812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1304925" y="1643063"/>
            <a:ext cx="145573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1403350" y="1679575"/>
            <a:ext cx="14541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571500" y="2114550"/>
            <a:ext cx="8572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 userDrawn="1"/>
        </p:nvSpPr>
        <p:spPr>
          <a:xfrm>
            <a:off x="7429500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7643813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7858125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 userDrawn="1"/>
        </p:nvSpPr>
        <p:spPr>
          <a:xfrm>
            <a:off x="7215188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363663" y="2413000"/>
            <a:ext cx="5857875" cy="423863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2400" b="1" dirty="0">
                <a:latin typeface="HY동녘M" pitchFamily="18" charset="-127"/>
                <a:ea typeface="HY동녘M" pitchFamily="18" charset="-127"/>
              </a:rPr>
              <a:t>제 </a:t>
            </a:r>
            <a:r>
              <a:rPr lang="en-US" altLang="ko-KR" sz="2400" b="1" dirty="0">
                <a:latin typeface="HY동녘M" pitchFamily="18" charset="-127"/>
                <a:ea typeface="HY동녘M" pitchFamily="18" charset="-127"/>
              </a:rPr>
              <a:t>5 </a:t>
            </a:r>
            <a:r>
              <a:rPr lang="ko-KR" altLang="en-US" sz="2400" b="1" dirty="0">
                <a:latin typeface="HY동녘M" pitchFamily="18" charset="-127"/>
                <a:ea typeface="HY동녘M" pitchFamily="18" charset="-127"/>
              </a:rPr>
              <a:t>장 큐</a:t>
            </a:r>
            <a:r>
              <a:rPr lang="en-US" altLang="ko-KR" sz="2400" b="1" dirty="0">
                <a:latin typeface="HY동녘M" pitchFamily="18" charset="-127"/>
                <a:ea typeface="HY동녘M" pitchFamily="18" charset="-127"/>
              </a:rPr>
              <a:t>(QUEUE)</a:t>
            </a:r>
            <a:endParaRPr lang="ko-KR" altLang="en-US" sz="2400" b="1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5" name="TextBox 23"/>
          <p:cNvSpPr txBox="1"/>
          <p:nvPr userDrawn="1"/>
        </p:nvSpPr>
        <p:spPr>
          <a:xfrm>
            <a:off x="1917700" y="2908300"/>
            <a:ext cx="6254750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itchFamily="34" charset="0"/>
              <a:buChar char="•"/>
              <a:defRPr/>
            </a:pPr>
            <a:r>
              <a:rPr lang="en-US" altLang="ko-KR" dirty="0">
                <a:solidFill>
                  <a:sysClr val="windowText" lastClr="000000"/>
                </a:solidFill>
                <a:latin typeface="한양신명조"/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  <a:latin typeface="한양신명조"/>
              </a:rPr>
              <a:t>큐의 구현과 연산</a:t>
            </a:r>
            <a:r>
              <a:rPr lang="en-US" altLang="ko-KR" dirty="0">
                <a:solidFill>
                  <a:sysClr val="windowText" lastClr="000000"/>
                </a:solidFill>
                <a:latin typeface="한양신명조"/>
              </a:rPr>
              <a:t>(</a:t>
            </a:r>
            <a:r>
              <a:rPr lang="ko-KR" altLang="en-US" dirty="0">
                <a:solidFill>
                  <a:sysClr val="windowText" lastClr="000000"/>
                </a:solidFill>
                <a:latin typeface="한양신명조"/>
              </a:rPr>
              <a:t>순차 자료구조를 이용한 원형</a:t>
            </a:r>
            <a:r>
              <a:rPr lang="en-US" altLang="ko-KR" dirty="0">
                <a:solidFill>
                  <a:sysClr val="windowText" lastClr="000000"/>
                </a:solidFill>
                <a:latin typeface="한양신명조"/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  <a:latin typeface="한양신명조"/>
              </a:rPr>
              <a:t>큐의 구현</a:t>
            </a:r>
            <a:r>
              <a:rPr lang="en-US" altLang="ko-KR" dirty="0">
                <a:solidFill>
                  <a:sysClr val="windowText" lastClr="000000"/>
                </a:solidFill>
                <a:latin typeface="한양신명조"/>
              </a:rPr>
              <a:t>)</a:t>
            </a:r>
            <a:endParaRPr lang="ko-KR" altLang="en-US" dirty="0">
              <a:solidFill>
                <a:sysClr val="windowText" lastClr="000000"/>
              </a:solidFill>
              <a:latin typeface="한양신명조"/>
            </a:endParaRPr>
          </a:p>
        </p:txBody>
      </p:sp>
      <p:sp>
        <p:nvSpPr>
          <p:cNvPr id="26" name="TextBox 23"/>
          <p:cNvSpPr txBox="1"/>
          <p:nvPr userDrawn="1"/>
        </p:nvSpPr>
        <p:spPr>
          <a:xfrm>
            <a:off x="1922463" y="3340100"/>
            <a:ext cx="5857875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itchFamily="34" charset="0"/>
              <a:buChar char="•"/>
              <a:defRPr/>
            </a:pPr>
            <a:r>
              <a:rPr lang="en-US" altLang="ko-KR" dirty="0">
                <a:solidFill>
                  <a:sysClr val="windowText" lastClr="000000"/>
                </a:solidFill>
                <a:latin typeface="한양신명조"/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  <a:latin typeface="한양신명조"/>
              </a:rPr>
              <a:t>연결 자료구조를 이용한 큐의 구현</a:t>
            </a:r>
          </a:p>
        </p:txBody>
      </p:sp>
      <p:sp>
        <p:nvSpPr>
          <p:cNvPr id="27" name="직사각형 26"/>
          <p:cNvSpPr/>
          <p:nvPr userDrawn="1"/>
        </p:nvSpPr>
        <p:spPr>
          <a:xfrm>
            <a:off x="2665413" y="996950"/>
            <a:ext cx="352425" cy="6477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4000" b="1" dirty="0">
                <a:solidFill>
                  <a:prstClr val="black"/>
                </a:solidFill>
                <a:latin typeface="HY동녘M" pitchFamily="18" charset="-127"/>
                <a:ea typeface="HY동녘M" pitchFamily="18" charset="-127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027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/>
          <p:cNvGraphicFramePr/>
          <p:nvPr userDrawn="1"/>
        </p:nvGraphicFramePr>
        <p:xfrm>
          <a:off x="428596" y="1785926"/>
          <a:ext cx="8429684" cy="1500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8342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slideLayout" Target="../slideLayouts/slideLayout3.xml"/><Relationship Id="rId7" Type="http://schemas.openxmlformats.org/officeDocument/2006/relationships/diagramLayout" Target="../diagrams/layout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5" Type="http://schemas.openxmlformats.org/officeDocument/2006/relationships/theme" Target="../theme/theme1.xml"/><Relationship Id="rId10" Type="http://schemas.microsoft.com/office/2007/relationships/diagramDrawing" Target="../diagrams/drawing1.xml"/><Relationship Id="rId4" Type="http://schemas.openxmlformats.org/officeDocument/2006/relationships/slideLayout" Target="../slideLayouts/slideLayout4.xml"/><Relationship Id="rId9" Type="http://schemas.openxmlformats.org/officeDocument/2006/relationships/diagramColors" Target="../diagrams/colors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9219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775" y="6423025"/>
            <a:ext cx="3505200" cy="366713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Dept. of Computer Science</a:t>
            </a:r>
            <a:endParaRPr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A63F607-A451-4F24-8676-D6E308BDBC12}" type="slidenum">
              <a:rPr lang="en-US"/>
              <a:pPr>
                <a:defRPr/>
              </a:pPr>
              <a:t>‹#›</a:t>
            </a:fld>
            <a:endParaRPr lang="en-US" sz="1600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graphicFrame>
        <p:nvGraphicFramePr>
          <p:cNvPr id="11" name="다이어그램 10"/>
          <p:cNvGraphicFramePr/>
          <p:nvPr userDrawn="1"/>
        </p:nvGraphicFramePr>
        <p:xfrm>
          <a:off x="7330656" y="6435155"/>
          <a:ext cx="1571636" cy="214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Bookman Old Style" pitchFamily="18" charset="0"/>
          <a:ea typeface="돋움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Bookman Old Style" pitchFamily="18" charset="0"/>
          <a:ea typeface="돋움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Bookman Old Style" pitchFamily="18" charset="0"/>
          <a:ea typeface="돋움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Bookman Old Style" pitchFamily="18" charset="0"/>
          <a:ea typeface="돋움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Bookman Old Style" pitchFamily="18" charset="0"/>
          <a:ea typeface="돋움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Bookman Old Style" pitchFamily="18" charset="0"/>
          <a:ea typeface="돋움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Bookman Old Style" pitchFamily="18" charset="0"/>
          <a:ea typeface="돋움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Bookman Old Style" pitchFamily="18" charset="0"/>
          <a:ea typeface="돋움" pitchFamily="50" charset="-127"/>
        </a:defRPr>
      </a:lvl9pPr>
    </p:titleStyle>
    <p:bodyStyle>
      <a:lvl1pPr marL="273050" indent="-273050" algn="l" rtl="0" eaLnBrk="0" fontAlgn="base" latinLnBrk="1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latinLnBrk="1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latinLnBrk="1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latinLnBrk="1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oleObject" Target="file:///C:\Users\sec\&#51089;&#50629;&#50857;\Visio%20Work\4&#51109;_&#53328;_&#46300;&#47196;&#51081;.vsd\&#46300;&#47196;&#51081;\~&#50896;&#54805;&#53328;%20-2\Sheet.60" TargetMode="External"/><Relationship Id="rId7" Type="http://schemas.openxmlformats.org/officeDocument/2006/relationships/image" Target="../media/image19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oleObject" Target="file:///C:\Users\sec\&#51089;&#50629;&#50857;\Visio%20Work\4&#51109;_&#53328;_&#46300;&#47196;&#51081;.vsd\&#46300;&#47196;&#51081;\~&#50896;&#54805;%20&#53328;-1\Sheet.64" TargetMode="External"/><Relationship Id="rId11" Type="http://schemas.openxmlformats.org/officeDocument/2006/relationships/image" Target="../media/image22.png"/><Relationship Id="rId5" Type="http://schemas.openxmlformats.org/officeDocument/2006/relationships/image" Target="../media/image18.png"/><Relationship Id="rId10" Type="http://schemas.openxmlformats.org/officeDocument/2006/relationships/image" Target="../media/image21.emf"/><Relationship Id="rId4" Type="http://schemas.openxmlformats.org/officeDocument/2006/relationships/image" Target="../media/image17.emf"/><Relationship Id="rId9" Type="http://schemas.openxmlformats.org/officeDocument/2006/relationships/oleObject" Target="file:///C:\Users\sec\&#51089;&#50629;&#50857;\Visio%20Work\4&#51109;_&#53328;_&#46300;&#47196;&#51081;.vsd\&#46300;&#47196;&#51081;\~&#50896;&#54805;%20&#53328;-1\Sheet.65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0.emf"/><Relationship Id="rId3" Type="http://schemas.openxmlformats.org/officeDocument/2006/relationships/oleObject" Target="file:///C:\Users\sec\&#51089;&#50629;&#50857;\Visio%20Work\4&#51109;_&#53328;_&#46300;&#47196;&#51081;.vsd\&#46300;&#47196;&#51081;\~&#50896;&#54805;&#53328;-4\Sheet.51" TargetMode="External"/><Relationship Id="rId7" Type="http://schemas.openxmlformats.org/officeDocument/2006/relationships/image" Target="../media/image26.emf"/><Relationship Id="rId12" Type="http://schemas.openxmlformats.org/officeDocument/2006/relationships/oleObject" Target="file:///C:\Users\sec\&#51089;&#50629;&#50857;\Visio%20Work\4&#51109;_&#53328;_&#46300;&#47196;&#51081;.vsd\&#46300;&#47196;&#51081;\~&#50896;&#54805;&#53328;%20-2\Sheet.59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oleObject" Target="file:///C:\Users\sec\&#51089;&#50629;&#50857;\Visio%20Work\4&#51109;_&#53328;_&#46300;&#47196;&#51081;.vsd\&#46300;&#47196;&#51081;\~&#50896;&#54805;&#53328;-3\Sheet.53" TargetMode="External"/><Relationship Id="rId11" Type="http://schemas.openxmlformats.org/officeDocument/2006/relationships/image" Target="../media/image29.png"/><Relationship Id="rId5" Type="http://schemas.openxmlformats.org/officeDocument/2006/relationships/image" Target="../media/image25.png"/><Relationship Id="rId10" Type="http://schemas.openxmlformats.org/officeDocument/2006/relationships/image" Target="../media/image28.emf"/><Relationship Id="rId4" Type="http://schemas.openxmlformats.org/officeDocument/2006/relationships/image" Target="../media/image24.emf"/><Relationship Id="rId9" Type="http://schemas.openxmlformats.org/officeDocument/2006/relationships/oleObject" Target="file:///C:\Users\sec\&#51089;&#50629;&#50857;\Visio%20Work\4&#51109;_&#53328;_&#46300;&#47196;&#51081;.vsd\&#46300;&#47196;&#51081;\~&#50896;&#54805;&#53328;-3\Sheet.54" TargetMode="Externa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oleObject" Target="file:///C:\Users\sec\&#51089;&#50629;&#50857;\Visio%20Work\4&#51109;_&#53328;_&#46300;&#47196;&#51081;.vsd\&#46300;&#47196;&#51081;\~&#50896;&#54805;&#53328;%20-%205\Sheet.48" TargetMode="External"/><Relationship Id="rId7" Type="http://schemas.openxmlformats.org/officeDocument/2006/relationships/image" Target="../media/image34.e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oleObject" Target="file:///C:\Users\sec\&#51089;&#50629;&#50857;\Visio%20Work\4&#51109;_&#53328;_&#46300;&#47196;&#51081;.vsd\&#46300;&#47196;&#51081;\~&#50896;&#54805;&#53328;%20-%205\Sheet.49" TargetMode="External"/><Relationship Id="rId5" Type="http://schemas.openxmlformats.org/officeDocument/2006/relationships/image" Target="../media/image33.png"/><Relationship Id="rId10" Type="http://schemas.openxmlformats.org/officeDocument/2006/relationships/image" Target="../media/image36.emf"/><Relationship Id="rId4" Type="http://schemas.openxmlformats.org/officeDocument/2006/relationships/image" Target="../media/image32.emf"/><Relationship Id="rId9" Type="http://schemas.openxmlformats.org/officeDocument/2006/relationships/oleObject" Target="file:///C:\Users\sec\&#51089;&#50629;&#50857;\Visio%20Work\4&#51109;_&#53328;_&#46300;&#47196;&#51081;.vsd\&#46300;&#47196;&#51081;\~&#50896;&#54805;&#53328;-4\Sheet.50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en-US" altLang="ko-KR">
                <a:solidFill>
                  <a:schemeClr val="tx1"/>
                </a:solidFill>
              </a:rPr>
              <a:t>[</a:t>
            </a:r>
            <a:r>
              <a:rPr lang="ko-KR" altLang="en-US">
                <a:solidFill>
                  <a:schemeClr val="tx1"/>
                </a:solidFill>
              </a:rPr>
              <a:t>알고리즘 </a:t>
            </a:r>
            <a:r>
              <a:rPr lang="en-US" altLang="ko-KR">
                <a:solidFill>
                  <a:schemeClr val="tx1"/>
                </a:solidFill>
              </a:rPr>
              <a:t>5.1] </a:t>
            </a:r>
            <a:r>
              <a:rPr lang="ko-KR" altLang="en-US">
                <a:solidFill>
                  <a:schemeClr val="tx1"/>
                </a:solidFill>
              </a:rPr>
              <a:t>초기 공백  </a:t>
            </a:r>
            <a:r>
              <a:rPr lang="en-US" altLang="ko-KR">
                <a:solidFill>
                  <a:schemeClr val="tx1"/>
                </a:solidFill>
              </a:rPr>
              <a:t>queue</a:t>
            </a:r>
            <a:r>
              <a:rPr lang="ko-KR" altLang="en-US">
                <a:solidFill>
                  <a:schemeClr val="tx1"/>
                </a:solidFill>
              </a:rPr>
              <a:t> 생성 </a:t>
            </a:r>
            <a:r>
              <a:rPr lang="en-US" altLang="ko-KR">
                <a:solidFill>
                  <a:schemeClr val="tx1"/>
                </a:solidFill>
              </a:rPr>
              <a:t>algorithm</a:t>
            </a:r>
            <a:endParaRPr lang="ko-KR" altLang="en-US">
              <a:solidFill>
                <a:schemeClr val="tx1"/>
              </a:solidFill>
            </a:endParaRPr>
          </a:p>
          <a:p>
            <a:pPr lvl="2" eaLnBrk="1" hangingPunct="1"/>
            <a:r>
              <a:rPr lang="ko-KR" altLang="en-US"/>
              <a:t>크기가 </a:t>
            </a:r>
            <a:r>
              <a:rPr lang="en-US" altLang="ko-KR"/>
              <a:t>n</a:t>
            </a:r>
            <a:r>
              <a:rPr lang="ko-KR" altLang="en-US"/>
              <a:t>인 </a:t>
            </a:r>
            <a:r>
              <a:rPr lang="en-US" altLang="ko-KR"/>
              <a:t>1</a:t>
            </a:r>
            <a:r>
              <a:rPr lang="ko-KR" altLang="en-US"/>
              <a:t>차원 배열 생성</a:t>
            </a:r>
          </a:p>
          <a:p>
            <a:pPr lvl="2" eaLnBrk="1" hangingPunct="1"/>
            <a:r>
              <a:rPr lang="ko-KR" altLang="en-US"/>
              <a:t> </a:t>
            </a:r>
            <a:r>
              <a:rPr lang="en-US" altLang="ko-KR"/>
              <a:t>front</a:t>
            </a:r>
            <a:r>
              <a:rPr lang="ko-KR" altLang="en-US"/>
              <a:t>와 </a:t>
            </a:r>
            <a:r>
              <a:rPr lang="en-US" altLang="ko-KR"/>
              <a:t>rear</a:t>
            </a:r>
            <a:r>
              <a:rPr lang="ko-KR" altLang="en-US"/>
              <a:t>를 </a:t>
            </a:r>
            <a:r>
              <a:rPr lang="en-US" altLang="ko-KR"/>
              <a:t>-1</a:t>
            </a:r>
            <a:r>
              <a:rPr lang="ko-KR" altLang="en-US"/>
              <a:t>로 초기화 </a:t>
            </a:r>
          </a:p>
        </p:txBody>
      </p:sp>
      <p:sp>
        <p:nvSpPr>
          <p:cNvPr id="22532" name="Text Box 6"/>
          <p:cNvSpPr txBox="1">
            <a:spLocks noChangeArrowheads="1"/>
          </p:cNvSpPr>
          <p:nvPr/>
        </p:nvSpPr>
        <p:spPr bwMode="auto">
          <a:xfrm>
            <a:off x="1403350" y="2420938"/>
            <a:ext cx="3097213" cy="1200150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600" b="1">
                <a:latin typeface="Bookman Old Style" pitchFamily="18" charset="0"/>
              </a:rPr>
              <a:t>createQueue()</a:t>
            </a:r>
          </a:p>
          <a:p>
            <a:pPr eaLnBrk="1" hangingPunct="1"/>
            <a:r>
              <a:rPr lang="en-US" altLang="ko-KR" sz="1600" b="1">
                <a:latin typeface="Bookman Old Style" pitchFamily="18" charset="0"/>
              </a:rPr>
              <a:t>	Q[n];		 </a:t>
            </a:r>
          </a:p>
          <a:p>
            <a:pPr eaLnBrk="1" hangingPunct="1"/>
            <a:r>
              <a:rPr lang="en-US" altLang="ko-KR" sz="1600" b="1">
                <a:latin typeface="Bookman Old Style" pitchFamily="18" charset="0"/>
              </a:rPr>
              <a:t>	front ← -1;</a:t>
            </a:r>
          </a:p>
          <a:p>
            <a:pPr eaLnBrk="1" hangingPunct="1"/>
            <a:r>
              <a:rPr lang="en-US" altLang="ko-KR" sz="1600" b="1">
                <a:latin typeface="Bookman Old Style" pitchFamily="18" charset="0"/>
              </a:rPr>
              <a:t>	rear ← -1;	       </a:t>
            </a:r>
          </a:p>
          <a:p>
            <a:pPr eaLnBrk="1" hangingPunct="1"/>
            <a:r>
              <a:rPr lang="en-US" altLang="ko-KR" sz="1600" b="1">
                <a:latin typeface="Bookman Old Style" pitchFamily="18" charset="0"/>
              </a:rPr>
              <a:t>end createQueue()</a:t>
            </a:r>
          </a:p>
        </p:txBody>
      </p:sp>
      <p:sp>
        <p:nvSpPr>
          <p:cNvPr id="22533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3A9F4099-B399-4A3D-A9D1-A6B2553A2D1D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10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순차 자료구조를 이용한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60475" y="4328669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Queue</a:t>
            </a:r>
            <a:endParaRPr lang="ko-KR" altLang="en-US" sz="1400" dirty="0"/>
          </a:p>
        </p:txBody>
      </p:sp>
      <p:grpSp>
        <p:nvGrpSpPr>
          <p:cNvPr id="8" name="그룹 7"/>
          <p:cNvGrpSpPr/>
          <p:nvPr/>
        </p:nvGrpSpPr>
        <p:grpSpPr>
          <a:xfrm>
            <a:off x="2636036" y="4509120"/>
            <a:ext cx="4214973" cy="660527"/>
            <a:chOff x="1653171" y="2265561"/>
            <a:chExt cx="4214973" cy="660527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1653171" y="2265561"/>
              <a:ext cx="4214973" cy="287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V="1">
              <a:off x="1653171" y="2924944"/>
              <a:ext cx="4214973" cy="11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262778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370790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4860032" y="2269776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5868144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1653171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491879" y="4943592"/>
            <a:ext cx="999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 front =-1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1493208" y="5226620"/>
            <a:ext cx="9226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 rear=-1 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746553" y="4154153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[0]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898681" y="4168518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[1]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4978801" y="4144003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[2]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6031170" y="4168519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[3]</a:t>
            </a:r>
            <a:endParaRPr lang="ko-KR" altLang="en-US" sz="1400" dirty="0"/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2058786" y="4729359"/>
            <a:ext cx="0" cy="21602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2330329" y="4729359"/>
            <a:ext cx="0" cy="216024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6179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알고리즘 </a:t>
            </a:r>
            <a:r>
              <a:rPr lang="en-US" altLang="ko-KR" dirty="0">
                <a:solidFill>
                  <a:schemeClr val="tx1"/>
                </a:solidFill>
              </a:rPr>
              <a:t>5.2] </a:t>
            </a:r>
            <a:r>
              <a:rPr lang="ko-KR" altLang="en-US" dirty="0">
                <a:solidFill>
                  <a:schemeClr val="tx1"/>
                </a:solidFill>
              </a:rPr>
              <a:t>공백 </a:t>
            </a:r>
            <a:r>
              <a:rPr lang="en-US" altLang="ko-KR" dirty="0">
                <a:solidFill>
                  <a:schemeClr val="tx1"/>
                </a:solidFill>
              </a:rPr>
              <a:t>queue</a:t>
            </a:r>
            <a:r>
              <a:rPr lang="ko-KR" altLang="en-US" dirty="0">
                <a:solidFill>
                  <a:schemeClr val="tx1"/>
                </a:solidFill>
              </a:rPr>
              <a:t> 검사 </a:t>
            </a:r>
            <a:r>
              <a:rPr lang="en-US" altLang="ko-KR" dirty="0">
                <a:solidFill>
                  <a:schemeClr val="tx1"/>
                </a:solidFill>
              </a:rPr>
              <a:t>algorithm</a:t>
            </a:r>
            <a:endParaRPr lang="ko-KR" altLang="en-US" dirty="0">
              <a:solidFill>
                <a:schemeClr val="tx1"/>
              </a:solidFill>
            </a:endParaRP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/>
              <a:t>공백 상태 </a:t>
            </a:r>
            <a:r>
              <a:rPr lang="en-US" altLang="ko-KR" dirty="0"/>
              <a:t>: 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front = rear</a:t>
            </a:r>
          </a:p>
          <a:p>
            <a:pPr marL="822960" lvl="2" eaLnBrk="1" fontAlgn="auto" hangingPunct="1">
              <a:lnSpc>
                <a:spcPct val="6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/>
              <a:t>포화 상태 </a:t>
            </a:r>
            <a:r>
              <a:rPr lang="en-US" altLang="ko-KR" dirty="0"/>
              <a:t>: 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rear = n-1  </a:t>
            </a:r>
            <a:r>
              <a:rPr lang="en-US" altLang="ko-KR" dirty="0"/>
              <a:t>(n : </a:t>
            </a:r>
            <a:r>
              <a:rPr lang="ko-KR" altLang="en-US" dirty="0"/>
              <a:t>배열의 크기</a:t>
            </a:r>
            <a:r>
              <a:rPr lang="en-US" altLang="ko-KR" dirty="0"/>
              <a:t>, n-1 : </a:t>
            </a:r>
            <a:r>
              <a:rPr lang="ko-KR" altLang="en-US" dirty="0"/>
              <a:t>배열의 마지막 인덱스</a:t>
            </a:r>
            <a:r>
              <a:rPr lang="en-US" altLang="ko-KR" dirty="0"/>
              <a:t>)</a:t>
            </a:r>
          </a:p>
          <a:p>
            <a:pPr marL="822960" lvl="2" eaLnBrk="1" fontAlgn="auto" hangingPunct="1">
              <a:lnSpc>
                <a:spcPct val="6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/>
          </a:p>
          <a:p>
            <a:pPr marL="822960" lvl="2" eaLnBrk="1" fontAlgn="auto" hangingPunct="1">
              <a:lnSpc>
                <a:spcPct val="6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/>
          </a:p>
          <a:p>
            <a:pPr marL="822960" lvl="2" eaLnBrk="1" fontAlgn="auto" hangingPunct="1">
              <a:lnSpc>
                <a:spcPct val="6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/>
          </a:p>
          <a:p>
            <a:pPr marL="822960" lvl="2" eaLnBrk="1" fontAlgn="auto" hangingPunct="1">
              <a:lnSpc>
                <a:spcPct val="6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/>
          </a:p>
          <a:p>
            <a:pPr marL="822960" lvl="2" eaLnBrk="1" fontAlgn="auto" hangingPunct="1">
              <a:lnSpc>
                <a:spcPct val="6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/>
          </a:p>
          <a:p>
            <a:pPr marL="822960" lvl="2" eaLnBrk="1" fontAlgn="auto" hangingPunct="1">
              <a:lnSpc>
                <a:spcPct val="6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/>
          </a:p>
          <a:p>
            <a:pPr marL="822960" lvl="2" eaLnBrk="1" fontAlgn="auto" hangingPunct="1">
              <a:lnSpc>
                <a:spcPct val="6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/>
          </a:p>
          <a:p>
            <a:pPr marL="822960" lvl="2" eaLnBrk="1" fontAlgn="auto" hangingPunct="1">
              <a:lnSpc>
                <a:spcPct val="6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/>
          </a:p>
        </p:txBody>
      </p:sp>
      <p:sp>
        <p:nvSpPr>
          <p:cNvPr id="23556" name="Text Box 8"/>
          <p:cNvSpPr txBox="1">
            <a:spLocks noChangeArrowheads="1"/>
          </p:cNvSpPr>
          <p:nvPr/>
        </p:nvSpPr>
        <p:spPr bwMode="auto">
          <a:xfrm>
            <a:off x="1331913" y="2420938"/>
            <a:ext cx="6049962" cy="1076325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ko-KR" sz="1600" b="1" dirty="0" err="1"/>
              <a:t>isEmpty</a:t>
            </a:r>
            <a:r>
              <a:rPr lang="en-US" altLang="ko-KR" sz="1600" b="1" dirty="0"/>
              <a:t>(Queue)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/>
              <a:t>	if(front=rear) then return true;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/>
              <a:t>	else return false;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/>
              <a:t>end </a:t>
            </a:r>
            <a:r>
              <a:rPr lang="en-US" altLang="ko-KR" sz="1600" b="1" dirty="0" err="1"/>
              <a:t>isEmpty</a:t>
            </a:r>
            <a:r>
              <a:rPr lang="en-US" altLang="ko-KR" sz="1600" b="1" dirty="0"/>
              <a:t>()  </a:t>
            </a:r>
          </a:p>
        </p:txBody>
      </p:sp>
      <p:sp>
        <p:nvSpPr>
          <p:cNvPr id="23557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25F06558-3C50-4203-8FF0-73322732D374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11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순차 자료구조를 이용한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02425" y="3726018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Queue</a:t>
            </a:r>
            <a:endParaRPr lang="ko-KR" altLang="en-US" sz="1400" dirty="0"/>
          </a:p>
        </p:txBody>
      </p:sp>
      <p:grpSp>
        <p:nvGrpSpPr>
          <p:cNvPr id="9" name="그룹 8"/>
          <p:cNvGrpSpPr/>
          <p:nvPr/>
        </p:nvGrpSpPr>
        <p:grpSpPr>
          <a:xfrm>
            <a:off x="2477986" y="3906469"/>
            <a:ext cx="4214973" cy="660527"/>
            <a:chOff x="1653171" y="2265561"/>
            <a:chExt cx="4214973" cy="660527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1653171" y="2265561"/>
              <a:ext cx="4214973" cy="287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flipV="1">
              <a:off x="1653171" y="2924944"/>
              <a:ext cx="4214973" cy="11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62778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70790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4860032" y="2269776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5868144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1653171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333829" y="4340941"/>
            <a:ext cx="999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 front =-1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335158" y="4623969"/>
            <a:ext cx="9226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 rear=-1 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2588503" y="3551502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[0]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3740631" y="3565867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[1]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4820751" y="3541352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[2]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5873120" y="3565868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[3]</a:t>
            </a:r>
            <a:endParaRPr lang="ko-KR" altLang="en-US" sz="1400" dirty="0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1900736" y="4126708"/>
            <a:ext cx="0" cy="21602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2172279" y="4126708"/>
            <a:ext cx="0" cy="216024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855585" y="5039320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Queue</a:t>
            </a:r>
            <a:endParaRPr lang="ko-KR" altLang="en-US" sz="14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2583130" y="5230713"/>
            <a:ext cx="4214973" cy="512917"/>
            <a:chOff x="1653171" y="2265561"/>
            <a:chExt cx="4214973" cy="660527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1653171" y="2265561"/>
              <a:ext cx="4214973" cy="287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1653171" y="2924944"/>
              <a:ext cx="4214973" cy="11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62778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370790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4860032" y="2269776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5868144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1653171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2683945" y="4993701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[0]</a:t>
            </a:r>
            <a:endParaRPr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3836073" y="5008066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[1]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4916193" y="4983551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[2]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5968562" y="5008067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[3]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820751" y="5755916"/>
            <a:ext cx="96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 front =2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69532" y="530094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895622" y="5929628"/>
            <a:ext cx="96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 front =3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917027" y="5755916"/>
            <a:ext cx="881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B0F0"/>
                </a:solidFill>
              </a:rPr>
              <a:t> rear=3 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48148E-6 L -0.46997 0.0034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07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6179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marL="548640" lvl="1" indent="-274320" eaLnBrk="1" fontAlgn="auto" hangingPunct="1">
              <a:lnSpc>
                <a:spcPct val="6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알고리즘 </a:t>
            </a:r>
            <a:r>
              <a:rPr lang="en-US" altLang="ko-KR" dirty="0">
                <a:solidFill>
                  <a:schemeClr val="tx1"/>
                </a:solidFill>
              </a:rPr>
              <a:t>5.3] </a:t>
            </a:r>
            <a:r>
              <a:rPr lang="ko-KR" altLang="en-US" dirty="0">
                <a:solidFill>
                  <a:schemeClr val="tx1"/>
                </a:solidFill>
              </a:rPr>
              <a:t>포화상태 검사 </a:t>
            </a:r>
            <a:r>
              <a:rPr lang="en-US" altLang="ko-KR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23557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25F06558-3C50-4203-8FF0-73322732D374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12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3558" name="Text Box 8"/>
          <p:cNvSpPr txBox="1">
            <a:spLocks noChangeArrowheads="1"/>
          </p:cNvSpPr>
          <p:nvPr/>
        </p:nvSpPr>
        <p:spPr bwMode="auto">
          <a:xfrm>
            <a:off x="1187624" y="1700808"/>
            <a:ext cx="6048375" cy="1077912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ko-KR" sz="1600" b="1" dirty="0" err="1"/>
              <a:t>isFull</a:t>
            </a:r>
            <a:r>
              <a:rPr lang="en-US" altLang="ko-KR" sz="1600" b="1" dirty="0"/>
              <a:t>(Queue)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/>
              <a:t>	if(rear=n-1) then return true;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/>
              <a:t>	else return false;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/>
              <a:t>end </a:t>
            </a:r>
            <a:r>
              <a:rPr lang="en-US" altLang="ko-KR" sz="1600" b="1" dirty="0" err="1"/>
              <a:t>isFull</a:t>
            </a:r>
            <a:r>
              <a:rPr lang="en-US" altLang="ko-KR" sz="1600" b="1" dirty="0"/>
              <a:t>()  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순차 자료구조를 이용한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8557" y="3381623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Queue</a:t>
            </a:r>
            <a:endParaRPr lang="ko-KR" altLang="en-US" sz="1400" dirty="0"/>
          </a:p>
        </p:txBody>
      </p:sp>
      <p:grpSp>
        <p:nvGrpSpPr>
          <p:cNvPr id="8" name="그룹 7"/>
          <p:cNvGrpSpPr/>
          <p:nvPr/>
        </p:nvGrpSpPr>
        <p:grpSpPr>
          <a:xfrm>
            <a:off x="2426102" y="3573016"/>
            <a:ext cx="4214973" cy="512917"/>
            <a:chOff x="1653171" y="2265561"/>
            <a:chExt cx="4214973" cy="660527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1653171" y="2265561"/>
              <a:ext cx="4214973" cy="287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V="1">
              <a:off x="1653171" y="2924944"/>
              <a:ext cx="4214973" cy="11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262778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370790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4860032" y="2269776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5868144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1653171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2526917" y="3336004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[0]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3679045" y="3350369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[1]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759165" y="3325854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[2]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811534" y="3350370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[3]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4663723" y="4098219"/>
            <a:ext cx="96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 front =2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12504" y="364324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738594" y="4271931"/>
            <a:ext cx="96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 front =3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59999" y="4098219"/>
            <a:ext cx="881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B0F0"/>
                </a:solidFill>
              </a:rPr>
              <a:t> rear=3 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37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-0.46996 0.0034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07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6281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68313" y="1268413"/>
            <a:ext cx="8135937" cy="5184775"/>
          </a:xfrm>
        </p:spPr>
        <p:txBody>
          <a:bodyPr>
            <a:normAutofit/>
          </a:bodyPr>
          <a:lstStyle/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알고리즘 </a:t>
            </a:r>
            <a:r>
              <a:rPr lang="en-US" altLang="ko-KR" dirty="0">
                <a:solidFill>
                  <a:schemeClr val="tx1"/>
                </a:solidFill>
              </a:rPr>
              <a:t>5.4] queue</a:t>
            </a:r>
            <a:r>
              <a:rPr lang="ko-KR" altLang="en-US" dirty="0">
                <a:solidFill>
                  <a:schemeClr val="tx1"/>
                </a:solidFill>
              </a:rPr>
              <a:t>의 삽입 </a:t>
            </a:r>
            <a:r>
              <a:rPr lang="en-US" altLang="ko-KR" dirty="0">
                <a:solidFill>
                  <a:schemeClr val="tx1"/>
                </a:solidFill>
              </a:rPr>
              <a:t>algorithm</a:t>
            </a:r>
            <a:endParaRPr lang="ko-KR" altLang="en-US" dirty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ko-KR" altLang="en-US" dirty="0">
              <a:solidFill>
                <a:schemeClr val="tx1"/>
              </a:solidFill>
            </a:endParaRPr>
          </a:p>
          <a:p>
            <a:pPr marL="1097280" lvl="3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endParaRPr lang="ko-KR" altLang="en-US" dirty="0"/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ko-KR" altLang="en-US" dirty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ko-KR" altLang="en-US" dirty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ko-KR" altLang="en-US" dirty="0">
              <a:solidFill>
                <a:schemeClr val="tx1"/>
              </a:solidFill>
            </a:endParaRPr>
          </a:p>
          <a:p>
            <a:pPr marL="1097280" lvl="3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endParaRPr lang="ko-KR" altLang="en-US" dirty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/>
              <a:t>마지막 원소의 뒤에 삽입해야 하므로 </a:t>
            </a:r>
          </a:p>
          <a:p>
            <a:pPr marL="1097280" lvl="3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 pitchFamily="2" charset="2"/>
              <a:buNone/>
              <a:defRPr/>
            </a:pPr>
            <a:r>
              <a:rPr lang="ko-KR" altLang="en-US" dirty="0"/>
              <a:t>① 마지막 원소의 인덱스를 저장한 </a:t>
            </a:r>
            <a:r>
              <a:rPr lang="en-US" altLang="ko-KR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rear</a:t>
            </a:r>
            <a:r>
              <a:rPr lang="ko-KR" altLang="en-US" dirty="0"/>
              <a:t>의 값을 하나 증가시켜 삽입할 자리 준비 </a:t>
            </a:r>
          </a:p>
          <a:p>
            <a:pPr marL="1097280" lvl="3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 pitchFamily="2" charset="2"/>
              <a:buNone/>
              <a:defRPr/>
            </a:pPr>
            <a:r>
              <a:rPr lang="ko-KR" altLang="en-US" dirty="0"/>
              <a:t>② 그 인덱스에 해당하는 배열원소 </a:t>
            </a:r>
            <a:r>
              <a:rPr lang="en-US" altLang="ko-KR" dirty="0"/>
              <a:t>Q[rear]</a:t>
            </a:r>
            <a:r>
              <a:rPr lang="ko-KR" altLang="en-US" dirty="0"/>
              <a:t>에 </a:t>
            </a:r>
            <a:r>
              <a:rPr lang="en-US" altLang="ko-KR" dirty="0"/>
              <a:t>item</a:t>
            </a:r>
            <a:r>
              <a:rPr lang="ko-KR" altLang="en-US" dirty="0"/>
              <a:t>을 저장</a:t>
            </a:r>
          </a:p>
        </p:txBody>
      </p:sp>
      <p:sp>
        <p:nvSpPr>
          <p:cNvPr id="33797" name="Text Box 6"/>
          <p:cNvSpPr txBox="1">
            <a:spLocks noChangeArrowheads="1"/>
          </p:cNvSpPr>
          <p:nvPr/>
        </p:nvSpPr>
        <p:spPr bwMode="auto">
          <a:xfrm>
            <a:off x="755650" y="1773238"/>
            <a:ext cx="5761038" cy="1816100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ko-KR" sz="1600" b="1" dirty="0" err="1">
                <a:latin typeface="+mj-lt"/>
              </a:rPr>
              <a:t>enQueue</a:t>
            </a:r>
            <a:r>
              <a:rPr lang="en-US" altLang="ko-KR" sz="1600" b="1" dirty="0">
                <a:latin typeface="+mj-lt"/>
              </a:rPr>
              <a:t>(</a:t>
            </a:r>
            <a:r>
              <a:rPr lang="en-US" altLang="ko-KR" sz="1600" b="1" dirty="0"/>
              <a:t>Queue</a:t>
            </a:r>
            <a:r>
              <a:rPr lang="en-US" altLang="ko-KR" sz="1600" b="1" dirty="0">
                <a:latin typeface="+mj-lt"/>
              </a:rPr>
              <a:t>, item) </a:t>
            </a:r>
          </a:p>
          <a:p>
            <a:pPr>
              <a:lnSpc>
                <a:spcPct val="100000"/>
              </a:lnSpc>
              <a:defRPr/>
            </a:pPr>
            <a:r>
              <a:rPr lang="en-US" altLang="ko-KR" sz="1600" b="1" dirty="0">
                <a:latin typeface="+mj-lt"/>
              </a:rPr>
              <a:t>	if(</a:t>
            </a:r>
            <a:r>
              <a:rPr lang="en-US" altLang="ko-KR" sz="1600" b="1" dirty="0" err="1">
                <a:latin typeface="+mj-lt"/>
              </a:rPr>
              <a:t>isFull</a:t>
            </a:r>
            <a:r>
              <a:rPr lang="en-US" altLang="ko-KR" sz="1600" b="1" dirty="0">
                <a:latin typeface="+mj-lt"/>
              </a:rPr>
              <a:t>(Q)) then </a:t>
            </a:r>
            <a:r>
              <a:rPr lang="en-US" altLang="ko-KR" sz="1600" b="1" dirty="0" err="1">
                <a:latin typeface="+mj-lt"/>
              </a:rPr>
              <a:t>Queue_Full</a:t>
            </a:r>
            <a:r>
              <a:rPr lang="en-US" altLang="ko-KR" sz="1600" b="1" dirty="0">
                <a:latin typeface="+mj-lt"/>
              </a:rPr>
              <a:t>(); </a:t>
            </a:r>
          </a:p>
          <a:p>
            <a:pPr>
              <a:lnSpc>
                <a:spcPct val="100000"/>
              </a:lnSpc>
              <a:defRPr/>
            </a:pPr>
            <a:r>
              <a:rPr lang="en-US" altLang="ko-KR" sz="1600" b="1" dirty="0">
                <a:latin typeface="+mj-lt"/>
              </a:rPr>
              <a:t>	else { </a:t>
            </a:r>
          </a:p>
          <a:p>
            <a:pPr>
              <a:lnSpc>
                <a:spcPct val="100000"/>
              </a:lnSpc>
              <a:defRPr/>
            </a:pPr>
            <a:r>
              <a:rPr lang="en-US" altLang="ko-KR" sz="1600" b="1" dirty="0">
                <a:latin typeface="+mj-lt"/>
              </a:rPr>
              <a:t>		rear ← rear+1;         // ①</a:t>
            </a:r>
          </a:p>
          <a:p>
            <a:pPr>
              <a:lnSpc>
                <a:spcPct val="100000"/>
              </a:lnSpc>
              <a:defRPr/>
            </a:pPr>
            <a:r>
              <a:rPr lang="en-US" altLang="ko-KR" sz="1600" b="1" dirty="0">
                <a:latin typeface="+mj-lt"/>
              </a:rPr>
              <a:t>		</a:t>
            </a:r>
            <a:r>
              <a:rPr lang="en-US" altLang="ko-KR" sz="1600" b="1" dirty="0"/>
              <a:t>Queue</a:t>
            </a:r>
            <a:r>
              <a:rPr lang="en-US" altLang="ko-KR" sz="1600" b="1" dirty="0">
                <a:latin typeface="+mj-lt"/>
              </a:rPr>
              <a:t>[rear] ← item;        // ② </a:t>
            </a:r>
          </a:p>
          <a:p>
            <a:pPr>
              <a:lnSpc>
                <a:spcPct val="100000"/>
              </a:lnSpc>
              <a:defRPr/>
            </a:pPr>
            <a:r>
              <a:rPr lang="en-US" altLang="ko-KR" sz="1600" b="1" dirty="0">
                <a:latin typeface="+mj-lt"/>
              </a:rPr>
              <a:t>	} </a:t>
            </a:r>
          </a:p>
          <a:p>
            <a:pPr>
              <a:lnSpc>
                <a:spcPct val="100000"/>
              </a:lnSpc>
              <a:defRPr/>
            </a:pPr>
            <a:r>
              <a:rPr lang="en-US" altLang="ko-KR" sz="1600" b="1" dirty="0">
                <a:latin typeface="+mj-lt"/>
              </a:rPr>
              <a:t>end </a:t>
            </a:r>
            <a:r>
              <a:rPr lang="en-US" altLang="ko-KR" sz="1600" b="1" dirty="0" err="1">
                <a:latin typeface="+mj-lt"/>
              </a:rPr>
              <a:t>enQueue</a:t>
            </a:r>
            <a:r>
              <a:rPr lang="en-US" altLang="ko-KR" sz="1600" b="1" dirty="0">
                <a:latin typeface="+mj-lt"/>
              </a:rPr>
              <a:t>()</a:t>
            </a:r>
          </a:p>
        </p:txBody>
      </p:sp>
      <p:sp>
        <p:nvSpPr>
          <p:cNvPr id="24581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D9A4E80E-53A3-4710-A813-A9E9DD2175AF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13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4582" name="Rectangle 7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순차 자료구조를 이용한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09994" y="5083744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Queue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753746" y="535176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2537539" y="5275137"/>
            <a:ext cx="4214973" cy="512917"/>
            <a:chOff x="1653171" y="2265561"/>
            <a:chExt cx="4214973" cy="660527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1653171" y="2265561"/>
              <a:ext cx="4214973" cy="287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flipV="1">
              <a:off x="1653171" y="2924944"/>
              <a:ext cx="4214973" cy="11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62778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70790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4860032" y="2269776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5868144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1653171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648056" y="4920170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[0]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3800184" y="4934535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[1]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4880304" y="4910020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[2]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932673" y="4934536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[3]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617303" y="6017386"/>
            <a:ext cx="881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B0F0"/>
                </a:solidFill>
              </a:rPr>
              <a:t> rear=1 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34872" y="6017386"/>
            <a:ext cx="96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 front =0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57136" y="6021288"/>
            <a:ext cx="881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B0F0"/>
                </a:solidFill>
              </a:rPr>
              <a:t> rear=2 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99948" y="534536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85185E-6 L -0.25972 0.0034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86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6384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395288" y="1196975"/>
            <a:ext cx="8280400" cy="5400675"/>
          </a:xfrm>
        </p:spPr>
        <p:txBody>
          <a:bodyPr>
            <a:normAutofit/>
          </a:bodyPr>
          <a:lstStyle/>
          <a:p>
            <a:pPr marL="548640" lvl="1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알고리즘 </a:t>
            </a:r>
            <a:r>
              <a:rPr lang="en-US" altLang="ko-KR" dirty="0">
                <a:solidFill>
                  <a:schemeClr val="tx1"/>
                </a:solidFill>
              </a:rPr>
              <a:t>5.5], [</a:t>
            </a:r>
            <a:r>
              <a:rPr lang="ko-KR" altLang="en-US" dirty="0">
                <a:solidFill>
                  <a:schemeClr val="tx1"/>
                </a:solidFill>
              </a:rPr>
              <a:t>알고리즘 </a:t>
            </a:r>
            <a:r>
              <a:rPr lang="en-US" altLang="ko-KR" dirty="0">
                <a:solidFill>
                  <a:schemeClr val="tx1"/>
                </a:solidFill>
              </a:rPr>
              <a:t>5.6] queue</a:t>
            </a:r>
            <a:r>
              <a:rPr lang="ko-KR" altLang="en-US" dirty="0">
                <a:solidFill>
                  <a:schemeClr val="tx1"/>
                </a:solidFill>
              </a:rPr>
              <a:t>의 삭제 </a:t>
            </a:r>
            <a:r>
              <a:rPr lang="en-US" altLang="ko-KR" dirty="0">
                <a:solidFill>
                  <a:schemeClr val="tx1"/>
                </a:solidFill>
              </a:rPr>
              <a:t>algorithm</a:t>
            </a:r>
            <a:endParaRPr lang="ko-KR" altLang="en-US" dirty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ko-KR" altLang="en-US" dirty="0">
              <a:solidFill>
                <a:schemeClr val="tx1"/>
              </a:solidFill>
            </a:endParaRPr>
          </a:p>
          <a:p>
            <a:pPr marL="1097280" lvl="3" eaLnBrk="1" fontAlgn="auto" hangingPunct="1">
              <a:lnSpc>
                <a:spcPct val="70000"/>
              </a:lnSpc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endParaRPr lang="ko-KR" altLang="en-US" dirty="0"/>
          </a:p>
          <a:p>
            <a:pPr marL="548640" lvl="1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ko-KR" altLang="en-US" dirty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ko-KR" altLang="en-US" dirty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ko-KR" altLang="en-US" dirty="0">
              <a:solidFill>
                <a:schemeClr val="tx1"/>
              </a:solidFill>
            </a:endParaRPr>
          </a:p>
          <a:p>
            <a:pPr marL="1097280" lvl="3" eaLnBrk="1" fontAlgn="auto" hangingPunct="1">
              <a:lnSpc>
                <a:spcPct val="70000"/>
              </a:lnSpc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endParaRPr lang="ko-KR" altLang="en-US" dirty="0"/>
          </a:p>
          <a:p>
            <a:pPr marL="822960" lvl="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ko-KR" altLang="en-US" dirty="0"/>
          </a:p>
          <a:p>
            <a:pPr marL="1097280" lvl="3" eaLnBrk="1" fontAlgn="auto" hangingPunct="1">
              <a:lnSpc>
                <a:spcPct val="70000"/>
              </a:lnSpc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endParaRPr lang="ko-KR" altLang="en-US" dirty="0"/>
          </a:p>
          <a:p>
            <a:pPr marL="822960" lvl="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ko-KR" altLang="en-US" dirty="0"/>
          </a:p>
          <a:p>
            <a:pPr marL="822960" lvl="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/>
          </a:p>
          <a:p>
            <a:pPr marL="822960" lvl="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/>
              <a:t>가장 앞에 있는 원소를 삭제해야 하므로 </a:t>
            </a:r>
          </a:p>
          <a:p>
            <a:pPr marL="1097280" lvl="3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 pitchFamily="2" charset="2"/>
              <a:buNone/>
              <a:defRPr/>
            </a:pPr>
            <a:r>
              <a:rPr lang="ko-KR" altLang="en-US" dirty="0"/>
              <a:t>① </a:t>
            </a:r>
            <a:r>
              <a:rPr lang="en-US" altLang="ko-KR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front</a:t>
            </a:r>
            <a:r>
              <a:rPr lang="ko-KR" altLang="en-US" dirty="0"/>
              <a:t>의 위치를 한자리 뒤로 이동하여 </a:t>
            </a:r>
            <a:r>
              <a:rPr lang="en-US" altLang="ko-KR" dirty="0"/>
              <a:t>queue</a:t>
            </a:r>
            <a:r>
              <a:rPr lang="ko-KR" altLang="en-US" dirty="0"/>
              <a:t>에 남아있는 첫 번째 원소의 위치로 이동하여 </a:t>
            </a:r>
            <a:r>
              <a:rPr lang="ko-KR" altLang="en-US" b="1" dirty="0"/>
              <a:t>삭제할 자리 준비</a:t>
            </a:r>
          </a:p>
          <a:p>
            <a:pPr marL="1097280" lvl="3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 pitchFamily="2" charset="2"/>
              <a:buNone/>
              <a:defRPr/>
            </a:pPr>
            <a:r>
              <a:rPr lang="ko-KR" altLang="en-US" dirty="0"/>
              <a:t>② 그 자리의 원소를 삭제하여 반환</a:t>
            </a:r>
          </a:p>
        </p:txBody>
      </p:sp>
      <p:sp>
        <p:nvSpPr>
          <p:cNvPr id="25604" name="Text Box 6"/>
          <p:cNvSpPr txBox="1">
            <a:spLocks noChangeArrowheads="1"/>
          </p:cNvSpPr>
          <p:nvPr/>
        </p:nvSpPr>
        <p:spPr bwMode="auto">
          <a:xfrm>
            <a:off x="827088" y="1700213"/>
            <a:ext cx="6335712" cy="3046412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ko-KR" sz="1600" b="1" dirty="0" err="1">
                <a:latin typeface="Bookman Old Style" pitchFamily="18" charset="0"/>
              </a:rPr>
              <a:t>deQueue</a:t>
            </a:r>
            <a:r>
              <a:rPr lang="en-US" altLang="ko-KR" sz="1600" b="1" dirty="0">
                <a:latin typeface="Bookman Old Style" pitchFamily="18" charset="0"/>
              </a:rPr>
              <a:t>(</a:t>
            </a:r>
            <a:r>
              <a:rPr lang="en-US" altLang="ko-KR" sz="1600" b="1" dirty="0"/>
              <a:t>Queue</a:t>
            </a:r>
            <a:r>
              <a:rPr lang="en-US" altLang="ko-KR" sz="1600" b="1" dirty="0">
                <a:latin typeface="Bookman Old Style" pitchFamily="18" charset="0"/>
              </a:rPr>
              <a:t>)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>
                <a:latin typeface="Bookman Old Style" pitchFamily="18" charset="0"/>
              </a:rPr>
              <a:t>	if(</a:t>
            </a:r>
            <a:r>
              <a:rPr lang="en-US" altLang="ko-KR" sz="1600" b="1" dirty="0" err="1">
                <a:latin typeface="Bookman Old Style" pitchFamily="18" charset="0"/>
              </a:rPr>
              <a:t>isEmpty</a:t>
            </a:r>
            <a:r>
              <a:rPr lang="en-US" altLang="ko-KR" sz="1600" b="1" dirty="0">
                <a:latin typeface="Bookman Old Style" pitchFamily="18" charset="0"/>
              </a:rPr>
              <a:t>(</a:t>
            </a:r>
            <a:r>
              <a:rPr lang="en-US" altLang="ko-KR" sz="1600" b="1" dirty="0"/>
              <a:t>Queue</a:t>
            </a:r>
            <a:r>
              <a:rPr lang="en-US" altLang="ko-KR" sz="1600" b="1" dirty="0">
                <a:latin typeface="Bookman Old Style" pitchFamily="18" charset="0"/>
              </a:rPr>
              <a:t>)) then </a:t>
            </a:r>
            <a:r>
              <a:rPr lang="en-US" altLang="ko-KR" sz="1600" b="1" dirty="0" err="1">
                <a:latin typeface="Bookman Old Style" pitchFamily="18" charset="0"/>
              </a:rPr>
              <a:t>Queue_Empty</a:t>
            </a:r>
            <a:r>
              <a:rPr lang="en-US" altLang="ko-KR" sz="1600" b="1" dirty="0">
                <a:latin typeface="Bookman Old Style" pitchFamily="18" charset="0"/>
              </a:rPr>
              <a:t>();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>
                <a:latin typeface="Bookman Old Style" pitchFamily="18" charset="0"/>
              </a:rPr>
              <a:t>	else {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>
                <a:latin typeface="Bookman Old Style" pitchFamily="18" charset="0"/>
              </a:rPr>
              <a:t>		front ← front+1;       // ①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>
                <a:latin typeface="Bookman Old Style" pitchFamily="18" charset="0"/>
              </a:rPr>
              <a:t>		return </a:t>
            </a:r>
            <a:r>
              <a:rPr lang="en-US" altLang="ko-KR" sz="1600" b="1" dirty="0"/>
              <a:t>Queue </a:t>
            </a:r>
            <a:r>
              <a:rPr lang="en-US" altLang="ko-KR" sz="1600" b="1" dirty="0">
                <a:latin typeface="Bookman Old Style" pitchFamily="18" charset="0"/>
              </a:rPr>
              <a:t>[front];        // ②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>
                <a:latin typeface="Bookman Old Style" pitchFamily="18" charset="0"/>
              </a:rPr>
              <a:t>	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>
                <a:latin typeface="Bookman Old Style" pitchFamily="18" charset="0"/>
              </a:rPr>
              <a:t>end </a:t>
            </a:r>
            <a:r>
              <a:rPr lang="en-US" altLang="ko-KR" sz="1600" b="1" dirty="0" err="1">
                <a:latin typeface="Bookman Old Style" pitchFamily="18" charset="0"/>
              </a:rPr>
              <a:t>deQueue</a:t>
            </a:r>
            <a:r>
              <a:rPr lang="en-US" altLang="ko-KR" sz="1600" b="1" dirty="0">
                <a:latin typeface="Bookman Old Style" pitchFamily="18" charset="0"/>
              </a:rPr>
              <a:t>()  </a:t>
            </a:r>
          </a:p>
          <a:p>
            <a:pPr eaLnBrk="1" hangingPunct="1">
              <a:lnSpc>
                <a:spcPct val="100000"/>
              </a:lnSpc>
            </a:pPr>
            <a:br>
              <a:rPr lang="en-US" altLang="ko-KR" sz="1600" b="1" dirty="0">
                <a:latin typeface="Bookman Old Style" pitchFamily="18" charset="0"/>
              </a:rPr>
            </a:br>
            <a:r>
              <a:rPr lang="en-US" altLang="ko-KR" sz="1600" b="1" dirty="0">
                <a:latin typeface="Bookman Old Style" pitchFamily="18" charset="0"/>
              </a:rPr>
              <a:t>delete(</a:t>
            </a:r>
            <a:r>
              <a:rPr lang="en-US" altLang="ko-KR" sz="1600" b="1" dirty="0"/>
              <a:t>Queue</a:t>
            </a:r>
            <a:r>
              <a:rPr lang="en-US" altLang="ko-KR" sz="1600" b="1" dirty="0">
                <a:latin typeface="Bookman Old Style" pitchFamily="18" charset="0"/>
              </a:rPr>
              <a:t>)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>
                <a:latin typeface="Bookman Old Style" pitchFamily="18" charset="0"/>
              </a:rPr>
              <a:t>	if(</a:t>
            </a:r>
            <a:r>
              <a:rPr lang="en-US" altLang="ko-KR" sz="1600" b="1" dirty="0" err="1">
                <a:latin typeface="Bookman Old Style" pitchFamily="18" charset="0"/>
              </a:rPr>
              <a:t>isEmpty</a:t>
            </a:r>
            <a:r>
              <a:rPr lang="en-US" altLang="ko-KR" sz="1600" b="1" dirty="0">
                <a:latin typeface="Bookman Old Style" pitchFamily="18" charset="0"/>
              </a:rPr>
              <a:t>(</a:t>
            </a:r>
            <a:r>
              <a:rPr lang="en-US" altLang="ko-KR" sz="1600" b="1" dirty="0"/>
              <a:t>Queue</a:t>
            </a:r>
            <a:r>
              <a:rPr lang="en-US" altLang="ko-KR" sz="1600" b="1" dirty="0">
                <a:latin typeface="Bookman Old Style" pitchFamily="18" charset="0"/>
              </a:rPr>
              <a:t>)) then </a:t>
            </a:r>
            <a:r>
              <a:rPr lang="en-US" altLang="ko-KR" sz="1600" b="1" dirty="0" err="1">
                <a:latin typeface="Bookman Old Style" pitchFamily="18" charset="0"/>
              </a:rPr>
              <a:t>Queue_Empty</a:t>
            </a:r>
            <a:r>
              <a:rPr lang="en-US" altLang="ko-KR" sz="1600" b="1" dirty="0">
                <a:latin typeface="Bookman Old Style" pitchFamily="18" charset="0"/>
              </a:rPr>
              <a:t>();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>
                <a:latin typeface="Bookman Old Style" pitchFamily="18" charset="0"/>
              </a:rPr>
              <a:t>	front ← front+1;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>
                <a:latin typeface="Bookman Old Style" pitchFamily="18" charset="0"/>
              </a:rPr>
              <a:t>end delete() </a:t>
            </a:r>
          </a:p>
        </p:txBody>
      </p:sp>
      <p:sp>
        <p:nvSpPr>
          <p:cNvPr id="25605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5A159DB3-480C-46E2-BE7D-51266E3CFCFE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14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순차 자료구조를 이용한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6384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395288" y="1196975"/>
            <a:ext cx="8280400" cy="5400675"/>
          </a:xfrm>
        </p:spPr>
        <p:txBody>
          <a:bodyPr>
            <a:normAutofit/>
          </a:bodyPr>
          <a:lstStyle/>
          <a:p>
            <a:pPr marL="548640" lvl="1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알고리즘 </a:t>
            </a:r>
            <a:r>
              <a:rPr lang="en-US" altLang="ko-KR" dirty="0">
                <a:solidFill>
                  <a:schemeClr val="tx1"/>
                </a:solidFill>
              </a:rPr>
              <a:t>5.5], [</a:t>
            </a:r>
            <a:r>
              <a:rPr lang="ko-KR" altLang="en-US" dirty="0">
                <a:solidFill>
                  <a:schemeClr val="tx1"/>
                </a:solidFill>
              </a:rPr>
              <a:t>알고리즘 </a:t>
            </a:r>
            <a:r>
              <a:rPr lang="en-US" altLang="ko-KR" dirty="0">
                <a:solidFill>
                  <a:schemeClr val="tx1"/>
                </a:solidFill>
              </a:rPr>
              <a:t>5.6] queue</a:t>
            </a:r>
            <a:r>
              <a:rPr lang="ko-KR" altLang="en-US" dirty="0">
                <a:solidFill>
                  <a:schemeClr val="tx1"/>
                </a:solidFill>
              </a:rPr>
              <a:t>의 삭제 </a:t>
            </a:r>
            <a:r>
              <a:rPr lang="en-US" altLang="ko-KR" dirty="0">
                <a:solidFill>
                  <a:schemeClr val="tx1"/>
                </a:solidFill>
              </a:rPr>
              <a:t>algorithm</a:t>
            </a:r>
            <a:endParaRPr lang="ko-KR" altLang="en-US" dirty="0">
              <a:solidFill>
                <a:schemeClr val="tx1"/>
              </a:solidFill>
            </a:endParaRPr>
          </a:p>
          <a:p>
            <a:pPr marL="880110" lvl="2" indent="-285750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" pitchFamily="2" charset="2"/>
              <a:buChar char="Ø"/>
              <a:defRPr/>
            </a:pPr>
            <a:r>
              <a:rPr lang="ko-KR" altLang="en-US" dirty="0"/>
              <a:t>가장 앞에 있는 원소를 삭제해야 하므로 </a:t>
            </a:r>
          </a:p>
          <a:p>
            <a:pPr marL="1097280" lvl="3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 pitchFamily="2" charset="2"/>
              <a:buNone/>
              <a:defRPr/>
            </a:pPr>
            <a:r>
              <a:rPr lang="ko-KR" altLang="en-US" dirty="0"/>
              <a:t>① </a:t>
            </a:r>
            <a:r>
              <a:rPr lang="en-US" altLang="ko-KR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front</a:t>
            </a:r>
            <a:r>
              <a:rPr lang="ko-KR" altLang="en-US" dirty="0"/>
              <a:t>의 위치를 한자리 뒤로 이동하여 </a:t>
            </a:r>
            <a:r>
              <a:rPr lang="en-US" altLang="ko-KR" dirty="0"/>
              <a:t>queue</a:t>
            </a:r>
            <a:r>
              <a:rPr lang="ko-KR" altLang="en-US" dirty="0"/>
              <a:t>에 남아있는 첫 번째 원소의 위치로 이동하여 </a:t>
            </a:r>
            <a:r>
              <a:rPr lang="ko-KR" altLang="en-US" b="1" dirty="0"/>
              <a:t>삭제할 자리 준비</a:t>
            </a:r>
          </a:p>
          <a:p>
            <a:pPr marL="1097280" lvl="3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 pitchFamily="2" charset="2"/>
              <a:buNone/>
              <a:defRPr/>
            </a:pPr>
            <a:r>
              <a:rPr lang="ko-KR" altLang="en-US" dirty="0"/>
              <a:t>② 그 자리의 원소를 삭제하여 반환</a:t>
            </a:r>
          </a:p>
        </p:txBody>
      </p:sp>
      <p:sp>
        <p:nvSpPr>
          <p:cNvPr id="25605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5A159DB3-480C-46E2-BE7D-51266E3CFCFE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15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순차 자료구조를 이용한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6350" y="3507991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Queue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510102" y="377601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2293895" y="3699384"/>
            <a:ext cx="4214973" cy="512917"/>
            <a:chOff x="1653171" y="2265561"/>
            <a:chExt cx="4214973" cy="660527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1653171" y="2265561"/>
              <a:ext cx="4214973" cy="287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flipV="1">
              <a:off x="1653171" y="2924944"/>
              <a:ext cx="4214973" cy="11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62778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70790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4860032" y="2269776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5868144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1653171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404412" y="3344417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[0]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3556540" y="3358782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[1]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4636660" y="3334267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[2]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689029" y="3358783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[3]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291228" y="4441633"/>
            <a:ext cx="96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 front =0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13492" y="4445535"/>
            <a:ext cx="881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B0F0"/>
                </a:solidFill>
              </a:rPr>
              <a:t> rear=2 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36660" y="376961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359952" y="4452238"/>
            <a:ext cx="96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 front =1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67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0.22934 0.0025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76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1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6486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68313" y="1196975"/>
            <a:ext cx="8135937" cy="5400675"/>
          </a:xfrm>
        </p:spPr>
        <p:txBody>
          <a:bodyPr>
            <a:normAutofit/>
          </a:bodyPr>
          <a:lstStyle/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알고리즘 </a:t>
            </a:r>
            <a:r>
              <a:rPr lang="en-US" altLang="ko-KR" dirty="0">
                <a:solidFill>
                  <a:schemeClr val="tx1"/>
                </a:solidFill>
              </a:rPr>
              <a:t>5.7] queue</a:t>
            </a:r>
            <a:r>
              <a:rPr lang="ko-KR" altLang="en-US" dirty="0">
                <a:solidFill>
                  <a:schemeClr val="tx1"/>
                </a:solidFill>
              </a:rPr>
              <a:t>의 원소 검색 </a:t>
            </a:r>
            <a:r>
              <a:rPr lang="en-US" altLang="ko-KR" dirty="0">
                <a:solidFill>
                  <a:schemeClr val="tx1"/>
                </a:solidFill>
              </a:rPr>
              <a:t>algorithm</a:t>
            </a:r>
            <a:endParaRPr lang="ko-KR" altLang="en-US" dirty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ko-KR" altLang="en-US" dirty="0">
              <a:solidFill>
                <a:schemeClr val="tx1"/>
              </a:solidFill>
            </a:endParaRPr>
          </a:p>
          <a:p>
            <a:pPr marL="1097280" lvl="3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endParaRPr lang="ko-KR" altLang="en-US" dirty="0"/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ko-KR" altLang="en-US" dirty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ko-KR" altLang="en-US" dirty="0">
              <a:solidFill>
                <a:schemeClr val="tx1"/>
              </a:solidFill>
            </a:endParaRPr>
          </a:p>
          <a:p>
            <a:pPr marL="822960" lvl="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/>
              <a:t>가장 앞에 있는 원소를 검색하여 반환하는 연산 </a:t>
            </a:r>
          </a:p>
          <a:p>
            <a:pPr marL="1097280" lvl="3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 pitchFamily="2" charset="2"/>
              <a:buNone/>
              <a:defRPr/>
            </a:pPr>
            <a:r>
              <a:rPr lang="ko-KR" altLang="en-US" dirty="0"/>
              <a:t>① 현재 </a:t>
            </a:r>
            <a:r>
              <a:rPr lang="en-US" altLang="ko-KR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front</a:t>
            </a:r>
            <a:r>
              <a:rPr lang="ko-KR" altLang="en-US" dirty="0"/>
              <a:t>의 한자리 뒤</a:t>
            </a:r>
            <a:r>
              <a:rPr lang="en-US" altLang="ko-KR" dirty="0"/>
              <a:t>(front+1)</a:t>
            </a:r>
            <a:r>
              <a:rPr lang="ko-KR" altLang="en-US" dirty="0"/>
              <a:t>에 있는 원소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queue</a:t>
            </a:r>
            <a:r>
              <a:rPr lang="ko-KR" altLang="en-US" dirty="0"/>
              <a:t>에 있는 첫 번째 원소를  반환</a:t>
            </a:r>
          </a:p>
        </p:txBody>
      </p:sp>
      <p:sp>
        <p:nvSpPr>
          <p:cNvPr id="26628" name="Text Box 6"/>
          <p:cNvSpPr txBox="1">
            <a:spLocks noChangeArrowheads="1"/>
          </p:cNvSpPr>
          <p:nvPr/>
        </p:nvSpPr>
        <p:spPr bwMode="auto">
          <a:xfrm>
            <a:off x="1187450" y="1700213"/>
            <a:ext cx="5616575" cy="1077912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ko-KR" sz="1600" b="1" dirty="0">
                <a:latin typeface="Bookman Old Style" pitchFamily="18" charset="0"/>
              </a:rPr>
              <a:t>peek(</a:t>
            </a:r>
            <a:r>
              <a:rPr lang="en-US" altLang="ko-KR" sz="1600" b="1" dirty="0"/>
              <a:t>Queue</a:t>
            </a:r>
            <a:r>
              <a:rPr lang="en-US" altLang="ko-KR" sz="1600" b="1" dirty="0">
                <a:latin typeface="Bookman Old Style" pitchFamily="18" charset="0"/>
              </a:rPr>
              <a:t>)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>
                <a:latin typeface="Bookman Old Style" pitchFamily="18" charset="0"/>
              </a:rPr>
              <a:t>	if(</a:t>
            </a:r>
            <a:r>
              <a:rPr lang="en-US" altLang="ko-KR" sz="1600" b="1" dirty="0" err="1">
                <a:latin typeface="Bookman Old Style" pitchFamily="18" charset="0"/>
              </a:rPr>
              <a:t>isEmpty</a:t>
            </a:r>
            <a:r>
              <a:rPr lang="en-US" altLang="ko-KR" sz="1600" b="1" dirty="0">
                <a:latin typeface="Bookman Old Style" pitchFamily="18" charset="0"/>
              </a:rPr>
              <a:t>(</a:t>
            </a:r>
            <a:r>
              <a:rPr lang="en-US" altLang="ko-KR" sz="1600" b="1" dirty="0"/>
              <a:t>Queue</a:t>
            </a:r>
            <a:r>
              <a:rPr lang="en-US" altLang="ko-KR" sz="1600" b="1" dirty="0">
                <a:latin typeface="Bookman Old Style" pitchFamily="18" charset="0"/>
              </a:rPr>
              <a:t>)) then </a:t>
            </a:r>
            <a:r>
              <a:rPr lang="en-US" altLang="ko-KR" sz="1600" b="1" dirty="0" err="1">
                <a:latin typeface="Bookman Old Style" pitchFamily="18" charset="0"/>
              </a:rPr>
              <a:t>Queue_Empty</a:t>
            </a:r>
            <a:r>
              <a:rPr lang="en-US" altLang="ko-KR" sz="1600" b="1" dirty="0">
                <a:latin typeface="Bookman Old Style" pitchFamily="18" charset="0"/>
              </a:rPr>
              <a:t>();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>
                <a:latin typeface="Bookman Old Style" pitchFamily="18" charset="0"/>
              </a:rPr>
              <a:t>	else return </a:t>
            </a:r>
            <a:r>
              <a:rPr lang="en-US" altLang="ko-KR" sz="1600" b="1" dirty="0"/>
              <a:t>Queue</a:t>
            </a:r>
            <a:r>
              <a:rPr lang="en-US" altLang="ko-KR" sz="1600" b="1" dirty="0">
                <a:latin typeface="Bookman Old Style" pitchFamily="18" charset="0"/>
              </a:rPr>
              <a:t>[front+1];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>
                <a:latin typeface="Bookman Old Style" pitchFamily="18" charset="0"/>
              </a:rPr>
              <a:t>end peek()  </a:t>
            </a:r>
          </a:p>
        </p:txBody>
      </p:sp>
      <p:sp>
        <p:nvSpPr>
          <p:cNvPr id="26629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74B3FF16-889B-4010-BB28-DD46D84E6D55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16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6630" name="Rectangle 7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순차 자료구조를 이용한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바닥글 개체 틀 7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68313" y="1196975"/>
            <a:ext cx="8316912" cy="5237163"/>
          </a:xfrm>
        </p:spPr>
        <p:txBody>
          <a:bodyPr/>
          <a:lstStyle/>
          <a:p>
            <a:pPr marL="838200" lvl="1" indent="-381000" eaLnBrk="1" hangingPunct="1"/>
            <a:r>
              <a:rPr lang="en-US" altLang="ko-KR" dirty="0">
                <a:solidFill>
                  <a:schemeClr val="tx1"/>
                </a:solidFill>
              </a:rPr>
              <a:t>queue</a:t>
            </a:r>
            <a:r>
              <a:rPr lang="ko-KR" altLang="en-US" dirty="0">
                <a:solidFill>
                  <a:schemeClr val="tx1"/>
                </a:solidFill>
              </a:rPr>
              <a:t>의 연산 과정 </a:t>
            </a:r>
          </a:p>
          <a:p>
            <a:pPr marL="1257300" lvl="2" indent="-342900" eaLnBrk="1" hangingPunct="1">
              <a:buFont typeface="Wingdings 3" pitchFamily="18" charset="2"/>
              <a:buNone/>
            </a:pPr>
            <a:r>
              <a:rPr lang="ko-KR" altLang="en-US" dirty="0">
                <a:latin typeface="굴림" pitchFamily="50" charset="-127"/>
                <a:ea typeface="굴림" pitchFamily="50" charset="-127"/>
              </a:rPr>
              <a:t>① </a:t>
            </a:r>
            <a:r>
              <a:rPr lang="ko-KR" altLang="en-US" dirty="0"/>
              <a:t>공백 </a:t>
            </a:r>
            <a:r>
              <a:rPr lang="en-US" altLang="ko-KR" dirty="0"/>
              <a:t>queue</a:t>
            </a:r>
            <a:r>
              <a:rPr lang="ko-KR" altLang="en-US" dirty="0"/>
              <a:t> 생성 </a:t>
            </a:r>
            <a:r>
              <a:rPr lang="en-US" altLang="ko-KR" dirty="0"/>
              <a:t>: </a:t>
            </a:r>
            <a:r>
              <a:rPr lang="en-US" altLang="ko-KR" dirty="0" err="1"/>
              <a:t>createQueue</a:t>
            </a:r>
            <a:r>
              <a:rPr lang="en-US" altLang="ko-KR" dirty="0"/>
              <a:t>(); </a:t>
            </a:r>
          </a:p>
          <a:p>
            <a:pPr marL="1257300" lvl="2" indent="-342900" eaLnBrk="1" hangingPunct="1">
              <a:buFontTx/>
              <a:buAutoNum type="circleNumDbPlain"/>
            </a:pPr>
            <a:endParaRPr lang="en-US" altLang="ko-KR" dirty="0"/>
          </a:p>
          <a:p>
            <a:pPr marL="1257300" lvl="2" indent="-342900" eaLnBrk="1" hangingPunct="1">
              <a:buFontTx/>
              <a:buAutoNum type="circleNumDbPlain"/>
            </a:pPr>
            <a:endParaRPr lang="en-US" altLang="ko-KR" dirty="0"/>
          </a:p>
          <a:p>
            <a:pPr marL="1676400" lvl="3" indent="-304800" eaLnBrk="1" hangingPunct="1">
              <a:buFont typeface="Wingdings" pitchFamily="2" charset="2"/>
              <a:buAutoNum type="circleNumDbPlain"/>
            </a:pPr>
            <a:endParaRPr lang="en-US" altLang="ko-KR" dirty="0"/>
          </a:p>
          <a:p>
            <a:pPr marL="1257300" lvl="2" indent="-342900" eaLnBrk="1" hangingPunct="1">
              <a:buFont typeface="Wingdings 3" pitchFamily="18" charset="2"/>
              <a:buNone/>
            </a:pP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pPr marL="1257300" lvl="2" indent="-342900" eaLnBrk="1" hangingPunct="1">
              <a:buFont typeface="Wingdings 3" pitchFamily="18" charset="2"/>
              <a:buNone/>
            </a:pPr>
            <a:r>
              <a:rPr lang="ko-KR" altLang="en-US" dirty="0">
                <a:latin typeface="굴림" pitchFamily="50" charset="-127"/>
                <a:ea typeface="굴림" pitchFamily="50" charset="-127"/>
              </a:rPr>
              <a:t>② </a:t>
            </a:r>
            <a:r>
              <a:rPr lang="ko-KR" altLang="en-US" dirty="0"/>
              <a:t>원소 </a:t>
            </a:r>
            <a:r>
              <a:rPr lang="en-US" altLang="ko-KR" dirty="0"/>
              <a:t>A </a:t>
            </a:r>
            <a:r>
              <a:rPr lang="ko-KR" altLang="en-US" dirty="0"/>
              <a:t>삽입 </a:t>
            </a:r>
            <a:r>
              <a:rPr lang="en-US" altLang="ko-KR" dirty="0"/>
              <a:t>: </a:t>
            </a:r>
            <a:r>
              <a:rPr lang="en-US" altLang="ko-KR" dirty="0" err="1"/>
              <a:t>enQueue</a:t>
            </a:r>
            <a:r>
              <a:rPr lang="en-US" altLang="ko-KR" dirty="0"/>
              <a:t>(Queue, A); </a:t>
            </a:r>
          </a:p>
          <a:p>
            <a:pPr marL="1257300" lvl="2" indent="-342900" eaLnBrk="1" hangingPunct="1">
              <a:buFontTx/>
              <a:buAutoNum type="circleNumDbPlain"/>
            </a:pPr>
            <a:endParaRPr lang="en-US" altLang="ko-KR" dirty="0"/>
          </a:p>
          <a:p>
            <a:pPr marL="1676400" lvl="3" indent="-304800" eaLnBrk="1" hangingPunct="1">
              <a:buFont typeface="Wingdings" pitchFamily="2" charset="2"/>
              <a:buAutoNum type="circleNumDbPlain"/>
            </a:pPr>
            <a:endParaRPr lang="en-US" altLang="ko-KR" dirty="0"/>
          </a:p>
          <a:p>
            <a:pPr marL="1257300" lvl="2" indent="-342900" eaLnBrk="1" hangingPunct="1">
              <a:buFontTx/>
              <a:buAutoNum type="circleNumDbPlain"/>
            </a:pPr>
            <a:endParaRPr lang="en-US" altLang="ko-KR" dirty="0"/>
          </a:p>
          <a:p>
            <a:pPr marL="1257300" lvl="2" indent="-342900" eaLnBrk="1" hangingPunct="1">
              <a:buFont typeface="Wingdings 3" pitchFamily="18" charset="2"/>
              <a:buNone/>
            </a:pP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pPr marL="1257300" lvl="2" indent="-342900" eaLnBrk="1" hangingPunct="1">
              <a:buFont typeface="Wingdings 3" pitchFamily="18" charset="2"/>
              <a:buNone/>
            </a:pPr>
            <a:r>
              <a:rPr lang="ko-KR" altLang="en-US" dirty="0">
                <a:latin typeface="굴림" pitchFamily="50" charset="-127"/>
                <a:ea typeface="굴림" pitchFamily="50" charset="-127"/>
              </a:rPr>
              <a:t>③ </a:t>
            </a:r>
            <a:r>
              <a:rPr lang="ko-KR" altLang="en-US" dirty="0"/>
              <a:t>원소 </a:t>
            </a:r>
            <a:r>
              <a:rPr lang="en-US" altLang="ko-KR" dirty="0"/>
              <a:t>B </a:t>
            </a:r>
            <a:r>
              <a:rPr lang="ko-KR" altLang="en-US" dirty="0"/>
              <a:t>삽입 </a:t>
            </a:r>
            <a:r>
              <a:rPr lang="en-US" altLang="ko-KR" dirty="0"/>
              <a:t>: </a:t>
            </a:r>
            <a:r>
              <a:rPr lang="en-US" altLang="ko-KR" dirty="0" err="1"/>
              <a:t>enQueue</a:t>
            </a:r>
            <a:r>
              <a:rPr lang="en-US" altLang="ko-KR" dirty="0"/>
              <a:t>(Q, B); </a:t>
            </a:r>
          </a:p>
        </p:txBody>
      </p:sp>
      <p:sp>
        <p:nvSpPr>
          <p:cNvPr id="17415" name="슬라이드 번호 개체 틀 8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D1FED0D0-25A0-4C20-A12F-B8A5AF5FAE9E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17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7416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선형</a:t>
            </a:r>
            <a:r>
              <a:rPr lang="en-US" altLang="ko-KR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endParaRPr lang="ko-KR" altLang="en-US" sz="2400" b="1" i="1" dirty="0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88952" y="2096421"/>
            <a:ext cx="721672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Queue</a:t>
            </a:r>
            <a:endParaRPr lang="ko-KR" altLang="en-US" sz="1400" b="1" dirty="0"/>
          </a:p>
        </p:txBody>
      </p:sp>
      <p:grpSp>
        <p:nvGrpSpPr>
          <p:cNvPr id="27" name="그룹 26"/>
          <p:cNvGrpSpPr/>
          <p:nvPr/>
        </p:nvGrpSpPr>
        <p:grpSpPr>
          <a:xfrm>
            <a:off x="2464513" y="2276872"/>
            <a:ext cx="4214973" cy="436263"/>
            <a:chOff x="1653171" y="2265561"/>
            <a:chExt cx="4214973" cy="660527"/>
          </a:xfrm>
        </p:grpSpPr>
        <p:cxnSp>
          <p:nvCxnSpPr>
            <p:cNvPr id="28" name="직선 연결선 27"/>
            <p:cNvCxnSpPr/>
            <p:nvPr/>
          </p:nvCxnSpPr>
          <p:spPr>
            <a:xfrm>
              <a:off x="1653171" y="2265561"/>
              <a:ext cx="4214973" cy="287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1653171" y="2924944"/>
              <a:ext cx="4214973" cy="11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262778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370790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4860032" y="2269776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5868144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1653171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1320356" y="2711344"/>
            <a:ext cx="1258678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 front =-1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321685" y="2994372"/>
            <a:ext cx="1151277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B0F0"/>
                </a:solidFill>
              </a:rPr>
              <a:t> rear=-1 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75030" y="1921905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[0]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3727158" y="1936270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[1]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807278" y="1911755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[2]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859647" y="1936271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[3]</a:t>
            </a:r>
            <a:endParaRPr lang="ko-KR" altLang="en-US" sz="1400" dirty="0"/>
          </a:p>
        </p:txBody>
      </p:sp>
      <p:cxnSp>
        <p:nvCxnSpPr>
          <p:cNvPr id="41" name="직선 화살표 연결선 40"/>
          <p:cNvCxnSpPr/>
          <p:nvPr/>
        </p:nvCxnSpPr>
        <p:spPr>
          <a:xfrm flipV="1">
            <a:off x="1887263" y="2497111"/>
            <a:ext cx="0" cy="21602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V="1">
            <a:off x="2158806" y="2497111"/>
            <a:ext cx="0" cy="216024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588952" y="3717514"/>
            <a:ext cx="721672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Queue</a:t>
            </a:r>
            <a:endParaRPr lang="ko-KR" altLang="en-US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329967" y="404155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grpSp>
        <p:nvGrpSpPr>
          <p:cNvPr id="45" name="그룹 44"/>
          <p:cNvGrpSpPr/>
          <p:nvPr/>
        </p:nvGrpSpPr>
        <p:grpSpPr>
          <a:xfrm>
            <a:off x="2464513" y="3897965"/>
            <a:ext cx="4214973" cy="512917"/>
            <a:chOff x="1653171" y="2265561"/>
            <a:chExt cx="4214973" cy="660527"/>
          </a:xfrm>
        </p:grpSpPr>
        <p:cxnSp>
          <p:nvCxnSpPr>
            <p:cNvPr id="46" name="직선 연결선 45"/>
            <p:cNvCxnSpPr/>
            <p:nvPr/>
          </p:nvCxnSpPr>
          <p:spPr>
            <a:xfrm>
              <a:off x="1653171" y="2265561"/>
              <a:ext cx="4214973" cy="287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flipV="1">
              <a:off x="1653171" y="2924944"/>
              <a:ext cx="4214973" cy="11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262778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70790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4860032" y="2269776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5868144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1653171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1320356" y="4332437"/>
            <a:ext cx="1258678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 front =-1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321685" y="4615465"/>
            <a:ext cx="9226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 rear=-1 </a:t>
            </a:r>
            <a:endParaRPr lang="ko-KR" alt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2575030" y="3542998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[0]</a:t>
            </a:r>
            <a:endParaRPr lang="ko-KR" alt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3727158" y="3557363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[1]</a:t>
            </a:r>
            <a:endParaRPr lang="ko-KR" alt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4807278" y="3532848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[2]</a:t>
            </a:r>
            <a:endParaRPr lang="ko-KR" alt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5859647" y="3557364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[3]</a:t>
            </a:r>
            <a:endParaRPr lang="ko-KR" altLang="en-US" sz="1400" dirty="0"/>
          </a:p>
        </p:txBody>
      </p:sp>
      <p:cxnSp>
        <p:nvCxnSpPr>
          <p:cNvPr id="59" name="직선 화살표 연결선 58"/>
          <p:cNvCxnSpPr/>
          <p:nvPr/>
        </p:nvCxnSpPr>
        <p:spPr>
          <a:xfrm flipV="1">
            <a:off x="1887263" y="4118204"/>
            <a:ext cx="0" cy="21602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521991" y="4461576"/>
            <a:ext cx="1043876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B0F0"/>
                </a:solidFill>
              </a:rPr>
              <a:t> rear=0 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649148" y="5296973"/>
            <a:ext cx="721672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Queue</a:t>
            </a:r>
            <a:endParaRPr lang="ko-KR" altLang="en-US" sz="14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2718630" y="564425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7315746" y="564425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grpSp>
        <p:nvGrpSpPr>
          <p:cNvPr id="65" name="그룹 64"/>
          <p:cNvGrpSpPr/>
          <p:nvPr/>
        </p:nvGrpSpPr>
        <p:grpSpPr>
          <a:xfrm>
            <a:off x="2524709" y="5477424"/>
            <a:ext cx="4214973" cy="536163"/>
            <a:chOff x="1653171" y="2265561"/>
            <a:chExt cx="4214973" cy="660527"/>
          </a:xfrm>
        </p:grpSpPr>
        <p:cxnSp>
          <p:nvCxnSpPr>
            <p:cNvPr id="66" name="직선 연결선 65"/>
            <p:cNvCxnSpPr/>
            <p:nvPr/>
          </p:nvCxnSpPr>
          <p:spPr>
            <a:xfrm>
              <a:off x="1653171" y="2265561"/>
              <a:ext cx="4214973" cy="287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 flipV="1">
              <a:off x="1653171" y="2924944"/>
              <a:ext cx="4214973" cy="11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262778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370790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4860032" y="2269776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5868144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1653171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/>
          <p:cNvSpPr txBox="1"/>
          <p:nvPr/>
        </p:nvSpPr>
        <p:spPr>
          <a:xfrm>
            <a:off x="1380552" y="5911896"/>
            <a:ext cx="1258678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 front =-1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35226" y="5122457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[0]</a:t>
            </a:r>
            <a:endParaRPr lang="ko-KR" altLang="en-US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3787354" y="5136822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[1]</a:t>
            </a:r>
            <a:endParaRPr lang="ko-KR" alt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4867474" y="5112307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[2]</a:t>
            </a:r>
            <a:endParaRPr lang="ko-KR" alt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5919843" y="5136823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[3]</a:t>
            </a:r>
            <a:endParaRPr lang="ko-KR" altLang="en-US" sz="1400" dirty="0"/>
          </a:p>
        </p:txBody>
      </p:sp>
      <p:cxnSp>
        <p:nvCxnSpPr>
          <p:cNvPr id="78" name="직선 화살표 연결선 77"/>
          <p:cNvCxnSpPr/>
          <p:nvPr/>
        </p:nvCxnSpPr>
        <p:spPr>
          <a:xfrm flipV="1">
            <a:off x="1947459" y="5697663"/>
            <a:ext cx="0" cy="21602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582187" y="6061174"/>
            <a:ext cx="1043876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B0F0"/>
                </a:solidFill>
              </a:rPr>
              <a:t> rear=0 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590715" y="6061022"/>
            <a:ext cx="1043876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B0F0"/>
                </a:solidFill>
              </a:rPr>
              <a:t> rear=1 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7.40741E-7 L -0.51198 0.0062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08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48148E-6 L -0.38576 0.0030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88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54" grpId="0"/>
      <p:bldP spid="61" grpId="0"/>
      <p:bldP spid="64" grpId="0"/>
      <p:bldP spid="80" grpId="0"/>
      <p:bldP spid="8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바닥글 개체 틀 10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1257300" lvl="2" indent="-342900" eaLnBrk="1" hangingPunct="1">
              <a:buFont typeface="Wingdings 3" pitchFamily="18" charset="2"/>
              <a:buNone/>
            </a:pPr>
            <a:r>
              <a:rPr lang="ko-KR" altLang="en-US" dirty="0">
                <a:latin typeface="굴림" pitchFamily="50" charset="-127"/>
                <a:ea typeface="굴림" pitchFamily="50" charset="-127"/>
              </a:rPr>
              <a:t>④ </a:t>
            </a:r>
            <a:r>
              <a:rPr lang="ko-KR" altLang="en-US" dirty="0"/>
              <a:t>원소 </a:t>
            </a:r>
            <a:r>
              <a:rPr lang="en-US" altLang="ko-KR" dirty="0"/>
              <a:t>A </a:t>
            </a:r>
            <a:r>
              <a:rPr lang="ko-KR" altLang="en-US" dirty="0"/>
              <a:t>삭제 </a:t>
            </a:r>
            <a:r>
              <a:rPr lang="en-US" altLang="ko-KR" dirty="0"/>
              <a:t>: </a:t>
            </a:r>
            <a:r>
              <a:rPr lang="en-US" altLang="ko-KR" dirty="0" err="1"/>
              <a:t>deQueue</a:t>
            </a:r>
            <a:r>
              <a:rPr lang="en-US" altLang="ko-KR" dirty="0"/>
              <a:t>(Queue); </a:t>
            </a:r>
          </a:p>
          <a:p>
            <a:pPr marL="1257300" lvl="2" indent="-342900" eaLnBrk="1" hangingPunct="1">
              <a:buFontTx/>
              <a:buAutoNum type="circleNumDbPlain" startAt="4"/>
            </a:pPr>
            <a:endParaRPr lang="en-US" altLang="ko-KR" dirty="0"/>
          </a:p>
          <a:p>
            <a:pPr marL="1257300" lvl="2" indent="-342900" eaLnBrk="1" hangingPunct="1">
              <a:buFontTx/>
              <a:buAutoNum type="circleNumDbPlain" startAt="4"/>
            </a:pPr>
            <a:endParaRPr lang="en-US" altLang="ko-KR" dirty="0"/>
          </a:p>
          <a:p>
            <a:pPr marL="1257300" lvl="2" indent="-342900" eaLnBrk="1" hangingPunct="1">
              <a:buFontTx/>
              <a:buAutoNum type="circleNumDbPlain" startAt="4"/>
            </a:pPr>
            <a:endParaRPr lang="en-US" altLang="ko-KR" dirty="0"/>
          </a:p>
          <a:p>
            <a:pPr marL="1257300" lvl="2" indent="-342900" eaLnBrk="1" hangingPunct="1">
              <a:buFont typeface="Wingdings 3" pitchFamily="18" charset="2"/>
              <a:buNone/>
            </a:pP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pPr marL="1257300" lvl="2" indent="-342900" eaLnBrk="1" hangingPunct="1">
              <a:buNone/>
            </a:pPr>
            <a:r>
              <a:rPr lang="ko-KR" altLang="en-US" dirty="0">
                <a:latin typeface="굴림" pitchFamily="50" charset="-127"/>
                <a:ea typeface="굴림" pitchFamily="50" charset="-127"/>
              </a:rPr>
              <a:t>⑤ </a:t>
            </a:r>
            <a:r>
              <a:rPr lang="ko-KR" altLang="en-US" dirty="0"/>
              <a:t>원소 </a:t>
            </a:r>
            <a:r>
              <a:rPr lang="en-US" altLang="ko-KR" dirty="0"/>
              <a:t>C </a:t>
            </a:r>
            <a:r>
              <a:rPr lang="ko-KR" altLang="en-US" dirty="0"/>
              <a:t>삽입 </a:t>
            </a:r>
            <a:r>
              <a:rPr lang="en-US" altLang="ko-KR" dirty="0"/>
              <a:t>: </a:t>
            </a:r>
            <a:r>
              <a:rPr lang="en-US" altLang="ko-KR" dirty="0" err="1"/>
              <a:t>enQueue</a:t>
            </a:r>
            <a:r>
              <a:rPr lang="en-US" altLang="ko-KR" dirty="0"/>
              <a:t>(Queue, C);</a:t>
            </a:r>
          </a:p>
          <a:p>
            <a:pPr marL="1257300" lvl="2" indent="-342900" eaLnBrk="1" hangingPunct="1">
              <a:buFontTx/>
              <a:buNone/>
            </a:pPr>
            <a:r>
              <a:rPr lang="en-US" altLang="ko-KR" dirty="0"/>
              <a:t> </a:t>
            </a:r>
          </a:p>
          <a:p>
            <a:pPr marL="1257300" lvl="2" indent="-342900" eaLnBrk="1" hangingPunct="1">
              <a:buFontTx/>
              <a:buAutoNum type="circleNumDbPlain" startAt="4"/>
            </a:pPr>
            <a:endParaRPr lang="en-US" altLang="ko-KR" dirty="0"/>
          </a:p>
          <a:p>
            <a:pPr marL="1257300" lvl="2" indent="-342900" eaLnBrk="1" hangingPunct="1">
              <a:buFontTx/>
              <a:buAutoNum type="circleNumDbPlain" startAt="4"/>
            </a:pPr>
            <a:endParaRPr lang="en-US" altLang="ko-KR" dirty="0"/>
          </a:p>
          <a:p>
            <a:pPr marL="1257300" lvl="2" indent="-342900" eaLnBrk="1" hangingPunct="1">
              <a:buFontTx/>
              <a:buNone/>
            </a:pPr>
            <a:endParaRPr lang="en-US" altLang="ko-KR" dirty="0"/>
          </a:p>
          <a:p>
            <a:pPr marL="1257300" lvl="2" indent="-342900" eaLnBrk="1" hangingPunct="1">
              <a:buFontTx/>
              <a:buNone/>
            </a:pPr>
            <a:r>
              <a:rPr lang="ko-KR" altLang="en-US" dirty="0"/>
              <a:t>⑥ 원소 </a:t>
            </a:r>
            <a:r>
              <a:rPr lang="en-US" altLang="ko-KR" dirty="0"/>
              <a:t>B </a:t>
            </a:r>
            <a:r>
              <a:rPr lang="ko-KR" altLang="en-US" dirty="0"/>
              <a:t>삭제 </a:t>
            </a:r>
            <a:r>
              <a:rPr lang="en-US" altLang="ko-KR" dirty="0"/>
              <a:t>: </a:t>
            </a:r>
            <a:r>
              <a:rPr lang="en-US" altLang="ko-KR" dirty="0" err="1"/>
              <a:t>deQueue</a:t>
            </a:r>
            <a:r>
              <a:rPr lang="en-US" altLang="ko-KR" dirty="0"/>
              <a:t>(Queue); </a:t>
            </a:r>
          </a:p>
          <a:p>
            <a:pPr marL="1257300" lvl="2" indent="-342900" eaLnBrk="1" hangingPunct="1">
              <a:buFontTx/>
              <a:buAutoNum type="circleNumDbPlain" startAt="4"/>
            </a:pPr>
            <a:endParaRPr lang="en-US" altLang="ko-KR" dirty="0"/>
          </a:p>
          <a:p>
            <a:pPr marL="1257300" lvl="2" indent="-342900" eaLnBrk="1" hangingPunct="1">
              <a:buFontTx/>
              <a:buNone/>
            </a:pPr>
            <a:endParaRPr lang="en-US" altLang="ko-KR" dirty="0"/>
          </a:p>
        </p:txBody>
      </p:sp>
      <p:sp>
        <p:nvSpPr>
          <p:cNvPr id="18442" name="슬라이드 번호 개체 틀 11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6667FD5D-21EB-4A24-BA09-66F5EF6F6F42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18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8443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선형</a:t>
            </a:r>
            <a:r>
              <a:rPr lang="en-US" altLang="ko-KR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endParaRPr lang="ko-KR" altLang="en-US" sz="2400" b="1" i="1" dirty="0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70721" y="1728889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Queue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840203" y="202663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78551" y="203613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2646282" y="1909340"/>
            <a:ext cx="4214973" cy="436263"/>
            <a:chOff x="1653171" y="2265561"/>
            <a:chExt cx="4214973" cy="660527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653171" y="2265561"/>
              <a:ext cx="4214973" cy="287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V="1">
              <a:off x="1653171" y="2924944"/>
              <a:ext cx="4214973" cy="11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262778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370790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4860032" y="2269776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5868144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1653171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502125" y="2343812"/>
            <a:ext cx="1042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 front =-1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56799" y="1554373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[0]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3908927" y="1568738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[1]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4989047" y="1544223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[2]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6041416" y="1568739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[3]</a:t>
            </a:r>
            <a:endParaRPr lang="ko-KR" altLang="en-US" sz="1400" dirty="0"/>
          </a:p>
        </p:txBody>
      </p:sp>
      <p:cxnSp>
        <p:nvCxnSpPr>
          <p:cNvPr id="28" name="직선 화살표 연결선 27"/>
          <p:cNvCxnSpPr/>
          <p:nvPr/>
        </p:nvCxnSpPr>
        <p:spPr>
          <a:xfrm flipV="1">
            <a:off x="2069032" y="2129579"/>
            <a:ext cx="0" cy="21602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756421" y="2405462"/>
            <a:ext cx="881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B0F0"/>
                </a:solidFill>
              </a:rPr>
              <a:t> rear=1 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43615" y="2395968"/>
            <a:ext cx="96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 front =0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846342" y="3427560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Queue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3790094" y="36955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2573887" y="3618953"/>
            <a:ext cx="4214973" cy="512917"/>
            <a:chOff x="1653171" y="2265561"/>
            <a:chExt cx="4214973" cy="660527"/>
          </a:xfrm>
        </p:grpSpPr>
        <p:cxnSp>
          <p:nvCxnSpPr>
            <p:cNvPr id="34" name="직선 연결선 33"/>
            <p:cNvCxnSpPr/>
            <p:nvPr/>
          </p:nvCxnSpPr>
          <p:spPr>
            <a:xfrm>
              <a:off x="1653171" y="2265561"/>
              <a:ext cx="4214973" cy="287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653171" y="2924944"/>
              <a:ext cx="4214973" cy="11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262778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370790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4860032" y="2269776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5868144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1653171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2684404" y="3263986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[0]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3836532" y="3278351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[1]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4916652" y="3253836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[2]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5969021" y="3278352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[3]</a:t>
            </a:r>
            <a:endParaRPr lang="ko-KR" alt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3653651" y="4203411"/>
            <a:ext cx="881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B0F0"/>
                </a:solidFill>
              </a:rPr>
              <a:t> rear=1 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571220" y="4203411"/>
            <a:ext cx="96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 front =0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93484" y="4207313"/>
            <a:ext cx="881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B0F0"/>
                </a:solidFill>
              </a:rPr>
              <a:t> rear=2 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36296" y="3762538"/>
            <a:ext cx="576064" cy="277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</a:t>
            </a:r>
            <a:endParaRPr lang="ko-KR" alt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1958452" y="5109815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Queue</a:t>
            </a:r>
            <a:endParaRPr lang="ko-KR" alt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3902204" y="537783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grpSp>
        <p:nvGrpSpPr>
          <p:cNvPr id="51" name="그룹 50"/>
          <p:cNvGrpSpPr/>
          <p:nvPr/>
        </p:nvGrpSpPr>
        <p:grpSpPr>
          <a:xfrm>
            <a:off x="2685997" y="5301208"/>
            <a:ext cx="4214973" cy="512917"/>
            <a:chOff x="1653171" y="2265561"/>
            <a:chExt cx="4214973" cy="660527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1653171" y="2265561"/>
              <a:ext cx="4214973" cy="287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flipV="1">
              <a:off x="1653171" y="2924944"/>
              <a:ext cx="4214973" cy="11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262778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370790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4860032" y="2269776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5868144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1653171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2796514" y="4946241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[0]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3948642" y="4960606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[1]</a:t>
            </a:r>
            <a:endParaRPr lang="ko-KR" alt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5028762" y="4936091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[2]</a:t>
            </a:r>
            <a:endParaRPr lang="ko-KR" alt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6081131" y="4960607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[3]</a:t>
            </a:r>
            <a:endParaRPr lang="ko-KR" alt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2646282" y="5813341"/>
            <a:ext cx="96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 front =0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905594" y="5817243"/>
            <a:ext cx="881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B0F0"/>
                </a:solidFill>
              </a:rPr>
              <a:t> rear=2 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028762" y="5371437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752054" y="5823946"/>
            <a:ext cx="96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 front =1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48148E-6 L -0.19809 0.0030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13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85185E-6 L -0.25972 0.0034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86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0.22934 0.00254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76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3" grpId="0"/>
      <p:bldP spid="30" grpId="0"/>
      <p:bldP spid="45" grpId="0"/>
      <p:bldP spid="47" grpId="0"/>
      <p:bldP spid="48" grpId="0"/>
      <p:bldP spid="50" grpId="0"/>
      <p:bldP spid="63" grpId="0"/>
      <p:bldP spid="6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1196975"/>
            <a:ext cx="864235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257300" lvl="2" indent="-342900">
              <a:lnSpc>
                <a:spcPct val="120000"/>
              </a:lnSpc>
              <a:spcBef>
                <a:spcPct val="20000"/>
              </a:spcBef>
              <a:spcAft>
                <a:spcPts val="800"/>
              </a:spcAft>
              <a:defRPr/>
            </a:pPr>
            <a:r>
              <a:rPr lang="ko-KR" altLang="en-US" sz="1800" b="1" kern="0" dirty="0">
                <a:latin typeface="굴림체" pitchFamily="49" charset="-127"/>
                <a:ea typeface="굴림체" pitchFamily="49" charset="-127"/>
              </a:rPr>
              <a:t>⑦ 원소 </a:t>
            </a:r>
            <a:r>
              <a:rPr lang="en-US" altLang="ko-KR" sz="1800" b="1" kern="0" dirty="0">
                <a:latin typeface="굴림체" pitchFamily="49" charset="-127"/>
                <a:ea typeface="굴림체" pitchFamily="49" charset="-127"/>
              </a:rPr>
              <a:t>D </a:t>
            </a:r>
            <a:r>
              <a:rPr lang="ko-KR" altLang="en-US" sz="1800" b="1" kern="0" dirty="0">
                <a:latin typeface="굴림체" pitchFamily="49" charset="-127"/>
                <a:ea typeface="굴림체" pitchFamily="49" charset="-127"/>
              </a:rPr>
              <a:t>삽입 </a:t>
            </a:r>
            <a:r>
              <a:rPr lang="en-US" altLang="ko-KR" sz="1800" b="1" kern="0" dirty="0">
                <a:latin typeface="굴림체" pitchFamily="49" charset="-127"/>
                <a:ea typeface="굴림체" pitchFamily="49" charset="-127"/>
              </a:rPr>
              <a:t>: </a:t>
            </a:r>
            <a:r>
              <a:rPr lang="en-US" altLang="ko-KR" sz="1800" b="1" kern="0" dirty="0" err="1">
                <a:latin typeface="굴림체" pitchFamily="49" charset="-127"/>
                <a:ea typeface="굴림체" pitchFamily="49" charset="-127"/>
              </a:rPr>
              <a:t>enQueue</a:t>
            </a:r>
            <a:r>
              <a:rPr lang="en-US" altLang="ko-KR" sz="1800" b="1" kern="0" dirty="0">
                <a:latin typeface="굴림체" pitchFamily="49" charset="-127"/>
                <a:ea typeface="굴림체" pitchFamily="49" charset="-127"/>
              </a:rPr>
              <a:t>(Queue, D);</a:t>
            </a:r>
          </a:p>
          <a:p>
            <a:pPr marL="1257300" lvl="2" indent="-342900">
              <a:lnSpc>
                <a:spcPct val="120000"/>
              </a:lnSpc>
              <a:spcBef>
                <a:spcPct val="20000"/>
              </a:spcBef>
              <a:spcAft>
                <a:spcPts val="800"/>
              </a:spcAft>
              <a:defRPr/>
            </a:pPr>
            <a:endParaRPr lang="en-US" altLang="ko-KR" sz="1800" b="1" kern="0" dirty="0">
              <a:latin typeface="굴림체" pitchFamily="49" charset="-127"/>
              <a:ea typeface="굴림체" pitchFamily="49" charset="-127"/>
            </a:endParaRPr>
          </a:p>
          <a:p>
            <a:pPr marL="1257300" lvl="2" indent="-342900">
              <a:lnSpc>
                <a:spcPct val="120000"/>
              </a:lnSpc>
              <a:spcBef>
                <a:spcPct val="20000"/>
              </a:spcBef>
              <a:spcAft>
                <a:spcPts val="800"/>
              </a:spcAft>
              <a:defRPr/>
            </a:pPr>
            <a:endParaRPr lang="en-US" altLang="ko-KR" sz="1800" b="1" kern="0" dirty="0">
              <a:latin typeface="굴림체" pitchFamily="49" charset="-127"/>
              <a:ea typeface="굴림체" pitchFamily="49" charset="-127"/>
            </a:endParaRPr>
          </a:p>
          <a:p>
            <a:pPr marL="1257300" lvl="2" indent="-342900">
              <a:lnSpc>
                <a:spcPct val="120000"/>
              </a:lnSpc>
              <a:spcBef>
                <a:spcPct val="20000"/>
              </a:spcBef>
              <a:spcAft>
                <a:spcPts val="800"/>
              </a:spcAft>
              <a:defRPr/>
            </a:pPr>
            <a:r>
              <a:rPr lang="ko-KR" altLang="en-US" sz="1800" b="1" kern="0" dirty="0">
                <a:latin typeface="굴림체" pitchFamily="49" charset="-127"/>
                <a:ea typeface="굴림체" pitchFamily="49" charset="-127"/>
              </a:rPr>
              <a:t>⑧ 원소 </a:t>
            </a:r>
            <a:r>
              <a:rPr lang="en-US" altLang="ko-KR" sz="1800" b="1" kern="0" dirty="0">
                <a:latin typeface="굴림체" pitchFamily="49" charset="-127"/>
                <a:ea typeface="굴림체" pitchFamily="49" charset="-127"/>
              </a:rPr>
              <a:t>C </a:t>
            </a:r>
            <a:r>
              <a:rPr lang="ko-KR" altLang="en-US" sz="1800" b="1" kern="0" dirty="0">
                <a:latin typeface="굴림체" pitchFamily="49" charset="-127"/>
                <a:ea typeface="굴림체" pitchFamily="49" charset="-127"/>
              </a:rPr>
              <a:t>삭제 </a:t>
            </a:r>
            <a:r>
              <a:rPr lang="en-US" altLang="ko-KR" sz="1800" b="1" kern="0" dirty="0">
                <a:latin typeface="굴림체" pitchFamily="49" charset="-127"/>
                <a:ea typeface="굴림체" pitchFamily="49" charset="-127"/>
              </a:rPr>
              <a:t>: </a:t>
            </a:r>
            <a:r>
              <a:rPr lang="en-US" altLang="ko-KR" sz="1800" b="1" kern="0" dirty="0" err="1">
                <a:latin typeface="굴림체" pitchFamily="49" charset="-127"/>
                <a:ea typeface="굴림체" pitchFamily="49" charset="-127"/>
              </a:rPr>
              <a:t>deQueue</a:t>
            </a:r>
            <a:r>
              <a:rPr lang="en-US" altLang="ko-KR" sz="1800" b="1" kern="0" dirty="0">
                <a:latin typeface="굴림체" pitchFamily="49" charset="-127"/>
                <a:ea typeface="굴림체" pitchFamily="49" charset="-127"/>
              </a:rPr>
              <a:t>(Queue);</a:t>
            </a:r>
          </a:p>
          <a:p>
            <a:pPr marL="1257300" lvl="2" indent="-342900">
              <a:lnSpc>
                <a:spcPct val="120000"/>
              </a:lnSpc>
              <a:spcBef>
                <a:spcPct val="20000"/>
              </a:spcBef>
              <a:spcAft>
                <a:spcPts val="800"/>
              </a:spcAft>
              <a:defRPr/>
            </a:pPr>
            <a:endParaRPr lang="en-US" altLang="ko-KR" sz="1800" b="1" kern="0" dirty="0">
              <a:latin typeface="굴림체" pitchFamily="49" charset="-127"/>
              <a:ea typeface="굴림체" pitchFamily="49" charset="-127"/>
            </a:endParaRPr>
          </a:p>
          <a:p>
            <a:pPr marL="1257300" lvl="2" indent="-342900">
              <a:lnSpc>
                <a:spcPct val="120000"/>
              </a:lnSpc>
              <a:spcBef>
                <a:spcPct val="20000"/>
              </a:spcBef>
              <a:spcAft>
                <a:spcPts val="800"/>
              </a:spcAft>
              <a:defRPr/>
            </a:pPr>
            <a:endParaRPr lang="en-US" altLang="ko-KR" sz="1800" b="1" kern="0" dirty="0">
              <a:latin typeface="굴림체" pitchFamily="49" charset="-127"/>
              <a:ea typeface="굴림체" pitchFamily="49" charset="-127"/>
            </a:endParaRPr>
          </a:p>
          <a:p>
            <a:pPr marL="1257300" lvl="2" indent="-342900">
              <a:lnSpc>
                <a:spcPct val="120000"/>
              </a:lnSpc>
              <a:spcBef>
                <a:spcPct val="20000"/>
              </a:spcBef>
              <a:spcAft>
                <a:spcPts val="800"/>
              </a:spcAft>
              <a:defRPr/>
            </a:pPr>
            <a:endParaRPr lang="en-US" altLang="ko-KR" sz="1800" b="1" kern="0" dirty="0">
              <a:latin typeface="굴림체" pitchFamily="49" charset="-127"/>
              <a:ea typeface="굴림체" pitchFamily="49" charset="-127"/>
            </a:endParaRPr>
          </a:p>
          <a:p>
            <a:pPr marL="1257300" lvl="2" indent="-342900">
              <a:lnSpc>
                <a:spcPct val="120000"/>
              </a:lnSpc>
              <a:spcBef>
                <a:spcPct val="20000"/>
              </a:spcBef>
              <a:spcAft>
                <a:spcPts val="800"/>
              </a:spcAft>
              <a:defRPr/>
            </a:pPr>
            <a:r>
              <a:rPr lang="en-US" altLang="ko-KR" sz="1800" b="1" kern="0" dirty="0">
                <a:latin typeface="굴림체" pitchFamily="49" charset="-127"/>
                <a:ea typeface="굴림체" pitchFamily="49" charset="-127"/>
              </a:rPr>
              <a:t>⑨ </a:t>
            </a:r>
            <a:r>
              <a:rPr lang="ko-KR" altLang="en-US" sz="1800" b="1" kern="0" dirty="0">
                <a:latin typeface="굴림체" pitchFamily="49" charset="-127"/>
                <a:ea typeface="굴림체" pitchFamily="49" charset="-127"/>
              </a:rPr>
              <a:t>원소 </a:t>
            </a:r>
            <a:r>
              <a:rPr lang="en-US" altLang="ko-KR" sz="1800" b="1" kern="0" dirty="0">
                <a:latin typeface="굴림체" pitchFamily="49" charset="-127"/>
                <a:ea typeface="굴림체" pitchFamily="49" charset="-127"/>
              </a:rPr>
              <a:t>D </a:t>
            </a:r>
            <a:r>
              <a:rPr lang="ko-KR" altLang="en-US" sz="1800" b="1" kern="0" dirty="0">
                <a:latin typeface="굴림체" pitchFamily="49" charset="-127"/>
                <a:ea typeface="굴림체" pitchFamily="49" charset="-127"/>
              </a:rPr>
              <a:t>삭제 </a:t>
            </a:r>
            <a:r>
              <a:rPr lang="en-US" altLang="ko-KR" sz="1800" b="1" kern="0" dirty="0">
                <a:latin typeface="굴림체" pitchFamily="49" charset="-127"/>
                <a:ea typeface="굴림체" pitchFamily="49" charset="-127"/>
              </a:rPr>
              <a:t>: </a:t>
            </a:r>
            <a:r>
              <a:rPr lang="en-US" altLang="ko-KR" sz="1800" b="1" kern="0" dirty="0" err="1">
                <a:latin typeface="굴림체" pitchFamily="49" charset="-127"/>
                <a:ea typeface="굴림체" pitchFamily="49" charset="-127"/>
              </a:rPr>
              <a:t>deQueue</a:t>
            </a:r>
            <a:r>
              <a:rPr lang="en-US" altLang="ko-KR" sz="1800" b="1" kern="0" dirty="0">
                <a:latin typeface="굴림체" pitchFamily="49" charset="-127"/>
                <a:ea typeface="굴림체" pitchFamily="49" charset="-127"/>
              </a:rPr>
              <a:t>(Queue) ; </a:t>
            </a:r>
          </a:p>
          <a:p>
            <a:pPr marL="1257300" lvl="2" indent="-342900">
              <a:lnSpc>
                <a:spcPct val="120000"/>
              </a:lnSpc>
              <a:spcBef>
                <a:spcPct val="20000"/>
              </a:spcBef>
              <a:spcAft>
                <a:spcPts val="800"/>
              </a:spcAft>
              <a:defRPr/>
            </a:pPr>
            <a:r>
              <a:rPr lang="en-US" altLang="ko-KR" sz="1800" b="1" kern="0" dirty="0">
                <a:latin typeface="굴림체" pitchFamily="49" charset="-127"/>
                <a:ea typeface="굴림체" pitchFamily="49" charset="-127"/>
              </a:rPr>
              <a:t> </a:t>
            </a:r>
          </a:p>
        </p:txBody>
      </p:sp>
      <p:sp>
        <p:nvSpPr>
          <p:cNvPr id="19462" name="바닥글 개체 틀 7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9463" name="슬라이드 번호 개체 틀 8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2293CC51-2571-444A-B315-BF3E3DD434CE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19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9464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선형</a:t>
            </a:r>
            <a:r>
              <a:rPr lang="en-US" altLang="ko-KR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endParaRPr lang="ko-KR" altLang="en-US" sz="2400" b="1" i="1" dirty="0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0158" y="1684185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Queue</a:t>
            </a:r>
            <a:endParaRPr lang="ko-KR" altLang="en-US" sz="14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1907703" y="1875578"/>
            <a:ext cx="4214973" cy="512917"/>
            <a:chOff x="1653171" y="2265561"/>
            <a:chExt cx="4214973" cy="660527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1653171" y="2265561"/>
              <a:ext cx="4214973" cy="287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flipV="1">
              <a:off x="1653171" y="2924944"/>
              <a:ext cx="4214973" cy="11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262778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370790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4860032" y="2269776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5868144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1653171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018220" y="1623507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[0]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170348" y="1637872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[1]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4250468" y="1613357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[2]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5302837" y="1637873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[3]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133126" y="2430409"/>
            <a:ext cx="881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B0F0"/>
                </a:solidFill>
              </a:rPr>
              <a:t> rear=2 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50468" y="1945807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70112" y="195220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945563" y="2430596"/>
            <a:ext cx="96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 front =1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73121" y="2419818"/>
            <a:ext cx="1043876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B0F0"/>
                </a:solidFill>
              </a:rPr>
              <a:t> rear=3 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67960" y="3270387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Queue</a:t>
            </a:r>
            <a:endParaRPr lang="ko-KR" altLang="en-US" sz="1400" dirty="0"/>
          </a:p>
        </p:txBody>
      </p:sp>
      <p:grpSp>
        <p:nvGrpSpPr>
          <p:cNvPr id="28" name="그룹 27"/>
          <p:cNvGrpSpPr/>
          <p:nvPr/>
        </p:nvGrpSpPr>
        <p:grpSpPr>
          <a:xfrm>
            <a:off x="1895505" y="3461780"/>
            <a:ext cx="4214973" cy="512917"/>
            <a:chOff x="1653171" y="2265561"/>
            <a:chExt cx="4214973" cy="660527"/>
          </a:xfrm>
        </p:grpSpPr>
        <p:cxnSp>
          <p:nvCxnSpPr>
            <p:cNvPr id="29" name="직선 연결선 28"/>
            <p:cNvCxnSpPr/>
            <p:nvPr/>
          </p:nvCxnSpPr>
          <p:spPr>
            <a:xfrm>
              <a:off x="1653171" y="2265561"/>
              <a:ext cx="4214973" cy="287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V="1">
              <a:off x="1653171" y="2924944"/>
              <a:ext cx="4214973" cy="11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262778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370790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4860032" y="2269776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5868144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1653171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2041010" y="3205515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[0]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3193138" y="3219880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[1]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273258" y="3195365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[2]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5325627" y="3219881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[3]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4133126" y="3986983"/>
            <a:ext cx="96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 front =2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38270" y="353200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381907" y="353200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961562" y="3981400"/>
            <a:ext cx="96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 front =1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229402" y="3986983"/>
            <a:ext cx="1043876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B0F0"/>
                </a:solidFill>
              </a:rPr>
              <a:t> rear=3 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35536" y="5160676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Queue</a:t>
            </a:r>
            <a:endParaRPr lang="ko-KR" altLang="en-US" sz="1400" dirty="0"/>
          </a:p>
        </p:txBody>
      </p:sp>
      <p:grpSp>
        <p:nvGrpSpPr>
          <p:cNvPr id="46" name="그룹 45"/>
          <p:cNvGrpSpPr/>
          <p:nvPr/>
        </p:nvGrpSpPr>
        <p:grpSpPr>
          <a:xfrm>
            <a:off x="2763081" y="5352069"/>
            <a:ext cx="4214973" cy="512917"/>
            <a:chOff x="1653171" y="2265561"/>
            <a:chExt cx="4214973" cy="660527"/>
          </a:xfrm>
        </p:grpSpPr>
        <p:cxnSp>
          <p:nvCxnSpPr>
            <p:cNvPr id="47" name="직선 연결선 46"/>
            <p:cNvCxnSpPr/>
            <p:nvPr/>
          </p:nvCxnSpPr>
          <p:spPr>
            <a:xfrm>
              <a:off x="1653171" y="2265561"/>
              <a:ext cx="4214973" cy="287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flipV="1">
              <a:off x="1653171" y="2924944"/>
              <a:ext cx="4214973" cy="11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262778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370790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4860032" y="2269776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5868144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1653171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2863896" y="5115057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[0]</a:t>
            </a:r>
            <a:endParaRPr lang="ko-KR" alt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4016024" y="5129422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[1]</a:t>
            </a:r>
            <a:endParaRPr lang="ko-KR" alt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5096144" y="5104907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[2]</a:t>
            </a:r>
            <a:endParaRPr lang="ko-KR" alt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6148513" y="5129423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[3]</a:t>
            </a:r>
            <a:endParaRPr lang="ko-KR" alt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5000702" y="5877272"/>
            <a:ext cx="96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 front =2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249483" y="542229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075573" y="6050984"/>
            <a:ext cx="96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 front =3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096978" y="5877272"/>
            <a:ext cx="881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B0F0"/>
                </a:solidFill>
              </a:rPr>
              <a:t> rear=3 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22222E-6 L -0.14166 0.0025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83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85185E-6 L -0.34479 0.0034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40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-0.46996 0.0034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07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6" grpId="0"/>
      <p:bldP spid="40" grpId="0"/>
      <p:bldP spid="41" grpId="0"/>
      <p:bldP spid="43" grpId="0"/>
      <p:bldP spid="58" grpId="0"/>
      <p:bldP spid="59" grpId="0"/>
      <p:bldP spid="6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바닥글 개체 틀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6896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>
                <a:solidFill>
                  <a:schemeClr val="tx1"/>
                </a:solidFill>
              </a:rPr>
              <a:t>선형 </a:t>
            </a:r>
            <a:r>
              <a:rPr lang="en-US" altLang="ko-KR" dirty="0">
                <a:solidFill>
                  <a:schemeClr val="tx1"/>
                </a:solidFill>
              </a:rPr>
              <a:t>queue</a:t>
            </a:r>
            <a:r>
              <a:rPr lang="ko-KR" altLang="en-US" dirty="0">
                <a:solidFill>
                  <a:schemeClr val="tx1"/>
                </a:solidFill>
              </a:rPr>
              <a:t>의 잘못된 포화상태 인식 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altLang="ko-KR" dirty="0"/>
              <a:t>queue</a:t>
            </a:r>
            <a:r>
              <a:rPr lang="ko-KR" altLang="en-US" dirty="0"/>
              <a:t>에서 삽입과 삭제를 반복하면서 아래와 같은 상태일 경우</a:t>
            </a:r>
            <a:r>
              <a:rPr lang="en-US" altLang="ko-KR" dirty="0"/>
              <a:t>, </a:t>
            </a:r>
            <a:r>
              <a:rPr lang="ko-KR" altLang="en-US" dirty="0"/>
              <a:t>앞부분에 빈자리가 있지만 ⑧의</a:t>
            </a:r>
            <a:r>
              <a:rPr lang="en-US" altLang="ko-KR" dirty="0"/>
              <a:t> </a:t>
            </a:r>
            <a:r>
              <a:rPr lang="ko-KR" altLang="en-US" dirty="0"/>
              <a:t>경우</a:t>
            </a:r>
            <a:r>
              <a:rPr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rear=n-1</a:t>
            </a:r>
            <a:r>
              <a:rPr lang="en-US" altLang="ko-KR" dirty="0"/>
              <a:t> , </a:t>
            </a:r>
            <a:r>
              <a:rPr lang="ko-KR" altLang="en-US" dirty="0"/>
              <a:t>⑨의 경우 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rear=front=n-1 </a:t>
            </a:r>
            <a:r>
              <a:rPr lang="ko-KR" altLang="en-US" dirty="0"/>
              <a:t>상태이므로 포화상태로 인식하고 더 이상의 삽입을 수행하지 않는다</a:t>
            </a:r>
            <a:r>
              <a:rPr lang="en-US" altLang="ko-KR" dirty="0"/>
              <a:t>.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/>
          </a:p>
        </p:txBody>
      </p:sp>
      <p:sp>
        <p:nvSpPr>
          <p:cNvPr id="20484" name="Rectangle 7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 dirty="0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순차 자료구조를 이용한 </a:t>
            </a:r>
            <a:r>
              <a:rPr lang="en-US" altLang="ko-KR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 dirty="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  <p:sp>
        <p:nvSpPr>
          <p:cNvPr id="20487" name="슬라이드 번호 개체 틀 7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E2CDFF29-40DB-4DBF-A41D-625BE1A52909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20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8233" y="4877090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Queue</a:t>
            </a:r>
            <a:endParaRPr lang="ko-KR" altLang="en-US" sz="1400" dirty="0"/>
          </a:p>
        </p:txBody>
      </p:sp>
      <p:grpSp>
        <p:nvGrpSpPr>
          <p:cNvPr id="9" name="그룹 8"/>
          <p:cNvGrpSpPr/>
          <p:nvPr/>
        </p:nvGrpSpPr>
        <p:grpSpPr>
          <a:xfrm>
            <a:off x="2875778" y="5068483"/>
            <a:ext cx="4214973" cy="512917"/>
            <a:chOff x="1653171" y="2265561"/>
            <a:chExt cx="4214973" cy="660527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1653171" y="2265561"/>
              <a:ext cx="4214973" cy="287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flipV="1">
              <a:off x="1653171" y="2924944"/>
              <a:ext cx="4214973" cy="11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62778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70790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4860032" y="2269776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5868144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1653171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986295" y="4713516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[0]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138423" y="4727881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[1]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218543" y="4703366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[2]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6270912" y="4727882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[3]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5113399" y="5593686"/>
            <a:ext cx="96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 front =2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62180" y="513871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209675" y="5912987"/>
            <a:ext cx="96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 front =3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09675" y="5593686"/>
            <a:ext cx="881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B0F0"/>
                </a:solidFill>
              </a:rPr>
              <a:t> rear=3 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48233" y="3146450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Queue</a:t>
            </a:r>
            <a:endParaRPr lang="ko-KR" altLang="en-US" sz="14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2875778" y="3337843"/>
            <a:ext cx="4214973" cy="512917"/>
            <a:chOff x="1653171" y="2265561"/>
            <a:chExt cx="4214973" cy="660527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1653171" y="2265561"/>
              <a:ext cx="4214973" cy="287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1653171" y="2924944"/>
              <a:ext cx="4214973" cy="11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62778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3707904" y="2276872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4860032" y="2269776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5868144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1653171" y="2278015"/>
              <a:ext cx="0" cy="648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2986295" y="2982876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[0]</a:t>
            </a:r>
            <a:endParaRPr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4138423" y="2997241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[1]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5218543" y="2972726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[2]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6270912" y="2997242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[3]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5113399" y="3863046"/>
            <a:ext cx="96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 front =2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18543" y="340807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362180" y="340807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941835" y="3857463"/>
            <a:ext cx="96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 front =1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209675" y="3863046"/>
            <a:ext cx="881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B0F0"/>
                </a:solidFill>
              </a:rPr>
              <a:t> rear=3 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85185E-6 L -0.34479 0.0034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40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-0.46996 0.0034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07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38" grpId="0"/>
      <p:bldP spid="39" grpId="0"/>
      <p:bldP spid="4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바닥글 개체 틀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6896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>
                <a:solidFill>
                  <a:schemeClr val="tx1"/>
                </a:solidFill>
              </a:rPr>
              <a:t>선형 </a:t>
            </a:r>
            <a:r>
              <a:rPr lang="en-US" altLang="ko-KR" dirty="0">
                <a:solidFill>
                  <a:schemeClr val="tx1"/>
                </a:solidFill>
              </a:rPr>
              <a:t>queue</a:t>
            </a:r>
            <a:r>
              <a:rPr lang="ko-KR" altLang="en-US" dirty="0">
                <a:solidFill>
                  <a:schemeClr val="tx1"/>
                </a:solidFill>
              </a:rPr>
              <a:t>의 잘못된 포화상태 인식 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altLang="ko-KR" dirty="0"/>
              <a:t>queue</a:t>
            </a:r>
            <a:r>
              <a:rPr lang="ko-KR" altLang="en-US" dirty="0"/>
              <a:t>에서 삽입과 삭제를 반복하면서 아래와 같은 상태일 경우</a:t>
            </a:r>
            <a:r>
              <a:rPr lang="en-US" altLang="ko-KR" dirty="0"/>
              <a:t>, </a:t>
            </a:r>
            <a:r>
              <a:rPr lang="ko-KR" altLang="en-US" dirty="0"/>
              <a:t>앞부분에 빈자리가 있지만 ⑧의</a:t>
            </a:r>
            <a:r>
              <a:rPr lang="en-US" altLang="ko-KR" dirty="0"/>
              <a:t> </a:t>
            </a:r>
            <a:r>
              <a:rPr lang="ko-KR" altLang="en-US" dirty="0"/>
              <a:t>경우</a:t>
            </a:r>
            <a:r>
              <a:rPr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rear=n-1</a:t>
            </a:r>
            <a:r>
              <a:rPr lang="en-US" altLang="ko-KR" dirty="0"/>
              <a:t> , </a:t>
            </a:r>
            <a:r>
              <a:rPr lang="ko-KR" altLang="en-US" dirty="0"/>
              <a:t>⑨의 경우 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rear=front=n-1 </a:t>
            </a:r>
            <a:r>
              <a:rPr lang="ko-KR" altLang="en-US" dirty="0"/>
              <a:t>상태이므로 포화상태로 인식하고 더 이상의 삽입을 수행하지 않는다</a:t>
            </a:r>
            <a:r>
              <a:rPr lang="en-US" altLang="ko-KR" dirty="0"/>
              <a:t>.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/>
          </a:p>
        </p:txBody>
      </p:sp>
      <p:sp>
        <p:nvSpPr>
          <p:cNvPr id="20484" name="Rectangle 7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순차 자료구조를 이용한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  <p:pic>
        <p:nvPicPr>
          <p:cNvPr id="2048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761" y="2492896"/>
            <a:ext cx="3755311" cy="918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347" y="3411869"/>
            <a:ext cx="3753725" cy="917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슬라이드 번호 개체 틀 7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E2CDFF29-40DB-4DBF-A41D-625BE1A52909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21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pic>
        <p:nvPicPr>
          <p:cNvPr id="10245" name="Picture 5" descr="C:\Users\sec\AppData\Local\Microsoft\Windows\Temporary Internet Files\Content.IE5\3HSKU3MR\광주광역시_시내버스_정류장_표지판[2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439" y="4365104"/>
            <a:ext cx="1419622" cy="1892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7" name="Picture 7" descr="C:\Users\sec\AppData\Local\Microsoft\Windows\Temporary Internet Files\Content.IE5\BJ6EEW14\person-1417046_960_72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099" y="4858143"/>
            <a:ext cx="571897" cy="113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7" descr="C:\Users\sec\AppData\Local\Microsoft\Windows\Temporary Internet Files\Content.IE5\BJ6EEW14\person-1417046_960_72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996" y="4847160"/>
            <a:ext cx="571897" cy="113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C:\Users\sec\AppData\Local\Microsoft\Windows\Temporary Internet Files\Content.IE5\BJ6EEW14\person-1417046_960_72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753" y="4869160"/>
            <a:ext cx="571897" cy="113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 descr="C:\Users\sec\AppData\Local\Microsoft\Windows\Temporary Internet Files\Content.IE5\BJ6EEW14\person-1417046_960_72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556" y="4869159"/>
            <a:ext cx="571897" cy="113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7" descr="C:\Users\sec\AppData\Local\Microsoft\Windows\Temporary Internet Files\Content.IE5\BJ6EEW14\person-1417046_960_72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453" y="4836143"/>
            <a:ext cx="571897" cy="113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7" descr="C:\Users\sec\AppData\Local\Microsoft\Windows\Temporary Internet Files\Content.IE5\BJ6EEW14\person-1417046_960_72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629" y="4831707"/>
            <a:ext cx="571897" cy="113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irewall"/>
          <p:cNvSpPr>
            <a:spLocks noEditPoints="1" noChangeArrowheads="1"/>
          </p:cNvSpPr>
          <p:nvPr/>
        </p:nvSpPr>
        <p:spPr bwMode="auto">
          <a:xfrm>
            <a:off x="5988519" y="4329068"/>
            <a:ext cx="311673" cy="1928865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060 w 21600"/>
              <a:gd name="T7" fmla="*/ 10800 h 21600"/>
              <a:gd name="T8" fmla="*/ 21060 w 21600"/>
              <a:gd name="T9" fmla="*/ 21600 h 21600"/>
              <a:gd name="T10" fmla="*/ 10800 w 21600"/>
              <a:gd name="T11" fmla="*/ 21600 h 21600"/>
              <a:gd name="T12" fmla="*/ 540 w 21600"/>
              <a:gd name="T13" fmla="*/ 21600 h 21600"/>
              <a:gd name="T14" fmla="*/ 540 w 21600"/>
              <a:gd name="T15" fmla="*/ 10800 h 21600"/>
              <a:gd name="T16" fmla="*/ 761 w 21600"/>
              <a:gd name="T17" fmla="*/ 22454 h 21600"/>
              <a:gd name="T18" fmla="*/ 21069 w 21600"/>
              <a:gd name="T19" fmla="*/ 32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540" y="4628"/>
                </a:moveTo>
                <a:lnTo>
                  <a:pt x="0" y="4628"/>
                </a:lnTo>
                <a:lnTo>
                  <a:pt x="0" y="0"/>
                </a:lnTo>
                <a:lnTo>
                  <a:pt x="21600" y="0"/>
                </a:lnTo>
                <a:lnTo>
                  <a:pt x="21600" y="4628"/>
                </a:lnTo>
                <a:lnTo>
                  <a:pt x="21060" y="4628"/>
                </a:lnTo>
                <a:lnTo>
                  <a:pt x="21060" y="21600"/>
                </a:lnTo>
                <a:lnTo>
                  <a:pt x="540" y="21600"/>
                </a:lnTo>
                <a:lnTo>
                  <a:pt x="540" y="4628"/>
                </a:lnTo>
                <a:close/>
              </a:path>
              <a:path w="21600" h="21600" extrusionOk="0">
                <a:moveTo>
                  <a:pt x="540" y="4628"/>
                </a:moveTo>
                <a:lnTo>
                  <a:pt x="540" y="6171"/>
                </a:lnTo>
                <a:lnTo>
                  <a:pt x="2700" y="6171"/>
                </a:lnTo>
                <a:lnTo>
                  <a:pt x="2700" y="4628"/>
                </a:lnTo>
                <a:lnTo>
                  <a:pt x="540" y="4628"/>
                </a:lnTo>
                <a:close/>
              </a:path>
              <a:path w="21600" h="21600" extrusionOk="0">
                <a:moveTo>
                  <a:pt x="2700" y="4628"/>
                </a:moveTo>
                <a:lnTo>
                  <a:pt x="2700" y="6171"/>
                </a:lnTo>
                <a:lnTo>
                  <a:pt x="4860" y="6171"/>
                </a:lnTo>
                <a:lnTo>
                  <a:pt x="4860" y="4628"/>
                </a:lnTo>
                <a:lnTo>
                  <a:pt x="2700" y="4628"/>
                </a:lnTo>
                <a:close/>
              </a:path>
              <a:path w="21600" h="21600" extrusionOk="0">
                <a:moveTo>
                  <a:pt x="4860" y="4628"/>
                </a:moveTo>
                <a:lnTo>
                  <a:pt x="4860" y="6171"/>
                </a:lnTo>
                <a:lnTo>
                  <a:pt x="7020" y="6171"/>
                </a:lnTo>
                <a:lnTo>
                  <a:pt x="7020" y="4628"/>
                </a:lnTo>
                <a:lnTo>
                  <a:pt x="4860" y="4628"/>
                </a:lnTo>
                <a:close/>
              </a:path>
              <a:path w="21600" h="21600" extrusionOk="0">
                <a:moveTo>
                  <a:pt x="7020" y="4628"/>
                </a:moveTo>
                <a:lnTo>
                  <a:pt x="7020" y="6171"/>
                </a:lnTo>
                <a:lnTo>
                  <a:pt x="9180" y="6171"/>
                </a:lnTo>
                <a:lnTo>
                  <a:pt x="9180" y="4628"/>
                </a:lnTo>
                <a:lnTo>
                  <a:pt x="7020" y="4628"/>
                </a:lnTo>
                <a:close/>
              </a:path>
              <a:path w="21600" h="21600" extrusionOk="0">
                <a:moveTo>
                  <a:pt x="9180" y="4628"/>
                </a:moveTo>
                <a:lnTo>
                  <a:pt x="9180" y="6171"/>
                </a:lnTo>
                <a:lnTo>
                  <a:pt x="11340" y="6171"/>
                </a:lnTo>
                <a:lnTo>
                  <a:pt x="11340" y="4628"/>
                </a:lnTo>
                <a:lnTo>
                  <a:pt x="9180" y="4628"/>
                </a:lnTo>
                <a:close/>
              </a:path>
              <a:path w="21600" h="21600" extrusionOk="0">
                <a:moveTo>
                  <a:pt x="11340" y="4628"/>
                </a:moveTo>
                <a:lnTo>
                  <a:pt x="11340" y="6171"/>
                </a:lnTo>
                <a:lnTo>
                  <a:pt x="13500" y="6171"/>
                </a:lnTo>
                <a:lnTo>
                  <a:pt x="13500" y="4628"/>
                </a:lnTo>
                <a:lnTo>
                  <a:pt x="11340" y="4628"/>
                </a:lnTo>
                <a:close/>
              </a:path>
              <a:path w="21600" h="21600" extrusionOk="0">
                <a:moveTo>
                  <a:pt x="13500" y="4628"/>
                </a:moveTo>
                <a:lnTo>
                  <a:pt x="13500" y="6171"/>
                </a:lnTo>
                <a:lnTo>
                  <a:pt x="15660" y="6171"/>
                </a:lnTo>
                <a:lnTo>
                  <a:pt x="15660" y="4628"/>
                </a:lnTo>
                <a:lnTo>
                  <a:pt x="13500" y="4628"/>
                </a:lnTo>
                <a:close/>
              </a:path>
              <a:path w="21600" h="21600" extrusionOk="0">
                <a:moveTo>
                  <a:pt x="15660" y="4628"/>
                </a:moveTo>
                <a:lnTo>
                  <a:pt x="15660" y="6171"/>
                </a:lnTo>
                <a:lnTo>
                  <a:pt x="17820" y="6171"/>
                </a:lnTo>
                <a:lnTo>
                  <a:pt x="17820" y="4628"/>
                </a:lnTo>
                <a:lnTo>
                  <a:pt x="15660" y="4628"/>
                </a:lnTo>
                <a:close/>
              </a:path>
              <a:path w="21600" h="21600" extrusionOk="0">
                <a:moveTo>
                  <a:pt x="17820" y="4628"/>
                </a:moveTo>
                <a:lnTo>
                  <a:pt x="17820" y="6171"/>
                </a:lnTo>
                <a:lnTo>
                  <a:pt x="19980" y="6171"/>
                </a:lnTo>
                <a:lnTo>
                  <a:pt x="19980" y="4628"/>
                </a:lnTo>
                <a:lnTo>
                  <a:pt x="17820" y="4628"/>
                </a:lnTo>
                <a:close/>
              </a:path>
              <a:path w="21600" h="21600" extrusionOk="0">
                <a:moveTo>
                  <a:pt x="1620" y="6171"/>
                </a:moveTo>
                <a:lnTo>
                  <a:pt x="1620" y="7714"/>
                </a:lnTo>
                <a:lnTo>
                  <a:pt x="3779" y="7714"/>
                </a:lnTo>
                <a:lnTo>
                  <a:pt x="3779" y="6171"/>
                </a:lnTo>
                <a:lnTo>
                  <a:pt x="1620" y="6171"/>
                </a:lnTo>
                <a:close/>
              </a:path>
              <a:path w="21600" h="21600" extrusionOk="0">
                <a:moveTo>
                  <a:pt x="3779" y="6171"/>
                </a:moveTo>
                <a:lnTo>
                  <a:pt x="3779" y="7714"/>
                </a:lnTo>
                <a:lnTo>
                  <a:pt x="5940" y="7714"/>
                </a:lnTo>
                <a:lnTo>
                  <a:pt x="5940" y="6171"/>
                </a:lnTo>
                <a:lnTo>
                  <a:pt x="3779" y="6171"/>
                </a:lnTo>
                <a:close/>
              </a:path>
              <a:path w="21600" h="21600" extrusionOk="0">
                <a:moveTo>
                  <a:pt x="5940" y="6171"/>
                </a:moveTo>
                <a:lnTo>
                  <a:pt x="5940" y="7714"/>
                </a:lnTo>
                <a:lnTo>
                  <a:pt x="8100" y="7714"/>
                </a:lnTo>
                <a:lnTo>
                  <a:pt x="8100" y="6171"/>
                </a:lnTo>
                <a:lnTo>
                  <a:pt x="5940" y="6171"/>
                </a:lnTo>
                <a:close/>
              </a:path>
              <a:path w="21600" h="21600" extrusionOk="0">
                <a:moveTo>
                  <a:pt x="8100" y="6171"/>
                </a:moveTo>
                <a:lnTo>
                  <a:pt x="8100" y="7714"/>
                </a:lnTo>
                <a:lnTo>
                  <a:pt x="10260" y="7714"/>
                </a:lnTo>
                <a:lnTo>
                  <a:pt x="10260" y="6171"/>
                </a:lnTo>
                <a:lnTo>
                  <a:pt x="8100" y="6171"/>
                </a:lnTo>
                <a:close/>
              </a:path>
              <a:path w="21600" h="21600" extrusionOk="0">
                <a:moveTo>
                  <a:pt x="10260" y="6171"/>
                </a:moveTo>
                <a:lnTo>
                  <a:pt x="10260" y="7714"/>
                </a:lnTo>
                <a:lnTo>
                  <a:pt x="12419" y="7714"/>
                </a:lnTo>
                <a:lnTo>
                  <a:pt x="12419" y="6171"/>
                </a:lnTo>
                <a:lnTo>
                  <a:pt x="10260" y="6171"/>
                </a:lnTo>
                <a:close/>
              </a:path>
              <a:path w="21600" h="21600" extrusionOk="0">
                <a:moveTo>
                  <a:pt x="12419" y="6171"/>
                </a:moveTo>
                <a:lnTo>
                  <a:pt x="12419" y="7714"/>
                </a:lnTo>
                <a:lnTo>
                  <a:pt x="14580" y="7714"/>
                </a:lnTo>
                <a:lnTo>
                  <a:pt x="14580" y="6171"/>
                </a:lnTo>
                <a:lnTo>
                  <a:pt x="12419" y="6171"/>
                </a:lnTo>
                <a:close/>
              </a:path>
              <a:path w="21600" h="21600" extrusionOk="0">
                <a:moveTo>
                  <a:pt x="14580" y="6171"/>
                </a:moveTo>
                <a:lnTo>
                  <a:pt x="14580" y="7714"/>
                </a:lnTo>
                <a:lnTo>
                  <a:pt x="16740" y="7714"/>
                </a:lnTo>
                <a:lnTo>
                  <a:pt x="16740" y="6171"/>
                </a:lnTo>
                <a:lnTo>
                  <a:pt x="14580" y="6171"/>
                </a:lnTo>
                <a:close/>
              </a:path>
              <a:path w="21600" h="21600" extrusionOk="0">
                <a:moveTo>
                  <a:pt x="16740" y="6171"/>
                </a:moveTo>
                <a:lnTo>
                  <a:pt x="16740" y="7714"/>
                </a:lnTo>
                <a:lnTo>
                  <a:pt x="18900" y="7714"/>
                </a:lnTo>
                <a:lnTo>
                  <a:pt x="18900" y="6171"/>
                </a:lnTo>
                <a:lnTo>
                  <a:pt x="16740" y="6171"/>
                </a:lnTo>
                <a:close/>
              </a:path>
              <a:path w="21600" h="21600" extrusionOk="0">
                <a:moveTo>
                  <a:pt x="18900" y="6171"/>
                </a:moveTo>
                <a:lnTo>
                  <a:pt x="18900" y="7714"/>
                </a:lnTo>
                <a:lnTo>
                  <a:pt x="21060" y="7714"/>
                </a:lnTo>
                <a:lnTo>
                  <a:pt x="21060" y="6171"/>
                </a:lnTo>
                <a:lnTo>
                  <a:pt x="18900" y="6171"/>
                </a:lnTo>
                <a:close/>
              </a:path>
              <a:path w="21600" h="21600" extrusionOk="0">
                <a:moveTo>
                  <a:pt x="540" y="7714"/>
                </a:moveTo>
                <a:lnTo>
                  <a:pt x="540" y="9257"/>
                </a:lnTo>
                <a:lnTo>
                  <a:pt x="2700" y="9257"/>
                </a:lnTo>
                <a:lnTo>
                  <a:pt x="2700" y="7714"/>
                </a:lnTo>
                <a:lnTo>
                  <a:pt x="540" y="7714"/>
                </a:lnTo>
                <a:close/>
              </a:path>
              <a:path w="21600" h="21600" extrusionOk="0">
                <a:moveTo>
                  <a:pt x="2700" y="7714"/>
                </a:moveTo>
                <a:lnTo>
                  <a:pt x="2700" y="9257"/>
                </a:lnTo>
                <a:lnTo>
                  <a:pt x="4860" y="9257"/>
                </a:lnTo>
                <a:lnTo>
                  <a:pt x="4860" y="7714"/>
                </a:lnTo>
                <a:lnTo>
                  <a:pt x="2700" y="7714"/>
                </a:lnTo>
                <a:close/>
              </a:path>
              <a:path w="21600" h="21600" extrusionOk="0">
                <a:moveTo>
                  <a:pt x="4860" y="7714"/>
                </a:moveTo>
                <a:lnTo>
                  <a:pt x="4860" y="9257"/>
                </a:lnTo>
                <a:lnTo>
                  <a:pt x="7020" y="9257"/>
                </a:lnTo>
                <a:lnTo>
                  <a:pt x="7020" y="7714"/>
                </a:lnTo>
                <a:lnTo>
                  <a:pt x="4860" y="7714"/>
                </a:lnTo>
                <a:close/>
              </a:path>
              <a:path w="21600" h="21600" extrusionOk="0">
                <a:moveTo>
                  <a:pt x="7020" y="7714"/>
                </a:moveTo>
                <a:lnTo>
                  <a:pt x="7020" y="9257"/>
                </a:lnTo>
                <a:lnTo>
                  <a:pt x="9180" y="9257"/>
                </a:lnTo>
                <a:lnTo>
                  <a:pt x="9180" y="7714"/>
                </a:lnTo>
                <a:lnTo>
                  <a:pt x="7020" y="7714"/>
                </a:lnTo>
                <a:close/>
              </a:path>
              <a:path w="21600" h="21600" extrusionOk="0">
                <a:moveTo>
                  <a:pt x="9180" y="7714"/>
                </a:moveTo>
                <a:lnTo>
                  <a:pt x="9180" y="9257"/>
                </a:lnTo>
                <a:lnTo>
                  <a:pt x="11340" y="9257"/>
                </a:lnTo>
                <a:lnTo>
                  <a:pt x="11340" y="7714"/>
                </a:lnTo>
                <a:lnTo>
                  <a:pt x="9180" y="7714"/>
                </a:lnTo>
                <a:close/>
              </a:path>
              <a:path w="21600" h="21600" extrusionOk="0">
                <a:moveTo>
                  <a:pt x="11340" y="7714"/>
                </a:moveTo>
                <a:lnTo>
                  <a:pt x="11340" y="9257"/>
                </a:lnTo>
                <a:lnTo>
                  <a:pt x="13500" y="9257"/>
                </a:lnTo>
                <a:lnTo>
                  <a:pt x="13500" y="7714"/>
                </a:lnTo>
                <a:lnTo>
                  <a:pt x="11340" y="7714"/>
                </a:lnTo>
                <a:close/>
              </a:path>
              <a:path w="21600" h="21600" extrusionOk="0">
                <a:moveTo>
                  <a:pt x="13500" y="7714"/>
                </a:moveTo>
                <a:lnTo>
                  <a:pt x="13500" y="9257"/>
                </a:lnTo>
                <a:lnTo>
                  <a:pt x="15660" y="9257"/>
                </a:lnTo>
                <a:lnTo>
                  <a:pt x="15660" y="7714"/>
                </a:lnTo>
                <a:lnTo>
                  <a:pt x="13500" y="7714"/>
                </a:lnTo>
                <a:close/>
              </a:path>
              <a:path w="21600" h="21600" extrusionOk="0">
                <a:moveTo>
                  <a:pt x="15660" y="7714"/>
                </a:moveTo>
                <a:lnTo>
                  <a:pt x="15660" y="9257"/>
                </a:lnTo>
                <a:lnTo>
                  <a:pt x="17820" y="9257"/>
                </a:lnTo>
                <a:lnTo>
                  <a:pt x="17820" y="7714"/>
                </a:lnTo>
                <a:lnTo>
                  <a:pt x="15660" y="7714"/>
                </a:lnTo>
                <a:close/>
              </a:path>
              <a:path w="21600" h="21600" extrusionOk="0">
                <a:moveTo>
                  <a:pt x="17820" y="7714"/>
                </a:moveTo>
                <a:lnTo>
                  <a:pt x="17820" y="9257"/>
                </a:lnTo>
                <a:lnTo>
                  <a:pt x="19980" y="9257"/>
                </a:lnTo>
                <a:lnTo>
                  <a:pt x="19980" y="7714"/>
                </a:lnTo>
                <a:lnTo>
                  <a:pt x="17820" y="7714"/>
                </a:lnTo>
                <a:close/>
              </a:path>
              <a:path w="21600" h="21600" extrusionOk="0">
                <a:moveTo>
                  <a:pt x="1620" y="9257"/>
                </a:moveTo>
                <a:lnTo>
                  <a:pt x="1620" y="10800"/>
                </a:lnTo>
                <a:lnTo>
                  <a:pt x="3779" y="10800"/>
                </a:lnTo>
                <a:lnTo>
                  <a:pt x="3779" y="9257"/>
                </a:lnTo>
                <a:lnTo>
                  <a:pt x="1620" y="9257"/>
                </a:lnTo>
                <a:close/>
              </a:path>
              <a:path w="21600" h="21600" extrusionOk="0">
                <a:moveTo>
                  <a:pt x="3779" y="9257"/>
                </a:moveTo>
                <a:lnTo>
                  <a:pt x="3779" y="10800"/>
                </a:lnTo>
                <a:lnTo>
                  <a:pt x="5940" y="10800"/>
                </a:lnTo>
                <a:lnTo>
                  <a:pt x="5940" y="9257"/>
                </a:lnTo>
                <a:lnTo>
                  <a:pt x="3779" y="9257"/>
                </a:lnTo>
                <a:close/>
              </a:path>
              <a:path w="21600" h="21600" extrusionOk="0">
                <a:moveTo>
                  <a:pt x="5940" y="9257"/>
                </a:moveTo>
                <a:lnTo>
                  <a:pt x="5940" y="10800"/>
                </a:lnTo>
                <a:lnTo>
                  <a:pt x="8100" y="10800"/>
                </a:lnTo>
                <a:lnTo>
                  <a:pt x="8100" y="9257"/>
                </a:lnTo>
                <a:lnTo>
                  <a:pt x="5940" y="9257"/>
                </a:lnTo>
                <a:close/>
              </a:path>
              <a:path w="21600" h="21600" extrusionOk="0">
                <a:moveTo>
                  <a:pt x="8100" y="9257"/>
                </a:moveTo>
                <a:lnTo>
                  <a:pt x="8100" y="10800"/>
                </a:lnTo>
                <a:lnTo>
                  <a:pt x="10260" y="10800"/>
                </a:lnTo>
                <a:lnTo>
                  <a:pt x="10260" y="9257"/>
                </a:lnTo>
                <a:lnTo>
                  <a:pt x="8100" y="9257"/>
                </a:lnTo>
                <a:close/>
              </a:path>
              <a:path w="21600" h="21600" extrusionOk="0">
                <a:moveTo>
                  <a:pt x="10260" y="9257"/>
                </a:moveTo>
                <a:lnTo>
                  <a:pt x="10260" y="10800"/>
                </a:lnTo>
                <a:lnTo>
                  <a:pt x="12419" y="10800"/>
                </a:lnTo>
                <a:lnTo>
                  <a:pt x="12419" y="9257"/>
                </a:lnTo>
                <a:lnTo>
                  <a:pt x="10260" y="9257"/>
                </a:lnTo>
                <a:close/>
              </a:path>
              <a:path w="21600" h="21600" extrusionOk="0">
                <a:moveTo>
                  <a:pt x="12419" y="9257"/>
                </a:moveTo>
                <a:lnTo>
                  <a:pt x="12419" y="10800"/>
                </a:lnTo>
                <a:lnTo>
                  <a:pt x="14580" y="10800"/>
                </a:lnTo>
                <a:lnTo>
                  <a:pt x="14580" y="9257"/>
                </a:lnTo>
                <a:lnTo>
                  <a:pt x="12419" y="9257"/>
                </a:lnTo>
                <a:close/>
              </a:path>
              <a:path w="21600" h="21600" extrusionOk="0">
                <a:moveTo>
                  <a:pt x="14580" y="9257"/>
                </a:moveTo>
                <a:lnTo>
                  <a:pt x="14580" y="10800"/>
                </a:lnTo>
                <a:lnTo>
                  <a:pt x="16740" y="10800"/>
                </a:lnTo>
                <a:lnTo>
                  <a:pt x="16740" y="9257"/>
                </a:lnTo>
                <a:lnTo>
                  <a:pt x="14580" y="9257"/>
                </a:lnTo>
                <a:close/>
              </a:path>
              <a:path w="21600" h="21600" extrusionOk="0">
                <a:moveTo>
                  <a:pt x="16740" y="9257"/>
                </a:moveTo>
                <a:lnTo>
                  <a:pt x="16740" y="10800"/>
                </a:lnTo>
                <a:lnTo>
                  <a:pt x="18900" y="10800"/>
                </a:lnTo>
                <a:lnTo>
                  <a:pt x="18900" y="9257"/>
                </a:lnTo>
                <a:lnTo>
                  <a:pt x="16740" y="9257"/>
                </a:lnTo>
                <a:close/>
              </a:path>
              <a:path w="21600" h="21600" extrusionOk="0">
                <a:moveTo>
                  <a:pt x="18900" y="9257"/>
                </a:moveTo>
                <a:lnTo>
                  <a:pt x="18900" y="10800"/>
                </a:lnTo>
                <a:lnTo>
                  <a:pt x="21060" y="10800"/>
                </a:lnTo>
                <a:lnTo>
                  <a:pt x="21060" y="9257"/>
                </a:lnTo>
                <a:lnTo>
                  <a:pt x="18900" y="9257"/>
                </a:lnTo>
                <a:close/>
              </a:path>
              <a:path w="21600" h="21600" extrusionOk="0">
                <a:moveTo>
                  <a:pt x="540" y="10800"/>
                </a:moveTo>
                <a:lnTo>
                  <a:pt x="540" y="12342"/>
                </a:lnTo>
                <a:lnTo>
                  <a:pt x="2700" y="12342"/>
                </a:lnTo>
                <a:lnTo>
                  <a:pt x="2700" y="10800"/>
                </a:lnTo>
                <a:lnTo>
                  <a:pt x="540" y="10800"/>
                </a:lnTo>
                <a:close/>
              </a:path>
              <a:path w="21600" h="21600" extrusionOk="0">
                <a:moveTo>
                  <a:pt x="2700" y="10800"/>
                </a:moveTo>
                <a:lnTo>
                  <a:pt x="2700" y="12342"/>
                </a:lnTo>
                <a:lnTo>
                  <a:pt x="4860" y="12342"/>
                </a:lnTo>
                <a:lnTo>
                  <a:pt x="4860" y="10800"/>
                </a:lnTo>
                <a:lnTo>
                  <a:pt x="2700" y="10800"/>
                </a:lnTo>
                <a:close/>
              </a:path>
              <a:path w="21600" h="21600" extrusionOk="0">
                <a:moveTo>
                  <a:pt x="4860" y="10800"/>
                </a:moveTo>
                <a:lnTo>
                  <a:pt x="4860" y="12342"/>
                </a:lnTo>
                <a:lnTo>
                  <a:pt x="7020" y="12342"/>
                </a:lnTo>
                <a:lnTo>
                  <a:pt x="7020" y="10800"/>
                </a:lnTo>
                <a:lnTo>
                  <a:pt x="4860" y="10800"/>
                </a:lnTo>
                <a:close/>
              </a:path>
              <a:path w="21600" h="21600" extrusionOk="0">
                <a:moveTo>
                  <a:pt x="7020" y="10800"/>
                </a:moveTo>
                <a:lnTo>
                  <a:pt x="7020" y="12342"/>
                </a:lnTo>
                <a:lnTo>
                  <a:pt x="9180" y="12342"/>
                </a:lnTo>
                <a:lnTo>
                  <a:pt x="9180" y="10800"/>
                </a:lnTo>
                <a:lnTo>
                  <a:pt x="7020" y="10800"/>
                </a:lnTo>
                <a:close/>
              </a:path>
              <a:path w="21600" h="21600" extrusionOk="0">
                <a:moveTo>
                  <a:pt x="9180" y="10800"/>
                </a:moveTo>
                <a:lnTo>
                  <a:pt x="9180" y="12342"/>
                </a:lnTo>
                <a:lnTo>
                  <a:pt x="11340" y="12342"/>
                </a:lnTo>
                <a:lnTo>
                  <a:pt x="11340" y="10800"/>
                </a:lnTo>
                <a:lnTo>
                  <a:pt x="9180" y="10800"/>
                </a:lnTo>
                <a:close/>
              </a:path>
              <a:path w="21600" h="21600" extrusionOk="0">
                <a:moveTo>
                  <a:pt x="11340" y="10800"/>
                </a:moveTo>
                <a:lnTo>
                  <a:pt x="11340" y="12342"/>
                </a:lnTo>
                <a:lnTo>
                  <a:pt x="13500" y="12342"/>
                </a:lnTo>
                <a:lnTo>
                  <a:pt x="13500" y="10800"/>
                </a:lnTo>
                <a:lnTo>
                  <a:pt x="11340" y="10800"/>
                </a:lnTo>
                <a:close/>
              </a:path>
              <a:path w="21600" h="21600" extrusionOk="0">
                <a:moveTo>
                  <a:pt x="13500" y="10800"/>
                </a:moveTo>
                <a:lnTo>
                  <a:pt x="13500" y="12342"/>
                </a:lnTo>
                <a:lnTo>
                  <a:pt x="15660" y="12342"/>
                </a:lnTo>
                <a:lnTo>
                  <a:pt x="15660" y="10800"/>
                </a:lnTo>
                <a:lnTo>
                  <a:pt x="13500" y="10800"/>
                </a:lnTo>
                <a:close/>
              </a:path>
              <a:path w="21600" h="21600" extrusionOk="0">
                <a:moveTo>
                  <a:pt x="15660" y="10800"/>
                </a:moveTo>
                <a:lnTo>
                  <a:pt x="15660" y="12342"/>
                </a:lnTo>
                <a:lnTo>
                  <a:pt x="17820" y="12342"/>
                </a:lnTo>
                <a:lnTo>
                  <a:pt x="17820" y="10800"/>
                </a:lnTo>
                <a:lnTo>
                  <a:pt x="15660" y="10800"/>
                </a:lnTo>
                <a:close/>
              </a:path>
              <a:path w="21600" h="21600" extrusionOk="0">
                <a:moveTo>
                  <a:pt x="17820" y="10800"/>
                </a:moveTo>
                <a:lnTo>
                  <a:pt x="17820" y="12342"/>
                </a:lnTo>
                <a:lnTo>
                  <a:pt x="19980" y="12342"/>
                </a:lnTo>
                <a:lnTo>
                  <a:pt x="19980" y="10800"/>
                </a:lnTo>
                <a:lnTo>
                  <a:pt x="17820" y="10800"/>
                </a:lnTo>
                <a:close/>
              </a:path>
              <a:path w="21600" h="21600" extrusionOk="0">
                <a:moveTo>
                  <a:pt x="1620" y="12342"/>
                </a:moveTo>
                <a:lnTo>
                  <a:pt x="1620" y="13885"/>
                </a:lnTo>
                <a:lnTo>
                  <a:pt x="3779" y="13885"/>
                </a:lnTo>
                <a:lnTo>
                  <a:pt x="3779" y="12342"/>
                </a:lnTo>
                <a:lnTo>
                  <a:pt x="1620" y="12342"/>
                </a:lnTo>
                <a:close/>
              </a:path>
              <a:path w="21600" h="21600" extrusionOk="0">
                <a:moveTo>
                  <a:pt x="3779" y="12342"/>
                </a:moveTo>
                <a:lnTo>
                  <a:pt x="3779" y="13885"/>
                </a:lnTo>
                <a:lnTo>
                  <a:pt x="5940" y="13885"/>
                </a:lnTo>
                <a:lnTo>
                  <a:pt x="5940" y="12342"/>
                </a:lnTo>
                <a:lnTo>
                  <a:pt x="3779" y="12342"/>
                </a:lnTo>
                <a:close/>
              </a:path>
              <a:path w="21600" h="21600" extrusionOk="0">
                <a:moveTo>
                  <a:pt x="5940" y="12342"/>
                </a:moveTo>
                <a:lnTo>
                  <a:pt x="5940" y="13885"/>
                </a:lnTo>
                <a:lnTo>
                  <a:pt x="8100" y="13885"/>
                </a:lnTo>
                <a:lnTo>
                  <a:pt x="8100" y="12342"/>
                </a:lnTo>
                <a:lnTo>
                  <a:pt x="5940" y="12342"/>
                </a:lnTo>
                <a:close/>
              </a:path>
              <a:path w="21600" h="21600" extrusionOk="0">
                <a:moveTo>
                  <a:pt x="8100" y="12342"/>
                </a:moveTo>
                <a:lnTo>
                  <a:pt x="8100" y="13885"/>
                </a:lnTo>
                <a:lnTo>
                  <a:pt x="10260" y="13885"/>
                </a:lnTo>
                <a:lnTo>
                  <a:pt x="10260" y="12342"/>
                </a:lnTo>
                <a:lnTo>
                  <a:pt x="8100" y="12342"/>
                </a:lnTo>
                <a:close/>
              </a:path>
              <a:path w="21600" h="21600" extrusionOk="0">
                <a:moveTo>
                  <a:pt x="10260" y="12342"/>
                </a:moveTo>
                <a:lnTo>
                  <a:pt x="10260" y="13885"/>
                </a:lnTo>
                <a:lnTo>
                  <a:pt x="12419" y="13885"/>
                </a:lnTo>
                <a:lnTo>
                  <a:pt x="12419" y="12342"/>
                </a:lnTo>
                <a:lnTo>
                  <a:pt x="10260" y="12342"/>
                </a:lnTo>
                <a:close/>
              </a:path>
              <a:path w="21600" h="21600" extrusionOk="0">
                <a:moveTo>
                  <a:pt x="12419" y="12342"/>
                </a:moveTo>
                <a:lnTo>
                  <a:pt x="12419" y="13885"/>
                </a:lnTo>
                <a:lnTo>
                  <a:pt x="14580" y="13885"/>
                </a:lnTo>
                <a:lnTo>
                  <a:pt x="14580" y="12342"/>
                </a:lnTo>
                <a:lnTo>
                  <a:pt x="12419" y="12342"/>
                </a:lnTo>
                <a:close/>
              </a:path>
              <a:path w="21600" h="21600" extrusionOk="0">
                <a:moveTo>
                  <a:pt x="14580" y="12342"/>
                </a:moveTo>
                <a:lnTo>
                  <a:pt x="14580" y="13885"/>
                </a:lnTo>
                <a:lnTo>
                  <a:pt x="16740" y="13885"/>
                </a:lnTo>
                <a:lnTo>
                  <a:pt x="16740" y="12342"/>
                </a:lnTo>
                <a:lnTo>
                  <a:pt x="14580" y="12342"/>
                </a:lnTo>
                <a:close/>
              </a:path>
              <a:path w="21600" h="21600" extrusionOk="0">
                <a:moveTo>
                  <a:pt x="16740" y="12342"/>
                </a:moveTo>
                <a:lnTo>
                  <a:pt x="16740" y="13885"/>
                </a:lnTo>
                <a:lnTo>
                  <a:pt x="18900" y="13885"/>
                </a:lnTo>
                <a:lnTo>
                  <a:pt x="18900" y="12342"/>
                </a:lnTo>
                <a:lnTo>
                  <a:pt x="16740" y="12342"/>
                </a:lnTo>
                <a:close/>
              </a:path>
              <a:path w="21600" h="21600" extrusionOk="0">
                <a:moveTo>
                  <a:pt x="18900" y="12342"/>
                </a:moveTo>
                <a:lnTo>
                  <a:pt x="18900" y="13885"/>
                </a:lnTo>
                <a:lnTo>
                  <a:pt x="21060" y="13885"/>
                </a:lnTo>
                <a:lnTo>
                  <a:pt x="21060" y="12342"/>
                </a:lnTo>
                <a:lnTo>
                  <a:pt x="18900" y="12342"/>
                </a:lnTo>
                <a:close/>
              </a:path>
              <a:path w="21600" h="21600" extrusionOk="0">
                <a:moveTo>
                  <a:pt x="540" y="13885"/>
                </a:moveTo>
                <a:lnTo>
                  <a:pt x="540" y="15428"/>
                </a:lnTo>
                <a:lnTo>
                  <a:pt x="2700" y="15428"/>
                </a:lnTo>
                <a:lnTo>
                  <a:pt x="2700" y="13885"/>
                </a:lnTo>
                <a:lnTo>
                  <a:pt x="540" y="13885"/>
                </a:lnTo>
                <a:close/>
              </a:path>
              <a:path w="21600" h="21600" extrusionOk="0">
                <a:moveTo>
                  <a:pt x="2700" y="13885"/>
                </a:moveTo>
                <a:lnTo>
                  <a:pt x="2700" y="15428"/>
                </a:lnTo>
                <a:lnTo>
                  <a:pt x="4860" y="15428"/>
                </a:lnTo>
                <a:lnTo>
                  <a:pt x="4860" y="13885"/>
                </a:lnTo>
                <a:lnTo>
                  <a:pt x="2700" y="13885"/>
                </a:lnTo>
                <a:close/>
              </a:path>
              <a:path w="21600" h="21600" extrusionOk="0">
                <a:moveTo>
                  <a:pt x="4860" y="13885"/>
                </a:moveTo>
                <a:lnTo>
                  <a:pt x="4860" y="15428"/>
                </a:lnTo>
                <a:lnTo>
                  <a:pt x="7020" y="15428"/>
                </a:lnTo>
                <a:lnTo>
                  <a:pt x="7020" y="13885"/>
                </a:lnTo>
                <a:lnTo>
                  <a:pt x="4860" y="13885"/>
                </a:lnTo>
                <a:close/>
              </a:path>
              <a:path w="21600" h="21600" extrusionOk="0">
                <a:moveTo>
                  <a:pt x="7020" y="13885"/>
                </a:moveTo>
                <a:lnTo>
                  <a:pt x="7020" y="15428"/>
                </a:lnTo>
                <a:lnTo>
                  <a:pt x="9180" y="15428"/>
                </a:lnTo>
                <a:lnTo>
                  <a:pt x="9180" y="13885"/>
                </a:lnTo>
                <a:lnTo>
                  <a:pt x="7020" y="13885"/>
                </a:lnTo>
                <a:close/>
              </a:path>
              <a:path w="21600" h="21600" extrusionOk="0">
                <a:moveTo>
                  <a:pt x="9180" y="13885"/>
                </a:moveTo>
                <a:lnTo>
                  <a:pt x="9180" y="15428"/>
                </a:lnTo>
                <a:lnTo>
                  <a:pt x="11340" y="15428"/>
                </a:lnTo>
                <a:lnTo>
                  <a:pt x="11340" y="13885"/>
                </a:lnTo>
                <a:lnTo>
                  <a:pt x="9180" y="13885"/>
                </a:lnTo>
                <a:close/>
              </a:path>
              <a:path w="21600" h="21600" extrusionOk="0">
                <a:moveTo>
                  <a:pt x="11340" y="13885"/>
                </a:moveTo>
                <a:lnTo>
                  <a:pt x="11340" y="15428"/>
                </a:lnTo>
                <a:lnTo>
                  <a:pt x="13500" y="15428"/>
                </a:lnTo>
                <a:lnTo>
                  <a:pt x="13500" y="13885"/>
                </a:lnTo>
                <a:lnTo>
                  <a:pt x="11340" y="13885"/>
                </a:lnTo>
                <a:close/>
              </a:path>
              <a:path w="21600" h="21600" extrusionOk="0">
                <a:moveTo>
                  <a:pt x="13500" y="13885"/>
                </a:moveTo>
                <a:lnTo>
                  <a:pt x="13500" y="15428"/>
                </a:lnTo>
                <a:lnTo>
                  <a:pt x="15660" y="15428"/>
                </a:lnTo>
                <a:lnTo>
                  <a:pt x="15660" y="13885"/>
                </a:lnTo>
                <a:lnTo>
                  <a:pt x="13500" y="13885"/>
                </a:lnTo>
                <a:close/>
              </a:path>
              <a:path w="21600" h="21600" extrusionOk="0">
                <a:moveTo>
                  <a:pt x="15660" y="13885"/>
                </a:moveTo>
                <a:lnTo>
                  <a:pt x="15660" y="15428"/>
                </a:lnTo>
                <a:lnTo>
                  <a:pt x="17820" y="15428"/>
                </a:lnTo>
                <a:lnTo>
                  <a:pt x="17820" y="13885"/>
                </a:lnTo>
                <a:lnTo>
                  <a:pt x="15660" y="13885"/>
                </a:lnTo>
                <a:close/>
              </a:path>
              <a:path w="21600" h="21600" extrusionOk="0">
                <a:moveTo>
                  <a:pt x="17820" y="13885"/>
                </a:moveTo>
                <a:lnTo>
                  <a:pt x="17820" y="15428"/>
                </a:lnTo>
                <a:lnTo>
                  <a:pt x="19980" y="15428"/>
                </a:lnTo>
                <a:lnTo>
                  <a:pt x="19980" y="13885"/>
                </a:lnTo>
                <a:lnTo>
                  <a:pt x="17820" y="13885"/>
                </a:lnTo>
                <a:close/>
              </a:path>
              <a:path w="21600" h="21600" extrusionOk="0">
                <a:moveTo>
                  <a:pt x="1620" y="15428"/>
                </a:moveTo>
                <a:lnTo>
                  <a:pt x="1620" y="16971"/>
                </a:lnTo>
                <a:lnTo>
                  <a:pt x="3779" y="16971"/>
                </a:lnTo>
                <a:lnTo>
                  <a:pt x="3779" y="15428"/>
                </a:lnTo>
                <a:lnTo>
                  <a:pt x="1620" y="15428"/>
                </a:lnTo>
                <a:close/>
              </a:path>
              <a:path w="21600" h="21600" extrusionOk="0">
                <a:moveTo>
                  <a:pt x="3779" y="15428"/>
                </a:moveTo>
                <a:lnTo>
                  <a:pt x="3779" y="16971"/>
                </a:lnTo>
                <a:lnTo>
                  <a:pt x="5940" y="16971"/>
                </a:lnTo>
                <a:lnTo>
                  <a:pt x="5940" y="15428"/>
                </a:lnTo>
                <a:lnTo>
                  <a:pt x="3779" y="15428"/>
                </a:lnTo>
                <a:close/>
              </a:path>
              <a:path w="21600" h="21600" extrusionOk="0">
                <a:moveTo>
                  <a:pt x="5940" y="15428"/>
                </a:moveTo>
                <a:lnTo>
                  <a:pt x="5940" y="16971"/>
                </a:lnTo>
                <a:lnTo>
                  <a:pt x="8100" y="16971"/>
                </a:lnTo>
                <a:lnTo>
                  <a:pt x="8100" y="15428"/>
                </a:lnTo>
                <a:lnTo>
                  <a:pt x="5940" y="15428"/>
                </a:lnTo>
                <a:close/>
              </a:path>
              <a:path w="21600" h="21600" extrusionOk="0">
                <a:moveTo>
                  <a:pt x="8100" y="15428"/>
                </a:moveTo>
                <a:lnTo>
                  <a:pt x="8100" y="16971"/>
                </a:lnTo>
                <a:lnTo>
                  <a:pt x="10260" y="16971"/>
                </a:lnTo>
                <a:lnTo>
                  <a:pt x="10260" y="15428"/>
                </a:lnTo>
                <a:lnTo>
                  <a:pt x="8100" y="15428"/>
                </a:lnTo>
                <a:close/>
              </a:path>
              <a:path w="21600" h="21600" extrusionOk="0">
                <a:moveTo>
                  <a:pt x="10260" y="15428"/>
                </a:moveTo>
                <a:lnTo>
                  <a:pt x="10260" y="16971"/>
                </a:lnTo>
                <a:lnTo>
                  <a:pt x="12419" y="16971"/>
                </a:lnTo>
                <a:lnTo>
                  <a:pt x="12419" y="15428"/>
                </a:lnTo>
                <a:lnTo>
                  <a:pt x="10260" y="15428"/>
                </a:lnTo>
                <a:close/>
              </a:path>
              <a:path w="21600" h="21600" extrusionOk="0">
                <a:moveTo>
                  <a:pt x="12419" y="15428"/>
                </a:moveTo>
                <a:lnTo>
                  <a:pt x="12419" y="16971"/>
                </a:lnTo>
                <a:lnTo>
                  <a:pt x="14580" y="16971"/>
                </a:lnTo>
                <a:lnTo>
                  <a:pt x="14580" y="15428"/>
                </a:lnTo>
                <a:lnTo>
                  <a:pt x="12419" y="15428"/>
                </a:lnTo>
                <a:close/>
              </a:path>
              <a:path w="21600" h="21600" extrusionOk="0">
                <a:moveTo>
                  <a:pt x="14580" y="15428"/>
                </a:moveTo>
                <a:lnTo>
                  <a:pt x="14580" y="16971"/>
                </a:lnTo>
                <a:lnTo>
                  <a:pt x="16740" y="16971"/>
                </a:lnTo>
                <a:lnTo>
                  <a:pt x="16740" y="15428"/>
                </a:lnTo>
                <a:lnTo>
                  <a:pt x="14580" y="15428"/>
                </a:lnTo>
                <a:close/>
              </a:path>
              <a:path w="21600" h="21600" extrusionOk="0">
                <a:moveTo>
                  <a:pt x="16740" y="15428"/>
                </a:moveTo>
                <a:lnTo>
                  <a:pt x="16740" y="16971"/>
                </a:lnTo>
                <a:lnTo>
                  <a:pt x="18900" y="16971"/>
                </a:lnTo>
                <a:lnTo>
                  <a:pt x="18900" y="15428"/>
                </a:lnTo>
                <a:lnTo>
                  <a:pt x="16740" y="15428"/>
                </a:lnTo>
                <a:close/>
              </a:path>
              <a:path w="21600" h="21600" extrusionOk="0">
                <a:moveTo>
                  <a:pt x="18900" y="15428"/>
                </a:moveTo>
                <a:lnTo>
                  <a:pt x="18900" y="16971"/>
                </a:lnTo>
                <a:lnTo>
                  <a:pt x="21060" y="16971"/>
                </a:lnTo>
                <a:lnTo>
                  <a:pt x="21060" y="15428"/>
                </a:lnTo>
                <a:lnTo>
                  <a:pt x="18900" y="15428"/>
                </a:lnTo>
                <a:close/>
              </a:path>
              <a:path w="21600" h="21600" extrusionOk="0">
                <a:moveTo>
                  <a:pt x="540" y="16971"/>
                </a:moveTo>
                <a:lnTo>
                  <a:pt x="540" y="18514"/>
                </a:lnTo>
                <a:lnTo>
                  <a:pt x="2700" y="18514"/>
                </a:lnTo>
                <a:lnTo>
                  <a:pt x="2700" y="16971"/>
                </a:lnTo>
                <a:lnTo>
                  <a:pt x="540" y="16971"/>
                </a:lnTo>
                <a:close/>
              </a:path>
              <a:path w="21600" h="21600" extrusionOk="0">
                <a:moveTo>
                  <a:pt x="2700" y="16971"/>
                </a:moveTo>
                <a:lnTo>
                  <a:pt x="2700" y="18514"/>
                </a:lnTo>
                <a:lnTo>
                  <a:pt x="4860" y="18514"/>
                </a:lnTo>
                <a:lnTo>
                  <a:pt x="4860" y="16971"/>
                </a:lnTo>
                <a:lnTo>
                  <a:pt x="2700" y="16971"/>
                </a:lnTo>
                <a:close/>
              </a:path>
              <a:path w="21600" h="21600" extrusionOk="0">
                <a:moveTo>
                  <a:pt x="4860" y="16971"/>
                </a:moveTo>
                <a:lnTo>
                  <a:pt x="4860" y="18514"/>
                </a:lnTo>
                <a:lnTo>
                  <a:pt x="7020" y="18514"/>
                </a:lnTo>
                <a:lnTo>
                  <a:pt x="7020" y="16971"/>
                </a:lnTo>
                <a:lnTo>
                  <a:pt x="4860" y="16971"/>
                </a:lnTo>
                <a:close/>
              </a:path>
              <a:path w="21600" h="21600" extrusionOk="0">
                <a:moveTo>
                  <a:pt x="7020" y="16971"/>
                </a:moveTo>
                <a:lnTo>
                  <a:pt x="7020" y="18514"/>
                </a:lnTo>
                <a:lnTo>
                  <a:pt x="9180" y="18514"/>
                </a:lnTo>
                <a:lnTo>
                  <a:pt x="9180" y="16971"/>
                </a:lnTo>
                <a:lnTo>
                  <a:pt x="7020" y="16971"/>
                </a:lnTo>
                <a:close/>
              </a:path>
              <a:path w="21600" h="21600" extrusionOk="0">
                <a:moveTo>
                  <a:pt x="9180" y="16971"/>
                </a:moveTo>
                <a:lnTo>
                  <a:pt x="9180" y="18514"/>
                </a:lnTo>
                <a:lnTo>
                  <a:pt x="11340" y="18514"/>
                </a:lnTo>
                <a:lnTo>
                  <a:pt x="11340" y="16971"/>
                </a:lnTo>
                <a:lnTo>
                  <a:pt x="9180" y="16971"/>
                </a:lnTo>
                <a:close/>
              </a:path>
              <a:path w="21600" h="21600" extrusionOk="0">
                <a:moveTo>
                  <a:pt x="11340" y="16971"/>
                </a:moveTo>
                <a:lnTo>
                  <a:pt x="11340" y="18514"/>
                </a:lnTo>
                <a:lnTo>
                  <a:pt x="13500" y="18514"/>
                </a:lnTo>
                <a:lnTo>
                  <a:pt x="13500" y="16971"/>
                </a:lnTo>
                <a:lnTo>
                  <a:pt x="11340" y="16971"/>
                </a:lnTo>
                <a:close/>
              </a:path>
              <a:path w="21600" h="21600" extrusionOk="0">
                <a:moveTo>
                  <a:pt x="13500" y="16971"/>
                </a:moveTo>
                <a:lnTo>
                  <a:pt x="13500" y="18514"/>
                </a:lnTo>
                <a:lnTo>
                  <a:pt x="15660" y="18514"/>
                </a:lnTo>
                <a:lnTo>
                  <a:pt x="15660" y="16971"/>
                </a:lnTo>
                <a:lnTo>
                  <a:pt x="13500" y="16971"/>
                </a:lnTo>
                <a:close/>
              </a:path>
              <a:path w="21600" h="21600" extrusionOk="0">
                <a:moveTo>
                  <a:pt x="15660" y="16971"/>
                </a:moveTo>
                <a:lnTo>
                  <a:pt x="15660" y="18514"/>
                </a:lnTo>
                <a:lnTo>
                  <a:pt x="17820" y="18514"/>
                </a:lnTo>
                <a:lnTo>
                  <a:pt x="17820" y="16971"/>
                </a:lnTo>
                <a:lnTo>
                  <a:pt x="15660" y="16971"/>
                </a:lnTo>
                <a:close/>
              </a:path>
              <a:path w="21600" h="21600" extrusionOk="0">
                <a:moveTo>
                  <a:pt x="17820" y="16971"/>
                </a:moveTo>
                <a:lnTo>
                  <a:pt x="17820" y="18514"/>
                </a:lnTo>
                <a:lnTo>
                  <a:pt x="19980" y="18514"/>
                </a:lnTo>
                <a:lnTo>
                  <a:pt x="19980" y="16971"/>
                </a:lnTo>
                <a:lnTo>
                  <a:pt x="17820" y="16971"/>
                </a:lnTo>
                <a:close/>
              </a:path>
              <a:path w="21600" h="21600" extrusionOk="0">
                <a:moveTo>
                  <a:pt x="1620" y="18514"/>
                </a:moveTo>
                <a:lnTo>
                  <a:pt x="1620" y="20057"/>
                </a:lnTo>
                <a:lnTo>
                  <a:pt x="3779" y="20057"/>
                </a:lnTo>
                <a:lnTo>
                  <a:pt x="3779" y="18514"/>
                </a:lnTo>
                <a:lnTo>
                  <a:pt x="1620" y="18514"/>
                </a:lnTo>
                <a:close/>
              </a:path>
              <a:path w="21600" h="21600" extrusionOk="0">
                <a:moveTo>
                  <a:pt x="3779" y="18514"/>
                </a:moveTo>
                <a:lnTo>
                  <a:pt x="3779" y="20057"/>
                </a:lnTo>
                <a:lnTo>
                  <a:pt x="5940" y="20057"/>
                </a:lnTo>
                <a:lnTo>
                  <a:pt x="5940" y="18514"/>
                </a:lnTo>
                <a:lnTo>
                  <a:pt x="3779" y="18514"/>
                </a:lnTo>
                <a:close/>
              </a:path>
              <a:path w="21600" h="21600" extrusionOk="0">
                <a:moveTo>
                  <a:pt x="5940" y="18514"/>
                </a:moveTo>
                <a:lnTo>
                  <a:pt x="5940" y="20057"/>
                </a:lnTo>
                <a:lnTo>
                  <a:pt x="8100" y="20057"/>
                </a:lnTo>
                <a:lnTo>
                  <a:pt x="8100" y="18514"/>
                </a:lnTo>
                <a:lnTo>
                  <a:pt x="5940" y="18514"/>
                </a:lnTo>
                <a:close/>
              </a:path>
              <a:path w="21600" h="21600" extrusionOk="0">
                <a:moveTo>
                  <a:pt x="8100" y="18514"/>
                </a:moveTo>
                <a:lnTo>
                  <a:pt x="8100" y="20057"/>
                </a:lnTo>
                <a:lnTo>
                  <a:pt x="10260" y="20057"/>
                </a:lnTo>
                <a:lnTo>
                  <a:pt x="10260" y="18514"/>
                </a:lnTo>
                <a:lnTo>
                  <a:pt x="8100" y="18514"/>
                </a:lnTo>
                <a:close/>
              </a:path>
              <a:path w="21600" h="21600" extrusionOk="0">
                <a:moveTo>
                  <a:pt x="10260" y="18514"/>
                </a:moveTo>
                <a:lnTo>
                  <a:pt x="10260" y="20057"/>
                </a:lnTo>
                <a:lnTo>
                  <a:pt x="12419" y="20057"/>
                </a:lnTo>
                <a:lnTo>
                  <a:pt x="12419" y="18514"/>
                </a:lnTo>
                <a:lnTo>
                  <a:pt x="10260" y="18514"/>
                </a:lnTo>
                <a:close/>
              </a:path>
              <a:path w="21600" h="21600" extrusionOk="0">
                <a:moveTo>
                  <a:pt x="12419" y="18514"/>
                </a:moveTo>
                <a:lnTo>
                  <a:pt x="12419" y="20057"/>
                </a:lnTo>
                <a:lnTo>
                  <a:pt x="14580" y="20057"/>
                </a:lnTo>
                <a:lnTo>
                  <a:pt x="14580" y="18514"/>
                </a:lnTo>
                <a:lnTo>
                  <a:pt x="12419" y="18514"/>
                </a:lnTo>
                <a:close/>
              </a:path>
              <a:path w="21600" h="21600" extrusionOk="0">
                <a:moveTo>
                  <a:pt x="14580" y="18514"/>
                </a:moveTo>
                <a:lnTo>
                  <a:pt x="14580" y="20057"/>
                </a:lnTo>
                <a:lnTo>
                  <a:pt x="16740" y="20057"/>
                </a:lnTo>
                <a:lnTo>
                  <a:pt x="16740" y="18514"/>
                </a:lnTo>
                <a:lnTo>
                  <a:pt x="14580" y="18514"/>
                </a:lnTo>
                <a:close/>
              </a:path>
              <a:path w="21600" h="21600" extrusionOk="0">
                <a:moveTo>
                  <a:pt x="16740" y="18514"/>
                </a:moveTo>
                <a:lnTo>
                  <a:pt x="16740" y="20057"/>
                </a:lnTo>
                <a:lnTo>
                  <a:pt x="18900" y="20057"/>
                </a:lnTo>
                <a:lnTo>
                  <a:pt x="18900" y="18514"/>
                </a:lnTo>
                <a:lnTo>
                  <a:pt x="16740" y="18514"/>
                </a:lnTo>
                <a:close/>
              </a:path>
              <a:path w="21600" h="21600" extrusionOk="0">
                <a:moveTo>
                  <a:pt x="18900" y="18514"/>
                </a:moveTo>
                <a:lnTo>
                  <a:pt x="18900" y="20057"/>
                </a:lnTo>
                <a:lnTo>
                  <a:pt x="21060" y="20057"/>
                </a:lnTo>
                <a:lnTo>
                  <a:pt x="21060" y="18514"/>
                </a:lnTo>
                <a:lnTo>
                  <a:pt x="18900" y="18514"/>
                </a:lnTo>
                <a:close/>
              </a:path>
              <a:path w="21600" h="21600" extrusionOk="0">
                <a:moveTo>
                  <a:pt x="540" y="20057"/>
                </a:moveTo>
                <a:lnTo>
                  <a:pt x="540" y="21600"/>
                </a:lnTo>
                <a:lnTo>
                  <a:pt x="2700" y="21600"/>
                </a:lnTo>
                <a:lnTo>
                  <a:pt x="2700" y="20057"/>
                </a:lnTo>
                <a:lnTo>
                  <a:pt x="540" y="20057"/>
                </a:lnTo>
                <a:close/>
              </a:path>
              <a:path w="21600" h="21600" extrusionOk="0">
                <a:moveTo>
                  <a:pt x="2700" y="20057"/>
                </a:moveTo>
                <a:lnTo>
                  <a:pt x="2700" y="21600"/>
                </a:lnTo>
                <a:lnTo>
                  <a:pt x="4860" y="21600"/>
                </a:lnTo>
                <a:lnTo>
                  <a:pt x="4860" y="20057"/>
                </a:lnTo>
                <a:lnTo>
                  <a:pt x="2700" y="20057"/>
                </a:lnTo>
                <a:close/>
              </a:path>
              <a:path w="21600" h="21600" extrusionOk="0">
                <a:moveTo>
                  <a:pt x="4860" y="20057"/>
                </a:moveTo>
                <a:lnTo>
                  <a:pt x="4860" y="21600"/>
                </a:lnTo>
                <a:lnTo>
                  <a:pt x="7020" y="21600"/>
                </a:lnTo>
                <a:lnTo>
                  <a:pt x="7020" y="20057"/>
                </a:lnTo>
                <a:lnTo>
                  <a:pt x="4860" y="20057"/>
                </a:lnTo>
                <a:close/>
              </a:path>
              <a:path w="21600" h="21600" extrusionOk="0">
                <a:moveTo>
                  <a:pt x="7020" y="20057"/>
                </a:moveTo>
                <a:lnTo>
                  <a:pt x="7020" y="21600"/>
                </a:lnTo>
                <a:lnTo>
                  <a:pt x="9180" y="21600"/>
                </a:lnTo>
                <a:lnTo>
                  <a:pt x="9180" y="20057"/>
                </a:lnTo>
                <a:lnTo>
                  <a:pt x="7020" y="20057"/>
                </a:lnTo>
                <a:close/>
              </a:path>
              <a:path w="21600" h="21600" extrusionOk="0">
                <a:moveTo>
                  <a:pt x="9180" y="20057"/>
                </a:moveTo>
                <a:lnTo>
                  <a:pt x="9180" y="21600"/>
                </a:lnTo>
                <a:lnTo>
                  <a:pt x="11340" y="21600"/>
                </a:lnTo>
                <a:lnTo>
                  <a:pt x="11340" y="20057"/>
                </a:lnTo>
                <a:lnTo>
                  <a:pt x="9180" y="20057"/>
                </a:lnTo>
                <a:close/>
              </a:path>
              <a:path w="21600" h="21600" extrusionOk="0">
                <a:moveTo>
                  <a:pt x="11340" y="20057"/>
                </a:moveTo>
                <a:lnTo>
                  <a:pt x="11340" y="21600"/>
                </a:lnTo>
                <a:lnTo>
                  <a:pt x="13500" y="21600"/>
                </a:lnTo>
                <a:lnTo>
                  <a:pt x="13500" y="20057"/>
                </a:lnTo>
                <a:lnTo>
                  <a:pt x="11340" y="20057"/>
                </a:lnTo>
                <a:close/>
              </a:path>
              <a:path w="21600" h="21600" extrusionOk="0">
                <a:moveTo>
                  <a:pt x="13500" y="20057"/>
                </a:moveTo>
                <a:lnTo>
                  <a:pt x="13500" y="21600"/>
                </a:lnTo>
                <a:lnTo>
                  <a:pt x="15660" y="21600"/>
                </a:lnTo>
                <a:lnTo>
                  <a:pt x="15660" y="20057"/>
                </a:lnTo>
                <a:lnTo>
                  <a:pt x="13500" y="20057"/>
                </a:lnTo>
                <a:close/>
              </a:path>
              <a:path w="21600" h="21600" extrusionOk="0">
                <a:moveTo>
                  <a:pt x="15660" y="20057"/>
                </a:moveTo>
                <a:lnTo>
                  <a:pt x="15660" y="21600"/>
                </a:lnTo>
                <a:lnTo>
                  <a:pt x="17820" y="21600"/>
                </a:lnTo>
                <a:lnTo>
                  <a:pt x="17820" y="20057"/>
                </a:lnTo>
                <a:lnTo>
                  <a:pt x="15660" y="20057"/>
                </a:lnTo>
                <a:close/>
              </a:path>
              <a:path w="21600" h="21600" extrusionOk="0">
                <a:moveTo>
                  <a:pt x="17820" y="20057"/>
                </a:moveTo>
                <a:lnTo>
                  <a:pt x="17820" y="21600"/>
                </a:lnTo>
                <a:lnTo>
                  <a:pt x="19980" y="21600"/>
                </a:lnTo>
                <a:lnTo>
                  <a:pt x="19980" y="20057"/>
                </a:lnTo>
                <a:lnTo>
                  <a:pt x="17820" y="20057"/>
                </a:lnTo>
                <a:close/>
              </a:path>
              <a:path w="21600" h="21600" extrusionOk="0">
                <a:moveTo>
                  <a:pt x="19980" y="4628"/>
                </a:moveTo>
                <a:lnTo>
                  <a:pt x="21060" y="4628"/>
                </a:lnTo>
                <a:lnTo>
                  <a:pt x="21060" y="6171"/>
                </a:lnTo>
                <a:lnTo>
                  <a:pt x="19980" y="6171"/>
                </a:lnTo>
                <a:lnTo>
                  <a:pt x="19980" y="4628"/>
                </a:lnTo>
                <a:close/>
              </a:path>
            </a:pathLst>
          </a:cu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609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68313" y="1196975"/>
            <a:ext cx="8135937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ko-KR" altLang="en-US" sz="2000" b="1" kern="0" dirty="0">
                <a:latin typeface="굴림체" pitchFamily="49" charset="-127"/>
                <a:ea typeface="굴림체" pitchFamily="49" charset="-127"/>
              </a:rPr>
              <a:t>선형 </a:t>
            </a:r>
            <a:r>
              <a:rPr lang="en-US" altLang="ko-KR" sz="2000" b="1" kern="0" dirty="0">
                <a:latin typeface="굴림체" pitchFamily="49" charset="-127"/>
                <a:ea typeface="굴림체" pitchFamily="49" charset="-127"/>
              </a:rPr>
              <a:t>queue</a:t>
            </a:r>
            <a:r>
              <a:rPr lang="ko-KR" altLang="en-US" sz="2000" b="1" kern="0" dirty="0">
                <a:latin typeface="굴림체" pitchFamily="49" charset="-127"/>
                <a:ea typeface="굴림체" pitchFamily="49" charset="-127"/>
              </a:rPr>
              <a:t>의 잘못된 포화상태 인식의 해결 방법</a:t>
            </a:r>
            <a:r>
              <a:rPr lang="en-US" altLang="ko-KR" sz="2000" b="1" kern="0" dirty="0">
                <a:latin typeface="굴림체" pitchFamily="49" charset="-127"/>
                <a:ea typeface="굴림체" pitchFamily="49" charset="-127"/>
              </a:rPr>
              <a:t>-1</a:t>
            </a:r>
          </a:p>
          <a:p>
            <a:pPr marL="1143000" lvl="2" indent="-228600">
              <a:lnSpc>
                <a:spcPct val="120000"/>
              </a:lnSpc>
              <a:spcBef>
                <a:spcPct val="20000"/>
              </a:spcBef>
              <a:spcAft>
                <a:spcPts val="800"/>
              </a:spcAft>
              <a:buFontTx/>
              <a:buBlip>
                <a:blip r:embed="rId2"/>
              </a:buBlip>
              <a:defRPr/>
            </a:pPr>
            <a:r>
              <a:rPr lang="ko-KR" altLang="en-US" sz="1800" b="1" kern="0" dirty="0">
                <a:latin typeface="굴림체" pitchFamily="49" charset="-127"/>
                <a:ea typeface="굴림체" pitchFamily="49" charset="-127"/>
              </a:rPr>
              <a:t>저장된 원소들을 배열의 앞부분으로 이동시키기</a:t>
            </a:r>
          </a:p>
          <a:p>
            <a:pPr marL="1600200" lvl="3" indent="-228600">
              <a:lnSpc>
                <a:spcPct val="6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ko-KR" altLang="en-US" sz="1600" kern="0" dirty="0">
                <a:latin typeface="굴림체" pitchFamily="49" charset="-127"/>
                <a:ea typeface="굴림체" pitchFamily="49" charset="-127"/>
              </a:rPr>
              <a:t>순차자료에서의 이동 작업은 연산이 복잡하여 효율성이 떨어짐</a:t>
            </a:r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2446338"/>
            <a:ext cx="4608512" cy="1103312"/>
          </a:xfrm>
          <a:prstGeom prst="rect">
            <a:avLst/>
          </a:prstGeom>
          <a:noFill/>
          <a:ln w="12700" algn="ctr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4079875"/>
            <a:ext cx="4622800" cy="213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4083050"/>
            <a:ext cx="468630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963" y="4108450"/>
            <a:ext cx="4745037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4121150"/>
            <a:ext cx="4824412" cy="219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6" name="바닥글 개체 틀 9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27657" name="슬라이드 번호 개체 틀 10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F0D89582-BCCF-4FF4-9D81-53DF6F83E901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22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grpSp>
        <p:nvGrpSpPr>
          <p:cNvPr id="27658" name="그룹 15"/>
          <p:cNvGrpSpPr>
            <a:grpSpLocks/>
          </p:cNvGrpSpPr>
          <p:nvPr/>
        </p:nvGrpSpPr>
        <p:grpSpPr bwMode="auto">
          <a:xfrm>
            <a:off x="755650" y="3644900"/>
            <a:ext cx="4175125" cy="506413"/>
            <a:chOff x="755576" y="3645024"/>
            <a:chExt cx="4175373" cy="505725"/>
          </a:xfrm>
        </p:grpSpPr>
        <p:sp>
          <p:nvSpPr>
            <p:cNvPr id="13" name="직사각형 12"/>
            <p:cNvSpPr/>
            <p:nvPr/>
          </p:nvSpPr>
          <p:spPr bwMode="auto">
            <a:xfrm>
              <a:off x="1187402" y="3716365"/>
              <a:ext cx="3743547" cy="43279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algn="just" rtl="0" fontAlgn="base" latinLnBrk="1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q"/>
                <a:defRPr kumimoji="1" sz="20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just" rtl="0" fontAlgn="base" latinLnBrk="1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q"/>
                <a:defRPr kumimoji="1" sz="20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just" rtl="0" fontAlgn="base" latinLnBrk="1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q"/>
                <a:defRPr kumimoji="1" sz="20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just" rtl="0" fontAlgn="base" latinLnBrk="1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q"/>
                <a:defRPr kumimoji="1" sz="20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just" rtl="0" fontAlgn="base" latinLnBrk="1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q"/>
                <a:defRPr kumimoji="1" sz="20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0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0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0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0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Font typeface="Wingdings" pitchFamily="2" charset="2"/>
                <a:buNone/>
                <a:defRPr/>
              </a:pPr>
              <a:r>
                <a:rPr lang="ko-KR" altLang="en-US" dirty="0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큐</a:t>
              </a:r>
              <a:r>
                <a:rPr lang="en-US" altLang="ko-KR" dirty="0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 </a:t>
              </a:r>
              <a:r>
                <a:rPr lang="ko-KR" altLang="en-US" dirty="0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자료구조의 작동 원리</a:t>
              </a:r>
              <a:r>
                <a:rPr lang="en-US" altLang="ko-KR" dirty="0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(</a:t>
              </a:r>
              <a:r>
                <a:rPr lang="ko-KR" altLang="en-US" dirty="0" err="1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에니메이션</a:t>
              </a:r>
              <a:r>
                <a:rPr lang="en-US" altLang="ko-KR" dirty="0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)</a:t>
              </a:r>
              <a:endParaRPr lang="ko-KR" altLang="en-US" dirty="0">
                <a:solidFill>
                  <a:srgbClr val="C00000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  <p:sp>
          <p:nvSpPr>
            <p:cNvPr id="15" name="실행 단추: 동영상 14">
              <a:hlinkClick r:id="" action="ppaction://noaction" highlightClick="1"/>
            </p:cNvPr>
            <p:cNvSpPr/>
            <p:nvPr/>
          </p:nvSpPr>
          <p:spPr>
            <a:xfrm>
              <a:off x="755576" y="3645024"/>
              <a:ext cx="561985" cy="505725"/>
            </a:xfrm>
            <a:prstGeom prst="actionButtonMovie">
              <a:avLst/>
            </a:prstGeom>
            <a:solidFill>
              <a:schemeClr val="bg1"/>
            </a:solidFill>
            <a:ln>
              <a:noFill/>
            </a:ln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27659" name="Rectangle 7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순차 자료구조를 이용한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바닥글 개체 틀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 dirty="0"/>
              <a:t>원형 </a:t>
            </a:r>
            <a:r>
              <a:rPr lang="en-US" altLang="ko-KR" dirty="0"/>
              <a:t>queue</a:t>
            </a:r>
            <a:endParaRPr lang="ko-KR" altLang="en-US" dirty="0"/>
          </a:p>
          <a:p>
            <a:pPr lvl="1" eaLnBrk="1" hangingPunct="1"/>
            <a:r>
              <a:rPr lang="ko-KR" altLang="en-US" b="1" dirty="0">
                <a:solidFill>
                  <a:schemeClr val="tx1"/>
                </a:solidFill>
              </a:rPr>
              <a:t>선형 </a:t>
            </a:r>
            <a:r>
              <a:rPr lang="en-US" altLang="ko-KR" b="1" dirty="0">
                <a:solidFill>
                  <a:schemeClr val="tx1"/>
                </a:solidFill>
              </a:rPr>
              <a:t>queue</a:t>
            </a:r>
            <a:r>
              <a:rPr lang="ko-KR" altLang="en-US" b="1" dirty="0">
                <a:solidFill>
                  <a:schemeClr val="tx1"/>
                </a:solidFill>
              </a:rPr>
              <a:t>의 잘못된 포화상태 인식의 해결 방법</a:t>
            </a:r>
            <a:r>
              <a:rPr lang="en-US" altLang="ko-KR" b="1" dirty="0">
                <a:solidFill>
                  <a:schemeClr val="tx1"/>
                </a:solidFill>
              </a:rPr>
              <a:t>-2</a:t>
            </a:r>
          </a:p>
          <a:p>
            <a:pPr lvl="1" eaLnBrk="1" hangingPunct="1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차원 배열을 사용하면서 논리적으로 배열의 처음과 끝이 연결되어 있다고 가정하고 사용</a:t>
            </a:r>
          </a:p>
          <a:p>
            <a:pPr lvl="1" eaLnBrk="1" hangingPunct="1"/>
            <a:r>
              <a:rPr lang="ko-KR" altLang="en-US" dirty="0">
                <a:solidFill>
                  <a:schemeClr val="tx1"/>
                </a:solidFill>
              </a:rPr>
              <a:t>원형 </a:t>
            </a:r>
            <a:r>
              <a:rPr lang="en-US" altLang="ko-KR" dirty="0">
                <a:solidFill>
                  <a:schemeClr val="tx1"/>
                </a:solidFill>
              </a:rPr>
              <a:t>queue</a:t>
            </a:r>
            <a:r>
              <a:rPr lang="ko-KR" altLang="en-US" dirty="0">
                <a:solidFill>
                  <a:schemeClr val="tx1"/>
                </a:solidFill>
              </a:rPr>
              <a:t>의 논리적 구조</a:t>
            </a:r>
          </a:p>
        </p:txBody>
      </p:sp>
      <p:sp>
        <p:nvSpPr>
          <p:cNvPr id="3078" name="슬라이드 번호 개체 틀 7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7027A4B4-0E3F-4EC4-A41C-FD5BD9544B4C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23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3079" name="Rectangle 6"/>
          <p:cNvSpPr>
            <a:spLocks noChangeArrowheads="1"/>
          </p:cNvSpPr>
          <p:nvPr/>
        </p:nvSpPr>
        <p:spPr bwMode="auto">
          <a:xfrm>
            <a:off x="273050" y="692150"/>
            <a:ext cx="887095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순차 자료구조를 이용한 원형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12646" y="3250454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Queue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272655" y="3152377"/>
            <a:ext cx="57606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[0]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929202" y="3189444"/>
            <a:ext cx="57606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[1]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613133" y="3171905"/>
            <a:ext cx="57606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[2]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219940" y="3182916"/>
            <a:ext cx="57606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[3]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059971" y="3985787"/>
            <a:ext cx="96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 front =3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13563" y="349722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510074" y="3972208"/>
            <a:ext cx="10638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B0F0"/>
                </a:solidFill>
              </a:rPr>
              <a:t> rear=n-1 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20150" y="3972208"/>
            <a:ext cx="881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B0F0"/>
                </a:solidFill>
              </a:rPr>
              <a:t> rear=0 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39670" y="353592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2237525" y="3712854"/>
            <a:ext cx="5336366" cy="755808"/>
            <a:chOff x="2998200" y="1017009"/>
            <a:chExt cx="4382113" cy="755808"/>
          </a:xfrm>
        </p:grpSpPr>
        <p:cxnSp>
          <p:nvCxnSpPr>
            <p:cNvPr id="20" name="꺾인 연결선 19"/>
            <p:cNvCxnSpPr/>
            <p:nvPr/>
          </p:nvCxnSpPr>
          <p:spPr>
            <a:xfrm rot="10800000">
              <a:off x="2998200" y="1024743"/>
              <a:ext cx="4382112" cy="748074"/>
            </a:xfrm>
            <a:prstGeom prst="bentConnector3">
              <a:avLst>
                <a:gd name="adj1" fmla="val 107818"/>
              </a:avLst>
            </a:prstGeom>
            <a:ln w="28575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꺾인 연결선 20"/>
            <p:cNvCxnSpPr/>
            <p:nvPr/>
          </p:nvCxnSpPr>
          <p:spPr>
            <a:xfrm rot="16200000" flipH="1">
              <a:off x="6920173" y="1312677"/>
              <a:ext cx="755807" cy="164472"/>
            </a:xfrm>
            <a:prstGeom prst="bentConnector3">
              <a:avLst>
                <a:gd name="adj1" fmla="val -410"/>
              </a:avLst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>
            <a:off x="2230628" y="3430148"/>
            <a:ext cx="5099525" cy="553013"/>
            <a:chOff x="2325081" y="742036"/>
            <a:chExt cx="5099525" cy="553013"/>
          </a:xfrm>
        </p:grpSpPr>
        <p:grpSp>
          <p:nvGrpSpPr>
            <p:cNvPr id="23" name="그룹 22"/>
            <p:cNvGrpSpPr/>
            <p:nvPr/>
          </p:nvGrpSpPr>
          <p:grpSpPr>
            <a:xfrm>
              <a:off x="2325081" y="755716"/>
              <a:ext cx="5099525" cy="512917"/>
              <a:chOff x="1653171" y="2265561"/>
              <a:chExt cx="4214973" cy="660527"/>
            </a:xfrm>
          </p:grpSpPr>
          <p:cxnSp>
            <p:nvCxnSpPr>
              <p:cNvPr id="27" name="직선 연결선 26"/>
              <p:cNvCxnSpPr/>
              <p:nvPr/>
            </p:nvCxnSpPr>
            <p:spPr>
              <a:xfrm>
                <a:off x="1653171" y="2265561"/>
                <a:ext cx="4214973" cy="2873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 flipV="1">
                <a:off x="1653171" y="2924944"/>
                <a:ext cx="4214973" cy="114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2209532" y="2265561"/>
                <a:ext cx="0" cy="64807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2754545" y="2276872"/>
                <a:ext cx="0" cy="64807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3272011" y="2265561"/>
                <a:ext cx="0" cy="64807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5868144" y="2278015"/>
                <a:ext cx="0" cy="64807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>
                <a:off x="1653171" y="2278015"/>
                <a:ext cx="0" cy="64807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직선 연결선 23"/>
            <p:cNvCxnSpPr/>
            <p:nvPr/>
          </p:nvCxnSpPr>
          <p:spPr>
            <a:xfrm>
              <a:off x="4925537" y="742036"/>
              <a:ext cx="0" cy="5034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6758508" y="791571"/>
              <a:ext cx="0" cy="5034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6085706" y="762587"/>
              <a:ext cx="0" cy="5034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6075739" y="3189444"/>
            <a:ext cx="57606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[n-2]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6681027" y="3182916"/>
            <a:ext cx="57606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[n-1]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272655" y="353592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002149" y="3498154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…………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3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6"/>
          <p:cNvSpPr>
            <a:spLocks noChangeArrowheads="1"/>
          </p:cNvSpPr>
          <p:nvPr/>
        </p:nvSpPr>
        <p:spPr bwMode="auto">
          <a:xfrm>
            <a:off x="273050" y="692150"/>
            <a:ext cx="887095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순차 자료구조를 이용한 원형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  <p:sp>
        <p:nvSpPr>
          <p:cNvPr id="2052" name="바닥글 개체 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2053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6273A744-D2A6-4C11-BD57-CC605C849AE4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24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096794" y="2066291"/>
            <a:ext cx="3384376" cy="3240360"/>
            <a:chOff x="2339752" y="1844824"/>
            <a:chExt cx="3384376" cy="3312368"/>
          </a:xfrm>
        </p:grpSpPr>
        <p:sp>
          <p:nvSpPr>
            <p:cNvPr id="9" name="타원 8"/>
            <p:cNvSpPr/>
            <p:nvPr/>
          </p:nvSpPr>
          <p:spPr>
            <a:xfrm>
              <a:off x="2339752" y="1844824"/>
              <a:ext cx="3384376" cy="3312368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0" name="타원 9"/>
            <p:cNvSpPr/>
            <p:nvPr/>
          </p:nvSpPr>
          <p:spPr>
            <a:xfrm>
              <a:off x="3224841" y="2565952"/>
              <a:ext cx="1787160" cy="1870112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12" name="직선 연결선 11"/>
            <p:cNvCxnSpPr>
              <a:stCxn id="9" idx="4"/>
              <a:endCxn id="10" idx="4"/>
            </p:cNvCxnSpPr>
            <p:nvPr/>
          </p:nvCxnSpPr>
          <p:spPr>
            <a:xfrm flipV="1">
              <a:off x="4031940" y="4436063"/>
              <a:ext cx="86481" cy="72112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>
              <a:endCxn id="10" idx="3"/>
            </p:cNvCxnSpPr>
            <p:nvPr/>
          </p:nvCxnSpPr>
          <p:spPr>
            <a:xfrm flipV="1">
              <a:off x="2987824" y="4162192"/>
              <a:ext cx="498741" cy="63443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flipH="1" flipV="1">
              <a:off x="3347864" y="1988840"/>
              <a:ext cx="288033" cy="7200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4989627" y="3702112"/>
              <a:ext cx="691261" cy="2309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 flipV="1">
              <a:off x="4644008" y="4255783"/>
              <a:ext cx="460816" cy="54084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2483768" y="2861196"/>
              <a:ext cx="810107" cy="2885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V="1">
              <a:off x="2411760" y="3714936"/>
              <a:ext cx="813081" cy="21812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3941980" y="5177385"/>
            <a:ext cx="57606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[0]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2948682" y="4489714"/>
            <a:ext cx="57606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[1]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2660650" y="3378694"/>
            <a:ext cx="576064" cy="263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[2]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3096794" y="2405499"/>
            <a:ext cx="57606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[3]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149898" y="4488921"/>
            <a:ext cx="57606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[n-2]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231857" y="5163210"/>
            <a:ext cx="57606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[n-1]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4609302" y="2277533"/>
            <a:ext cx="21602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842474" y="2825752"/>
            <a:ext cx="21602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4914102" y="2582333"/>
            <a:ext cx="21602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933874" y="3188962"/>
            <a:ext cx="21602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984287" y="3513050"/>
            <a:ext cx="21602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5444806" y="2431421"/>
            <a:ext cx="21602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4914102" y="2582333"/>
            <a:ext cx="21602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5671493" y="2617853"/>
            <a:ext cx="21602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876019" y="2251610"/>
            <a:ext cx="21602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5185026" y="2310831"/>
            <a:ext cx="21602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3803893" y="5617139"/>
            <a:ext cx="1021433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 front =0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60785" y="5358607"/>
            <a:ext cx="1114408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B0F0"/>
                </a:solidFill>
              </a:rPr>
              <a:t> rear=n-1 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36239" y="5393288"/>
            <a:ext cx="928459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B0F0"/>
                </a:solidFill>
              </a:rPr>
              <a:t> rear=0 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110715" y="4682549"/>
            <a:ext cx="57606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F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5617989" y="4231867"/>
            <a:ext cx="57606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D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5005006" y="4713327"/>
            <a:ext cx="57606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E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456834" y="4148615"/>
            <a:ext cx="57606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A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3262169" y="3446013"/>
            <a:ext cx="57606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B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3586503" y="2641086"/>
            <a:ext cx="57606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C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2287727" y="3625977"/>
            <a:ext cx="928459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B0F0"/>
                </a:solidFill>
              </a:rPr>
              <a:t> rear=2 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575759" y="4744104"/>
            <a:ext cx="928459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B0F0"/>
                </a:solidFill>
              </a:rPr>
              <a:t> rear=1 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581832" y="2626859"/>
            <a:ext cx="928459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B0F0"/>
                </a:solidFill>
              </a:rPr>
              <a:t> rear=3 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88033" y="1268760"/>
            <a:ext cx="537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sz="2000" b="1" dirty="0"/>
              <a:t> </a:t>
            </a:r>
            <a:r>
              <a:rPr lang="ko-KR" altLang="en-US" sz="2000" b="1" dirty="0" err="1"/>
              <a:t>원형큐에서의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삽입</a:t>
            </a:r>
            <a:r>
              <a:rPr lang="en-US" altLang="ko-KR" sz="2000" b="1" dirty="0"/>
              <a:t>/</a:t>
            </a:r>
            <a:r>
              <a:rPr lang="ko-KR" altLang="en-US" sz="2000" b="1" dirty="0"/>
              <a:t>삭제 연산 과정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950486" y="4713327"/>
            <a:ext cx="1114408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B0F0"/>
                </a:solidFill>
              </a:rPr>
              <a:t> rear=n-2 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81832" y="4978544"/>
            <a:ext cx="1021433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 front =1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303620" y="2823765"/>
            <a:ext cx="1021433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 front =3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33776" y="3895748"/>
            <a:ext cx="1021433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 front =2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8" grpId="1"/>
      <p:bldP spid="39" grpId="0"/>
      <p:bldP spid="40" grpId="0"/>
      <p:bldP spid="41" grpId="0"/>
      <p:bldP spid="42" grpId="0"/>
      <p:bldP spid="42" grpId="1"/>
      <p:bldP spid="43" grpId="0"/>
      <p:bldP spid="43" grpId="1"/>
      <p:bldP spid="44" grpId="0"/>
      <p:bldP spid="44" grpId="1"/>
      <p:bldP spid="45" grpId="0"/>
      <p:bldP spid="45" grpId="1"/>
      <p:bldP spid="46" grpId="0"/>
      <p:bldP spid="46" grpId="1"/>
      <p:bldP spid="47" grpId="0"/>
      <p:bldP spid="47" grpId="1"/>
      <p:bldP spid="49" grpId="0"/>
      <p:bldP spid="50" grpId="0"/>
      <p:bldP spid="50" grpId="1"/>
      <p:bldP spid="51" grpId="0"/>
      <p:bldP spid="52" grpId="0"/>
      <p:bldP spid="52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1" name="그룹 12"/>
          <p:cNvGrpSpPr>
            <a:grpSpLocks/>
          </p:cNvGrpSpPr>
          <p:nvPr/>
        </p:nvGrpSpPr>
        <p:grpSpPr bwMode="auto">
          <a:xfrm>
            <a:off x="5724525" y="3933825"/>
            <a:ext cx="2471738" cy="2351088"/>
            <a:chOff x="5700713" y="3509963"/>
            <a:chExt cx="3422650" cy="3279775"/>
          </a:xfrm>
        </p:grpSpPr>
        <p:pic>
          <p:nvPicPr>
            <p:cNvPr id="4110" name="Picture 7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0713" y="3509963"/>
              <a:ext cx="3422650" cy="3279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4100" name="Object 7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4516491"/>
                </p:ext>
              </p:extLst>
            </p:nvPr>
          </p:nvGraphicFramePr>
          <p:xfrm>
            <a:off x="6929438" y="4786313"/>
            <a:ext cx="571500" cy="268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3" imgW="571646" imgH="268634" progId="Visio.Drawing.11">
                    <p:link updateAutomatic="1"/>
                  </p:oleObj>
                </mc:Choice>
                <mc:Fallback>
                  <p:oleObj name="Visio" r:id="rId3" imgW="571646" imgH="268634" progId="Visio.Drawing.11">
                    <p:link updateAutomatic="1"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29438" y="4786313"/>
                          <a:ext cx="571500" cy="268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algn="ctr">
                              <a:solidFill>
                                <a:srgbClr val="FF99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02" name="그룹 11"/>
          <p:cNvGrpSpPr>
            <a:grpSpLocks/>
          </p:cNvGrpSpPr>
          <p:nvPr/>
        </p:nvGrpSpPr>
        <p:grpSpPr bwMode="auto">
          <a:xfrm>
            <a:off x="2051050" y="3860800"/>
            <a:ext cx="2236788" cy="2346325"/>
            <a:chOff x="928688" y="3500438"/>
            <a:chExt cx="3143250" cy="3211512"/>
          </a:xfrm>
        </p:grpSpPr>
        <p:pic>
          <p:nvPicPr>
            <p:cNvPr id="4109" name="Picture 6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688" y="3500438"/>
              <a:ext cx="3143250" cy="321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4099" name="Object 7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19061260"/>
                </p:ext>
              </p:extLst>
            </p:nvPr>
          </p:nvGraphicFramePr>
          <p:xfrm>
            <a:off x="2286000" y="4643438"/>
            <a:ext cx="561975" cy="268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6" imgW="562453" imgH="268634" progId="Visio.Drawing.11">
                    <p:link updateAutomatic="1"/>
                  </p:oleObj>
                </mc:Choice>
                <mc:Fallback>
                  <p:oleObj name="Visio" r:id="rId6" imgW="562453" imgH="268634" progId="Visio.Drawing.11">
                    <p:link updateAutomatic="1"/>
                    <p:pic>
                      <p:nvPicPr>
                        <p:cNvPr id="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6000" y="4643438"/>
                          <a:ext cx="561975" cy="268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algn="ctr">
                              <a:solidFill>
                                <a:srgbClr val="FF99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03" name="그룹 13"/>
          <p:cNvGrpSpPr>
            <a:grpSpLocks/>
          </p:cNvGrpSpPr>
          <p:nvPr/>
        </p:nvGrpSpPr>
        <p:grpSpPr bwMode="auto">
          <a:xfrm>
            <a:off x="4932363" y="1268413"/>
            <a:ext cx="2881312" cy="2243137"/>
            <a:chOff x="4786313" y="295275"/>
            <a:chExt cx="3781425" cy="3071813"/>
          </a:xfrm>
        </p:grpSpPr>
        <p:pic>
          <p:nvPicPr>
            <p:cNvPr id="4108" name="Picture 6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6313" y="295275"/>
              <a:ext cx="3781425" cy="3071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4098" name="Object 7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5698756"/>
                </p:ext>
              </p:extLst>
            </p:nvPr>
          </p:nvGraphicFramePr>
          <p:xfrm>
            <a:off x="6786563" y="1357313"/>
            <a:ext cx="560387" cy="268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9" imgW="560751" imgH="268634" progId="Visio.Drawing.11">
                    <p:link updateAutomatic="1"/>
                  </p:oleObj>
                </mc:Choice>
                <mc:Fallback>
                  <p:oleObj name="Visio" r:id="rId9" imgW="560751" imgH="268634" progId="Visio.Drawing.11">
                    <p:link updateAutomatic="1"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86563" y="1357313"/>
                          <a:ext cx="560387" cy="268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algn="ctr">
                              <a:solidFill>
                                <a:srgbClr val="FF99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04" name="바닥글 개체 틀 9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4105" name="슬라이드 번호 개체 틀 10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C61E0448-4FF9-485D-9AA5-D4453999B88E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25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pic>
        <p:nvPicPr>
          <p:cNvPr id="4106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0" y="1268413"/>
            <a:ext cx="2554288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7" name="Rectangle 6"/>
          <p:cNvSpPr>
            <a:spLocks noChangeArrowheads="1"/>
          </p:cNvSpPr>
          <p:nvPr/>
        </p:nvSpPr>
        <p:spPr bwMode="auto">
          <a:xfrm>
            <a:off x="273050" y="692150"/>
            <a:ext cx="887095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순차 자료구조를 이용한 원형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6" name="그룹 15"/>
          <p:cNvGrpSpPr>
            <a:grpSpLocks/>
          </p:cNvGrpSpPr>
          <p:nvPr/>
        </p:nvGrpSpPr>
        <p:grpSpPr bwMode="auto">
          <a:xfrm>
            <a:off x="5464175" y="4076700"/>
            <a:ext cx="2608263" cy="2135188"/>
            <a:chOff x="5214938" y="3500438"/>
            <a:chExt cx="3478212" cy="3000375"/>
          </a:xfrm>
        </p:grpSpPr>
        <p:pic>
          <p:nvPicPr>
            <p:cNvPr id="5136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4938" y="3500438"/>
              <a:ext cx="3478212" cy="300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5125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3235967"/>
                </p:ext>
              </p:extLst>
            </p:nvPr>
          </p:nvGraphicFramePr>
          <p:xfrm>
            <a:off x="6643688" y="4714875"/>
            <a:ext cx="561975" cy="268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3" imgW="562453" imgH="268634" progId="Visio.Drawing.11">
                    <p:link updateAutomatic="1"/>
                  </p:oleObj>
                </mc:Choice>
                <mc:Fallback>
                  <p:oleObj name="Visio" r:id="rId3" imgW="562453" imgH="268634" progId="Visio.Drawing.11">
                    <p:link updateAutomatic="1"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43688" y="4714875"/>
                          <a:ext cx="561975" cy="268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algn="ctr">
                              <a:solidFill>
                                <a:srgbClr val="FF99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27" name="그룹 12"/>
          <p:cNvGrpSpPr>
            <a:grpSpLocks/>
          </p:cNvGrpSpPr>
          <p:nvPr/>
        </p:nvGrpSpPr>
        <p:grpSpPr bwMode="auto">
          <a:xfrm>
            <a:off x="1403350" y="3959225"/>
            <a:ext cx="2860675" cy="2286000"/>
            <a:chOff x="864387" y="4077072"/>
            <a:chExt cx="2859888" cy="2285628"/>
          </a:xfrm>
        </p:grpSpPr>
        <p:pic>
          <p:nvPicPr>
            <p:cNvPr id="5135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387" y="4077072"/>
              <a:ext cx="2859888" cy="2285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5124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03082567"/>
                </p:ext>
              </p:extLst>
            </p:nvPr>
          </p:nvGraphicFramePr>
          <p:xfrm>
            <a:off x="2123728" y="4941168"/>
            <a:ext cx="560387" cy="268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6" imgW="560751" imgH="268634" progId="Visio.Drawing.11">
                    <p:link updateAutomatic="1"/>
                  </p:oleObj>
                </mc:Choice>
                <mc:Fallback>
                  <p:oleObj name="Visio" r:id="rId6" imgW="560751" imgH="268634" progId="Visio.Drawing.11">
                    <p:link updateAutomatic="1"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3728" y="4941168"/>
                          <a:ext cx="560387" cy="268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algn="ctr">
                              <a:solidFill>
                                <a:srgbClr val="FF99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28" name="그룹 14"/>
          <p:cNvGrpSpPr>
            <a:grpSpLocks/>
          </p:cNvGrpSpPr>
          <p:nvPr/>
        </p:nvGrpSpPr>
        <p:grpSpPr bwMode="auto">
          <a:xfrm>
            <a:off x="5364163" y="1304925"/>
            <a:ext cx="2663825" cy="2087563"/>
            <a:chOff x="5000625" y="428625"/>
            <a:chExt cx="3678238" cy="3057525"/>
          </a:xfrm>
        </p:grpSpPr>
        <p:pic>
          <p:nvPicPr>
            <p:cNvPr id="5134" name="Picture 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0625" y="428625"/>
              <a:ext cx="3678238" cy="3057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5123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1199299"/>
                </p:ext>
              </p:extLst>
            </p:nvPr>
          </p:nvGraphicFramePr>
          <p:xfrm>
            <a:off x="6643688" y="1714500"/>
            <a:ext cx="557212" cy="268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9" imgW="557006" imgH="268634" progId="Visio.Drawing.11">
                    <p:link updateAutomatic="1"/>
                  </p:oleObj>
                </mc:Choice>
                <mc:Fallback>
                  <p:oleObj name="Visio" r:id="rId9" imgW="557006" imgH="268634" progId="Visio.Drawing.11">
                    <p:link updateAutomatic="1"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43688" y="1714500"/>
                          <a:ext cx="557212" cy="268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algn="ctr">
                              <a:solidFill>
                                <a:srgbClr val="FF99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29" name="그룹 13"/>
          <p:cNvGrpSpPr>
            <a:grpSpLocks/>
          </p:cNvGrpSpPr>
          <p:nvPr/>
        </p:nvGrpSpPr>
        <p:grpSpPr bwMode="auto">
          <a:xfrm>
            <a:off x="1790700" y="1268413"/>
            <a:ext cx="2319338" cy="2324100"/>
            <a:chOff x="1331640" y="1161756"/>
            <a:chExt cx="2319610" cy="2324393"/>
          </a:xfrm>
        </p:grpSpPr>
        <p:pic>
          <p:nvPicPr>
            <p:cNvPr id="5133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640" y="1161756"/>
              <a:ext cx="2319610" cy="2324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5122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97023682"/>
                </p:ext>
              </p:extLst>
            </p:nvPr>
          </p:nvGraphicFramePr>
          <p:xfrm>
            <a:off x="2123728" y="1988840"/>
            <a:ext cx="565150" cy="268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12" imgW="565858" imgH="268634" progId="Visio.Drawing.11">
                    <p:link updateAutomatic="1"/>
                  </p:oleObj>
                </mc:Choice>
                <mc:Fallback>
                  <p:oleObj name="Visio" r:id="rId12" imgW="565858" imgH="268634" progId="Visio.Drawing.11">
                    <p:link updateAutomatic="1"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3728" y="1988840"/>
                          <a:ext cx="565150" cy="268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algn="ctr">
                              <a:solidFill>
                                <a:srgbClr val="FF99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30" name="바닥글 개체 틀 10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5131" name="슬라이드 번호 개체 틀 11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145BDF22-1EBE-4944-A8C9-588E9C840ADF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26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5132" name="Rectangle 6"/>
          <p:cNvSpPr>
            <a:spLocks noChangeArrowheads="1"/>
          </p:cNvSpPr>
          <p:nvPr/>
        </p:nvSpPr>
        <p:spPr bwMode="auto">
          <a:xfrm>
            <a:off x="273050" y="692150"/>
            <a:ext cx="887095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순차 자료구조를 이용한 원형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9" name="그룹 13"/>
          <p:cNvGrpSpPr>
            <a:grpSpLocks/>
          </p:cNvGrpSpPr>
          <p:nvPr/>
        </p:nvGrpSpPr>
        <p:grpSpPr bwMode="auto">
          <a:xfrm>
            <a:off x="1339850" y="3644900"/>
            <a:ext cx="2841625" cy="2519363"/>
            <a:chOff x="671513" y="3643313"/>
            <a:chExt cx="3429000" cy="2952750"/>
          </a:xfrm>
        </p:grpSpPr>
        <p:pic>
          <p:nvPicPr>
            <p:cNvPr id="6157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513" y="3643313"/>
              <a:ext cx="3429000" cy="2952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614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0571107"/>
                </p:ext>
              </p:extLst>
            </p:nvPr>
          </p:nvGraphicFramePr>
          <p:xfrm>
            <a:off x="1857375" y="4786313"/>
            <a:ext cx="568325" cy="268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3" imgW="568582" imgH="268634" progId="Visio.Drawing.11">
                    <p:link updateAutomatic="1"/>
                  </p:oleObj>
                </mc:Choice>
                <mc:Fallback>
                  <p:oleObj name="Visio" r:id="rId3" imgW="568582" imgH="268634" progId="Visio.Drawing.11">
                    <p:link updateAutomatic="1"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7375" y="4786313"/>
                          <a:ext cx="568325" cy="268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algn="ctr">
                              <a:solidFill>
                                <a:srgbClr val="FF99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50" name="그룹 12"/>
          <p:cNvGrpSpPr>
            <a:grpSpLocks/>
          </p:cNvGrpSpPr>
          <p:nvPr/>
        </p:nvGrpSpPr>
        <p:grpSpPr bwMode="auto">
          <a:xfrm>
            <a:off x="5724525" y="1179513"/>
            <a:ext cx="2808288" cy="2393950"/>
            <a:chOff x="5072063" y="428625"/>
            <a:chExt cx="3530600" cy="3090863"/>
          </a:xfrm>
        </p:grpSpPr>
        <p:pic>
          <p:nvPicPr>
            <p:cNvPr id="6156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2063" y="428625"/>
              <a:ext cx="3530600" cy="3090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6147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00391365"/>
                </p:ext>
              </p:extLst>
            </p:nvPr>
          </p:nvGraphicFramePr>
          <p:xfrm>
            <a:off x="6308540" y="1674298"/>
            <a:ext cx="565150" cy="268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6" imgW="565858" imgH="268634" progId="Visio.Drawing.11">
                    <p:link updateAutomatic="1"/>
                  </p:oleObj>
                </mc:Choice>
                <mc:Fallback>
                  <p:oleObj name="Visio" r:id="rId6" imgW="565858" imgH="268634" progId="Visio.Drawing.11">
                    <p:link updateAutomatic="1"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08540" y="1674298"/>
                          <a:ext cx="565150" cy="268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algn="ctr">
                              <a:solidFill>
                                <a:srgbClr val="FF99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51" name="그룹 11"/>
          <p:cNvGrpSpPr>
            <a:grpSpLocks/>
          </p:cNvGrpSpPr>
          <p:nvPr/>
        </p:nvGrpSpPr>
        <p:grpSpPr bwMode="auto">
          <a:xfrm>
            <a:off x="1331913" y="1196975"/>
            <a:ext cx="2597150" cy="2341563"/>
            <a:chOff x="571500" y="428625"/>
            <a:chExt cx="3357563" cy="3109913"/>
          </a:xfrm>
        </p:grpSpPr>
        <p:pic>
          <p:nvPicPr>
            <p:cNvPr id="6155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" y="428625"/>
              <a:ext cx="3357563" cy="3109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6146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12283277"/>
                </p:ext>
              </p:extLst>
            </p:nvPr>
          </p:nvGraphicFramePr>
          <p:xfrm>
            <a:off x="1857375" y="1714500"/>
            <a:ext cx="571500" cy="268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9" imgW="571646" imgH="268634" progId="Visio.Drawing.11">
                    <p:link updateAutomatic="1"/>
                  </p:oleObj>
                </mc:Choice>
                <mc:Fallback>
                  <p:oleObj name="Visio" r:id="rId9" imgW="571646" imgH="268634" progId="Visio.Drawing.11">
                    <p:link updateAutomatic="1"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7375" y="1714500"/>
                          <a:ext cx="571500" cy="268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algn="ctr">
                              <a:solidFill>
                                <a:srgbClr val="FF99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52" name="바닥글 개체 틀 8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6153" name="슬라이드 번호 개체 틀 9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5E51DA07-17DF-4D07-87C9-1B494FF878D6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27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6154" name="Rectangle 6"/>
          <p:cNvSpPr>
            <a:spLocks noChangeArrowheads="1"/>
          </p:cNvSpPr>
          <p:nvPr/>
        </p:nvSpPr>
        <p:spPr bwMode="auto">
          <a:xfrm>
            <a:off x="273050" y="692150"/>
            <a:ext cx="887095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순차 자료구조를 이용한 원형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바닥글 개체 틀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>
                <a:solidFill>
                  <a:schemeClr val="tx1"/>
                </a:solidFill>
              </a:rPr>
              <a:t>원형 </a:t>
            </a:r>
            <a:r>
              <a:rPr lang="en-US" altLang="ko-KR" dirty="0">
                <a:solidFill>
                  <a:schemeClr val="tx1"/>
                </a:solidFill>
              </a:rPr>
              <a:t>queue</a:t>
            </a:r>
            <a:r>
              <a:rPr lang="ko-KR" altLang="en-US" dirty="0">
                <a:solidFill>
                  <a:schemeClr val="tx1"/>
                </a:solidFill>
              </a:rPr>
              <a:t>의 구조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/>
              <a:t>초기 공백 상태 </a:t>
            </a:r>
            <a:r>
              <a:rPr lang="en-US" altLang="ko-KR" dirty="0"/>
              <a:t>: front = rear = 0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altLang="ko-KR" dirty="0"/>
              <a:t>front</a:t>
            </a:r>
            <a:r>
              <a:rPr lang="ko-KR" altLang="en-US" dirty="0"/>
              <a:t>와 </a:t>
            </a:r>
            <a:r>
              <a:rPr lang="en-US" altLang="ko-KR" dirty="0"/>
              <a:t>rear</a:t>
            </a:r>
            <a:r>
              <a:rPr lang="ko-KR" altLang="en-US" dirty="0"/>
              <a:t>의 위치가 배열의 마지막 인덱스 </a:t>
            </a:r>
            <a:r>
              <a:rPr lang="en-US" altLang="ko-KR" dirty="0"/>
              <a:t>n-1</a:t>
            </a:r>
            <a:r>
              <a:rPr lang="ko-KR" altLang="en-US" dirty="0"/>
              <a:t>에서 논리적인 다음자리인 인덱스 </a:t>
            </a:r>
            <a:r>
              <a:rPr lang="en-US" altLang="ko-KR" dirty="0"/>
              <a:t>0</a:t>
            </a:r>
            <a:r>
              <a:rPr lang="ko-KR" altLang="en-US" dirty="0"/>
              <a:t>번으로 이동하기 위해서 </a:t>
            </a:r>
            <a:r>
              <a:rPr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나머지연산자 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mod</a:t>
            </a:r>
            <a:r>
              <a:rPr lang="ko-KR" altLang="en-US" dirty="0"/>
              <a:t>를 사용</a:t>
            </a:r>
          </a:p>
          <a:p>
            <a:pPr marL="1097280" lvl="3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r>
              <a:rPr lang="en-US" altLang="ko-KR" dirty="0"/>
              <a:t>3  </a:t>
            </a:r>
            <a:r>
              <a:rPr lang="en-US" altLang="ko-KR" b="1" dirty="0"/>
              <a:t>÷ </a:t>
            </a:r>
            <a:r>
              <a:rPr lang="en-US" altLang="ko-KR" dirty="0"/>
              <a:t> 4 = 0 </a:t>
            </a:r>
            <a:r>
              <a:rPr lang="en-US" altLang="ko-KR" b="1" dirty="0">
                <a:latin typeface="Times New Roman"/>
              </a:rPr>
              <a:t>…</a:t>
            </a:r>
            <a:r>
              <a:rPr lang="en-US" altLang="ko-KR" b="1" dirty="0"/>
              <a:t>3</a:t>
            </a:r>
            <a:r>
              <a:rPr lang="en-US" altLang="ko-KR" dirty="0"/>
              <a:t>  (</a:t>
            </a:r>
            <a:r>
              <a:rPr lang="ko-KR" altLang="en-US" dirty="0"/>
              <a:t>몫</a:t>
            </a:r>
            <a:r>
              <a:rPr lang="en-US" altLang="ko-KR" dirty="0"/>
              <a:t>=0, </a:t>
            </a:r>
            <a:r>
              <a:rPr lang="ko-KR" altLang="en-US" dirty="0"/>
              <a:t>나머지</a:t>
            </a:r>
            <a:r>
              <a:rPr lang="en-US" altLang="ko-KR" dirty="0"/>
              <a:t>=3) </a:t>
            </a:r>
          </a:p>
          <a:p>
            <a:pPr marL="1097280" lvl="3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r>
              <a:rPr lang="en-US" altLang="ko-KR" dirty="0"/>
              <a:t>3 </a:t>
            </a:r>
            <a:r>
              <a:rPr lang="en-US" altLang="ko-KR" b="1" dirty="0"/>
              <a:t>mod</a:t>
            </a:r>
            <a:r>
              <a:rPr lang="en-US" altLang="ko-KR" dirty="0"/>
              <a:t> 4 = </a:t>
            </a:r>
            <a:r>
              <a:rPr lang="en-US" altLang="ko-KR" b="1" dirty="0"/>
              <a:t>3</a:t>
            </a:r>
          </a:p>
          <a:p>
            <a:pPr marL="1097280" lvl="3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endParaRPr lang="en-US" altLang="ko-KR" dirty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/>
              <a:t>공백 상태와 포화 상태 구분을 쉽게 하기 위해서 </a:t>
            </a:r>
            <a:r>
              <a:rPr lang="en-US" altLang="ko-KR" dirty="0"/>
              <a:t>front</a:t>
            </a:r>
            <a:r>
              <a:rPr lang="ko-KR" altLang="en-US" dirty="0"/>
              <a:t>가 있는 자리는 사용하지 않고 항상 빈자리로 둔다</a:t>
            </a:r>
            <a:r>
              <a:rPr lang="en-US" altLang="ko-KR" dirty="0"/>
              <a:t>.</a:t>
            </a:r>
          </a:p>
        </p:txBody>
      </p:sp>
      <p:sp>
        <p:nvSpPr>
          <p:cNvPr id="28676" name="Rectangle 7"/>
          <p:cNvSpPr>
            <a:spLocks noChangeArrowheads="1"/>
          </p:cNvSpPr>
          <p:nvPr/>
        </p:nvSpPr>
        <p:spPr bwMode="auto">
          <a:xfrm>
            <a:off x="1547813" y="3141663"/>
            <a:ext cx="29400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900" b="1">
                <a:solidFill>
                  <a:srgbClr val="000000"/>
                </a:solidFill>
                <a:latin typeface="굴림" pitchFamily="50" charset="-127"/>
              </a:rPr>
              <a:t>front ← (front+1) mod n;</a:t>
            </a:r>
          </a:p>
        </p:txBody>
      </p:sp>
      <p:sp>
        <p:nvSpPr>
          <p:cNvPr id="28677" name="Rectangle 8"/>
          <p:cNvSpPr>
            <a:spLocks noChangeArrowheads="1"/>
          </p:cNvSpPr>
          <p:nvPr/>
        </p:nvSpPr>
        <p:spPr bwMode="auto">
          <a:xfrm>
            <a:off x="1547813" y="3546475"/>
            <a:ext cx="35385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altLang="ko-KR" sz="1900">
                <a:latin typeface="굴림" pitchFamily="50" charset="-127"/>
              </a:rPr>
              <a:t>rear ← (rear+1) mod n;         </a:t>
            </a:r>
          </a:p>
        </p:txBody>
      </p:sp>
      <p:sp>
        <p:nvSpPr>
          <p:cNvPr id="28678" name="슬라이드 번호 개체 틀 7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7F4D292C-00E2-4D83-AC94-8392E7327B1A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28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273050" y="692150"/>
            <a:ext cx="887095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순차 자료구조를 이용한 원형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7203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>
                <a:solidFill>
                  <a:schemeClr val="tx1"/>
                </a:solidFill>
              </a:rPr>
              <a:t>[algorithm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5.8] </a:t>
            </a:r>
            <a:r>
              <a:rPr lang="ko-KR" altLang="en-US" dirty="0">
                <a:solidFill>
                  <a:schemeClr val="tx1"/>
                </a:solidFill>
              </a:rPr>
              <a:t>공백 원형 </a:t>
            </a:r>
            <a:r>
              <a:rPr lang="en-US" altLang="ko-KR" dirty="0">
                <a:solidFill>
                  <a:schemeClr val="tx1"/>
                </a:solidFill>
              </a:rPr>
              <a:t>queue</a:t>
            </a:r>
            <a:r>
              <a:rPr lang="ko-KR" altLang="en-US" dirty="0">
                <a:solidFill>
                  <a:schemeClr val="tx1"/>
                </a:solidFill>
              </a:rPr>
              <a:t> 생성 </a:t>
            </a:r>
            <a:r>
              <a:rPr lang="en-US" altLang="ko-KR" dirty="0">
                <a:solidFill>
                  <a:schemeClr val="tx1"/>
                </a:solidFill>
              </a:rPr>
              <a:t>algorithm</a:t>
            </a:r>
            <a:endParaRPr lang="ko-KR" altLang="en-US" dirty="0">
              <a:solidFill>
                <a:schemeClr val="tx1"/>
              </a:solidFill>
            </a:endParaRPr>
          </a:p>
          <a:p>
            <a:pPr marL="822960" lvl="2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/>
              <a:t>크기가 </a:t>
            </a:r>
            <a:r>
              <a:rPr lang="en-US" altLang="ko-KR" dirty="0"/>
              <a:t>n</a:t>
            </a:r>
            <a:r>
              <a:rPr lang="ko-KR" altLang="en-US" dirty="0"/>
              <a:t>인 </a:t>
            </a:r>
            <a:r>
              <a:rPr lang="en-US" altLang="ko-KR" dirty="0"/>
              <a:t>1</a:t>
            </a:r>
            <a:r>
              <a:rPr lang="ko-KR" altLang="en-US" dirty="0"/>
              <a:t>차원 배열 생성</a:t>
            </a:r>
          </a:p>
          <a:p>
            <a:pPr marL="822960" lvl="2" eaLnBrk="1" fontAlgn="auto" hangingPunct="1">
              <a:lnSpc>
                <a:spcPct val="7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/>
              <a:t> </a:t>
            </a:r>
            <a:r>
              <a:rPr lang="en-US" altLang="ko-KR" dirty="0"/>
              <a:t>front</a:t>
            </a:r>
            <a:r>
              <a:rPr lang="ko-KR" altLang="en-US" dirty="0"/>
              <a:t>와 </a:t>
            </a:r>
            <a:r>
              <a:rPr lang="en-US" altLang="ko-KR" dirty="0"/>
              <a:t>rear</a:t>
            </a:r>
            <a:r>
              <a:rPr lang="ko-KR" altLang="en-US" dirty="0"/>
              <a:t>를</a:t>
            </a:r>
            <a:r>
              <a:rPr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 </a:t>
            </a:r>
            <a:r>
              <a:rPr lang="ko-KR" altLang="en-US" dirty="0"/>
              <a:t>으로 초기화 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/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1403350" y="2349500"/>
            <a:ext cx="3889375" cy="1323975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createQueue()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	cQueue[n];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	front ← 0;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	rear ← 0;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end createQueue()  </a:t>
            </a:r>
          </a:p>
        </p:txBody>
      </p:sp>
      <p:sp>
        <p:nvSpPr>
          <p:cNvPr id="29701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7BA71EDA-A118-44A8-94E3-C73357FCC693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29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73050" y="692150"/>
            <a:ext cx="887095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순차 자료구조를 이용한 원형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2"/>
          <p:cNvSpPr>
            <a:spLocks noGrp="1" noChangeArrowheads="1"/>
          </p:cNvSpPr>
          <p:nvPr>
            <p:ph type="title"/>
          </p:nvPr>
        </p:nvSpPr>
        <p:spPr>
          <a:xfrm>
            <a:off x="468313" y="620713"/>
            <a:ext cx="8229600" cy="468312"/>
          </a:xfrm>
        </p:spPr>
        <p:txBody>
          <a:bodyPr tIns="0" anchor="t"/>
          <a:lstStyle/>
          <a:p>
            <a:pPr eaLnBrk="1" hangingPunct="1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학습 목표 </a:t>
            </a:r>
          </a:p>
        </p:txBody>
      </p:sp>
      <p:sp>
        <p:nvSpPr>
          <p:cNvPr id="14339" name="바닥글 개체 틀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4340" name="Rectangle 9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en-US" altLang="ko-KR" sz="2400" b="1" dirty="0">
                <a:solidFill>
                  <a:schemeClr val="tx1"/>
                </a:solidFill>
              </a:rPr>
              <a:t>Queue</a:t>
            </a:r>
            <a:r>
              <a:rPr lang="ko-KR" altLang="en-US" sz="2400" b="1" dirty="0">
                <a:solidFill>
                  <a:schemeClr val="tx1"/>
                </a:solidFill>
              </a:rPr>
              <a:t>에 대한 개념 이해</a:t>
            </a:r>
          </a:p>
          <a:p>
            <a:pPr lvl="1" eaLnBrk="1" hangingPunct="1"/>
            <a:r>
              <a:rPr lang="en-US" altLang="ko-KR" sz="2400" b="1" dirty="0">
                <a:solidFill>
                  <a:schemeClr val="tx1"/>
                </a:solidFill>
              </a:rPr>
              <a:t>Queue</a:t>
            </a:r>
            <a:r>
              <a:rPr lang="ko-KR" altLang="en-US" sz="2400" b="1" dirty="0">
                <a:solidFill>
                  <a:schemeClr val="tx1"/>
                </a:solidFill>
              </a:rPr>
              <a:t>의 연산</a:t>
            </a:r>
          </a:p>
          <a:p>
            <a:pPr lvl="1" eaLnBrk="1" hangingPunct="1"/>
            <a:r>
              <a:rPr lang="en-US" altLang="ko-KR" sz="2400" b="1" dirty="0">
                <a:solidFill>
                  <a:schemeClr val="tx1"/>
                </a:solidFill>
              </a:rPr>
              <a:t>Queue</a:t>
            </a:r>
            <a:r>
              <a:rPr lang="ko-KR" altLang="en-US" sz="2400" b="1" dirty="0">
                <a:solidFill>
                  <a:schemeClr val="tx1"/>
                </a:solidFill>
              </a:rPr>
              <a:t>의 구현</a:t>
            </a:r>
          </a:p>
          <a:p>
            <a:pPr lvl="2" eaLnBrk="1" hangingPunct="1"/>
            <a:r>
              <a:rPr lang="ko-KR" altLang="en-US" sz="2000" b="1" dirty="0"/>
              <a:t>순차 자료구조 방법을 이용한 구현</a:t>
            </a:r>
          </a:p>
          <a:p>
            <a:pPr lvl="2" eaLnBrk="1" hangingPunct="1"/>
            <a:r>
              <a:rPr lang="ko-KR" altLang="en-US" sz="2000" b="1" dirty="0"/>
              <a:t>연결 자료구조 방법을 이용한 구현</a:t>
            </a:r>
          </a:p>
          <a:p>
            <a:pPr lvl="1" eaLnBrk="1" hangingPunct="1"/>
            <a:r>
              <a:rPr lang="en-US" altLang="ko-KR" sz="2400" b="1" dirty="0">
                <a:solidFill>
                  <a:schemeClr val="tx1"/>
                </a:solidFill>
              </a:rPr>
              <a:t>Queue</a:t>
            </a:r>
            <a:r>
              <a:rPr lang="ko-KR" altLang="en-US" sz="2400" b="1" dirty="0">
                <a:solidFill>
                  <a:schemeClr val="tx1"/>
                </a:solidFill>
              </a:rPr>
              <a:t>의 응용</a:t>
            </a:r>
          </a:p>
          <a:p>
            <a:pPr eaLnBrk="1" hangingPunct="1">
              <a:buFont typeface="Wingdings" pitchFamily="2" charset="2"/>
              <a:buNone/>
            </a:pPr>
            <a:endParaRPr lang="ko-KR" altLang="en-US" sz="2800" b="1" dirty="0"/>
          </a:p>
          <a:p>
            <a:pPr eaLnBrk="1" hangingPunct="1">
              <a:buFont typeface="Wingdings" pitchFamily="2" charset="2"/>
              <a:buNone/>
            </a:pPr>
            <a:endParaRPr lang="en-US" altLang="ko-KR" sz="2800" b="1" dirty="0"/>
          </a:p>
        </p:txBody>
      </p:sp>
      <p:sp>
        <p:nvSpPr>
          <p:cNvPr id="14341" name="슬라이드 번호 개체 틀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E6227D0C-984F-49D5-9987-A14255D7BBC7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3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바닥글 개체 틀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7305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>
                <a:solidFill>
                  <a:schemeClr val="tx1"/>
                </a:solidFill>
              </a:rPr>
              <a:t>[algorithm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5.9] </a:t>
            </a:r>
            <a:r>
              <a:rPr lang="ko-KR" altLang="en-US" dirty="0">
                <a:solidFill>
                  <a:schemeClr val="tx1"/>
                </a:solidFill>
              </a:rPr>
              <a:t>원형 </a:t>
            </a:r>
            <a:r>
              <a:rPr lang="en-US" altLang="ko-KR" dirty="0">
                <a:solidFill>
                  <a:schemeClr val="tx1"/>
                </a:solidFill>
              </a:rPr>
              <a:t>queue</a:t>
            </a:r>
            <a:r>
              <a:rPr lang="ko-KR" altLang="en-US" dirty="0">
                <a:solidFill>
                  <a:schemeClr val="tx1"/>
                </a:solidFill>
              </a:rPr>
              <a:t>의 공백상태 검사 </a:t>
            </a:r>
            <a:r>
              <a:rPr lang="en-US" altLang="ko-KR" dirty="0">
                <a:solidFill>
                  <a:schemeClr val="tx1"/>
                </a:solidFill>
              </a:rPr>
              <a:t>algorithm</a:t>
            </a:r>
            <a:endParaRPr lang="ko-KR" altLang="en-US" dirty="0">
              <a:solidFill>
                <a:schemeClr val="tx1"/>
              </a:solidFill>
            </a:endParaRP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/>
              <a:t>공백 상태 </a:t>
            </a:r>
            <a:r>
              <a:rPr lang="en-US" altLang="ko-KR" dirty="0"/>
              <a:t>: 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front = rear</a:t>
            </a:r>
          </a:p>
          <a:p>
            <a:pPr marL="822960" lvl="2" eaLnBrk="1" fontAlgn="auto" hangingPunct="1">
              <a:lnSpc>
                <a:spcPct val="6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/>
              <a:t>포화 상태 </a:t>
            </a:r>
            <a:r>
              <a:rPr lang="en-US" altLang="ko-KR" dirty="0"/>
              <a:t>: </a:t>
            </a:r>
            <a:r>
              <a:rPr lang="ko-KR" altLang="en-US" dirty="0"/>
              <a:t>삽입할 </a:t>
            </a:r>
            <a:r>
              <a:rPr lang="en-US" altLang="ko-KR" dirty="0"/>
              <a:t>rear</a:t>
            </a:r>
            <a:r>
              <a:rPr lang="ko-KR" altLang="en-US" dirty="0"/>
              <a:t>의 다음 위치 </a:t>
            </a:r>
            <a:r>
              <a:rPr lang="en-US" altLang="ko-KR" dirty="0"/>
              <a:t>= front</a:t>
            </a:r>
            <a:r>
              <a:rPr lang="ko-KR" altLang="en-US" dirty="0"/>
              <a:t>의 현재 위치</a:t>
            </a:r>
          </a:p>
          <a:p>
            <a:pPr marL="1097280" lvl="3" eaLnBrk="1" fontAlgn="auto" hangingPunct="1">
              <a:lnSpc>
                <a:spcPct val="60000"/>
              </a:lnSpc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r>
              <a:rPr lang="en-US" altLang="ko-KR" b="1" dirty="0"/>
              <a:t>(rear+1) </a:t>
            </a:r>
            <a:r>
              <a:rPr lang="en-US" altLang="ko-KR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mod</a:t>
            </a:r>
            <a:r>
              <a:rPr lang="en-US" altLang="ko-KR" b="1" dirty="0"/>
              <a:t> n = front</a:t>
            </a:r>
            <a:r>
              <a:rPr lang="en-US" altLang="ko-KR" dirty="0"/>
              <a:t> </a:t>
            </a:r>
            <a:endParaRPr lang="en-US" altLang="ko-KR" b="1" dirty="0"/>
          </a:p>
          <a:p>
            <a:pPr marL="822960" lvl="2" eaLnBrk="1" fontAlgn="auto" hangingPunct="1">
              <a:lnSpc>
                <a:spcPct val="6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/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>
                <a:solidFill>
                  <a:schemeClr val="tx1"/>
                </a:solidFill>
              </a:rPr>
              <a:t>[algorithm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5.10] </a:t>
            </a:r>
            <a:r>
              <a:rPr lang="ko-KR" altLang="en-US" dirty="0">
                <a:solidFill>
                  <a:schemeClr val="tx1"/>
                </a:solidFill>
              </a:rPr>
              <a:t>원형 </a:t>
            </a:r>
            <a:r>
              <a:rPr lang="en-US" altLang="ko-KR" dirty="0">
                <a:solidFill>
                  <a:schemeClr val="tx1"/>
                </a:solidFill>
              </a:rPr>
              <a:t>queue</a:t>
            </a:r>
            <a:r>
              <a:rPr lang="ko-KR" altLang="en-US" dirty="0">
                <a:solidFill>
                  <a:schemeClr val="tx1"/>
                </a:solidFill>
              </a:rPr>
              <a:t>의 포화상태 검사 </a:t>
            </a:r>
            <a:r>
              <a:rPr lang="en-US" altLang="ko-KR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1258888" y="2636838"/>
            <a:ext cx="5184775" cy="1077912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isEmpty(cQueue)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	if(front=rear) then return true;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	else return false;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end isEmpty()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1258888" y="4437063"/>
            <a:ext cx="6553200" cy="1077912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isFull(cQueue)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	if(((rear+1) mod n)=front) then return true;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	else return false;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end isFull()</a:t>
            </a:r>
          </a:p>
        </p:txBody>
      </p:sp>
      <p:sp>
        <p:nvSpPr>
          <p:cNvPr id="30726" name="슬라이드 번호 개체 틀 7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E4B32D3F-2272-4BFE-BD6B-D5BF7C865652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30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30727" name="Rectangle 6"/>
          <p:cNvSpPr>
            <a:spLocks noChangeArrowheads="1"/>
          </p:cNvSpPr>
          <p:nvPr/>
        </p:nvSpPr>
        <p:spPr bwMode="auto">
          <a:xfrm>
            <a:off x="273050" y="692150"/>
            <a:ext cx="887095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순차 자료구조를 이용한 원형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740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>
                <a:solidFill>
                  <a:schemeClr val="tx1"/>
                </a:solidFill>
              </a:rPr>
              <a:t>[algorithm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5.11] </a:t>
            </a:r>
            <a:r>
              <a:rPr lang="ko-KR" altLang="en-US" dirty="0">
                <a:solidFill>
                  <a:schemeClr val="tx1"/>
                </a:solidFill>
              </a:rPr>
              <a:t>원형 </a:t>
            </a:r>
            <a:r>
              <a:rPr lang="en-US" altLang="ko-KR" dirty="0">
                <a:solidFill>
                  <a:schemeClr val="tx1"/>
                </a:solidFill>
              </a:rPr>
              <a:t>queue</a:t>
            </a:r>
            <a:r>
              <a:rPr lang="ko-KR" altLang="en-US" dirty="0">
                <a:solidFill>
                  <a:schemeClr val="tx1"/>
                </a:solidFill>
              </a:rPr>
              <a:t>에서의 원소 삽입 </a:t>
            </a:r>
            <a:r>
              <a:rPr lang="en-US" altLang="ko-KR" dirty="0">
                <a:solidFill>
                  <a:schemeClr val="tx1"/>
                </a:solidFill>
              </a:rPr>
              <a:t>algorithm</a:t>
            </a:r>
            <a:endParaRPr lang="ko-KR" altLang="en-US" dirty="0">
              <a:solidFill>
                <a:schemeClr val="tx1"/>
              </a:solidFill>
            </a:endParaRPr>
          </a:p>
          <a:p>
            <a:pPr marL="822960" lvl="2" algn="just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Tx/>
              <a:buNone/>
              <a:defRPr/>
            </a:pPr>
            <a:r>
              <a:rPr lang="ko-KR" altLang="en-US" dirty="0"/>
              <a:t>	① </a:t>
            </a:r>
            <a:r>
              <a:rPr lang="en-US" altLang="ko-KR" dirty="0"/>
              <a:t>rear</a:t>
            </a:r>
            <a:r>
              <a:rPr lang="ko-KR" altLang="en-US" dirty="0"/>
              <a:t>의 값을 조정하여 삽입할 자리를 준비 </a:t>
            </a:r>
            <a:r>
              <a:rPr lang="en-US" altLang="ko-KR" dirty="0"/>
              <a:t>: rear ← (rear+1) 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mod</a:t>
            </a:r>
            <a:r>
              <a:rPr lang="en-US" altLang="ko-KR" dirty="0"/>
              <a:t> n; </a:t>
            </a:r>
          </a:p>
          <a:p>
            <a:pPr marL="822960" lvl="2" algn="just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Tx/>
              <a:buNone/>
              <a:defRPr/>
            </a:pPr>
            <a:r>
              <a:rPr lang="en-US" altLang="ko-KR" dirty="0"/>
              <a:t>	② </a:t>
            </a:r>
            <a:r>
              <a:rPr lang="ko-KR" altLang="en-US" dirty="0"/>
              <a:t>준비한 자리 </a:t>
            </a:r>
            <a:r>
              <a:rPr lang="en-US" altLang="ko-KR" dirty="0" err="1"/>
              <a:t>cQueue</a:t>
            </a:r>
            <a:r>
              <a:rPr lang="en-US" altLang="ko-KR" dirty="0"/>
              <a:t>[rear]</a:t>
            </a:r>
            <a:r>
              <a:rPr lang="ko-KR" altLang="en-US" dirty="0"/>
              <a:t>에 원소 </a:t>
            </a:r>
            <a:r>
              <a:rPr lang="en-US" altLang="ko-KR" dirty="0"/>
              <a:t>item</a:t>
            </a:r>
            <a:r>
              <a:rPr lang="ko-KR" altLang="en-US" dirty="0"/>
              <a:t>을 삽입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None/>
              <a:defRPr/>
            </a:pPr>
            <a:endParaRPr lang="en-US" altLang="ko-KR" dirty="0"/>
          </a:p>
        </p:txBody>
      </p:sp>
      <p:sp>
        <p:nvSpPr>
          <p:cNvPr id="31748" name="Text Box 7"/>
          <p:cNvSpPr txBox="1">
            <a:spLocks noChangeArrowheads="1"/>
          </p:cNvSpPr>
          <p:nvPr/>
        </p:nvSpPr>
        <p:spPr bwMode="auto">
          <a:xfrm>
            <a:off x="1403350" y="2422525"/>
            <a:ext cx="5689600" cy="1816100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enQueue(cQueue, item)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	if(isFull(cQueue)) then Queue_Full();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	else {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		rear ← (rear+1) mod n;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		cQueue [rear] ← item; 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         }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end enQueue()</a:t>
            </a:r>
          </a:p>
        </p:txBody>
      </p:sp>
      <p:sp>
        <p:nvSpPr>
          <p:cNvPr id="31749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71E89E3F-E3AA-4E82-8AA1-A892381E9F16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31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273050" y="692150"/>
            <a:ext cx="887095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순차 자료구조를 이용한 원형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68313" y="1268413"/>
            <a:ext cx="8229600" cy="4937125"/>
          </a:xfrm>
        </p:spPr>
        <p:txBody>
          <a:bodyPr/>
          <a:lstStyle/>
          <a:p>
            <a:pPr lvl="1" eaLnBrk="1" hangingPunct="1"/>
            <a:r>
              <a:rPr lang="en-US" altLang="ko-KR" sz="1800">
                <a:solidFill>
                  <a:schemeClr val="tx1"/>
                </a:solidFill>
              </a:rPr>
              <a:t>[algorithm</a:t>
            </a:r>
            <a:r>
              <a:rPr lang="ko-KR" altLang="en-US" sz="1800">
                <a:solidFill>
                  <a:schemeClr val="tx1"/>
                </a:solidFill>
              </a:rPr>
              <a:t> </a:t>
            </a:r>
            <a:r>
              <a:rPr lang="en-US" altLang="ko-KR" sz="1800">
                <a:solidFill>
                  <a:schemeClr val="tx1"/>
                </a:solidFill>
              </a:rPr>
              <a:t>5.12], [algorithm</a:t>
            </a:r>
            <a:r>
              <a:rPr lang="ko-KR" altLang="en-US" sz="1800">
                <a:solidFill>
                  <a:schemeClr val="tx1"/>
                </a:solidFill>
              </a:rPr>
              <a:t> </a:t>
            </a:r>
            <a:r>
              <a:rPr lang="en-US" altLang="ko-KR" sz="1800">
                <a:solidFill>
                  <a:schemeClr val="tx1"/>
                </a:solidFill>
              </a:rPr>
              <a:t>5.13] </a:t>
            </a:r>
            <a:r>
              <a:rPr lang="ko-KR" altLang="en-US" sz="1800">
                <a:solidFill>
                  <a:schemeClr val="tx1"/>
                </a:solidFill>
              </a:rPr>
              <a:t>원형 </a:t>
            </a:r>
            <a:r>
              <a:rPr lang="en-US" altLang="ko-KR" sz="1800">
                <a:solidFill>
                  <a:schemeClr val="tx1"/>
                </a:solidFill>
              </a:rPr>
              <a:t>queue</a:t>
            </a:r>
            <a:r>
              <a:rPr lang="ko-KR" altLang="en-US" sz="1800">
                <a:solidFill>
                  <a:schemeClr val="tx1"/>
                </a:solidFill>
              </a:rPr>
              <a:t>에서의 원소 삭제 </a:t>
            </a:r>
            <a:r>
              <a:rPr lang="en-US" altLang="ko-KR" sz="1800">
                <a:solidFill>
                  <a:schemeClr val="tx1"/>
                </a:solidFill>
              </a:rPr>
              <a:t>algorithm</a:t>
            </a:r>
            <a:endParaRPr lang="ko-KR" altLang="en-US" sz="1800">
              <a:solidFill>
                <a:schemeClr val="tx1"/>
              </a:solidFill>
            </a:endParaRPr>
          </a:p>
          <a:p>
            <a:pPr lvl="2" algn="just" eaLnBrk="1" hangingPunct="1">
              <a:buFontTx/>
              <a:buNone/>
            </a:pPr>
            <a:r>
              <a:rPr lang="ko-KR" altLang="en-US" sz="1600"/>
              <a:t>	① </a:t>
            </a:r>
            <a:r>
              <a:rPr lang="en-US" altLang="ko-KR" sz="1600"/>
              <a:t>front</a:t>
            </a:r>
            <a:r>
              <a:rPr lang="ko-KR" altLang="en-US" sz="1600"/>
              <a:t>의 값을 조정하여 삭제할 자리를 준비 </a:t>
            </a:r>
          </a:p>
          <a:p>
            <a:pPr lvl="2" algn="just" eaLnBrk="1" hangingPunct="1">
              <a:lnSpc>
                <a:spcPct val="70000"/>
              </a:lnSpc>
              <a:buFontTx/>
              <a:buNone/>
            </a:pPr>
            <a:r>
              <a:rPr lang="ko-KR" altLang="en-US" sz="1600"/>
              <a:t>	② 준비한 자리에 있는 원소 </a:t>
            </a:r>
            <a:r>
              <a:rPr lang="en-US" altLang="ko-KR" sz="1600"/>
              <a:t>cQueue[front]</a:t>
            </a:r>
            <a:r>
              <a:rPr lang="ko-KR" altLang="en-US" sz="1600"/>
              <a:t>를 삭제하여 반환</a:t>
            </a:r>
          </a:p>
        </p:txBody>
      </p:sp>
      <p:sp>
        <p:nvSpPr>
          <p:cNvPr id="32772" name="Text Box 5"/>
          <p:cNvSpPr txBox="1">
            <a:spLocks noChangeArrowheads="1"/>
          </p:cNvSpPr>
          <p:nvPr/>
        </p:nvSpPr>
        <p:spPr bwMode="auto">
          <a:xfrm>
            <a:off x="1331913" y="2349500"/>
            <a:ext cx="6048375" cy="2676525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ko-KR" sz="1400" b="1">
                <a:latin typeface="Bookman Old Style" pitchFamily="18" charset="0"/>
              </a:rPr>
              <a:t>deQueue(cQueue)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>
                <a:latin typeface="Bookman Old Style" pitchFamily="18" charset="0"/>
              </a:rPr>
              <a:t>	if(isEmpty(cQueue)) then Queue_Empty();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>
                <a:latin typeface="Bookman Old Style" pitchFamily="18" charset="0"/>
              </a:rPr>
              <a:t>	else {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>
                <a:latin typeface="Bookman Old Style" pitchFamily="18" charset="0"/>
              </a:rPr>
              <a:t>		front ← (front+1) mod n;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>
                <a:latin typeface="Bookman Old Style" pitchFamily="18" charset="0"/>
              </a:rPr>
              <a:t>		return cQueue[front];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>
                <a:latin typeface="Bookman Old Style" pitchFamily="18" charset="0"/>
              </a:rPr>
              <a:t>	}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>
                <a:latin typeface="Bookman Old Style" pitchFamily="18" charset="0"/>
              </a:rPr>
              <a:t>end deQueue()</a:t>
            </a:r>
          </a:p>
          <a:p>
            <a:pPr eaLnBrk="1" hangingPunct="1">
              <a:lnSpc>
                <a:spcPct val="100000"/>
              </a:lnSpc>
            </a:pPr>
            <a:endParaRPr lang="en-US" altLang="ko-KR" sz="1400" b="1">
              <a:latin typeface="Bookman Old Style" pitchFamily="18" charset="0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ko-KR" sz="1400" b="1">
                <a:latin typeface="Bookman Old Style" pitchFamily="18" charset="0"/>
              </a:rPr>
              <a:t>delete(cQueue)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>
                <a:latin typeface="Bookman Old Style" pitchFamily="18" charset="0"/>
              </a:rPr>
              <a:t>	if(isEmpty(Queue)) then Queue_Empty();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>
                <a:latin typeface="Bookman Old Style" pitchFamily="18" charset="0"/>
              </a:rPr>
              <a:t>	front ← (front+1) mod n;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>
                <a:latin typeface="Bookman Old Style" pitchFamily="18" charset="0"/>
              </a:rPr>
              <a:t>end delete()</a:t>
            </a:r>
          </a:p>
        </p:txBody>
      </p:sp>
      <p:sp>
        <p:nvSpPr>
          <p:cNvPr id="32773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52E4C30A-FB4E-457A-8984-C099A6D77E01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32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273050" y="692150"/>
            <a:ext cx="887095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순차 자료구조를 이용한 원형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8329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/>
              <a:t>연결 </a:t>
            </a:r>
            <a:r>
              <a:rPr lang="en-US" altLang="ko-KR" dirty="0"/>
              <a:t>queue</a:t>
            </a:r>
            <a:endParaRPr lang="ko-KR" altLang="en-US" dirty="0"/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>
                <a:solidFill>
                  <a:schemeClr val="tx1"/>
                </a:solidFill>
              </a:rPr>
              <a:t>단순 연결 리스트를 이용한 </a:t>
            </a:r>
            <a:r>
              <a:rPr lang="en-US" altLang="ko-KR" dirty="0">
                <a:solidFill>
                  <a:schemeClr val="tx1"/>
                </a:solidFill>
              </a:rPr>
              <a:t>queue</a:t>
            </a:r>
            <a:endParaRPr lang="ko-KR" altLang="en-US" dirty="0">
              <a:solidFill>
                <a:schemeClr val="tx1"/>
              </a:solidFill>
            </a:endParaRP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altLang="ko-KR" dirty="0"/>
              <a:t>queue</a:t>
            </a:r>
            <a:r>
              <a:rPr lang="ko-KR" altLang="en-US" dirty="0"/>
              <a:t>의 원소 </a:t>
            </a:r>
            <a:r>
              <a:rPr lang="en-US" altLang="ko-KR" dirty="0"/>
              <a:t>: </a:t>
            </a:r>
            <a:r>
              <a:rPr lang="ko-KR" altLang="en-US" dirty="0"/>
              <a:t>단순 연결 리스트의 </a:t>
            </a:r>
            <a:r>
              <a:rPr lang="ko-KR" altLang="en-US" dirty="0" err="1"/>
              <a:t>노드</a:t>
            </a:r>
            <a:endParaRPr lang="ko-KR" altLang="en-US" dirty="0"/>
          </a:p>
          <a:p>
            <a:pPr marL="822960" lvl="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altLang="ko-KR" dirty="0"/>
              <a:t>queue</a:t>
            </a:r>
            <a:r>
              <a:rPr lang="ko-KR" altLang="en-US" dirty="0"/>
              <a:t>의 원소의 순서 </a:t>
            </a:r>
            <a:r>
              <a:rPr lang="en-US" altLang="ko-KR" dirty="0"/>
              <a:t>: </a:t>
            </a:r>
            <a:r>
              <a:rPr lang="ko-KR" altLang="en-US" dirty="0" err="1"/>
              <a:t>노드의</a:t>
            </a:r>
            <a:r>
              <a:rPr lang="ko-KR" altLang="en-US" dirty="0"/>
              <a:t> 링크 포인터로 연결</a:t>
            </a:r>
          </a:p>
          <a:p>
            <a:pPr marL="822960" lvl="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/>
              <a:t>변수 </a:t>
            </a:r>
            <a:r>
              <a:rPr lang="en-US" altLang="ko-KR" dirty="0"/>
              <a:t>front : </a:t>
            </a:r>
            <a:r>
              <a:rPr lang="ko-KR" altLang="en-US" dirty="0"/>
              <a:t>첫 번째 </a:t>
            </a:r>
            <a:r>
              <a:rPr lang="ko-KR" altLang="en-US" dirty="0" err="1"/>
              <a:t>노드를</a:t>
            </a:r>
            <a:r>
              <a:rPr lang="ko-KR" altLang="en-US" dirty="0"/>
              <a:t> 가리키는 포인터 변수 </a:t>
            </a:r>
          </a:p>
          <a:p>
            <a:pPr marL="822960" lvl="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/>
              <a:t>변수 </a:t>
            </a:r>
            <a:r>
              <a:rPr lang="en-US" altLang="ko-KR" dirty="0"/>
              <a:t>rear : </a:t>
            </a:r>
            <a:r>
              <a:rPr lang="ko-KR" altLang="en-US" dirty="0"/>
              <a:t>마지막 </a:t>
            </a:r>
            <a:r>
              <a:rPr lang="ko-KR" altLang="en-US" dirty="0" err="1"/>
              <a:t>노드를</a:t>
            </a:r>
            <a:r>
              <a:rPr lang="ko-KR" altLang="en-US" dirty="0"/>
              <a:t> 가리키는 포인터 변수</a:t>
            </a:r>
          </a:p>
          <a:p>
            <a:pPr marL="548640" lvl="1" indent="-274320" eaLnBrk="1" fontAlgn="auto" hangingPunct="1">
              <a:lnSpc>
                <a:spcPct val="14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>
                <a:solidFill>
                  <a:schemeClr val="tx1"/>
                </a:solidFill>
              </a:rPr>
              <a:t>상태 표현 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/>
              <a:t>초기 상태와 공백 상태 </a:t>
            </a:r>
            <a:r>
              <a:rPr lang="en-US" altLang="ko-KR" dirty="0"/>
              <a:t>: front = rear = 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null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>
                <a:solidFill>
                  <a:schemeClr val="tx1"/>
                </a:solidFill>
              </a:rPr>
              <a:t>연결 </a:t>
            </a:r>
            <a:r>
              <a:rPr lang="en-US" altLang="ko-KR" dirty="0">
                <a:solidFill>
                  <a:schemeClr val="tx1"/>
                </a:solidFill>
              </a:rPr>
              <a:t>queue</a:t>
            </a:r>
            <a:r>
              <a:rPr lang="ko-KR" altLang="en-US" dirty="0">
                <a:solidFill>
                  <a:schemeClr val="tx1"/>
                </a:solidFill>
              </a:rPr>
              <a:t>의 구조</a:t>
            </a:r>
          </a:p>
        </p:txBody>
      </p:sp>
      <p:pic>
        <p:nvPicPr>
          <p:cNvPr id="3379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4508500"/>
            <a:ext cx="67691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782C4B01-FE8C-4A19-BDC3-B8E21556A84F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33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33798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연결 자료구조를 이용한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>
                <a:solidFill>
                  <a:schemeClr val="tx1"/>
                </a:solidFill>
              </a:rPr>
              <a:t>[algorithm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5.14] </a:t>
            </a:r>
            <a:r>
              <a:rPr lang="ko-KR" altLang="en-US" dirty="0">
                <a:solidFill>
                  <a:schemeClr val="tx1"/>
                </a:solidFill>
              </a:rPr>
              <a:t>공백 연결 </a:t>
            </a:r>
            <a:r>
              <a:rPr lang="en-US" altLang="ko-KR" dirty="0">
                <a:solidFill>
                  <a:schemeClr val="tx1"/>
                </a:solidFill>
              </a:rPr>
              <a:t>queue</a:t>
            </a:r>
            <a:r>
              <a:rPr lang="ko-KR" altLang="en-US" dirty="0">
                <a:solidFill>
                  <a:schemeClr val="tx1"/>
                </a:solidFill>
              </a:rPr>
              <a:t> 생성 </a:t>
            </a:r>
            <a:r>
              <a:rPr lang="en-US" altLang="ko-KR" dirty="0">
                <a:solidFill>
                  <a:schemeClr val="tx1"/>
                </a:solidFill>
              </a:rPr>
              <a:t>algorithm</a:t>
            </a:r>
            <a:endParaRPr lang="ko-KR" altLang="en-US" dirty="0">
              <a:solidFill>
                <a:schemeClr val="tx1"/>
              </a:solidFill>
            </a:endParaRP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/>
              <a:t>초기화 </a:t>
            </a:r>
            <a:r>
              <a:rPr lang="en-US" altLang="ko-KR" dirty="0"/>
              <a:t>: front = rear = 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null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>
                <a:solidFill>
                  <a:schemeClr val="tx1"/>
                </a:solidFill>
              </a:rPr>
              <a:t>[algorithm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5.15] </a:t>
            </a:r>
            <a:r>
              <a:rPr lang="ko-KR" altLang="en-US" dirty="0">
                <a:solidFill>
                  <a:schemeClr val="tx1"/>
                </a:solidFill>
              </a:rPr>
              <a:t>연결 </a:t>
            </a:r>
            <a:r>
              <a:rPr lang="en-US" altLang="ko-KR" dirty="0">
                <a:solidFill>
                  <a:schemeClr val="tx1"/>
                </a:solidFill>
              </a:rPr>
              <a:t>queue</a:t>
            </a:r>
            <a:r>
              <a:rPr lang="ko-KR" altLang="en-US" dirty="0">
                <a:solidFill>
                  <a:schemeClr val="tx1"/>
                </a:solidFill>
              </a:rPr>
              <a:t>에서 공백 </a:t>
            </a:r>
            <a:r>
              <a:rPr lang="en-US" altLang="ko-KR" dirty="0">
                <a:solidFill>
                  <a:schemeClr val="tx1"/>
                </a:solidFill>
              </a:rPr>
              <a:t>queue</a:t>
            </a:r>
            <a:r>
              <a:rPr lang="ko-KR" altLang="en-US" dirty="0">
                <a:solidFill>
                  <a:schemeClr val="tx1"/>
                </a:solidFill>
              </a:rPr>
              <a:t> 검사 </a:t>
            </a:r>
            <a:r>
              <a:rPr lang="en-US" altLang="ko-KR" dirty="0">
                <a:solidFill>
                  <a:schemeClr val="tx1"/>
                </a:solidFill>
              </a:rPr>
              <a:t>algorithm</a:t>
            </a:r>
            <a:endParaRPr lang="ko-KR" altLang="en-US" dirty="0">
              <a:solidFill>
                <a:schemeClr val="tx1"/>
              </a:solidFill>
            </a:endParaRP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/>
              <a:t>공백 상태 </a:t>
            </a:r>
            <a:r>
              <a:rPr lang="en-US" altLang="ko-KR" dirty="0"/>
              <a:t>: front = rear = 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null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연결 자료구조를 이용한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  <p:sp>
        <p:nvSpPr>
          <p:cNvPr id="34821" name="Text Box 6"/>
          <p:cNvSpPr txBox="1">
            <a:spLocks noChangeArrowheads="1"/>
          </p:cNvSpPr>
          <p:nvPr/>
        </p:nvSpPr>
        <p:spPr bwMode="auto">
          <a:xfrm>
            <a:off x="1116013" y="2060575"/>
            <a:ext cx="3887787" cy="1077913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createLinkedQueue()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	front ← null;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	rear ← null;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end createLinkedQueue()</a:t>
            </a:r>
          </a:p>
        </p:txBody>
      </p:sp>
      <p:sp>
        <p:nvSpPr>
          <p:cNvPr id="34822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2218F3FD-B928-4491-A2D2-24DDC8E239A4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34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34823" name="Text Box 6"/>
          <p:cNvSpPr txBox="1">
            <a:spLocks noChangeArrowheads="1"/>
          </p:cNvSpPr>
          <p:nvPr/>
        </p:nvSpPr>
        <p:spPr bwMode="auto">
          <a:xfrm>
            <a:off x="1116013" y="4221163"/>
            <a:ext cx="5256212" cy="1077912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isEmpty(LQueue)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	if(front=null) then return true;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	else return false;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end isEmpty() 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35845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74E9DC38-2886-42B3-BEA4-6D5AAA6301FD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35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35846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연결 자료구조를 이용한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36143" y="3018893"/>
            <a:ext cx="2332690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front</a:t>
            </a:r>
            <a:r>
              <a:rPr lang="ko-KR" altLang="en-US" dirty="0"/>
              <a:t> 가 </a:t>
            </a:r>
            <a:r>
              <a:rPr lang="en-US" altLang="ko-KR" dirty="0"/>
              <a:t>null</a:t>
            </a:r>
            <a:r>
              <a:rPr lang="ko-KR" altLang="en-US" dirty="0"/>
              <a:t>인 경우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00726" y="1685682"/>
            <a:ext cx="1701107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err="1"/>
              <a:t>Newnode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2107395" y="2442728"/>
            <a:ext cx="100811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>
            <a:stCxn id="44" idx="0"/>
            <a:endCxn id="44" idx="2"/>
          </p:cNvCxnSpPr>
          <p:nvPr/>
        </p:nvCxnSpPr>
        <p:spPr>
          <a:xfrm>
            <a:off x="2611451" y="2442728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1137983" y="2442728"/>
            <a:ext cx="46805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975786" y="2102130"/>
            <a:ext cx="979755" cy="277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newnode</a:t>
            </a:r>
            <a:r>
              <a:rPr lang="ko-KR" altLang="en-US" dirty="0"/>
              <a:t>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041247" y="2109828"/>
            <a:ext cx="582211" cy="277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557310" y="2102130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link</a:t>
            </a:r>
            <a:endParaRPr lang="ko-KR" altLang="en-US" dirty="0"/>
          </a:p>
        </p:txBody>
      </p:sp>
      <p:cxnSp>
        <p:nvCxnSpPr>
          <p:cNvPr id="50" name="직선 화살표 연결선 49"/>
          <p:cNvCxnSpPr>
            <a:endCxn id="44" idx="1"/>
          </p:cNvCxnSpPr>
          <p:nvPr/>
        </p:nvCxnSpPr>
        <p:spPr>
          <a:xfrm>
            <a:off x="1372009" y="2658752"/>
            <a:ext cx="735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2230381" y="3680715"/>
            <a:ext cx="100811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/>
          <p:cNvCxnSpPr>
            <a:stCxn id="53" idx="0"/>
            <a:endCxn id="53" idx="2"/>
          </p:cNvCxnSpPr>
          <p:nvPr/>
        </p:nvCxnSpPr>
        <p:spPr>
          <a:xfrm>
            <a:off x="2734437" y="3680715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1260969" y="3680715"/>
            <a:ext cx="46805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98772" y="3340117"/>
            <a:ext cx="979755" cy="277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newnode</a:t>
            </a:r>
            <a:r>
              <a:rPr lang="ko-KR" altLang="en-US" dirty="0"/>
              <a:t>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164233" y="3347815"/>
            <a:ext cx="582211" cy="277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680296" y="3340117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link</a:t>
            </a:r>
            <a:endParaRPr lang="ko-KR" altLang="en-US" dirty="0"/>
          </a:p>
        </p:txBody>
      </p:sp>
      <p:cxnSp>
        <p:nvCxnSpPr>
          <p:cNvPr id="59" name="직선 화살표 연결선 58"/>
          <p:cNvCxnSpPr>
            <a:endCxn id="53" idx="1"/>
          </p:cNvCxnSpPr>
          <p:nvPr/>
        </p:nvCxnSpPr>
        <p:spPr>
          <a:xfrm>
            <a:off x="1494995" y="3896739"/>
            <a:ext cx="735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41" name="TextBox 35840"/>
          <p:cNvSpPr txBox="1"/>
          <p:nvPr/>
        </p:nvSpPr>
        <p:spPr>
          <a:xfrm>
            <a:off x="793739" y="1220044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연결 </a:t>
            </a:r>
            <a:r>
              <a:rPr lang="en-US" altLang="ko-KR" sz="2000" b="1" dirty="0"/>
              <a:t>queue</a:t>
            </a:r>
            <a:r>
              <a:rPr lang="ko-KR" altLang="en-US" sz="2000" b="1" dirty="0"/>
              <a:t>에서의 원소 삽입 </a:t>
            </a:r>
            <a:r>
              <a:rPr lang="en-US" altLang="ko-KR" sz="2000" b="1" dirty="0"/>
              <a:t>algorithm</a:t>
            </a:r>
            <a:endParaRPr lang="ko-KR" altLang="en-US" sz="2000" b="1" dirty="0"/>
          </a:p>
        </p:txBody>
      </p:sp>
      <p:sp>
        <p:nvSpPr>
          <p:cNvPr id="35847" name="TextBox 35846"/>
          <p:cNvSpPr txBox="1"/>
          <p:nvPr/>
        </p:nvSpPr>
        <p:spPr>
          <a:xfrm>
            <a:off x="3717276" y="2175238"/>
            <a:ext cx="411522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err="1"/>
              <a:t>newnode</a:t>
            </a:r>
            <a:r>
              <a:rPr lang="en-US" altLang="ko-KR" sz="1400" b="1" dirty="0"/>
              <a:t> ← </a:t>
            </a:r>
            <a:r>
              <a:rPr lang="en-US" altLang="ko-KR" sz="1400" b="1" dirty="0" err="1"/>
              <a:t>getNode</a:t>
            </a:r>
            <a:r>
              <a:rPr lang="en-US" altLang="ko-KR" sz="1400" b="1" dirty="0"/>
              <a:t>();       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err="1"/>
              <a:t>newnode.data</a:t>
            </a:r>
            <a:r>
              <a:rPr lang="en-US" altLang="ko-KR" sz="1400" b="1" dirty="0"/>
              <a:t> ← item;       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err="1"/>
              <a:t>newnode.link</a:t>
            </a:r>
            <a:r>
              <a:rPr lang="en-US" altLang="ko-KR" sz="1400" b="1" dirty="0"/>
              <a:t> ← null;</a:t>
            </a:r>
            <a:endParaRPr lang="ko-KR" altLang="en-US" dirty="0"/>
          </a:p>
        </p:txBody>
      </p:sp>
      <p:sp>
        <p:nvSpPr>
          <p:cNvPr id="35848" name="TextBox 35847"/>
          <p:cNvSpPr txBox="1"/>
          <p:nvPr/>
        </p:nvSpPr>
        <p:spPr>
          <a:xfrm>
            <a:off x="4029873" y="3554230"/>
            <a:ext cx="3857146" cy="1139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ko-KR" sz="1400" b="1" dirty="0"/>
              <a:t>if (front=null) then { 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 dirty="0"/>
              <a:t>		rear ← </a:t>
            </a:r>
            <a:r>
              <a:rPr lang="en-US" altLang="ko-KR" sz="1400" b="1" dirty="0" err="1"/>
              <a:t>newnode</a:t>
            </a:r>
            <a:r>
              <a:rPr lang="en-US" altLang="ko-KR" sz="1400" b="1" dirty="0"/>
              <a:t>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 dirty="0"/>
              <a:t>		front ← </a:t>
            </a:r>
            <a:r>
              <a:rPr lang="en-US" altLang="ko-KR" sz="1400" b="1" dirty="0" err="1"/>
              <a:t>newnode</a:t>
            </a:r>
            <a:r>
              <a:rPr lang="en-US" altLang="ko-KR" sz="1400" b="1" dirty="0"/>
              <a:t>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 dirty="0"/>
              <a:t>	}</a:t>
            </a:r>
          </a:p>
          <a:p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1603375" y="4352104"/>
            <a:ext cx="46805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null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968721" y="4352104"/>
            <a:ext cx="46805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null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849" name="TextBox 35848"/>
          <p:cNvSpPr txBox="1"/>
          <p:nvPr/>
        </p:nvSpPr>
        <p:spPr>
          <a:xfrm>
            <a:off x="886600" y="4846822"/>
            <a:ext cx="721672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front</a:t>
            </a:r>
            <a:endParaRPr lang="ko-KR" alt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1549962" y="4846822"/>
            <a:ext cx="614271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rear</a:t>
            </a:r>
            <a:endParaRPr lang="ko-KR" altLang="en-US" sz="1400" dirty="0"/>
          </a:p>
        </p:txBody>
      </p:sp>
      <p:sp>
        <p:nvSpPr>
          <p:cNvPr id="72" name="직사각형 71"/>
          <p:cNvSpPr/>
          <p:nvPr/>
        </p:nvSpPr>
        <p:spPr>
          <a:xfrm>
            <a:off x="3923915" y="4895294"/>
            <a:ext cx="100811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/>
          <p:cNvCxnSpPr>
            <a:stCxn id="72" idx="0"/>
            <a:endCxn id="72" idx="2"/>
          </p:cNvCxnSpPr>
          <p:nvPr/>
        </p:nvCxnSpPr>
        <p:spPr>
          <a:xfrm>
            <a:off x="4427971" y="4895294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2954503" y="4895294"/>
            <a:ext cx="46805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2792306" y="4554696"/>
            <a:ext cx="979755" cy="277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newnode</a:t>
            </a:r>
            <a:r>
              <a:rPr lang="ko-KR" altLang="en-US" dirty="0"/>
              <a:t> 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857767" y="4562394"/>
            <a:ext cx="582211" cy="277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373830" y="4554696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link</a:t>
            </a:r>
            <a:endParaRPr lang="ko-KR" altLang="en-US" dirty="0"/>
          </a:p>
        </p:txBody>
      </p:sp>
      <p:cxnSp>
        <p:nvCxnSpPr>
          <p:cNvPr id="78" name="직선 화살표 연결선 77"/>
          <p:cNvCxnSpPr>
            <a:endCxn id="72" idx="1"/>
          </p:cNvCxnSpPr>
          <p:nvPr/>
        </p:nvCxnSpPr>
        <p:spPr>
          <a:xfrm>
            <a:off x="3188529" y="5111318"/>
            <a:ext cx="735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3296909" y="5566683"/>
            <a:ext cx="46805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662255" y="5566683"/>
            <a:ext cx="46805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580134" y="6061401"/>
            <a:ext cx="721672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front</a:t>
            </a:r>
            <a:endParaRPr lang="ko-KR" alt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3243496" y="6061401"/>
            <a:ext cx="614271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rear</a:t>
            </a:r>
            <a:endParaRPr lang="ko-KR" altLang="en-US" sz="1400" dirty="0"/>
          </a:p>
        </p:txBody>
      </p:sp>
      <p:cxnSp>
        <p:nvCxnSpPr>
          <p:cNvPr id="35853" name="꺾인 연결선 35852"/>
          <p:cNvCxnSpPr>
            <a:endCxn id="80" idx="1"/>
          </p:cNvCxnSpPr>
          <p:nvPr/>
        </p:nvCxnSpPr>
        <p:spPr>
          <a:xfrm rot="5400000">
            <a:off x="2588439" y="5185135"/>
            <a:ext cx="671389" cy="523755"/>
          </a:xfrm>
          <a:prstGeom prst="bentConnector4">
            <a:avLst>
              <a:gd name="adj1" fmla="val 1927"/>
              <a:gd name="adj2" fmla="val 143646"/>
            </a:avLst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57" name="꺾인 연결선 35856"/>
          <p:cNvCxnSpPr>
            <a:endCxn id="79" idx="1"/>
          </p:cNvCxnSpPr>
          <p:nvPr/>
        </p:nvCxnSpPr>
        <p:spPr>
          <a:xfrm rot="16200000" flipH="1">
            <a:off x="2915656" y="5401453"/>
            <a:ext cx="651129" cy="111377"/>
          </a:xfrm>
          <a:prstGeom prst="bentConnector2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63" name="직선 화살표 연결선 35862"/>
          <p:cNvCxnSpPr>
            <a:stCxn id="80" idx="0"/>
            <a:endCxn id="72" idx="1"/>
          </p:cNvCxnSpPr>
          <p:nvPr/>
        </p:nvCxnSpPr>
        <p:spPr>
          <a:xfrm flipV="1">
            <a:off x="2896281" y="5111318"/>
            <a:ext cx="1027634" cy="45536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65" name="직선 화살표 연결선 35864"/>
          <p:cNvCxnSpPr>
            <a:stCxn id="79" idx="0"/>
            <a:endCxn id="72" idx="1"/>
          </p:cNvCxnSpPr>
          <p:nvPr/>
        </p:nvCxnSpPr>
        <p:spPr>
          <a:xfrm flipV="1">
            <a:off x="3530935" y="5111318"/>
            <a:ext cx="392980" cy="45536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2619407" y="563957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null</a:t>
            </a:r>
            <a:endParaRPr lang="ko-KR" altLang="en-US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3246098" y="562881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null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5307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/>
      <p:bldP spid="112" grpId="0"/>
      <p:bldP spid="11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35845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74E9DC38-2886-42B3-BEA4-6D5AAA6301FD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36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35846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연결 자료구조를 이용한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9368" y="1828670"/>
            <a:ext cx="2765501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front</a:t>
            </a:r>
            <a:r>
              <a:rPr lang="ko-KR" altLang="en-US" dirty="0"/>
              <a:t> 가 </a:t>
            </a:r>
            <a:r>
              <a:rPr lang="en-US" altLang="ko-KR" dirty="0"/>
              <a:t>null</a:t>
            </a:r>
            <a:r>
              <a:rPr lang="ko-KR" altLang="en-US" dirty="0"/>
              <a:t>이</a:t>
            </a:r>
            <a:r>
              <a:rPr lang="en-US" altLang="ko-KR" dirty="0"/>
              <a:t> </a:t>
            </a:r>
            <a:r>
              <a:rPr lang="ko-KR" altLang="en-US" dirty="0"/>
              <a:t>아닌 경우</a:t>
            </a:r>
          </a:p>
        </p:txBody>
      </p:sp>
      <p:sp>
        <p:nvSpPr>
          <p:cNvPr id="35841" name="TextBox 35840"/>
          <p:cNvSpPr txBox="1"/>
          <p:nvPr/>
        </p:nvSpPr>
        <p:spPr>
          <a:xfrm>
            <a:off x="936143" y="1346489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연결 </a:t>
            </a:r>
            <a:r>
              <a:rPr lang="en-US" altLang="ko-KR" sz="2000" b="1" dirty="0"/>
              <a:t>queue</a:t>
            </a:r>
            <a:r>
              <a:rPr lang="ko-KR" altLang="en-US" sz="2000" b="1" dirty="0"/>
              <a:t>에서의 원소 삽입 </a:t>
            </a:r>
            <a:r>
              <a:rPr lang="en-US" altLang="ko-KR" sz="2000" b="1" dirty="0"/>
              <a:t>algorithm</a:t>
            </a:r>
            <a:endParaRPr lang="ko-KR" altLang="en-US" sz="2000" b="1" dirty="0"/>
          </a:p>
        </p:txBody>
      </p:sp>
      <p:sp>
        <p:nvSpPr>
          <p:cNvPr id="35848" name="TextBox 35847"/>
          <p:cNvSpPr txBox="1"/>
          <p:nvPr/>
        </p:nvSpPr>
        <p:spPr>
          <a:xfrm>
            <a:off x="2820731" y="4896474"/>
            <a:ext cx="4179349" cy="1139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ko-KR" sz="1400" b="1" dirty="0"/>
              <a:t>	else {                  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 dirty="0"/>
              <a:t>		</a:t>
            </a:r>
            <a:r>
              <a:rPr lang="en-US" altLang="ko-KR" sz="1400" b="1" dirty="0" err="1"/>
              <a:t>rear.link</a:t>
            </a:r>
            <a:r>
              <a:rPr lang="en-US" altLang="ko-KR" sz="1400" b="1" dirty="0"/>
              <a:t> ← </a:t>
            </a:r>
            <a:r>
              <a:rPr lang="en-US" altLang="ko-KR" sz="1400" b="1" dirty="0" err="1"/>
              <a:t>newnode</a:t>
            </a:r>
            <a:r>
              <a:rPr lang="en-US" altLang="ko-KR" sz="1400" b="1" dirty="0"/>
              <a:t>;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 dirty="0"/>
              <a:t>		rear ← </a:t>
            </a:r>
            <a:r>
              <a:rPr lang="en-US" altLang="ko-KR" sz="1400" b="1" dirty="0" err="1"/>
              <a:t>newnode</a:t>
            </a:r>
            <a:r>
              <a:rPr lang="en-US" altLang="ko-KR" sz="1400" b="1" dirty="0"/>
              <a:t>;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 dirty="0"/>
              <a:t>	}</a:t>
            </a:r>
          </a:p>
          <a:p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1206324" y="2511535"/>
            <a:ext cx="100811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/>
          <p:cNvCxnSpPr>
            <a:stCxn id="72" idx="0"/>
            <a:endCxn id="72" idx="2"/>
          </p:cNvCxnSpPr>
          <p:nvPr/>
        </p:nvCxnSpPr>
        <p:spPr>
          <a:xfrm>
            <a:off x="1710380" y="2511535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140176" y="2178635"/>
            <a:ext cx="582211" cy="277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1656239" y="2170937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link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999368" y="3187599"/>
            <a:ext cx="46805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917247" y="3682317"/>
            <a:ext cx="721672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front</a:t>
            </a:r>
            <a:endParaRPr lang="ko-KR" altLang="en-US" sz="1400" dirty="0"/>
          </a:p>
        </p:txBody>
      </p:sp>
      <p:cxnSp>
        <p:nvCxnSpPr>
          <p:cNvPr id="35863" name="직선 화살표 연결선 35862"/>
          <p:cNvCxnSpPr/>
          <p:nvPr/>
        </p:nvCxnSpPr>
        <p:spPr>
          <a:xfrm flipV="1">
            <a:off x="1206324" y="2943191"/>
            <a:ext cx="0" cy="43364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2382650" y="2511143"/>
            <a:ext cx="100811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>
            <a:stCxn id="52" idx="0"/>
            <a:endCxn id="52" idx="2"/>
          </p:cNvCxnSpPr>
          <p:nvPr/>
        </p:nvCxnSpPr>
        <p:spPr>
          <a:xfrm>
            <a:off x="2886706" y="2511143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3553526" y="2511143"/>
            <a:ext cx="100811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/>
          <p:cNvCxnSpPr>
            <a:stCxn id="61" idx="0"/>
            <a:endCxn id="61" idx="2"/>
          </p:cNvCxnSpPr>
          <p:nvPr/>
        </p:nvCxnSpPr>
        <p:spPr>
          <a:xfrm>
            <a:off x="4057582" y="2511143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317652" y="3619647"/>
            <a:ext cx="614271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rear</a:t>
            </a:r>
            <a:endParaRPr lang="ko-KR" altLang="en-US" sz="1400" dirty="0"/>
          </a:p>
        </p:txBody>
      </p:sp>
      <p:sp>
        <p:nvSpPr>
          <p:cNvPr id="84" name="직사각형 83"/>
          <p:cNvSpPr/>
          <p:nvPr/>
        </p:nvSpPr>
        <p:spPr>
          <a:xfrm>
            <a:off x="3390762" y="3192345"/>
            <a:ext cx="46805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5865" name="직선 화살표 연결선 35864"/>
          <p:cNvCxnSpPr/>
          <p:nvPr/>
        </p:nvCxnSpPr>
        <p:spPr>
          <a:xfrm flipV="1">
            <a:off x="3567632" y="2945804"/>
            <a:ext cx="0" cy="48359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5278099" y="3353282"/>
            <a:ext cx="100811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연결선 86"/>
          <p:cNvCxnSpPr>
            <a:stCxn id="86" idx="0"/>
            <a:endCxn id="86" idx="2"/>
          </p:cNvCxnSpPr>
          <p:nvPr/>
        </p:nvCxnSpPr>
        <p:spPr>
          <a:xfrm>
            <a:off x="5782155" y="3353282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4308687" y="3353282"/>
            <a:ext cx="46805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화살표 연결선 88"/>
          <p:cNvCxnSpPr>
            <a:endCxn id="86" idx="1"/>
          </p:cNvCxnSpPr>
          <p:nvPr/>
        </p:nvCxnSpPr>
        <p:spPr>
          <a:xfrm>
            <a:off x="4542713" y="3569306"/>
            <a:ext cx="735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134541" y="3091962"/>
            <a:ext cx="979755" cy="277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newnode</a:t>
            </a:r>
            <a:r>
              <a:rPr lang="ko-KR" altLang="en-US" dirty="0"/>
              <a:t> 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200002" y="3099660"/>
            <a:ext cx="582211" cy="277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5716065" y="3091962"/>
            <a:ext cx="582211" cy="277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link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 flipH="1" flipV="1">
            <a:off x="4308630" y="2737680"/>
            <a:ext cx="130021" cy="831626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endCxn id="86" idx="1"/>
          </p:cNvCxnSpPr>
          <p:nvPr/>
        </p:nvCxnSpPr>
        <p:spPr>
          <a:xfrm>
            <a:off x="4373640" y="2727167"/>
            <a:ext cx="904459" cy="84213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 flipH="1" flipV="1">
            <a:off x="3624788" y="3429394"/>
            <a:ext cx="861766" cy="235020"/>
          </a:xfrm>
          <a:prstGeom prst="straightConnector1">
            <a:avLst/>
          </a:prstGeom>
          <a:ln w="28575">
            <a:solidFill>
              <a:srgbClr val="0000CC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/>
          <p:nvPr/>
        </p:nvCxnSpPr>
        <p:spPr>
          <a:xfrm>
            <a:off x="3562261" y="3527125"/>
            <a:ext cx="1724516" cy="163589"/>
          </a:xfrm>
          <a:prstGeom prst="bentConnector3">
            <a:avLst>
              <a:gd name="adj1" fmla="val -78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5052105" y="3953280"/>
            <a:ext cx="46805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4978995" y="4369264"/>
            <a:ext cx="614271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rear</a:t>
            </a:r>
            <a:endParaRPr lang="ko-KR" altLang="en-US" sz="1400" dirty="0"/>
          </a:p>
        </p:txBody>
      </p:sp>
      <p:cxnSp>
        <p:nvCxnSpPr>
          <p:cNvPr id="98" name="직선 화살표 연결선 97"/>
          <p:cNvCxnSpPr/>
          <p:nvPr/>
        </p:nvCxnSpPr>
        <p:spPr>
          <a:xfrm flipV="1">
            <a:off x="5278099" y="3785330"/>
            <a:ext cx="0" cy="48359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/>
          <p:cNvCxnSpPr>
            <a:endCxn id="52" idx="1"/>
          </p:cNvCxnSpPr>
          <p:nvPr/>
        </p:nvCxnSpPr>
        <p:spPr>
          <a:xfrm>
            <a:off x="1979712" y="2727167"/>
            <a:ext cx="402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>
            <a:endCxn id="61" idx="1"/>
          </p:cNvCxnSpPr>
          <p:nvPr/>
        </p:nvCxnSpPr>
        <p:spPr>
          <a:xfrm>
            <a:off x="3131840" y="2727167"/>
            <a:ext cx="421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81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4" grpId="0" animBg="1"/>
      <p:bldP spid="88" grpId="0" animBg="1"/>
      <p:bldP spid="90" grpId="0"/>
      <p:bldP spid="96" grpId="0" animBg="1"/>
      <p:bldP spid="9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en-US" altLang="ko-KR" dirty="0">
                <a:solidFill>
                  <a:schemeClr val="tx1"/>
                </a:solidFill>
              </a:rPr>
              <a:t>[algorithm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5.16] </a:t>
            </a:r>
            <a:r>
              <a:rPr lang="ko-KR" altLang="en-US" dirty="0">
                <a:solidFill>
                  <a:schemeClr val="tx1"/>
                </a:solidFill>
              </a:rPr>
              <a:t>연결 </a:t>
            </a:r>
            <a:r>
              <a:rPr lang="en-US" altLang="ko-KR" dirty="0">
                <a:solidFill>
                  <a:schemeClr val="tx1"/>
                </a:solidFill>
              </a:rPr>
              <a:t>queue</a:t>
            </a:r>
            <a:r>
              <a:rPr lang="ko-KR" altLang="en-US" dirty="0">
                <a:solidFill>
                  <a:schemeClr val="tx1"/>
                </a:solidFill>
              </a:rPr>
              <a:t>에서의 원소 삽입 </a:t>
            </a:r>
            <a:r>
              <a:rPr lang="en-US" altLang="ko-KR" dirty="0">
                <a:solidFill>
                  <a:schemeClr val="tx1"/>
                </a:solidFill>
              </a:rPr>
              <a:t>algorithm</a:t>
            </a:r>
            <a:endParaRPr lang="ko-KR" altLang="en-US" dirty="0">
              <a:solidFill>
                <a:schemeClr val="tx1"/>
              </a:solidFill>
            </a:endParaRPr>
          </a:p>
          <a:p>
            <a:pPr lvl="2" eaLnBrk="1" hangingPunct="1"/>
            <a:endParaRPr lang="ko-KR" altLang="en-US" dirty="0"/>
          </a:p>
          <a:p>
            <a:pPr lvl="2" eaLnBrk="1" hangingPunct="1"/>
            <a:endParaRPr lang="ko-KR" altLang="en-US" dirty="0"/>
          </a:p>
          <a:p>
            <a:pPr lvl="2" eaLnBrk="1" hangingPunct="1"/>
            <a:endParaRPr lang="ko-KR" altLang="en-US" dirty="0"/>
          </a:p>
          <a:p>
            <a:pPr lvl="2" eaLnBrk="1" hangingPunct="1"/>
            <a:endParaRPr lang="ko-KR" altLang="en-US" dirty="0"/>
          </a:p>
          <a:p>
            <a:pPr lvl="2" eaLnBrk="1" hangingPunct="1"/>
            <a:endParaRPr lang="ko-KR" altLang="en-US" dirty="0"/>
          </a:p>
          <a:p>
            <a:pPr lvl="2" eaLnBrk="1" hangingPunct="1"/>
            <a:endParaRPr lang="ko-KR" altLang="en-US" dirty="0"/>
          </a:p>
          <a:p>
            <a:pPr lvl="2" eaLnBrk="1" hangingPunct="1"/>
            <a:endParaRPr lang="ko-KR" altLang="en-US" dirty="0"/>
          </a:p>
          <a:p>
            <a:pPr lvl="2" eaLnBrk="1" hangingPunct="1"/>
            <a:endParaRPr lang="ko-KR" altLang="en-US" dirty="0"/>
          </a:p>
          <a:p>
            <a:pPr lvl="2" eaLnBrk="1" hangingPunct="1"/>
            <a:endParaRPr lang="en-US" altLang="ko-KR" dirty="0"/>
          </a:p>
        </p:txBody>
      </p:sp>
      <p:sp>
        <p:nvSpPr>
          <p:cNvPr id="35844" name="Text Box 5"/>
          <p:cNvSpPr txBox="1">
            <a:spLocks noChangeArrowheads="1"/>
          </p:cNvSpPr>
          <p:nvPr/>
        </p:nvSpPr>
        <p:spPr bwMode="auto">
          <a:xfrm>
            <a:off x="1259632" y="1700808"/>
            <a:ext cx="5040312" cy="3292475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ko-KR" sz="1600" b="1" dirty="0" err="1"/>
              <a:t>enQueue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LQueue</a:t>
            </a:r>
            <a:r>
              <a:rPr lang="en-US" altLang="ko-KR" sz="1600" b="1" dirty="0"/>
              <a:t>, item)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/>
              <a:t>	</a:t>
            </a:r>
            <a:r>
              <a:rPr lang="en-US" altLang="ko-KR" sz="1600" b="1" dirty="0" err="1"/>
              <a:t>newnode</a:t>
            </a:r>
            <a:r>
              <a:rPr lang="en-US" altLang="ko-KR" sz="1600" b="1" dirty="0"/>
              <a:t> ← </a:t>
            </a:r>
            <a:r>
              <a:rPr lang="en-US" altLang="ko-KR" sz="1600" b="1" dirty="0" err="1"/>
              <a:t>getNode</a:t>
            </a:r>
            <a:r>
              <a:rPr lang="en-US" altLang="ko-KR" sz="1600" b="1" dirty="0"/>
              <a:t>();       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/>
              <a:t>	</a:t>
            </a:r>
            <a:r>
              <a:rPr lang="en-US" altLang="ko-KR" sz="1600" b="1" dirty="0" err="1"/>
              <a:t>newnode.data</a:t>
            </a:r>
            <a:r>
              <a:rPr lang="en-US" altLang="ko-KR" sz="1600" b="1" dirty="0"/>
              <a:t> ← item;       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/>
              <a:t>	</a:t>
            </a:r>
            <a:r>
              <a:rPr lang="en-US" altLang="ko-KR" sz="1600" b="1" dirty="0" err="1"/>
              <a:t>newnode.link</a:t>
            </a:r>
            <a:r>
              <a:rPr lang="en-US" altLang="ko-KR" sz="1600" b="1" dirty="0"/>
              <a:t> ← null;       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/>
              <a:t>	if (front=null) then { 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/>
              <a:t>		rear ← </a:t>
            </a:r>
            <a:r>
              <a:rPr lang="en-US" altLang="ko-KR" sz="1600" b="1" dirty="0" err="1"/>
              <a:t>newnode</a:t>
            </a:r>
            <a:r>
              <a:rPr lang="en-US" altLang="ko-KR" sz="1600" b="1" dirty="0"/>
              <a:t>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/>
              <a:t>		front ← </a:t>
            </a:r>
            <a:r>
              <a:rPr lang="en-US" altLang="ko-KR" sz="1600" b="1" dirty="0" err="1"/>
              <a:t>newnode</a:t>
            </a:r>
            <a:r>
              <a:rPr lang="en-US" altLang="ko-KR" sz="1600" b="1" dirty="0"/>
              <a:t>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/>
              <a:t>	}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/>
              <a:t>	else {                  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/>
              <a:t>		</a:t>
            </a:r>
            <a:r>
              <a:rPr lang="en-US" altLang="ko-KR" sz="1600" b="1" dirty="0" err="1"/>
              <a:t>rear.link</a:t>
            </a:r>
            <a:r>
              <a:rPr lang="en-US" altLang="ko-KR" sz="1600" b="1" dirty="0"/>
              <a:t> ← </a:t>
            </a:r>
            <a:r>
              <a:rPr lang="en-US" altLang="ko-KR" sz="1600" b="1" dirty="0" err="1"/>
              <a:t>newnode</a:t>
            </a:r>
            <a:r>
              <a:rPr lang="en-US" altLang="ko-KR" sz="1600" b="1" dirty="0"/>
              <a:t>;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/>
              <a:t>		rear ← </a:t>
            </a:r>
            <a:r>
              <a:rPr lang="en-US" altLang="ko-KR" sz="1600" b="1" dirty="0" err="1"/>
              <a:t>newnode</a:t>
            </a:r>
            <a:r>
              <a:rPr lang="en-US" altLang="ko-KR" sz="1600" b="1" dirty="0"/>
              <a:t>;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/>
              <a:t>	}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 dirty="0"/>
              <a:t>end </a:t>
            </a:r>
            <a:r>
              <a:rPr lang="en-US" altLang="ko-KR" sz="1600" b="1" dirty="0" err="1"/>
              <a:t>enQueue</a:t>
            </a:r>
            <a:r>
              <a:rPr lang="en-US" altLang="ko-KR" sz="1600" b="1" dirty="0"/>
              <a:t>()</a:t>
            </a:r>
          </a:p>
        </p:txBody>
      </p:sp>
      <p:sp>
        <p:nvSpPr>
          <p:cNvPr id="35845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74E9DC38-2886-42B3-BEA4-6D5AAA6301FD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37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35846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연결 자료구조를 이용한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바닥글 개체 틀 10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2" eaLnBrk="1" hangingPunct="1">
              <a:lnSpc>
                <a:spcPct val="110000"/>
              </a:lnSpc>
              <a:buFontTx/>
              <a:buNone/>
            </a:pPr>
            <a:r>
              <a:rPr lang="en-US" altLang="ko-KR"/>
              <a:t>① </a:t>
            </a:r>
            <a:r>
              <a:rPr lang="ko-KR" altLang="en-US"/>
              <a:t>삽입할 새 노드를 생성하여 데이터 필드에 </a:t>
            </a:r>
            <a:r>
              <a:rPr lang="en-US" altLang="ko-KR"/>
              <a:t>item</a:t>
            </a:r>
            <a:r>
              <a:rPr lang="ko-KR" altLang="en-US"/>
              <a:t>을 저장한다</a:t>
            </a:r>
            <a:r>
              <a:rPr lang="en-US" altLang="ko-KR"/>
              <a:t>. </a:t>
            </a:r>
            <a:r>
              <a:rPr lang="ko-KR" altLang="en-US"/>
              <a:t>삽입할 새 노드는 연결 </a:t>
            </a:r>
            <a:r>
              <a:rPr lang="en-US" altLang="ko-KR"/>
              <a:t>queue</a:t>
            </a:r>
            <a:r>
              <a:rPr lang="ko-KR" altLang="en-US"/>
              <a:t>의 마지막 노드가 되어야 하므로 링크 필드에 </a:t>
            </a:r>
            <a:r>
              <a:rPr lang="en-US" altLang="ko-KR"/>
              <a:t>null</a:t>
            </a:r>
            <a:r>
              <a:rPr lang="ko-KR" altLang="en-US"/>
              <a:t>을 저장한다</a:t>
            </a:r>
            <a:r>
              <a:rPr lang="en-US" altLang="ko-KR"/>
              <a:t>. </a:t>
            </a:r>
          </a:p>
          <a:p>
            <a:pPr lvl="2" eaLnBrk="1" hangingPunct="1">
              <a:buFontTx/>
              <a:buNone/>
            </a:pPr>
            <a:endParaRPr lang="en-US" altLang="ko-KR"/>
          </a:p>
          <a:p>
            <a:pPr lvl="2" eaLnBrk="1" hangingPunct="1">
              <a:buFontTx/>
              <a:buNone/>
            </a:pPr>
            <a:endParaRPr lang="en-US" altLang="ko-KR"/>
          </a:p>
          <a:p>
            <a:pPr lvl="2" eaLnBrk="1" hangingPunct="1">
              <a:buFontTx/>
              <a:buNone/>
            </a:pPr>
            <a:r>
              <a:rPr lang="en-US" altLang="ko-KR"/>
              <a:t>② </a:t>
            </a:r>
            <a:r>
              <a:rPr lang="ko-KR" altLang="en-US"/>
              <a:t>새 노드를 삽입하기 전에 연결 </a:t>
            </a:r>
            <a:r>
              <a:rPr lang="en-US" altLang="ko-KR"/>
              <a:t>queue</a:t>
            </a:r>
            <a:r>
              <a:rPr lang="ko-KR" altLang="en-US"/>
              <a:t>가 공백인지 아닌지를 검사한다</a:t>
            </a:r>
            <a:r>
              <a:rPr lang="en-US" altLang="ko-KR"/>
              <a:t>. </a:t>
            </a:r>
            <a:r>
              <a:rPr lang="ko-KR" altLang="en-US"/>
              <a:t>연결 </a:t>
            </a:r>
            <a:r>
              <a:rPr lang="en-US" altLang="ko-KR"/>
              <a:t>queue</a:t>
            </a:r>
            <a:r>
              <a:rPr lang="ko-KR" altLang="en-US"/>
              <a:t>가 공백인 경우에는 삽입할 새 노드가 </a:t>
            </a:r>
            <a:r>
              <a:rPr lang="en-US" altLang="ko-KR"/>
              <a:t>queue</a:t>
            </a:r>
            <a:r>
              <a:rPr lang="ko-KR" altLang="en-US"/>
              <a:t>의 첫 번째 노드이자 마지막 노드이므로 포인터 </a:t>
            </a:r>
            <a:r>
              <a:rPr lang="en-US" altLang="ko-KR"/>
              <a:t>front</a:t>
            </a:r>
            <a:r>
              <a:rPr lang="ko-KR" altLang="en-US"/>
              <a:t>와 </a:t>
            </a:r>
            <a:r>
              <a:rPr lang="en-US" altLang="ko-KR"/>
              <a:t>rear</a:t>
            </a:r>
            <a:r>
              <a:rPr lang="ko-KR" altLang="en-US"/>
              <a:t>가 모두 새 노드를 가리키도록 설정한다</a:t>
            </a:r>
            <a:r>
              <a:rPr lang="en-US" altLang="ko-KR"/>
              <a:t>. </a:t>
            </a:r>
          </a:p>
          <a:p>
            <a:pPr lvl="2" eaLnBrk="1" hangingPunct="1"/>
            <a:endParaRPr lang="en-US" altLang="ko-KR"/>
          </a:p>
          <a:p>
            <a:pPr lvl="2" eaLnBrk="1" hangingPunct="1"/>
            <a:endParaRPr lang="en-US" altLang="ko-KR"/>
          </a:p>
        </p:txBody>
      </p:sp>
      <p:pic>
        <p:nvPicPr>
          <p:cNvPr id="4199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205038"/>
            <a:ext cx="29908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2205038"/>
            <a:ext cx="29908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4500563"/>
            <a:ext cx="147637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4357688"/>
            <a:ext cx="18669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오른쪽 화살표 9"/>
          <p:cNvSpPr>
            <a:spLocks noChangeArrowheads="1"/>
          </p:cNvSpPr>
          <p:nvPr/>
        </p:nvSpPr>
        <p:spPr bwMode="auto">
          <a:xfrm>
            <a:off x="3500438" y="4643438"/>
            <a:ext cx="928687" cy="428625"/>
          </a:xfrm>
          <a:prstGeom prst="rightArrow">
            <a:avLst>
              <a:gd name="adj1" fmla="val 50000"/>
              <a:gd name="adj2" fmla="val 50004"/>
            </a:avLst>
          </a:prstGeom>
          <a:solidFill>
            <a:srgbClr val="FFFFCC"/>
          </a:solidFill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36873" name="슬라이드 번호 개체 틀 11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C6D984B9-4C8A-4E54-8049-C5585518E2D3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38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36874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연결 자료구조를 이용한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바닥글 개체 틀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2" eaLnBrk="1" hangingPunct="1">
              <a:buFontTx/>
              <a:buNone/>
            </a:pPr>
            <a:r>
              <a:rPr lang="en-US" altLang="ko-KR"/>
              <a:t>③ queue</a:t>
            </a:r>
            <a:r>
              <a:rPr lang="ko-KR" altLang="en-US"/>
              <a:t>가 공백이 아닌 경우</a:t>
            </a:r>
            <a:r>
              <a:rPr lang="en-US" altLang="ko-KR"/>
              <a:t>, </a:t>
            </a:r>
            <a:r>
              <a:rPr lang="ko-KR" altLang="en-US"/>
              <a:t>즉 노드가 있는 경우에는 현재 </a:t>
            </a:r>
            <a:r>
              <a:rPr lang="en-US" altLang="ko-KR"/>
              <a:t>queue</a:t>
            </a:r>
            <a:r>
              <a:rPr lang="ko-KR" altLang="en-US"/>
              <a:t>의 마지막 노드의 뒤에 새 노드를 삽입하고 마지막 노드를 가리키는 </a:t>
            </a:r>
            <a:r>
              <a:rPr lang="en-US" altLang="ko-KR"/>
              <a:t>rear</a:t>
            </a:r>
            <a:r>
              <a:rPr lang="ko-KR" altLang="en-US"/>
              <a:t>가 삽입한 새 노드를 가리키도록 설정한다</a:t>
            </a:r>
            <a:r>
              <a:rPr lang="en-US" altLang="ko-KR"/>
              <a:t>. </a:t>
            </a:r>
          </a:p>
          <a:p>
            <a:pPr lvl="2" eaLnBrk="1" hangingPunct="1">
              <a:buFontTx/>
              <a:buNone/>
            </a:pPr>
            <a:endParaRPr lang="en-US" altLang="ko-KR"/>
          </a:p>
          <a:p>
            <a:pPr lvl="2" eaLnBrk="1" hangingPunct="1"/>
            <a:endParaRPr lang="en-US" altLang="ko-KR"/>
          </a:p>
          <a:p>
            <a:pPr lvl="2" eaLnBrk="1" hangingPunct="1"/>
            <a:endParaRPr lang="en-US" altLang="ko-KR"/>
          </a:p>
        </p:txBody>
      </p:sp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349500"/>
            <a:ext cx="6370638" cy="158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4267200"/>
            <a:ext cx="6480175" cy="161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슬라이드 번호 개체 틀 7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AD1E4E3C-374E-43AE-A766-4610F99889F5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39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37895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연결 자료구조를 이용한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802188"/>
          </a:xfrm>
        </p:spPr>
        <p:txBody>
          <a:bodyPr>
            <a:normAutofit/>
          </a:bodyPr>
          <a:lstStyle/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에 대한 추상적 개념</a:t>
            </a:r>
          </a:p>
        </p:txBody>
      </p:sp>
      <p:pic>
        <p:nvPicPr>
          <p:cNvPr id="9225" name="Picture 9" descr="C:\Users\sec\AppData\Local\Microsoft\Windows\Temporary Internet Files\Content.IE5\JYR5INCM\IMG_1120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998" y="2083220"/>
            <a:ext cx="4608512" cy="307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sec\AppData\Local\Microsoft\Windows\Temporary Internet Files\Content.IE5\3HSKU3MR\train-756868_960_72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262333"/>
            <a:ext cx="2380150" cy="89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C:\Users\sec\AppData\Local\Microsoft\Windows\Temporary Internet Files\Content.IE5\3HSKU3MR\train-756868_960_72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998" y="4262333"/>
            <a:ext cx="2406693" cy="90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바닥글 개체 틀 5"/>
          <p:cNvSpPr>
            <a:spLocks noGrp="1"/>
          </p:cNvSpPr>
          <p:nvPr>
            <p:ph type="ftr" sz="quarter" idx="10"/>
          </p:nvPr>
        </p:nvSpPr>
        <p:spPr bwMode="auto">
          <a:xfrm>
            <a:off x="2898775" y="6389688"/>
            <a:ext cx="3505200" cy="366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dirty="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93" name="슬라이드 번호 개체 틀 6"/>
          <p:cNvSpPr txBox="1">
            <a:spLocks/>
          </p:cNvSpPr>
          <p:nvPr/>
        </p:nvSpPr>
        <p:spPr bwMode="auto">
          <a:xfrm>
            <a:off x="611560" y="6389688"/>
            <a:ext cx="1981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+mn-cs"/>
              </a:defRPr>
            </a:lvl2pPr>
            <a:lvl3pPr marL="1143000" indent="-228600"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+mn-cs"/>
              </a:defRPr>
            </a:lvl3pPr>
            <a:lvl4pPr marL="1600200" indent="-228600"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+mn-cs"/>
              </a:defRPr>
            </a:lvl5pPr>
            <a:lvl6pPr marL="25146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+mn-cs"/>
              </a:defRPr>
            </a:lvl6pPr>
            <a:lvl7pPr marL="29718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+mn-cs"/>
              </a:defRPr>
            </a:lvl7pPr>
            <a:lvl8pPr marL="34290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+mn-cs"/>
              </a:defRPr>
            </a:lvl8pPr>
            <a:lvl9pPr marL="38862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tx1"/>
                </a:solidFill>
                <a:latin typeface="Courier New" pitchFamily="49" charset="0"/>
                <a:ea typeface="굴림" pitchFamily="50" charset="-127"/>
                <a:cs typeface="+mn-cs"/>
              </a:defRPr>
            </a:lvl9pPr>
          </a:lstStyle>
          <a:p>
            <a:pPr eaLnBrk="1" hangingPunct="1"/>
            <a:fld id="{ACCB2413-112B-46D7-A68C-FEE6C21758B7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4</a:t>
            </a:fld>
            <a:endParaRPr kumimoji="0" lang="en-US" altLang="ko-KR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70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-0.25 4.44444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11022E-16 L -0.25 1.11022E-1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68313" y="1196975"/>
            <a:ext cx="8174037" cy="428625"/>
          </a:xfrm>
        </p:spPr>
        <p:txBody>
          <a:bodyPr/>
          <a:lstStyle/>
          <a:p>
            <a:pPr eaLnBrk="1" hangingPunct="1"/>
            <a:r>
              <a:rPr lang="en-US" altLang="ko-KR"/>
              <a:t>[algorithm</a:t>
            </a:r>
            <a:r>
              <a:rPr lang="ko-KR" altLang="en-US"/>
              <a:t> </a:t>
            </a:r>
            <a:r>
              <a:rPr lang="en-US" altLang="ko-KR"/>
              <a:t>5.17], [</a:t>
            </a:r>
            <a:r>
              <a:rPr lang="ko-KR" altLang="en-US"/>
              <a:t>알고리즘 </a:t>
            </a:r>
            <a:r>
              <a:rPr lang="en-US" altLang="ko-KR"/>
              <a:t>5.18] </a:t>
            </a:r>
            <a:r>
              <a:rPr lang="ko-KR" altLang="en-US"/>
              <a:t>연결 </a:t>
            </a:r>
            <a:r>
              <a:rPr lang="en-US" altLang="ko-KR"/>
              <a:t>queue</a:t>
            </a:r>
            <a:r>
              <a:rPr lang="ko-KR" altLang="en-US"/>
              <a:t>에서의 삭제 </a:t>
            </a:r>
            <a:r>
              <a:rPr lang="en-US" altLang="ko-KR"/>
              <a:t>algorithm</a:t>
            </a:r>
            <a:endParaRPr lang="ko-KR" altLang="en-US"/>
          </a:p>
          <a:p>
            <a:pPr lvl="2" eaLnBrk="1" hangingPunct="1"/>
            <a:endParaRPr lang="ko-KR" altLang="en-US"/>
          </a:p>
          <a:p>
            <a:pPr lvl="2" eaLnBrk="1" hangingPunct="1"/>
            <a:endParaRPr lang="ko-KR" altLang="en-US"/>
          </a:p>
          <a:p>
            <a:pPr lvl="2" eaLnBrk="1" hangingPunct="1"/>
            <a:endParaRPr lang="ko-KR" altLang="en-US"/>
          </a:p>
          <a:p>
            <a:pPr lvl="2" eaLnBrk="1" hangingPunct="1"/>
            <a:endParaRPr lang="ko-KR" altLang="en-US"/>
          </a:p>
          <a:p>
            <a:pPr lvl="2" eaLnBrk="1" hangingPunct="1"/>
            <a:endParaRPr lang="ko-KR" altLang="en-US"/>
          </a:p>
          <a:p>
            <a:pPr lvl="2" eaLnBrk="1" hangingPunct="1"/>
            <a:endParaRPr lang="ko-KR" altLang="en-US"/>
          </a:p>
          <a:p>
            <a:pPr lvl="2" eaLnBrk="1" hangingPunct="1"/>
            <a:endParaRPr lang="ko-KR" altLang="en-US"/>
          </a:p>
          <a:p>
            <a:pPr lvl="2" eaLnBrk="1" hangingPunct="1"/>
            <a:endParaRPr lang="ko-KR" altLang="en-US"/>
          </a:p>
          <a:p>
            <a:pPr lvl="2" eaLnBrk="1" hangingPunct="1"/>
            <a:endParaRPr lang="en-US" altLang="ko-KR"/>
          </a:p>
        </p:txBody>
      </p:sp>
      <p:sp>
        <p:nvSpPr>
          <p:cNvPr id="38916" name="Text Box 5"/>
          <p:cNvSpPr txBox="1">
            <a:spLocks noChangeArrowheads="1"/>
          </p:cNvSpPr>
          <p:nvPr/>
        </p:nvSpPr>
        <p:spPr bwMode="auto">
          <a:xfrm>
            <a:off x="755650" y="1628775"/>
            <a:ext cx="6408738" cy="4616450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ko-KR" sz="1400" b="1">
                <a:latin typeface="Bookman Old Style" pitchFamily="18" charset="0"/>
              </a:rPr>
              <a:t>deQueue(LQueue)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>
                <a:latin typeface="Bookman Old Style" pitchFamily="18" charset="0"/>
              </a:rPr>
              <a:t>         if(isEmpty(LQueue)) then Queue_Empty();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>
                <a:latin typeface="Bookman Old Style" pitchFamily="18" charset="0"/>
              </a:rPr>
              <a:t>         else {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>
                <a:latin typeface="Bookman Old Style" pitchFamily="18" charset="0"/>
              </a:rPr>
              <a:t>                 old ← front;           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>
                <a:latin typeface="Bookman Old Style" pitchFamily="18" charset="0"/>
              </a:rPr>
              <a:t>                 item ← front.data;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>
                <a:latin typeface="Bookman Old Style" pitchFamily="18" charset="0"/>
              </a:rPr>
              <a:t>                 front ← front.link;   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>
                <a:latin typeface="Bookman Old Style" pitchFamily="18" charset="0"/>
              </a:rPr>
              <a:t>                 if (isEmpty(LQueue)) then rear ← null; 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>
                <a:latin typeface="Bookman Old Style" pitchFamily="18" charset="0"/>
              </a:rPr>
              <a:t>                 returnNode(old);       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>
                <a:latin typeface="Bookman Old Style" pitchFamily="18" charset="0"/>
              </a:rPr>
              <a:t>                 return item;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>
                <a:latin typeface="Bookman Old Style" pitchFamily="18" charset="0"/>
              </a:rPr>
              <a:t>          }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>
                <a:latin typeface="Bookman Old Style" pitchFamily="18" charset="0"/>
              </a:rPr>
              <a:t>end deQueue()  </a:t>
            </a:r>
          </a:p>
          <a:p>
            <a:pPr eaLnBrk="1" hangingPunct="1">
              <a:lnSpc>
                <a:spcPct val="100000"/>
              </a:lnSpc>
            </a:pPr>
            <a:endParaRPr lang="en-US" altLang="ko-KR" sz="1400" b="1">
              <a:latin typeface="Bookman Old Style" pitchFamily="18" charset="0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ko-KR" sz="1400" b="1">
                <a:latin typeface="Bookman Old Style" pitchFamily="18" charset="0"/>
              </a:rPr>
              <a:t>delete(LQueue)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>
                <a:latin typeface="Bookman Old Style" pitchFamily="18" charset="0"/>
              </a:rPr>
              <a:t>         if(isEmpty(LQueue)) then Queue_Empty();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>
                <a:latin typeface="Bookman Old Style" pitchFamily="18" charset="0"/>
              </a:rPr>
              <a:t>         else {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>
                <a:latin typeface="Bookman Old Style" pitchFamily="18" charset="0"/>
              </a:rPr>
              <a:t>                 old ← front;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>
                <a:latin typeface="Bookman Old Style" pitchFamily="18" charset="0"/>
              </a:rPr>
              <a:t>                 front ← front.link;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>
                <a:latin typeface="Bookman Old Style" pitchFamily="18" charset="0"/>
              </a:rPr>
              <a:t>                 if(isEmpty(LQueue)) then rear ← null;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>
                <a:latin typeface="Bookman Old Style" pitchFamily="18" charset="0"/>
              </a:rPr>
              <a:t>                 returnNode(old);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>
                <a:latin typeface="Bookman Old Style" pitchFamily="18" charset="0"/>
              </a:rPr>
              <a:t>         }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400" b="1">
                <a:latin typeface="Bookman Old Style" pitchFamily="18" charset="0"/>
              </a:rPr>
              <a:t>end delete() </a:t>
            </a:r>
          </a:p>
        </p:txBody>
      </p:sp>
      <p:sp>
        <p:nvSpPr>
          <p:cNvPr id="38917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0FE66B40-495A-4825-A98C-2CC747F42F90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40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38918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연결 자료구조를 이용한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바닥글 개체 틀 10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819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2" eaLnBrk="1" hangingPunct="1">
              <a:buFontTx/>
              <a:buNone/>
            </a:pPr>
            <a:r>
              <a:rPr lang="en-US" altLang="ko-KR"/>
              <a:t>① </a:t>
            </a:r>
            <a:r>
              <a:rPr lang="ko-KR" altLang="en-US"/>
              <a:t>삭제연산에서 삭제할 노드는 </a:t>
            </a:r>
            <a:r>
              <a:rPr lang="en-US" altLang="ko-KR"/>
              <a:t>queue</a:t>
            </a:r>
            <a:r>
              <a:rPr lang="ko-KR" altLang="en-US"/>
              <a:t>의 첫 번째 노드로서 포인터 </a:t>
            </a:r>
            <a:r>
              <a:rPr lang="en-US" altLang="ko-KR"/>
              <a:t>front</a:t>
            </a:r>
            <a:r>
              <a:rPr lang="ko-KR" altLang="en-US"/>
              <a:t>가 가리키고 있는 노드이다</a:t>
            </a:r>
            <a:r>
              <a:rPr lang="en-US" altLang="ko-KR"/>
              <a:t>. front</a:t>
            </a:r>
            <a:r>
              <a:rPr lang="ko-KR" altLang="en-US"/>
              <a:t>가 가리키는 노드를 포인터 </a:t>
            </a:r>
            <a:r>
              <a:rPr lang="en-US" altLang="ko-KR"/>
              <a:t>old</a:t>
            </a:r>
            <a:r>
              <a:rPr lang="ko-KR" altLang="en-US"/>
              <a:t>가 가리키게 하여 삭제할 노드를 지정한다</a:t>
            </a:r>
            <a:r>
              <a:rPr lang="en-US" altLang="ko-KR"/>
              <a:t>. </a:t>
            </a:r>
          </a:p>
          <a:p>
            <a:pPr lvl="2" eaLnBrk="1" hangingPunct="1"/>
            <a:endParaRPr lang="en-US" altLang="ko-KR"/>
          </a:p>
          <a:p>
            <a:pPr lvl="2" eaLnBrk="1" hangingPunct="1"/>
            <a:endParaRPr lang="en-US" altLang="ko-KR"/>
          </a:p>
          <a:p>
            <a:pPr lvl="3" eaLnBrk="1" hangingPunct="1"/>
            <a:endParaRPr lang="en-US" altLang="ko-KR"/>
          </a:p>
          <a:p>
            <a:pPr lvl="2" eaLnBrk="1" hangingPunct="1"/>
            <a:endParaRPr lang="en-US" altLang="ko-KR"/>
          </a:p>
          <a:p>
            <a:pPr lvl="2" eaLnBrk="1" hangingPunct="1">
              <a:buFontTx/>
              <a:buNone/>
            </a:pPr>
            <a:endParaRPr lang="en-US" altLang="ko-KR"/>
          </a:p>
          <a:p>
            <a:pPr lvl="2" eaLnBrk="1" hangingPunct="1">
              <a:buFontTx/>
              <a:buNone/>
            </a:pPr>
            <a:r>
              <a:rPr lang="en-US" altLang="ko-KR"/>
              <a:t>② </a:t>
            </a:r>
            <a:r>
              <a:rPr lang="ko-KR" altLang="en-US"/>
              <a:t>삭제연산 후에는 현재 </a:t>
            </a:r>
            <a:r>
              <a:rPr lang="en-US" altLang="ko-KR"/>
              <a:t>front </a:t>
            </a:r>
            <a:r>
              <a:rPr lang="ko-KR" altLang="en-US"/>
              <a:t>노드의 다음 노드가 </a:t>
            </a:r>
            <a:r>
              <a:rPr lang="en-US" altLang="ko-KR"/>
              <a:t>front </a:t>
            </a:r>
            <a:r>
              <a:rPr lang="ko-KR" altLang="en-US"/>
              <a:t>노드</a:t>
            </a:r>
            <a:r>
              <a:rPr lang="en-US" altLang="ko-KR"/>
              <a:t>(</a:t>
            </a:r>
            <a:r>
              <a:rPr lang="ko-KR" altLang="en-US"/>
              <a:t>첫번째 노드</a:t>
            </a:r>
            <a:r>
              <a:rPr lang="en-US" altLang="ko-KR"/>
              <a:t>)</a:t>
            </a:r>
            <a:r>
              <a:rPr lang="ko-KR" altLang="en-US"/>
              <a:t>가 되어야하므로</a:t>
            </a:r>
            <a:r>
              <a:rPr lang="en-US" altLang="ko-KR"/>
              <a:t>, </a:t>
            </a:r>
            <a:r>
              <a:rPr lang="ko-KR" altLang="en-US"/>
              <a:t>포인터 </a:t>
            </a:r>
            <a:r>
              <a:rPr lang="en-US" altLang="ko-KR"/>
              <a:t>front</a:t>
            </a:r>
            <a:r>
              <a:rPr lang="ko-KR" altLang="en-US"/>
              <a:t>를 재설정한다</a:t>
            </a:r>
            <a:r>
              <a:rPr lang="en-US" altLang="ko-KR"/>
              <a:t>. </a:t>
            </a:r>
          </a:p>
          <a:p>
            <a:pPr lvl="2" eaLnBrk="1" hangingPunct="1"/>
            <a:endParaRPr lang="en-US" altLang="ko-KR"/>
          </a:p>
          <a:p>
            <a:pPr lvl="2" eaLnBrk="1" hangingPunct="1"/>
            <a:endParaRPr lang="en-US" altLang="ko-KR"/>
          </a:p>
        </p:txBody>
      </p:sp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276475"/>
            <a:ext cx="6596062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276475"/>
            <a:ext cx="6586537" cy="131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5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038" y="4618038"/>
            <a:ext cx="6802437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6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4608513"/>
            <a:ext cx="680085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2" name="슬라이드 번호 개체 틀 11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02A1EDFC-ECB2-4DB5-A6DD-CE81D3E6CFA4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41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8203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연결 자료구조를 이용한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바닥글 개체 틀 8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2" eaLnBrk="1" hangingPunct="1">
              <a:buFontTx/>
              <a:buNone/>
            </a:pPr>
            <a:r>
              <a:rPr lang="en-US" altLang="ko-KR"/>
              <a:t>	③ </a:t>
            </a:r>
            <a:r>
              <a:rPr lang="ko-KR" altLang="en-US"/>
              <a:t>현재 </a:t>
            </a:r>
            <a:r>
              <a:rPr lang="en-US" altLang="ko-KR"/>
              <a:t>queue</a:t>
            </a:r>
            <a:r>
              <a:rPr lang="ko-KR" altLang="en-US"/>
              <a:t>에 노드가 하나뿐이어서 삭제연산 후에 공백 </a:t>
            </a:r>
            <a:r>
              <a:rPr lang="en-US" altLang="ko-KR"/>
              <a:t>queue</a:t>
            </a:r>
            <a:r>
              <a:rPr lang="ko-KR" altLang="en-US"/>
              <a:t>가 되는 경우 </a:t>
            </a:r>
            <a:r>
              <a:rPr lang="en-US" altLang="ko-KR"/>
              <a:t>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ko-KR"/>
              <a:t>    ☞ queue</a:t>
            </a:r>
            <a:r>
              <a:rPr lang="ko-KR" altLang="en-US"/>
              <a:t>의 마지막 노드가 없어지므로 포인터 </a:t>
            </a:r>
            <a:r>
              <a:rPr lang="en-US" altLang="ko-KR"/>
              <a:t>rear</a:t>
            </a:r>
            <a:r>
              <a:rPr lang="ko-KR" altLang="en-US"/>
              <a:t>를 </a:t>
            </a:r>
            <a:r>
              <a:rPr lang="en-US" altLang="ko-KR"/>
              <a:t>null</a:t>
            </a:r>
            <a:r>
              <a:rPr lang="ko-KR" altLang="en-US"/>
              <a:t>로 설정한다</a:t>
            </a:r>
            <a:r>
              <a:rPr lang="en-US" altLang="ko-KR"/>
              <a:t>.  </a:t>
            </a:r>
          </a:p>
          <a:p>
            <a:pPr lvl="2" eaLnBrk="1" hangingPunct="1"/>
            <a:endParaRPr lang="en-US" altLang="ko-KR"/>
          </a:p>
          <a:p>
            <a:pPr lvl="2" eaLnBrk="1" hangingPunct="1"/>
            <a:endParaRPr lang="en-US" altLang="ko-KR"/>
          </a:p>
          <a:p>
            <a:pPr lvl="3" eaLnBrk="1" hangingPunct="1"/>
            <a:endParaRPr lang="en-US" altLang="ko-KR"/>
          </a:p>
          <a:p>
            <a:pPr lvl="2" eaLnBrk="1" hangingPunct="1"/>
            <a:endParaRPr lang="en-US" altLang="ko-KR"/>
          </a:p>
          <a:p>
            <a:pPr lvl="3" eaLnBrk="1" hangingPunct="1"/>
            <a:endParaRPr lang="en-US" altLang="ko-KR"/>
          </a:p>
          <a:p>
            <a:pPr lvl="2" algn="just" eaLnBrk="1" hangingPunct="1">
              <a:buFontTx/>
              <a:buNone/>
            </a:pPr>
            <a:r>
              <a:rPr lang="en-US" altLang="ko-KR"/>
              <a:t>	</a:t>
            </a:r>
          </a:p>
          <a:p>
            <a:pPr lvl="2" algn="just" eaLnBrk="1" hangingPunct="1">
              <a:buFontTx/>
              <a:buNone/>
            </a:pPr>
            <a:r>
              <a:rPr lang="en-US" altLang="ko-KR"/>
              <a:t>  </a:t>
            </a:r>
          </a:p>
          <a:p>
            <a:pPr lvl="2" algn="just" eaLnBrk="1" hangingPunct="1">
              <a:buFontTx/>
              <a:buNone/>
            </a:pPr>
            <a:r>
              <a:rPr lang="en-US" altLang="ko-KR"/>
              <a:t>④ </a:t>
            </a:r>
            <a:r>
              <a:rPr lang="ko-KR" altLang="en-US"/>
              <a:t>포인터 </a:t>
            </a:r>
            <a:r>
              <a:rPr lang="en-US" altLang="ko-KR"/>
              <a:t>old</a:t>
            </a:r>
            <a:r>
              <a:rPr lang="ko-KR" altLang="en-US"/>
              <a:t>가 가리키고 있는 노드를 삭제하고</a:t>
            </a:r>
            <a:r>
              <a:rPr lang="en-US" altLang="ko-KR"/>
              <a:t>, </a:t>
            </a:r>
            <a:r>
              <a:rPr lang="ko-KR" altLang="en-US"/>
              <a:t>메모리 공간을 시스템에 반환</a:t>
            </a:r>
            <a:r>
              <a:rPr lang="en-US" altLang="ko-KR"/>
              <a:t>(returnNode())</a:t>
            </a:r>
            <a:r>
              <a:rPr lang="ko-KR" altLang="en-US"/>
              <a:t>한다 </a:t>
            </a:r>
          </a:p>
        </p:txBody>
      </p:sp>
      <p:grpSp>
        <p:nvGrpSpPr>
          <p:cNvPr id="39940" name="그룹 12"/>
          <p:cNvGrpSpPr>
            <a:grpSpLocks/>
          </p:cNvGrpSpPr>
          <p:nvPr/>
        </p:nvGrpSpPr>
        <p:grpSpPr bwMode="auto">
          <a:xfrm>
            <a:off x="1835150" y="2492375"/>
            <a:ext cx="6337300" cy="1636713"/>
            <a:chOff x="1835696" y="2492896"/>
            <a:chExt cx="6336704" cy="1636192"/>
          </a:xfrm>
        </p:grpSpPr>
        <p:pic>
          <p:nvPicPr>
            <p:cNvPr id="39943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696" y="2492896"/>
              <a:ext cx="2199856" cy="1636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44" name="오른쪽 화살표 6"/>
            <p:cNvSpPr>
              <a:spLocks noChangeArrowheads="1"/>
            </p:cNvSpPr>
            <p:nvPr/>
          </p:nvSpPr>
          <p:spPr bwMode="auto">
            <a:xfrm>
              <a:off x="4355976" y="2852936"/>
              <a:ext cx="857250" cy="42862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CC"/>
            </a:solidFill>
            <a:ln w="28575" algn="ctr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pic>
          <p:nvPicPr>
            <p:cNvPr id="39945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96" y="2492896"/>
              <a:ext cx="2736304" cy="1600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941" name="슬라이드 번호 개체 틀 9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C551E543-FFF2-4754-ACC3-A76C79D747E5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42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39942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연결 자료구조를 이용한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409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en-US" altLang="ko-KR">
                <a:solidFill>
                  <a:schemeClr val="tx1"/>
                </a:solidFill>
              </a:rPr>
              <a:t>[algorithm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5.19] </a:t>
            </a:r>
            <a:r>
              <a:rPr lang="ko-KR" altLang="en-US">
                <a:solidFill>
                  <a:schemeClr val="tx1"/>
                </a:solidFill>
              </a:rPr>
              <a:t>연결 </a:t>
            </a:r>
            <a:r>
              <a:rPr lang="en-US" altLang="ko-KR">
                <a:solidFill>
                  <a:schemeClr val="tx1"/>
                </a:solidFill>
              </a:rPr>
              <a:t>queue</a:t>
            </a:r>
            <a:r>
              <a:rPr lang="ko-KR" altLang="en-US">
                <a:solidFill>
                  <a:schemeClr val="tx1"/>
                </a:solidFill>
              </a:rPr>
              <a:t>에서의 원소 검색 </a:t>
            </a:r>
            <a:r>
              <a:rPr lang="en-US" altLang="ko-KR">
                <a:solidFill>
                  <a:schemeClr val="tx1"/>
                </a:solidFill>
              </a:rPr>
              <a:t>algorithm</a:t>
            </a:r>
            <a:endParaRPr lang="ko-KR" altLang="en-US">
              <a:solidFill>
                <a:schemeClr val="tx1"/>
              </a:solidFill>
            </a:endParaRPr>
          </a:p>
          <a:p>
            <a:pPr lvl="2" eaLnBrk="1" hangingPunct="1"/>
            <a:r>
              <a:rPr lang="ko-KR" altLang="en-US"/>
              <a:t>연결 </a:t>
            </a:r>
            <a:r>
              <a:rPr lang="en-US" altLang="ko-KR"/>
              <a:t>queue</a:t>
            </a:r>
            <a:r>
              <a:rPr lang="ko-KR" altLang="en-US"/>
              <a:t>의 첫 번째 노드</a:t>
            </a:r>
            <a:r>
              <a:rPr lang="en-US" altLang="ko-KR"/>
              <a:t>, </a:t>
            </a:r>
            <a:r>
              <a:rPr lang="ko-KR" altLang="en-US"/>
              <a:t>즉 </a:t>
            </a:r>
            <a:r>
              <a:rPr lang="en-US" altLang="ko-KR"/>
              <a:t>front </a:t>
            </a:r>
            <a:r>
              <a:rPr lang="ko-KR" altLang="en-US"/>
              <a:t>노드의 데이터 필드 값을 반환</a:t>
            </a:r>
          </a:p>
          <a:p>
            <a:pPr lvl="2" eaLnBrk="1" hangingPunct="1"/>
            <a:endParaRPr lang="ko-KR" altLang="en-US"/>
          </a:p>
          <a:p>
            <a:pPr lvl="2" eaLnBrk="1" hangingPunct="1"/>
            <a:endParaRPr lang="ko-KR" altLang="en-US"/>
          </a:p>
          <a:p>
            <a:pPr lvl="2" eaLnBrk="1" hangingPunct="1"/>
            <a:endParaRPr lang="ko-KR" altLang="en-US"/>
          </a:p>
          <a:p>
            <a:pPr lvl="2" eaLnBrk="1" hangingPunct="1"/>
            <a:endParaRPr lang="ko-KR" altLang="en-US"/>
          </a:p>
          <a:p>
            <a:pPr lvl="2" eaLnBrk="1" hangingPunct="1"/>
            <a:endParaRPr lang="ko-KR" altLang="en-US"/>
          </a:p>
          <a:p>
            <a:pPr lvl="2" eaLnBrk="1" hangingPunct="1"/>
            <a:endParaRPr lang="ko-KR" altLang="en-US"/>
          </a:p>
          <a:p>
            <a:pPr lvl="2" eaLnBrk="1" hangingPunct="1"/>
            <a:endParaRPr lang="ko-KR" altLang="en-US"/>
          </a:p>
          <a:p>
            <a:pPr lvl="2" eaLnBrk="1" hangingPunct="1"/>
            <a:endParaRPr lang="ko-KR" altLang="en-US"/>
          </a:p>
          <a:p>
            <a:pPr lvl="2" eaLnBrk="1" hangingPunct="1"/>
            <a:endParaRPr lang="en-US" altLang="ko-KR"/>
          </a:p>
        </p:txBody>
      </p:sp>
      <p:sp>
        <p:nvSpPr>
          <p:cNvPr id="40964" name="Text Box 5"/>
          <p:cNvSpPr txBox="1">
            <a:spLocks noChangeArrowheads="1"/>
          </p:cNvSpPr>
          <p:nvPr/>
        </p:nvSpPr>
        <p:spPr bwMode="auto">
          <a:xfrm>
            <a:off x="1258888" y="2060575"/>
            <a:ext cx="6049962" cy="1077913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peek(LQueue)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         if(isEmpty(LQueue)) then Queue_Empty()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         else return (front.data);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ko-KR" sz="1600" b="1">
                <a:latin typeface="Bookman Old Style" pitchFamily="18" charset="0"/>
              </a:rPr>
              <a:t>end peek()  </a:t>
            </a:r>
          </a:p>
        </p:txBody>
      </p:sp>
      <p:sp>
        <p:nvSpPr>
          <p:cNvPr id="40965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3D79217E-F53B-4B12-8FF9-E1E9C3B860C7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43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40966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연결 자료구조를 이용한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바닥글 개체 틀 60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/>
              <a:t>덱</a:t>
            </a:r>
            <a:r>
              <a:rPr lang="en-US" altLang="ko-KR"/>
              <a:t>(Deque, double-ended queue)</a:t>
            </a:r>
          </a:p>
          <a:p>
            <a:pPr lvl="1" eaLnBrk="1" hangingPunct="1"/>
            <a:r>
              <a:rPr lang="en-US" altLang="ko-KR">
                <a:solidFill>
                  <a:schemeClr val="tx1"/>
                </a:solidFill>
              </a:rPr>
              <a:t>queue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2</a:t>
            </a:r>
            <a:r>
              <a:rPr lang="ko-KR" altLang="en-US">
                <a:solidFill>
                  <a:schemeClr val="tx1"/>
                </a:solidFill>
              </a:rPr>
              <a:t>개를 반대로 붙여서 만든 자료구조</a:t>
            </a:r>
          </a:p>
          <a:p>
            <a:pPr lvl="1" eaLnBrk="1" hangingPunct="1"/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32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덱</a:t>
            </a:r>
            <a:endParaRPr lang="ko-KR" altLang="en-US" sz="36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  <p:sp>
        <p:nvSpPr>
          <p:cNvPr id="41989" name="슬라이드 번호 개체 틀 61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5EE10A69-5D58-420E-B587-34FFA713B2E1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44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grpSp>
        <p:nvGrpSpPr>
          <p:cNvPr id="41990" name="그룹 65"/>
          <p:cNvGrpSpPr>
            <a:grpSpLocks/>
          </p:cNvGrpSpPr>
          <p:nvPr/>
        </p:nvGrpSpPr>
        <p:grpSpPr bwMode="auto">
          <a:xfrm>
            <a:off x="1187450" y="2205038"/>
            <a:ext cx="7219950" cy="4117975"/>
            <a:chOff x="1187624" y="2204864"/>
            <a:chExt cx="7219578" cy="4118387"/>
          </a:xfrm>
        </p:grpSpPr>
        <p:pic>
          <p:nvPicPr>
            <p:cNvPr id="41991" name="Picture 6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2204864"/>
              <a:ext cx="7081688" cy="17990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992" name="Picture 6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640" y="4293096"/>
              <a:ext cx="7075562" cy="2030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" name="아래쪽 화살표 64"/>
            <p:cNvSpPr/>
            <p:nvPr/>
          </p:nvSpPr>
          <p:spPr>
            <a:xfrm>
              <a:off x="4356111" y="3933824"/>
              <a:ext cx="360344" cy="358811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바닥글 개체 틀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4301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/>
              <a:t>운영체제의 작업 </a:t>
            </a:r>
            <a:r>
              <a:rPr lang="en-US" altLang="ko-KR"/>
              <a:t>queue</a:t>
            </a:r>
            <a:endParaRPr lang="ko-KR" altLang="en-US"/>
          </a:p>
          <a:p>
            <a:pPr lvl="1" eaLnBrk="1" hangingPunct="1"/>
            <a:r>
              <a:rPr lang="ko-KR" altLang="en-US">
                <a:solidFill>
                  <a:schemeClr val="tx1"/>
                </a:solidFill>
              </a:rPr>
              <a:t>프린터 버퍼 </a:t>
            </a:r>
            <a:r>
              <a:rPr lang="en-US" altLang="ko-KR">
                <a:solidFill>
                  <a:schemeClr val="tx1"/>
                </a:solidFill>
              </a:rPr>
              <a:t>queue</a:t>
            </a:r>
            <a:endParaRPr lang="ko-KR" altLang="en-US">
              <a:solidFill>
                <a:schemeClr val="tx1"/>
              </a:solidFill>
            </a:endParaRPr>
          </a:p>
          <a:p>
            <a:pPr lvl="2" eaLnBrk="1" hangingPunct="1"/>
            <a:r>
              <a:rPr lang="en-US" altLang="ko-KR"/>
              <a:t>CPU</a:t>
            </a:r>
            <a:r>
              <a:rPr lang="ko-KR" altLang="en-US"/>
              <a:t>에서 프린터로 보낸 데이터 순서대로</a:t>
            </a:r>
            <a:r>
              <a:rPr lang="en-US" altLang="ko-KR"/>
              <a:t>(</a:t>
            </a:r>
            <a:r>
              <a:rPr lang="ko-KR" altLang="en-US"/>
              <a:t>선입선출</a:t>
            </a:r>
            <a:r>
              <a:rPr lang="en-US" altLang="ko-KR"/>
              <a:t>) </a:t>
            </a:r>
            <a:r>
              <a:rPr lang="ko-KR" altLang="en-US"/>
              <a:t>프린터에서 출력하기 위해서 선입선출 구조의 </a:t>
            </a:r>
            <a:r>
              <a:rPr lang="en-US" altLang="ko-KR"/>
              <a:t>queue</a:t>
            </a:r>
            <a:r>
              <a:rPr lang="ko-KR" altLang="en-US"/>
              <a:t> 사용</a:t>
            </a:r>
          </a:p>
          <a:p>
            <a:pPr lvl="3" eaLnBrk="1" hangingPunct="1"/>
            <a:endParaRPr lang="ko-KR" altLang="en-US"/>
          </a:p>
          <a:p>
            <a:pPr lvl="1" eaLnBrk="1" hangingPunct="1"/>
            <a:r>
              <a:rPr lang="ko-KR" altLang="en-US">
                <a:solidFill>
                  <a:schemeClr val="tx1"/>
                </a:solidFill>
              </a:rPr>
              <a:t>스케줄링 </a:t>
            </a:r>
            <a:r>
              <a:rPr lang="en-US" altLang="ko-KR">
                <a:solidFill>
                  <a:schemeClr val="tx1"/>
                </a:solidFill>
              </a:rPr>
              <a:t>queue</a:t>
            </a:r>
            <a:endParaRPr lang="ko-KR" altLang="en-US">
              <a:solidFill>
                <a:schemeClr val="tx1"/>
              </a:solidFill>
            </a:endParaRPr>
          </a:p>
          <a:p>
            <a:pPr lvl="2" eaLnBrk="1" hangingPunct="1"/>
            <a:r>
              <a:rPr lang="en-US" altLang="ko-KR"/>
              <a:t>CPU </a:t>
            </a:r>
            <a:r>
              <a:rPr lang="ko-KR" altLang="en-US"/>
              <a:t>사용을 요청한 프로세서들의 순서를 스케줄링하기 위해서 </a:t>
            </a:r>
            <a:r>
              <a:rPr lang="en-US" altLang="ko-KR"/>
              <a:t>queue</a:t>
            </a:r>
            <a:r>
              <a:rPr lang="ko-KR" altLang="en-US"/>
              <a:t>를 사용</a:t>
            </a:r>
          </a:p>
          <a:p>
            <a:pPr lvl="1" eaLnBrk="1" hangingPunct="1"/>
            <a:endParaRPr lang="ko-KR" altLang="en-US">
              <a:solidFill>
                <a:schemeClr val="tx1"/>
              </a:solidFill>
            </a:endParaRPr>
          </a:p>
          <a:p>
            <a:pPr eaLnBrk="1" hangingPunct="1"/>
            <a:r>
              <a:rPr lang="ko-KR" altLang="en-US"/>
              <a:t>시뮬레이션 </a:t>
            </a:r>
            <a:r>
              <a:rPr lang="en-US" altLang="ko-KR"/>
              <a:t>queueing</a:t>
            </a:r>
            <a:r>
              <a:rPr lang="ko-KR" altLang="en-US"/>
              <a:t> 시스템</a:t>
            </a:r>
          </a:p>
          <a:p>
            <a:pPr lvl="1" eaLnBrk="1" hangingPunct="1"/>
            <a:r>
              <a:rPr lang="ko-KR" altLang="en-US">
                <a:solidFill>
                  <a:schemeClr val="tx1"/>
                </a:solidFill>
              </a:rPr>
              <a:t>시뮬레이션을 위한 수학적 모델링에서 대기행렬과 대기시간 등을 모델링하기 위해서 </a:t>
            </a:r>
            <a:r>
              <a:rPr lang="en-US" altLang="ko-KR">
                <a:solidFill>
                  <a:schemeClr val="tx1"/>
                </a:solidFill>
              </a:rPr>
              <a:t>queue</a:t>
            </a:r>
            <a:r>
              <a:rPr lang="ko-KR" altLang="en-US">
                <a:solidFill>
                  <a:schemeClr val="tx1"/>
                </a:solidFill>
              </a:rPr>
              <a:t>잉 이론</a:t>
            </a:r>
            <a:r>
              <a:rPr lang="en-US" altLang="ko-KR">
                <a:solidFill>
                  <a:schemeClr val="tx1"/>
                </a:solidFill>
              </a:rPr>
              <a:t>(Queue theory) </a:t>
            </a:r>
            <a:r>
              <a:rPr lang="ko-KR" altLang="en-US">
                <a:solidFill>
                  <a:schemeClr val="tx1"/>
                </a:solidFill>
              </a:rPr>
              <a:t>사용</a:t>
            </a:r>
          </a:p>
          <a:p>
            <a:pPr lvl="1" eaLnBrk="1" hangingPunct="1"/>
            <a:endParaRPr lang="en-US" altLang="ko-KR">
              <a:solidFill>
                <a:schemeClr val="tx1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ko-KR" altLang="en-US"/>
          </a:p>
          <a:p>
            <a:pPr lvl="2" eaLnBrk="1" hangingPunct="1"/>
            <a:endParaRPr lang="en-US" altLang="ko-KR"/>
          </a:p>
        </p:txBody>
      </p:sp>
      <p:sp>
        <p:nvSpPr>
          <p:cNvPr id="43012" name="Rectangle 3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응용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  <p:sp>
        <p:nvSpPr>
          <p:cNvPr id="43013" name="슬라이드 번호 개체 틀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B388AA8E-412E-472D-8461-10EE03812B66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45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 dirty="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802188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/>
              <a:t>queue(Queue)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 err="1">
                <a:solidFill>
                  <a:schemeClr val="tx1"/>
                </a:solidFill>
              </a:rPr>
              <a:t>스택과</a:t>
            </a:r>
            <a:r>
              <a:rPr lang="ko-KR" altLang="en-US" dirty="0">
                <a:solidFill>
                  <a:schemeClr val="tx1"/>
                </a:solidFill>
              </a:rPr>
              <a:t> 마찬가지로 </a:t>
            </a:r>
            <a:r>
              <a:rPr lang="ko-KR" altLang="en-US" dirty="0">
                <a:solidFill>
                  <a:srgbClr val="FF0000"/>
                </a:solidFill>
              </a:rPr>
              <a:t>삽입과 삭제의 </a:t>
            </a:r>
            <a:r>
              <a:rPr lang="ko-KR" altLang="en-US" dirty="0">
                <a:solidFill>
                  <a:schemeClr val="tx1"/>
                </a:solidFill>
              </a:rPr>
              <a:t>위치가 제한되어있는 유한 순서 리스트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>
                <a:solidFill>
                  <a:schemeClr val="tx1"/>
                </a:solidFill>
              </a:rPr>
              <a:t>queue</a:t>
            </a:r>
            <a:r>
              <a:rPr lang="ko-KR" altLang="en-US" dirty="0">
                <a:solidFill>
                  <a:schemeClr val="tx1"/>
                </a:solidFill>
              </a:rPr>
              <a:t>의 뒤에서는 삽입만 하고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앞에서는 삭제만 할 수 있는 구조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/>
              <a:t>삽입한 순서대로 원소가 나열되어 가장 먼저 삽입</a:t>
            </a:r>
            <a:r>
              <a:rPr lang="en-US" altLang="ko-KR" dirty="0"/>
              <a:t>(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  <a:r>
              <a:rPr lang="en-US" altLang="ko-KR" dirty="0"/>
              <a:t>irst-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ko-KR" dirty="0"/>
              <a:t>n)</a:t>
            </a:r>
            <a:r>
              <a:rPr lang="ko-KR" altLang="en-US" dirty="0"/>
              <a:t>한 원소는 맨 앞에 있다가 가장 먼저 삭제</a:t>
            </a:r>
            <a:r>
              <a:rPr lang="en-US" altLang="ko-KR" dirty="0"/>
              <a:t>(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  <a:r>
              <a:rPr lang="en-US" altLang="ko-KR" dirty="0"/>
              <a:t>irst-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</a:t>
            </a:r>
            <a:r>
              <a:rPr lang="en-US" altLang="ko-KR" dirty="0"/>
              <a:t>ut)</a:t>
            </a:r>
            <a:r>
              <a:rPr lang="ko-KR" altLang="en-US" dirty="0"/>
              <a:t>된다</a:t>
            </a:r>
            <a:r>
              <a:rPr lang="en-US" altLang="ko-KR" dirty="0"/>
              <a:t>. </a:t>
            </a:r>
          </a:p>
          <a:p>
            <a:pPr marL="822960" lvl="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Tx/>
              <a:buNone/>
              <a:defRPr/>
            </a:pPr>
            <a:r>
              <a:rPr lang="en-US" altLang="ko-KR" dirty="0"/>
              <a:t>    ☞ </a:t>
            </a:r>
            <a:r>
              <a:rPr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선입선출 </a:t>
            </a:r>
            <a:r>
              <a:rPr lang="ko-KR" altLang="en-US" dirty="0"/>
              <a:t>구조 </a:t>
            </a:r>
            <a:r>
              <a:rPr lang="en-US" altLang="ko-KR" dirty="0"/>
              <a:t>(FIFO, First-In-First-Out)</a:t>
            </a:r>
          </a:p>
          <a:p>
            <a:pPr marL="548640" lvl="1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dirty="0">
                <a:solidFill>
                  <a:schemeClr val="tx1"/>
                </a:solidFill>
              </a:rPr>
              <a:t>	</a:t>
            </a:r>
          </a:p>
          <a:p>
            <a:pPr marL="1097280" lvl="3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endParaRPr lang="en-US" altLang="ko-KR" dirty="0"/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endParaRPr lang="ko-KR" altLang="en-US" sz="24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31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ACCB2413-112B-46D7-A68C-FEE6C21758B7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5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endParaRPr lang="ko-KR" altLang="en-US" sz="24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31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ACCB2413-112B-46D7-A68C-FEE6C21758B7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6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1238888" y="2003540"/>
            <a:ext cx="532859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1238888" y="2651612"/>
            <a:ext cx="532859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2679048" y="2003540"/>
            <a:ext cx="0" cy="648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3759168" y="2003540"/>
            <a:ext cx="0" cy="648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4911296" y="1996444"/>
            <a:ext cx="0" cy="648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5919408" y="2004683"/>
            <a:ext cx="0" cy="648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972306" y="1892809"/>
            <a:ext cx="595035" cy="316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삽입</a:t>
            </a:r>
          </a:p>
        </p:txBody>
      </p:sp>
      <p:sp>
        <p:nvSpPr>
          <p:cNvPr id="52" name="아래쪽 화살표 51"/>
          <p:cNvSpPr/>
          <p:nvPr/>
        </p:nvSpPr>
        <p:spPr>
          <a:xfrm rot="5400000">
            <a:off x="6661807" y="1894561"/>
            <a:ext cx="291535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3" name="아래쪽 화살표 52"/>
          <p:cNvSpPr/>
          <p:nvPr/>
        </p:nvSpPr>
        <p:spPr>
          <a:xfrm rot="5400000">
            <a:off x="886968" y="1851384"/>
            <a:ext cx="291535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4" name="TextBox 53"/>
          <p:cNvSpPr txBox="1"/>
          <p:nvPr/>
        </p:nvSpPr>
        <p:spPr>
          <a:xfrm>
            <a:off x="7042573" y="2184344"/>
            <a:ext cx="576064" cy="32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A</a:t>
            </a:r>
            <a:endParaRPr lang="ko-KR" alt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7541403" y="2171662"/>
            <a:ext cx="576064" cy="32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B</a:t>
            </a:r>
            <a:endParaRPr lang="ko-KR" alt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8079648" y="2171662"/>
            <a:ext cx="576064" cy="32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C</a:t>
            </a:r>
            <a:endParaRPr lang="ko-KR" alt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8549515" y="2171662"/>
            <a:ext cx="576064" cy="32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D</a:t>
            </a:r>
            <a:endParaRPr lang="ko-KR" altLang="en-US" sz="1600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1704435" y="2004683"/>
            <a:ext cx="0" cy="648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49817" y="2828262"/>
            <a:ext cx="1253869" cy="316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앞</a:t>
            </a:r>
            <a:r>
              <a:rPr lang="en-US" altLang="ko-KR" sz="1600" dirty="0"/>
              <a:t>(front)</a:t>
            </a:r>
            <a:endParaRPr lang="ko-KR" alt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560397" y="3098306"/>
            <a:ext cx="1130438" cy="316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뒤</a:t>
            </a:r>
            <a:r>
              <a:rPr lang="en-US" altLang="ko-KR" sz="1600" dirty="0"/>
              <a:t>(rear)</a:t>
            </a:r>
            <a:endParaRPr lang="ko-KR" altLang="en-US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386404" y="1847749"/>
            <a:ext cx="595035" cy="316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삭제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513353" y="5860388"/>
            <a:ext cx="2664296" cy="288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/>
              <a:t>그림</a:t>
            </a:r>
            <a:r>
              <a:rPr lang="en-US" altLang="ko-KR" sz="1400" b="1" dirty="0"/>
              <a:t>5.1] </a:t>
            </a:r>
            <a:r>
              <a:rPr lang="ko-KR" altLang="en-US" sz="1400" b="1" dirty="0"/>
              <a:t>큐의 작동 구조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633608" y="2828262"/>
            <a:ext cx="1130438" cy="316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뒤</a:t>
            </a:r>
            <a:r>
              <a:rPr lang="en-US" altLang="ko-KR" sz="1600" dirty="0"/>
              <a:t>(rear)</a:t>
            </a:r>
            <a:endParaRPr lang="ko-KR" altLang="en-US" sz="1600" dirty="0"/>
          </a:p>
        </p:txBody>
      </p:sp>
      <p:sp>
        <p:nvSpPr>
          <p:cNvPr id="64" name="TextBox 63"/>
          <p:cNvSpPr txBox="1"/>
          <p:nvPr/>
        </p:nvSpPr>
        <p:spPr>
          <a:xfrm>
            <a:off x="2723023" y="2820564"/>
            <a:ext cx="1130438" cy="316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뒤</a:t>
            </a:r>
            <a:r>
              <a:rPr lang="en-US" altLang="ko-KR" sz="1600" dirty="0"/>
              <a:t>(rear)</a:t>
            </a:r>
            <a:endParaRPr lang="ko-KR" altLang="en-US" sz="1600" dirty="0"/>
          </a:p>
        </p:txBody>
      </p:sp>
      <p:sp>
        <p:nvSpPr>
          <p:cNvPr id="65" name="TextBox 64"/>
          <p:cNvSpPr txBox="1"/>
          <p:nvPr/>
        </p:nvSpPr>
        <p:spPr>
          <a:xfrm>
            <a:off x="3812438" y="2838095"/>
            <a:ext cx="1130438" cy="316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뒤</a:t>
            </a:r>
            <a:r>
              <a:rPr lang="en-US" altLang="ko-KR" sz="1600" dirty="0"/>
              <a:t>(rear)</a:t>
            </a:r>
            <a:endParaRPr lang="ko-KR" altLang="en-US" sz="1600" dirty="0"/>
          </a:p>
        </p:txBody>
      </p:sp>
      <p:sp>
        <p:nvSpPr>
          <p:cNvPr id="66" name="TextBox 65"/>
          <p:cNvSpPr txBox="1"/>
          <p:nvPr/>
        </p:nvSpPr>
        <p:spPr>
          <a:xfrm>
            <a:off x="4852611" y="2816121"/>
            <a:ext cx="1130438" cy="316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뒤</a:t>
            </a:r>
            <a:r>
              <a:rPr lang="en-US" altLang="ko-KR" sz="1600" dirty="0"/>
              <a:t>(rear)</a:t>
            </a:r>
            <a:endParaRPr lang="ko-KR" altLang="en-US" sz="1600" dirty="0"/>
          </a:p>
        </p:txBody>
      </p:sp>
      <p:cxnSp>
        <p:nvCxnSpPr>
          <p:cNvPr id="67" name="직선 연결선 66"/>
          <p:cNvCxnSpPr/>
          <p:nvPr/>
        </p:nvCxnSpPr>
        <p:spPr>
          <a:xfrm>
            <a:off x="2594018" y="4392349"/>
            <a:ext cx="532859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2594018" y="5040421"/>
            <a:ext cx="532859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4034178" y="4392349"/>
            <a:ext cx="0" cy="648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5114298" y="4392349"/>
            <a:ext cx="0" cy="648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6266426" y="4385253"/>
            <a:ext cx="0" cy="648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7274538" y="4393492"/>
            <a:ext cx="0" cy="648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8327436" y="4281618"/>
            <a:ext cx="595035" cy="316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삽입</a:t>
            </a:r>
          </a:p>
        </p:txBody>
      </p:sp>
      <p:sp>
        <p:nvSpPr>
          <p:cNvPr id="74" name="아래쪽 화살표 73"/>
          <p:cNvSpPr/>
          <p:nvPr/>
        </p:nvSpPr>
        <p:spPr>
          <a:xfrm rot="5400000">
            <a:off x="8016937" y="4283370"/>
            <a:ext cx="291535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아래쪽 화살표 74"/>
          <p:cNvSpPr/>
          <p:nvPr/>
        </p:nvSpPr>
        <p:spPr>
          <a:xfrm rot="5400000">
            <a:off x="2242098" y="4240193"/>
            <a:ext cx="291535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6" name="TextBox 75"/>
          <p:cNvSpPr txBox="1"/>
          <p:nvPr/>
        </p:nvSpPr>
        <p:spPr>
          <a:xfrm>
            <a:off x="3242091" y="4594452"/>
            <a:ext cx="576064" cy="32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A</a:t>
            </a:r>
            <a:endParaRPr lang="ko-KR" altLang="en-US" sz="1600" dirty="0"/>
          </a:p>
        </p:txBody>
      </p:sp>
      <p:sp>
        <p:nvSpPr>
          <p:cNvPr id="77" name="TextBox 76"/>
          <p:cNvSpPr txBox="1"/>
          <p:nvPr/>
        </p:nvSpPr>
        <p:spPr>
          <a:xfrm>
            <a:off x="4269437" y="4595868"/>
            <a:ext cx="576064" cy="32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B</a:t>
            </a:r>
            <a:endParaRPr lang="ko-KR" altLang="en-US" sz="1600" dirty="0"/>
          </a:p>
        </p:txBody>
      </p:sp>
      <p:sp>
        <p:nvSpPr>
          <p:cNvPr id="78" name="TextBox 77"/>
          <p:cNvSpPr txBox="1"/>
          <p:nvPr/>
        </p:nvSpPr>
        <p:spPr>
          <a:xfrm>
            <a:off x="5391973" y="4594452"/>
            <a:ext cx="576064" cy="32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C</a:t>
            </a:r>
            <a:endParaRPr lang="ko-KR" altLang="en-US" sz="1600" dirty="0"/>
          </a:p>
        </p:txBody>
      </p:sp>
      <p:sp>
        <p:nvSpPr>
          <p:cNvPr id="79" name="TextBox 78"/>
          <p:cNvSpPr txBox="1"/>
          <p:nvPr/>
        </p:nvSpPr>
        <p:spPr>
          <a:xfrm>
            <a:off x="6517683" y="4594452"/>
            <a:ext cx="576064" cy="32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D</a:t>
            </a:r>
            <a:endParaRPr lang="ko-KR" altLang="en-US" sz="1600" dirty="0"/>
          </a:p>
        </p:txBody>
      </p:sp>
      <p:cxnSp>
        <p:nvCxnSpPr>
          <p:cNvPr id="80" name="직선 연결선 79"/>
          <p:cNvCxnSpPr/>
          <p:nvPr/>
        </p:nvCxnSpPr>
        <p:spPr>
          <a:xfrm>
            <a:off x="3059565" y="4393492"/>
            <a:ext cx="0" cy="648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904947" y="5217071"/>
            <a:ext cx="1253869" cy="316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앞</a:t>
            </a:r>
            <a:r>
              <a:rPr lang="en-US" altLang="ko-KR" sz="1600" dirty="0"/>
              <a:t>(front)</a:t>
            </a:r>
            <a:endParaRPr lang="ko-KR" alt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1741534" y="4236558"/>
            <a:ext cx="595035" cy="316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삭제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988738" y="5217071"/>
            <a:ext cx="1253869" cy="316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앞</a:t>
            </a:r>
            <a:r>
              <a:rPr lang="en-US" altLang="ko-KR" sz="1600" dirty="0"/>
              <a:t>(front)</a:t>
            </a:r>
            <a:endParaRPr lang="ko-KR" alt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4078153" y="5209373"/>
            <a:ext cx="1253869" cy="316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앞</a:t>
            </a:r>
            <a:r>
              <a:rPr lang="en-US" altLang="ko-KR" sz="1600" dirty="0"/>
              <a:t>(front)</a:t>
            </a:r>
            <a:endParaRPr lang="ko-KR" alt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5167568" y="5226904"/>
            <a:ext cx="1253869" cy="316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앞</a:t>
            </a:r>
            <a:r>
              <a:rPr lang="en-US" altLang="ko-KR" sz="1600" dirty="0"/>
              <a:t>(front)</a:t>
            </a:r>
            <a:endParaRPr lang="ko-KR" altLang="en-US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6207741" y="5204930"/>
            <a:ext cx="1130438" cy="316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뒤</a:t>
            </a:r>
            <a:r>
              <a:rPr lang="en-US" altLang="ko-KR" sz="1600" dirty="0">
                <a:solidFill>
                  <a:srgbClr val="FF0000"/>
                </a:solidFill>
              </a:rPr>
              <a:t>(rear)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215960" y="5415736"/>
            <a:ext cx="1253869" cy="316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앞</a:t>
            </a:r>
            <a:r>
              <a:rPr lang="en-US" altLang="ko-KR" sz="1600" dirty="0"/>
              <a:t>(front)</a:t>
            </a:r>
            <a:endParaRPr lang="ko-KR" alt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413021" y="1463069"/>
            <a:ext cx="825867" cy="288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400" b="1" dirty="0">
                <a:solidFill>
                  <a:srgbClr val="FF0000"/>
                </a:solidFill>
              </a:rPr>
              <a:t>삽입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75785" y="4063719"/>
            <a:ext cx="825867" cy="288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400" b="1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1097494" y="3765843"/>
            <a:ext cx="6962903" cy="4571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11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L -0.56475 -0.0009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24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7037E-6 L -0.50556 0.0023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78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6 L -0.44652 0.0023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326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3.7037E-6 L -0.3717 0.00231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94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96296E-6 L -0.28334 0.00277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67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48148E-6 L -0.34479 0.00393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40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96296E-6 L -0.41267 0.00416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42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96296E-6 L -0.48038 0.00416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28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/>
      <p:bldP spid="57" grpId="0"/>
      <p:bldP spid="60" grpId="0"/>
      <p:bldP spid="63" grpId="0"/>
      <p:bldP spid="63" grpId="1"/>
      <p:bldP spid="64" grpId="0"/>
      <p:bldP spid="64" grpId="1"/>
      <p:bldP spid="65" grpId="0"/>
      <p:bldP spid="65" grpId="1"/>
      <p:bldP spid="66" grpId="0"/>
      <p:bldP spid="76" grpId="0"/>
      <p:bldP spid="77" grpId="0"/>
      <p:bldP spid="78" grpId="0"/>
      <p:bldP spid="79" grpId="0"/>
      <p:bldP spid="81" grpId="0"/>
      <p:bldP spid="83" grpId="0"/>
      <p:bldP spid="83" grpId="1"/>
      <p:bldP spid="84" grpId="0"/>
      <p:bldP spid="84" grpId="1"/>
      <p:bldP spid="85" grpId="0"/>
      <p:bldP spid="85" grpId="1"/>
      <p:bldP spid="8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en-US" altLang="ko-KR" dirty="0">
                <a:solidFill>
                  <a:schemeClr val="tx1"/>
                </a:solidFill>
              </a:rPr>
              <a:t>queue</a:t>
            </a:r>
            <a:r>
              <a:rPr lang="ko-KR" altLang="en-US" dirty="0">
                <a:solidFill>
                  <a:schemeClr val="tx1"/>
                </a:solidFill>
              </a:rPr>
              <a:t>의 연산</a:t>
            </a:r>
          </a:p>
          <a:p>
            <a:pPr lvl="2" eaLnBrk="1" hangingPunct="1"/>
            <a:r>
              <a:rPr lang="ko-KR" altLang="en-US" dirty="0"/>
              <a:t>삽입 </a:t>
            </a:r>
            <a:r>
              <a:rPr lang="en-US" altLang="ko-KR" dirty="0"/>
              <a:t>: </a:t>
            </a:r>
            <a:r>
              <a:rPr lang="en-US" altLang="ko-KR" dirty="0" err="1"/>
              <a:t>enQueue</a:t>
            </a:r>
            <a:endParaRPr lang="en-US" altLang="ko-KR" dirty="0"/>
          </a:p>
          <a:p>
            <a:pPr lvl="2" eaLnBrk="1" hangingPunct="1">
              <a:lnSpc>
                <a:spcPct val="90000"/>
              </a:lnSpc>
            </a:pPr>
            <a:r>
              <a:rPr lang="ko-KR" altLang="en-US" dirty="0"/>
              <a:t>삭제 </a:t>
            </a:r>
            <a:r>
              <a:rPr lang="en-US" altLang="ko-KR" dirty="0"/>
              <a:t>: </a:t>
            </a:r>
            <a:r>
              <a:rPr lang="en-US" altLang="ko-KR" dirty="0" err="1"/>
              <a:t>deQueue</a:t>
            </a:r>
            <a:endParaRPr lang="en-US" altLang="ko-KR" dirty="0"/>
          </a:p>
          <a:p>
            <a:pPr lvl="1" eaLnBrk="1" hangingPunct="1"/>
            <a:r>
              <a:rPr lang="ko-KR" altLang="en-US" dirty="0" err="1">
                <a:solidFill>
                  <a:schemeClr val="tx1"/>
                </a:solidFill>
              </a:rPr>
              <a:t>스택과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queue</a:t>
            </a:r>
            <a:r>
              <a:rPr lang="ko-KR" altLang="en-US" dirty="0">
                <a:solidFill>
                  <a:schemeClr val="tx1"/>
                </a:solidFill>
              </a:rPr>
              <a:t>의 연산 비교</a:t>
            </a:r>
          </a:p>
        </p:txBody>
      </p:sp>
      <p:pic>
        <p:nvPicPr>
          <p:cNvPr id="1536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2786063"/>
            <a:ext cx="72199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3B35C681-4D0F-4DC6-B8CC-2BBFE44DF303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7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연산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/>
              <a:t>추상 자료형 </a:t>
            </a:r>
            <a:r>
              <a:rPr lang="en-US" altLang="ko-KR"/>
              <a:t>queue</a:t>
            </a:r>
            <a:endParaRPr lang="ko-KR" altLang="en-US"/>
          </a:p>
        </p:txBody>
      </p:sp>
      <p:sp>
        <p:nvSpPr>
          <p:cNvPr id="25605" name="Text Box 6"/>
          <p:cNvSpPr txBox="1">
            <a:spLocks noChangeArrowheads="1"/>
          </p:cNvSpPr>
          <p:nvPr/>
        </p:nvSpPr>
        <p:spPr bwMode="auto">
          <a:xfrm>
            <a:off x="539750" y="1773238"/>
            <a:ext cx="8208963" cy="4316412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b="1" dirty="0">
                <a:latin typeface="+mj-lt"/>
              </a:rPr>
              <a:t>ADT  Queue </a:t>
            </a:r>
          </a:p>
          <a:p>
            <a:pPr>
              <a:defRPr/>
            </a:pPr>
            <a:r>
              <a:rPr lang="en-US" altLang="ko-KR" sz="1400" b="1" dirty="0">
                <a:latin typeface="+mj-lt"/>
              </a:rPr>
              <a:t>    </a:t>
            </a:r>
            <a:r>
              <a:rPr lang="ko-KR" altLang="en-US" sz="1400" b="1" dirty="0">
                <a:latin typeface="+mj-lt"/>
              </a:rPr>
              <a:t>데이터 </a:t>
            </a:r>
            <a:r>
              <a:rPr lang="en-US" altLang="ko-KR" sz="1400" b="1" dirty="0">
                <a:latin typeface="+mj-lt"/>
              </a:rPr>
              <a:t>:  0</a:t>
            </a:r>
            <a:r>
              <a:rPr lang="ko-KR" altLang="en-US" sz="1400" b="1" dirty="0">
                <a:latin typeface="+mj-lt"/>
              </a:rPr>
              <a:t>개 이상의 원소를 가진 유한 순서 리스트</a:t>
            </a:r>
          </a:p>
          <a:p>
            <a:pPr>
              <a:defRPr/>
            </a:pPr>
            <a:r>
              <a:rPr lang="ko-KR" altLang="en-US" sz="1400" b="1" dirty="0">
                <a:latin typeface="+mj-lt"/>
              </a:rPr>
              <a:t>    연산 </a:t>
            </a:r>
            <a:r>
              <a:rPr lang="en-US" altLang="ko-KR" sz="1400" b="1" dirty="0">
                <a:latin typeface="+mj-lt"/>
              </a:rPr>
              <a:t>:</a:t>
            </a:r>
          </a:p>
          <a:p>
            <a:pPr>
              <a:defRPr/>
            </a:pPr>
            <a:r>
              <a:rPr lang="en-US" altLang="ko-KR" sz="1400" b="1" dirty="0">
                <a:latin typeface="+mj-lt"/>
              </a:rPr>
              <a:t>          </a:t>
            </a:r>
            <a:r>
              <a:rPr lang="en-US" altLang="ko-KR" sz="1400" b="1" dirty="0" err="1">
                <a:latin typeface="+mj-lt"/>
              </a:rPr>
              <a:t>Q∈Queue</a:t>
            </a:r>
            <a:r>
              <a:rPr lang="en-US" altLang="ko-KR" sz="1400" b="1" dirty="0">
                <a:latin typeface="+mj-lt"/>
              </a:rPr>
              <a:t>; </a:t>
            </a:r>
            <a:r>
              <a:rPr lang="en-US" altLang="ko-KR" sz="1400" b="1" dirty="0" err="1">
                <a:latin typeface="+mj-lt"/>
              </a:rPr>
              <a:t>item∈Element</a:t>
            </a:r>
            <a:r>
              <a:rPr lang="en-US" altLang="ko-KR" sz="1400" b="1" dirty="0">
                <a:latin typeface="+mj-lt"/>
              </a:rPr>
              <a:t>;</a:t>
            </a:r>
          </a:p>
          <a:p>
            <a:pPr>
              <a:defRPr/>
            </a:pPr>
            <a:r>
              <a:rPr lang="en-US" altLang="ko-KR" sz="1400" b="1" dirty="0">
                <a:latin typeface="+mj-lt"/>
              </a:rPr>
              <a:t>          </a:t>
            </a:r>
            <a:r>
              <a:rPr lang="en-US" altLang="ko-KR" sz="1400" b="1" dirty="0" err="1">
                <a:solidFill>
                  <a:srgbClr val="FF0000"/>
                </a:solidFill>
                <a:latin typeface="+mj-lt"/>
              </a:rPr>
              <a:t>createQueue</a:t>
            </a:r>
            <a:r>
              <a:rPr lang="en-US" altLang="ko-KR" sz="1400" b="1" dirty="0">
                <a:solidFill>
                  <a:srgbClr val="FF0000"/>
                </a:solidFill>
                <a:latin typeface="+mj-lt"/>
              </a:rPr>
              <a:t>() </a:t>
            </a:r>
            <a:r>
              <a:rPr lang="en-US" altLang="ko-KR" sz="1400" b="1" dirty="0">
                <a:latin typeface="+mj-lt"/>
              </a:rPr>
              <a:t>∷= create an empty Q;</a:t>
            </a:r>
          </a:p>
          <a:p>
            <a:pPr>
              <a:defRPr/>
            </a:pPr>
            <a:r>
              <a:rPr lang="en-US" altLang="ko-KR" sz="1400" b="1" dirty="0">
                <a:latin typeface="+mj-lt"/>
              </a:rPr>
              <a:t>		// </a:t>
            </a:r>
            <a:r>
              <a:rPr lang="ko-KR" altLang="en-US" sz="1400" b="1" dirty="0">
                <a:latin typeface="+mj-lt"/>
              </a:rPr>
              <a:t>공백 </a:t>
            </a:r>
            <a:r>
              <a:rPr lang="en-US" altLang="ko-KR" sz="1400" b="1" dirty="0">
                <a:latin typeface="+mj-lt"/>
              </a:rPr>
              <a:t>queue</a:t>
            </a:r>
            <a:r>
              <a:rPr lang="ko-KR" altLang="en-US" sz="1400" b="1" dirty="0">
                <a:latin typeface="+mj-lt"/>
              </a:rPr>
              <a:t>를 생성하는 연산</a:t>
            </a:r>
          </a:p>
          <a:p>
            <a:pPr>
              <a:defRPr/>
            </a:pPr>
            <a:r>
              <a:rPr lang="ko-KR" altLang="en-US" sz="1400" b="1" dirty="0">
                <a:latin typeface="+mj-lt"/>
              </a:rPr>
              <a:t>          </a:t>
            </a:r>
            <a:r>
              <a:rPr lang="en-US" altLang="ko-KR" sz="1400" b="1" dirty="0" err="1">
                <a:solidFill>
                  <a:srgbClr val="FF0000"/>
                </a:solidFill>
                <a:latin typeface="+mj-lt"/>
              </a:rPr>
              <a:t>enQueue</a:t>
            </a:r>
            <a:r>
              <a:rPr lang="en-US" altLang="ko-KR" sz="1400" b="1" dirty="0">
                <a:solidFill>
                  <a:srgbClr val="FF0000"/>
                </a:solidFill>
                <a:latin typeface="+mj-lt"/>
              </a:rPr>
              <a:t>(Q, item) </a:t>
            </a:r>
            <a:r>
              <a:rPr lang="en-US" altLang="ko-KR" sz="1400" b="1" dirty="0">
                <a:latin typeface="+mj-lt"/>
              </a:rPr>
              <a:t>∷= insert item at the rear of Q;</a:t>
            </a:r>
          </a:p>
          <a:p>
            <a:pPr>
              <a:defRPr/>
            </a:pPr>
            <a:r>
              <a:rPr lang="en-US" altLang="ko-KR" sz="1400" b="1" dirty="0">
                <a:latin typeface="+mj-lt"/>
              </a:rPr>
              <a:t>		// queue</a:t>
            </a:r>
            <a:r>
              <a:rPr lang="ko-KR" altLang="en-US" sz="1400" b="1" dirty="0">
                <a:latin typeface="+mj-lt"/>
              </a:rPr>
              <a:t>의 </a:t>
            </a:r>
            <a:r>
              <a:rPr lang="en-US" altLang="ko-KR" sz="1400" b="1" dirty="0">
                <a:latin typeface="+mj-lt"/>
              </a:rPr>
              <a:t>rear</a:t>
            </a:r>
            <a:r>
              <a:rPr lang="ko-KR" altLang="en-US" sz="1400" b="1" dirty="0">
                <a:latin typeface="+mj-lt"/>
              </a:rPr>
              <a:t>에 </a:t>
            </a:r>
            <a:r>
              <a:rPr lang="en-US" altLang="ko-KR" sz="1400" b="1" dirty="0">
                <a:latin typeface="+mj-lt"/>
              </a:rPr>
              <a:t>item(</a:t>
            </a:r>
            <a:r>
              <a:rPr lang="ko-KR" altLang="en-US" sz="1400" b="1" dirty="0">
                <a:latin typeface="+mj-lt"/>
              </a:rPr>
              <a:t>원소</a:t>
            </a:r>
            <a:r>
              <a:rPr lang="en-US" altLang="ko-KR" sz="1400" b="1" dirty="0">
                <a:latin typeface="+mj-lt"/>
              </a:rPr>
              <a:t>)</a:t>
            </a:r>
            <a:r>
              <a:rPr lang="ko-KR" altLang="en-US" sz="1400" b="1" dirty="0">
                <a:latin typeface="+mj-lt"/>
              </a:rPr>
              <a:t>을 삽입하는 연산</a:t>
            </a:r>
          </a:p>
          <a:p>
            <a:pPr>
              <a:defRPr/>
            </a:pPr>
            <a:r>
              <a:rPr lang="ko-KR" altLang="en-US" sz="1400" b="1" dirty="0">
                <a:latin typeface="+mj-lt"/>
              </a:rPr>
              <a:t>          </a:t>
            </a:r>
            <a:r>
              <a:rPr lang="en-US" altLang="ko-KR" sz="1400" b="1" dirty="0" err="1">
                <a:solidFill>
                  <a:srgbClr val="FF0000"/>
                </a:solidFill>
                <a:latin typeface="+mj-lt"/>
              </a:rPr>
              <a:t>isEmpty</a:t>
            </a:r>
            <a:r>
              <a:rPr lang="en-US" altLang="ko-KR" sz="1400" b="1" dirty="0">
                <a:solidFill>
                  <a:srgbClr val="FF0000"/>
                </a:solidFill>
                <a:latin typeface="+mj-lt"/>
              </a:rPr>
              <a:t>(Q)</a:t>
            </a:r>
            <a:r>
              <a:rPr lang="en-US" altLang="ko-KR" sz="1400" b="1" dirty="0">
                <a:latin typeface="+mj-lt"/>
              </a:rPr>
              <a:t> ∷= if (Q is empty) then return true</a:t>
            </a:r>
          </a:p>
          <a:p>
            <a:pPr>
              <a:defRPr/>
            </a:pPr>
            <a:r>
              <a:rPr lang="en-US" altLang="ko-KR" sz="1400" b="1" dirty="0">
                <a:latin typeface="+mj-lt"/>
              </a:rPr>
              <a:t>                         else return false;</a:t>
            </a:r>
          </a:p>
          <a:p>
            <a:pPr>
              <a:defRPr/>
            </a:pPr>
            <a:r>
              <a:rPr lang="en-US" altLang="ko-KR" sz="1400" b="1" dirty="0">
                <a:latin typeface="+mj-lt"/>
              </a:rPr>
              <a:t>		// queue</a:t>
            </a:r>
            <a:r>
              <a:rPr lang="ko-KR" altLang="en-US" sz="1400" b="1" dirty="0">
                <a:latin typeface="+mj-lt"/>
              </a:rPr>
              <a:t>가 공백인지 아닌지를 확인하는 연산</a:t>
            </a:r>
          </a:p>
          <a:p>
            <a:pPr>
              <a:defRPr/>
            </a:pPr>
            <a:r>
              <a:rPr lang="ko-KR" altLang="en-US" sz="1400" b="1" dirty="0">
                <a:latin typeface="+mj-lt"/>
              </a:rPr>
              <a:t>          </a:t>
            </a:r>
            <a:r>
              <a:rPr lang="en-US" altLang="ko-KR" sz="1400" b="1" dirty="0" err="1">
                <a:solidFill>
                  <a:srgbClr val="FF0000"/>
                </a:solidFill>
                <a:latin typeface="+mj-lt"/>
              </a:rPr>
              <a:t>deQueue</a:t>
            </a:r>
            <a:r>
              <a:rPr lang="en-US" altLang="ko-KR" sz="1400" b="1" dirty="0">
                <a:solidFill>
                  <a:srgbClr val="FF0000"/>
                </a:solidFill>
                <a:latin typeface="+mj-lt"/>
              </a:rPr>
              <a:t>(Q)</a:t>
            </a:r>
            <a:r>
              <a:rPr lang="en-US" altLang="ko-KR" sz="1400" b="1" dirty="0">
                <a:latin typeface="+mj-lt"/>
              </a:rPr>
              <a:t> ∷= if (</a:t>
            </a:r>
            <a:r>
              <a:rPr lang="en-US" altLang="ko-KR" sz="1400" b="1" dirty="0" err="1">
                <a:latin typeface="+mj-lt"/>
              </a:rPr>
              <a:t>isEmpty</a:t>
            </a:r>
            <a:r>
              <a:rPr lang="en-US" altLang="ko-KR" sz="1400" b="1" dirty="0">
                <a:latin typeface="+mj-lt"/>
              </a:rPr>
              <a:t>(Q)) then return error</a:t>
            </a:r>
          </a:p>
          <a:p>
            <a:pPr>
              <a:defRPr/>
            </a:pPr>
            <a:r>
              <a:rPr lang="en-US" altLang="ko-KR" sz="1400" b="1" dirty="0">
                <a:latin typeface="+mj-lt"/>
              </a:rPr>
              <a:t>                         else { delete and return the front item of Q };</a:t>
            </a:r>
          </a:p>
          <a:p>
            <a:pPr>
              <a:defRPr/>
            </a:pPr>
            <a:r>
              <a:rPr lang="en-US" altLang="ko-KR" sz="1400" b="1" dirty="0">
                <a:latin typeface="+mj-lt"/>
              </a:rPr>
              <a:t>		// queue</a:t>
            </a:r>
            <a:r>
              <a:rPr lang="ko-KR" altLang="en-US" sz="1400" b="1" dirty="0">
                <a:latin typeface="+mj-lt"/>
              </a:rPr>
              <a:t>의 </a:t>
            </a:r>
            <a:r>
              <a:rPr lang="en-US" altLang="ko-KR" sz="1400" b="1" dirty="0">
                <a:latin typeface="+mj-lt"/>
              </a:rPr>
              <a:t>front</a:t>
            </a:r>
            <a:r>
              <a:rPr lang="ko-KR" altLang="en-US" sz="1400" b="1" dirty="0">
                <a:latin typeface="+mj-lt"/>
              </a:rPr>
              <a:t>에 있는 </a:t>
            </a:r>
            <a:r>
              <a:rPr lang="en-US" altLang="ko-KR" sz="1400" b="1" dirty="0">
                <a:latin typeface="+mj-lt"/>
              </a:rPr>
              <a:t>item(</a:t>
            </a:r>
            <a:r>
              <a:rPr lang="ko-KR" altLang="en-US" sz="1400" b="1" dirty="0">
                <a:latin typeface="+mj-lt"/>
              </a:rPr>
              <a:t>원소</a:t>
            </a:r>
            <a:r>
              <a:rPr lang="en-US" altLang="ko-KR" sz="1400" b="1" dirty="0">
                <a:latin typeface="+mj-lt"/>
              </a:rPr>
              <a:t>)</a:t>
            </a:r>
            <a:r>
              <a:rPr lang="ko-KR" altLang="en-US" sz="1400" b="1" dirty="0">
                <a:latin typeface="+mj-lt"/>
              </a:rPr>
              <a:t>을 </a:t>
            </a:r>
            <a:r>
              <a:rPr lang="en-US" altLang="ko-KR" sz="1400" b="1" dirty="0">
                <a:latin typeface="+mj-lt"/>
              </a:rPr>
              <a:t>queue</a:t>
            </a:r>
            <a:r>
              <a:rPr lang="ko-KR" altLang="en-US" sz="1400" b="1" dirty="0">
                <a:latin typeface="+mj-lt"/>
              </a:rPr>
              <a:t>에서 삭제하고 반환하는 연산</a:t>
            </a:r>
          </a:p>
          <a:p>
            <a:pPr>
              <a:defRPr/>
            </a:pPr>
            <a:r>
              <a:rPr lang="ko-KR" altLang="en-US" sz="1400" b="1" dirty="0">
                <a:latin typeface="+mj-lt"/>
              </a:rPr>
              <a:t>          </a:t>
            </a:r>
            <a:r>
              <a:rPr lang="en-US" altLang="ko-KR" sz="1400" b="1" dirty="0">
                <a:latin typeface="+mj-lt"/>
              </a:rPr>
              <a:t>delete(Q) ∷= if (</a:t>
            </a:r>
            <a:r>
              <a:rPr lang="en-US" altLang="ko-KR" sz="1400" b="1" dirty="0" err="1">
                <a:latin typeface="+mj-lt"/>
              </a:rPr>
              <a:t>isEmpty</a:t>
            </a:r>
            <a:r>
              <a:rPr lang="en-US" altLang="ko-KR" sz="1400" b="1" dirty="0">
                <a:latin typeface="+mj-lt"/>
              </a:rPr>
              <a:t>(Q)) then return error</a:t>
            </a:r>
          </a:p>
          <a:p>
            <a:pPr>
              <a:defRPr/>
            </a:pPr>
            <a:r>
              <a:rPr lang="en-US" altLang="ko-KR" sz="1400" b="1" dirty="0">
                <a:latin typeface="+mj-lt"/>
              </a:rPr>
              <a:t>                        else { delete the front item of Q };</a:t>
            </a:r>
          </a:p>
          <a:p>
            <a:pPr>
              <a:defRPr/>
            </a:pPr>
            <a:r>
              <a:rPr lang="en-US" altLang="ko-KR" sz="1400" b="1" dirty="0">
                <a:latin typeface="+mj-lt"/>
              </a:rPr>
              <a:t>		// queue</a:t>
            </a:r>
            <a:r>
              <a:rPr lang="ko-KR" altLang="en-US" sz="1400" b="1" dirty="0">
                <a:latin typeface="+mj-lt"/>
              </a:rPr>
              <a:t>의 </a:t>
            </a:r>
            <a:r>
              <a:rPr lang="en-US" altLang="ko-KR" sz="1400" b="1" dirty="0">
                <a:latin typeface="+mj-lt"/>
              </a:rPr>
              <a:t>front</a:t>
            </a:r>
            <a:r>
              <a:rPr lang="ko-KR" altLang="en-US" sz="1400" b="1" dirty="0">
                <a:latin typeface="+mj-lt"/>
              </a:rPr>
              <a:t>에 있는 </a:t>
            </a:r>
            <a:r>
              <a:rPr lang="en-US" altLang="ko-KR" sz="1400" b="1" dirty="0">
                <a:latin typeface="+mj-lt"/>
              </a:rPr>
              <a:t>item(</a:t>
            </a:r>
            <a:r>
              <a:rPr lang="ko-KR" altLang="en-US" sz="1400" b="1" dirty="0">
                <a:latin typeface="+mj-lt"/>
              </a:rPr>
              <a:t>원소</a:t>
            </a:r>
            <a:r>
              <a:rPr lang="en-US" altLang="ko-KR" sz="1400" b="1" dirty="0">
                <a:latin typeface="+mj-lt"/>
              </a:rPr>
              <a:t>)</a:t>
            </a:r>
            <a:r>
              <a:rPr lang="ko-KR" altLang="en-US" sz="1400" b="1" dirty="0">
                <a:latin typeface="+mj-lt"/>
              </a:rPr>
              <a:t>을 삭제하는 연산</a:t>
            </a:r>
          </a:p>
          <a:p>
            <a:pPr>
              <a:defRPr/>
            </a:pPr>
            <a:r>
              <a:rPr lang="ko-KR" altLang="en-US" sz="1400" b="1" dirty="0">
                <a:latin typeface="+mj-lt"/>
              </a:rPr>
              <a:t>          </a:t>
            </a:r>
            <a:r>
              <a:rPr lang="en-US" altLang="ko-KR" sz="1400" b="1" dirty="0">
                <a:latin typeface="+mj-lt"/>
              </a:rPr>
              <a:t>peek(Q) ∷= if (</a:t>
            </a:r>
            <a:r>
              <a:rPr lang="en-US" altLang="ko-KR" sz="1400" b="1" dirty="0" err="1">
                <a:latin typeface="+mj-lt"/>
              </a:rPr>
              <a:t>isEmpty</a:t>
            </a:r>
            <a:r>
              <a:rPr lang="en-US" altLang="ko-KR" sz="1400" b="1" dirty="0">
                <a:latin typeface="+mj-lt"/>
              </a:rPr>
              <a:t>(Q)) then return error</a:t>
            </a:r>
          </a:p>
          <a:p>
            <a:pPr>
              <a:defRPr/>
            </a:pPr>
            <a:r>
              <a:rPr lang="en-US" altLang="ko-KR" sz="1400" b="1" dirty="0">
                <a:latin typeface="+mj-lt"/>
              </a:rPr>
              <a:t>                      else { return the front item of the Q };</a:t>
            </a:r>
          </a:p>
          <a:p>
            <a:pPr>
              <a:defRPr/>
            </a:pPr>
            <a:r>
              <a:rPr lang="en-US" altLang="ko-KR" sz="1400" b="1" dirty="0">
                <a:latin typeface="+mj-lt"/>
              </a:rPr>
              <a:t>		// queue</a:t>
            </a:r>
            <a:r>
              <a:rPr lang="ko-KR" altLang="en-US" sz="1400" b="1" dirty="0">
                <a:latin typeface="+mj-lt"/>
              </a:rPr>
              <a:t>의 </a:t>
            </a:r>
            <a:r>
              <a:rPr lang="en-US" altLang="ko-KR" sz="1400" b="1" dirty="0">
                <a:latin typeface="+mj-lt"/>
              </a:rPr>
              <a:t>front</a:t>
            </a:r>
            <a:r>
              <a:rPr lang="ko-KR" altLang="en-US" sz="1400" b="1" dirty="0">
                <a:latin typeface="+mj-lt"/>
              </a:rPr>
              <a:t>에 있는 </a:t>
            </a:r>
            <a:r>
              <a:rPr lang="en-US" altLang="ko-KR" sz="1400" b="1" dirty="0">
                <a:latin typeface="+mj-lt"/>
              </a:rPr>
              <a:t>item(</a:t>
            </a:r>
            <a:r>
              <a:rPr lang="ko-KR" altLang="en-US" sz="1400" b="1" dirty="0">
                <a:latin typeface="+mj-lt"/>
              </a:rPr>
              <a:t>원소</a:t>
            </a:r>
            <a:r>
              <a:rPr lang="en-US" altLang="ko-KR" sz="1400" b="1" dirty="0">
                <a:latin typeface="+mj-lt"/>
              </a:rPr>
              <a:t>)</a:t>
            </a:r>
            <a:r>
              <a:rPr lang="ko-KR" altLang="en-US" sz="1400" b="1" dirty="0">
                <a:latin typeface="+mj-lt"/>
              </a:rPr>
              <a:t>을 반환하는 연산</a:t>
            </a:r>
          </a:p>
          <a:p>
            <a:pPr>
              <a:defRPr/>
            </a:pPr>
            <a:r>
              <a:rPr lang="en-US" altLang="ko-KR" sz="1400" b="1" dirty="0">
                <a:latin typeface="+mj-lt"/>
              </a:rPr>
              <a:t>End Queue</a:t>
            </a:r>
          </a:p>
        </p:txBody>
      </p:sp>
      <p:sp>
        <p:nvSpPr>
          <p:cNvPr id="16389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5303D28E-1E54-4B11-B08B-4706123E548A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8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6390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endParaRPr lang="ko-KR" altLang="en-US" sz="2400" b="1" i="1" dirty="0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바닥글 개체 틀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/>
              <a:t>선형 </a:t>
            </a:r>
            <a:r>
              <a:rPr lang="en-US" altLang="ko-KR" dirty="0"/>
              <a:t>queue</a:t>
            </a:r>
            <a:endParaRPr lang="ko-KR" altLang="en-US" dirty="0"/>
          </a:p>
          <a:p>
            <a:pPr marL="548640" lvl="1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차원 배열을 이용한 </a:t>
            </a:r>
            <a:r>
              <a:rPr lang="en-US" altLang="ko-KR" dirty="0">
                <a:solidFill>
                  <a:schemeClr val="tx1"/>
                </a:solidFill>
              </a:rPr>
              <a:t>queue</a:t>
            </a:r>
            <a:endParaRPr lang="ko-KR" altLang="en-US" dirty="0">
              <a:solidFill>
                <a:schemeClr val="tx1"/>
              </a:solidFill>
            </a:endParaRPr>
          </a:p>
          <a:p>
            <a:pPr marL="822960" lvl="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altLang="ko-KR" dirty="0"/>
              <a:t>queue</a:t>
            </a:r>
            <a:r>
              <a:rPr lang="ko-KR" altLang="en-US" dirty="0"/>
              <a:t>의 크기 </a:t>
            </a:r>
            <a:r>
              <a:rPr lang="en-US" altLang="ko-KR" dirty="0"/>
              <a:t>= </a:t>
            </a:r>
            <a:r>
              <a:rPr lang="ko-KR" altLang="en-US" dirty="0"/>
              <a:t>배열의 크기</a:t>
            </a:r>
          </a:p>
          <a:p>
            <a:pPr marL="822960" lvl="2" eaLnBrk="1" fontAlgn="auto" hangingPunct="1">
              <a:lnSpc>
                <a:spcPct val="7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/>
              <a:t>변수 </a:t>
            </a:r>
            <a:r>
              <a:rPr lang="en-US" altLang="ko-KR" dirty="0"/>
              <a:t>front : </a:t>
            </a:r>
            <a:r>
              <a:rPr lang="ko-KR" altLang="en-US" dirty="0"/>
              <a:t>저장된 첫 번째 원소의 인덱스 저장</a:t>
            </a:r>
          </a:p>
          <a:p>
            <a:pPr marL="822960" lvl="2" eaLnBrk="1" fontAlgn="auto" hangingPunct="1">
              <a:lnSpc>
                <a:spcPct val="7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/>
              <a:t>변수 </a:t>
            </a:r>
            <a:r>
              <a:rPr lang="en-US" altLang="ko-KR" dirty="0"/>
              <a:t>rear : </a:t>
            </a:r>
            <a:r>
              <a:rPr lang="ko-KR" altLang="en-US" dirty="0"/>
              <a:t>저장된 마지막 원소의 인덱스 저장</a:t>
            </a:r>
          </a:p>
          <a:p>
            <a:pPr marL="548640" lvl="1" indent="-274320" eaLnBrk="1" fontAlgn="auto" hangingPunct="1">
              <a:lnSpc>
                <a:spcPct val="14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>
                <a:solidFill>
                  <a:schemeClr val="tx1"/>
                </a:solidFill>
              </a:rPr>
              <a:t>상태 표현 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/>
              <a:t>초기 상태 </a:t>
            </a:r>
            <a:r>
              <a:rPr lang="en-US" altLang="ko-KR" dirty="0"/>
              <a:t>: front = rear = 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-1</a:t>
            </a:r>
          </a:p>
          <a:p>
            <a:pPr marL="822960" lvl="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/>
              <a:t>공백 상태 </a:t>
            </a:r>
            <a:r>
              <a:rPr lang="en-US" altLang="ko-KR" dirty="0"/>
              <a:t>: 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front = rear</a:t>
            </a:r>
          </a:p>
          <a:p>
            <a:pPr marL="822960" lvl="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dirty="0"/>
              <a:t>포화 상태 </a:t>
            </a:r>
            <a:r>
              <a:rPr lang="en-US" altLang="ko-KR" dirty="0"/>
              <a:t>: 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rear = n-1  </a:t>
            </a:r>
            <a:r>
              <a:rPr lang="en-US" altLang="ko-KR" dirty="0"/>
              <a:t>(n : </a:t>
            </a:r>
            <a:r>
              <a:rPr lang="ko-KR" altLang="en-US" dirty="0"/>
              <a:t>배열의 크기</a:t>
            </a:r>
            <a:r>
              <a:rPr lang="en-US" altLang="ko-KR" dirty="0"/>
              <a:t>, n-1 : </a:t>
            </a:r>
            <a:r>
              <a:rPr lang="ko-KR" altLang="en-US" dirty="0"/>
              <a:t>배열의 마지막 인덱스</a:t>
            </a:r>
            <a:r>
              <a:rPr lang="en-US" altLang="ko-KR" dirty="0"/>
              <a:t>)</a:t>
            </a:r>
          </a:p>
          <a:p>
            <a:pPr marL="822960" lvl="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dirty="0"/>
          </a:p>
          <a:p>
            <a:pPr marL="1097280" lvl="3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endParaRPr lang="en-US" altLang="ko-KR" dirty="0"/>
          </a:p>
        </p:txBody>
      </p:sp>
      <p:sp>
        <p:nvSpPr>
          <p:cNvPr id="21508" name="슬라이드 번호 개체 틀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ourier New" pitchFamily="49" charset="0"/>
                <a:ea typeface="굴림" pitchFamily="50" charset="-127"/>
              </a:defRPr>
            </a:lvl9pPr>
          </a:lstStyle>
          <a:p>
            <a:pPr eaLnBrk="1" hangingPunct="1"/>
            <a:fld id="{554FC22D-B161-418D-A469-057FDF17E431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9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1509" name="Rectangle 7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 </a:t>
            </a:r>
            <a:r>
              <a:rPr lang="en-US" altLang="ko-KR" sz="2400" b="1" i="1">
                <a:solidFill>
                  <a:srgbClr val="CC3300"/>
                </a:solidFill>
                <a:latin typeface="Times New Roman" pitchFamily="18" charset="0"/>
                <a:ea typeface="HY헤드라인M" pitchFamily="18" charset="-127"/>
              </a:rPr>
              <a:t>–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순차 자료구조를 이용한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queue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  <a:endParaRPr lang="ko-KR" altLang="en-US" sz="2400">
              <a:solidFill>
                <a:srgbClr val="0D5881"/>
              </a:solidFill>
              <a:latin typeface="한양견고딕" charset="-127"/>
              <a:ea typeface="한양견고딕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84359" y="4643497"/>
            <a:ext cx="421497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784359" y="5291569"/>
            <a:ext cx="421497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758972" y="4643497"/>
            <a:ext cx="0" cy="648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839092" y="4643497"/>
            <a:ext cx="0" cy="648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991220" y="4636401"/>
            <a:ext cx="0" cy="648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5999332" y="4644640"/>
            <a:ext cx="0" cy="648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52230" y="4532766"/>
            <a:ext cx="595035" cy="316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삽입</a:t>
            </a:r>
          </a:p>
        </p:txBody>
      </p:sp>
      <p:sp>
        <p:nvSpPr>
          <p:cNvPr id="13" name="아래쪽 화살표 12"/>
          <p:cNvSpPr/>
          <p:nvPr/>
        </p:nvSpPr>
        <p:spPr>
          <a:xfrm rot="5400000">
            <a:off x="6741731" y="4534518"/>
            <a:ext cx="291535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4" name="아래쪽 화살표 13"/>
          <p:cNvSpPr/>
          <p:nvPr/>
        </p:nvSpPr>
        <p:spPr>
          <a:xfrm rot="5400000">
            <a:off x="966892" y="4491341"/>
            <a:ext cx="291535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/>
          <p:cNvSpPr txBox="1"/>
          <p:nvPr/>
        </p:nvSpPr>
        <p:spPr>
          <a:xfrm>
            <a:off x="7122497" y="4824301"/>
            <a:ext cx="576064" cy="32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A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7621327" y="4811619"/>
            <a:ext cx="576064" cy="32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B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8159572" y="4811619"/>
            <a:ext cx="576064" cy="32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C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8629439" y="4811619"/>
            <a:ext cx="576064" cy="32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D</a:t>
            </a:r>
            <a:endParaRPr lang="ko-KR" altLang="en-US" sz="16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1784359" y="4644640"/>
            <a:ext cx="0" cy="648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9741" y="5468219"/>
            <a:ext cx="1253869" cy="316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앞</a:t>
            </a:r>
            <a:r>
              <a:rPr lang="en-US" altLang="ko-KR" sz="1600" dirty="0"/>
              <a:t>(front)</a:t>
            </a:r>
            <a:endParaRPr lang="ko-KR" alt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40321" y="5738263"/>
            <a:ext cx="1130438" cy="316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뒤</a:t>
            </a:r>
            <a:r>
              <a:rPr lang="en-US" altLang="ko-KR" sz="1600" dirty="0"/>
              <a:t>(rear)</a:t>
            </a:r>
            <a:endParaRPr lang="ko-KR" alt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466328" y="4487706"/>
            <a:ext cx="595035" cy="316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삭제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13532" y="5468219"/>
            <a:ext cx="1130438" cy="316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뒤</a:t>
            </a:r>
            <a:r>
              <a:rPr lang="en-US" altLang="ko-KR" sz="1600" dirty="0"/>
              <a:t>(rear)</a:t>
            </a:r>
            <a:endParaRPr lang="ko-KR" alt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2802947" y="5460521"/>
            <a:ext cx="1130438" cy="316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뒤</a:t>
            </a:r>
            <a:r>
              <a:rPr lang="en-US" altLang="ko-KR" sz="1600" dirty="0"/>
              <a:t>(rear)</a:t>
            </a:r>
            <a:endParaRPr lang="ko-KR" alt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3892362" y="5478052"/>
            <a:ext cx="1130438" cy="316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뒤</a:t>
            </a:r>
            <a:r>
              <a:rPr lang="en-US" altLang="ko-KR" sz="1600" dirty="0"/>
              <a:t>(rear)</a:t>
            </a:r>
            <a:endParaRPr lang="ko-KR" alt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4932535" y="5456078"/>
            <a:ext cx="1130438" cy="316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뒤</a:t>
            </a:r>
            <a:r>
              <a:rPr lang="en-US" altLang="ko-KR" sz="1600" dirty="0"/>
              <a:t>(rear)</a:t>
            </a:r>
            <a:endParaRPr lang="ko-KR" alt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5209000" y="4369618"/>
            <a:ext cx="554960" cy="32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[3]</a:t>
            </a:r>
            <a:endParaRPr lang="ko-KR" alt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4141132" y="4374453"/>
            <a:ext cx="554960" cy="32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[2]</a:t>
            </a:r>
            <a:endParaRPr lang="ko-KR" alt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2981223" y="4380674"/>
            <a:ext cx="554960" cy="32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[1]</a:t>
            </a:r>
            <a:endParaRPr lang="ko-KR" alt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1988800" y="4379401"/>
            <a:ext cx="554960" cy="32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[0]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5185E-6 L -0.56077 -0.0020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03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11022E-16 L -0.51285 0.00231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42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11022E-16 L -0.44791 0.0023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396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1.11022E-16 L -0.37274 0.00231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46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20" grpId="0"/>
      <p:bldP spid="21" grpId="0"/>
      <p:bldP spid="21" grpId="1"/>
      <p:bldP spid="23" grpId="0"/>
      <p:bldP spid="23" grpId="1"/>
      <p:bldP spid="24" grpId="0"/>
      <p:bldP spid="24" grpId="1"/>
      <p:bldP spid="25" grpId="0"/>
      <p:bldP spid="25" grpId="1"/>
      <p:bldP spid="2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8149</TotalTime>
  <Words>3836</Words>
  <Application>Microsoft Office PowerPoint</Application>
  <PresentationFormat>화면 슬라이드 쇼(4:3)</PresentationFormat>
  <Paragraphs>790</Paragraphs>
  <Slides>45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연결</vt:lpstr>
      </vt:variant>
      <vt:variant>
        <vt:i4>10</vt:i4>
      </vt:variant>
      <vt:variant>
        <vt:lpstr>슬라이드 제목</vt:lpstr>
      </vt:variant>
      <vt:variant>
        <vt:i4>45</vt:i4>
      </vt:variant>
    </vt:vector>
  </HeadingPairs>
  <TitlesOfParts>
    <vt:vector size="71" baseType="lpstr">
      <vt:lpstr>HY동녘M</vt:lpstr>
      <vt:lpstr>HY헤드라인M</vt:lpstr>
      <vt:lpstr>굴림</vt:lpstr>
      <vt:lpstr>굴림체</vt:lpstr>
      <vt:lpstr>맑은 고딕</vt:lpstr>
      <vt:lpstr>한양견고딕</vt:lpstr>
      <vt:lpstr>한양신명조</vt:lpstr>
      <vt:lpstr>휴먼매직체</vt:lpstr>
      <vt:lpstr>Arial</vt:lpstr>
      <vt:lpstr>Bookman Old Style</vt:lpstr>
      <vt:lpstr>Courier New</vt:lpstr>
      <vt:lpstr>Gill Sans MT</vt:lpstr>
      <vt:lpstr>Times New Roman</vt:lpstr>
      <vt:lpstr>Wingdings</vt:lpstr>
      <vt:lpstr>Wingdings 3</vt:lpstr>
      <vt:lpstr>원본</vt:lpstr>
      <vt:lpstr>file:///C:\Users\sec\작업용\Visio%20Work\4장_큐_드로잉.vsd\드로잉\~원형큐%20-2\Sheet.60</vt:lpstr>
      <vt:lpstr>file:///C:\Users\sec\작업용\Visio%20Work\4장_큐_드로잉.vsd\드로잉\~원형%20큐-1\Sheet.64</vt:lpstr>
      <vt:lpstr>file:///C:\Users\sec\작업용\Visio%20Work\4장_큐_드로잉.vsd\드로잉\~원형%20큐-1\Sheet.65</vt:lpstr>
      <vt:lpstr>file:///C:\Users\sec\작업용\Visio%20Work\4장_큐_드로잉.vsd\드로잉\~원형큐-4\Sheet.51</vt:lpstr>
      <vt:lpstr>file:///C:\Users\sec\작업용\Visio%20Work\4장_큐_드로잉.vsd\드로잉\~원형큐-3\Sheet.53</vt:lpstr>
      <vt:lpstr>file:///C:\Users\sec\작업용\Visio%20Work\4장_큐_드로잉.vsd\드로잉\~원형큐-3\Sheet.54</vt:lpstr>
      <vt:lpstr>file:///C:\Users\sec\작업용\Visio%20Work\4장_큐_드로잉.vsd\드로잉\~원형큐%20-2\Sheet.59</vt:lpstr>
      <vt:lpstr>file:///C:\Users\sec\작업용\Visio%20Work\4장_큐_드로잉.vsd\드로잉\~원형큐%20-%205\Sheet.48</vt:lpstr>
      <vt:lpstr>file:///C:\Users\sec\작업용\Visio%20Work\4장_큐_드로잉.vsd\드로잉\~원형큐%20-%205\Sheet.49</vt:lpstr>
      <vt:lpstr>file:///C:\Users\sec\작업용\Visio%20Work\4장_큐_드로잉.vsd\드로잉\~원형큐-4\Sheet.50</vt:lpstr>
      <vt:lpstr>PowerPoint 프레젠테이션</vt:lpstr>
      <vt:lpstr>PowerPoint 프레젠테이션</vt:lpstr>
      <vt:lpstr> 학습 목표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witch21</dc:creator>
  <cp:lastModifiedBy>박승민</cp:lastModifiedBy>
  <cp:revision>1280</cp:revision>
  <dcterms:created xsi:type="dcterms:W3CDTF">2005-11-25T02:09:15Z</dcterms:created>
  <dcterms:modified xsi:type="dcterms:W3CDTF">2021-05-31T17:20:48Z</dcterms:modified>
</cp:coreProperties>
</file>