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31"/>
  </p:notesMasterIdLst>
  <p:sldIdLst>
    <p:sldId id="362" r:id="rId2"/>
    <p:sldId id="364" r:id="rId3"/>
    <p:sldId id="358" r:id="rId4"/>
    <p:sldId id="310" r:id="rId5"/>
    <p:sldId id="312" r:id="rId6"/>
    <p:sldId id="309" r:id="rId7"/>
    <p:sldId id="316" r:id="rId8"/>
    <p:sldId id="317" r:id="rId9"/>
    <p:sldId id="318" r:id="rId10"/>
    <p:sldId id="319" r:id="rId11"/>
    <p:sldId id="368" r:id="rId12"/>
    <p:sldId id="365" r:id="rId13"/>
    <p:sldId id="367" r:id="rId14"/>
    <p:sldId id="321" r:id="rId15"/>
    <p:sldId id="322" r:id="rId16"/>
    <p:sldId id="323" r:id="rId17"/>
    <p:sldId id="369" r:id="rId18"/>
    <p:sldId id="324" r:id="rId19"/>
    <p:sldId id="371" r:id="rId20"/>
    <p:sldId id="370" r:id="rId21"/>
    <p:sldId id="372" r:id="rId22"/>
    <p:sldId id="351" r:id="rId23"/>
    <p:sldId id="373" r:id="rId24"/>
    <p:sldId id="327" r:id="rId25"/>
    <p:sldId id="326" r:id="rId26"/>
    <p:sldId id="328" r:id="rId27"/>
    <p:sldId id="330" r:id="rId28"/>
    <p:sldId id="374" r:id="rId29"/>
    <p:sldId id="352" r:id="rId3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CC"/>
    <a:srgbClr val="FF0000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4</a:t>
          </a:r>
          <a:r>
            <a:rPr lang="ko-KR" altLang="en-US" dirty="0"/>
            <a:t>장 </a:t>
          </a:r>
          <a:r>
            <a:rPr lang="en-US" altLang="ko-KR" dirty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CB353FFB-AFDD-49AC-A9DD-E1972EB9D29F}" type="presOf" srcId="{50EFF7EF-DB58-4966-972E-E055B168332B}" destId="{A7F37697-418C-40FE-81C5-1CE5EF542D17}" srcOrd="0" destOrd="0" presId="urn:microsoft.com/office/officeart/2005/8/layout/vList3#1"/>
    <dgm:cxn modelId="{CCC2CCFC-4EEE-40A9-B41D-CA652CBBDA09}" type="presOf" srcId="{56B9E4B7-327C-4F86-A055-73978A9CA3EA}" destId="{DC957013-38DF-4702-9E91-4E35A28B26DC}" srcOrd="0" destOrd="0" presId="urn:microsoft.com/office/officeart/2005/8/layout/vList3#1"/>
    <dgm:cxn modelId="{34C7E400-A6E8-449D-B451-E83C49BC3C63}" type="presParOf" srcId="{A7F37697-418C-40FE-81C5-1CE5EF542D17}" destId="{21057B64-0727-48C1-B0B3-68BDCD16D617}" srcOrd="0" destOrd="0" presId="urn:microsoft.com/office/officeart/2005/8/layout/vList3#1"/>
    <dgm:cxn modelId="{BCA3A613-C363-4660-A378-F8424CBC2F98}" type="presParOf" srcId="{21057B64-0727-48C1-B0B3-68BDCD16D617}" destId="{75B3A11F-02A1-487C-86A6-99B29AD217ED}" srcOrd="0" destOrd="0" presId="urn:microsoft.com/office/officeart/2005/8/layout/vList3#1"/>
    <dgm:cxn modelId="{BCDE8583-7FA6-4B0B-9889-3D80EC8F98C9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4</a:t>
          </a:r>
          <a:r>
            <a:rPr lang="ko-KR" altLang="en-US" dirty="0"/>
            <a:t>장 </a:t>
          </a:r>
          <a:r>
            <a:rPr lang="en-US" altLang="ko-KR" dirty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8DD9673C-4D35-4AA5-B400-5AD935063A5A}" type="presOf" srcId="{56B9E4B7-327C-4F86-A055-73978A9CA3EA}" destId="{DC957013-38DF-4702-9E91-4E35A28B26DC}" srcOrd="0" destOrd="0" presId="urn:microsoft.com/office/officeart/2005/8/layout/vList3#3"/>
    <dgm:cxn modelId="{0A01917A-91FD-4440-8BD1-E5ED02909B42}" type="presOf" srcId="{50EFF7EF-DB58-4966-972E-E055B168332B}" destId="{A7F37697-418C-40FE-81C5-1CE5EF542D17}" srcOrd="0" destOrd="0" presId="urn:microsoft.com/office/officeart/2005/8/layout/vList3#3"/>
    <dgm:cxn modelId="{A1C52BC7-2F6E-41FC-AEA3-403F47CD56CE}" type="presParOf" srcId="{A7F37697-418C-40FE-81C5-1CE5EF542D17}" destId="{21057B64-0727-48C1-B0B3-68BDCD16D617}" srcOrd="0" destOrd="0" presId="urn:microsoft.com/office/officeart/2005/8/layout/vList3#3"/>
    <dgm:cxn modelId="{A3D61949-B5C6-4C31-9BFB-D08F551685B2}" type="presParOf" srcId="{21057B64-0727-48C1-B0B3-68BDCD16D617}" destId="{75B3A11F-02A1-487C-86A6-99B29AD217ED}" srcOrd="0" destOrd="0" presId="urn:microsoft.com/office/officeart/2005/8/layout/vList3#3"/>
    <dgm:cxn modelId="{5BBEED8D-17FE-4C52-8300-C87A0EFC02B7}" type="presParOf" srcId="{21057B64-0727-48C1-B0B3-68BDCD16D617}" destId="{DC957013-38DF-4702-9E91-4E35A28B26DC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352671" y="0"/>
          <a:ext cx="1112266" cy="290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906" tIns="38100" rIns="7112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제</a:t>
          </a:r>
          <a:r>
            <a:rPr lang="en-US" altLang="ko-KR" sz="1000" kern="1200" dirty="0"/>
            <a:t>4</a:t>
          </a:r>
          <a:r>
            <a:rPr lang="ko-KR" altLang="en-US" sz="1000" kern="1200" dirty="0"/>
            <a:t>장 </a:t>
          </a:r>
          <a:r>
            <a:rPr lang="en-US" altLang="ko-KR" sz="1000" kern="1200" dirty="0"/>
            <a:t>STACK</a:t>
          </a:r>
          <a:endParaRPr lang="ko-KR" altLang="en-US" sz="1000" kern="1200" dirty="0"/>
        </a:p>
      </dsp:txBody>
      <dsp:txXfrm rot="10800000">
        <a:off x="425185" y="0"/>
        <a:ext cx="1039752" cy="290055"/>
      </dsp:txXfrm>
    </dsp:sp>
    <dsp:sp modelId="{75B3A11F-02A1-487C-86A6-99B29AD217ED}">
      <dsp:nvSpPr>
        <dsp:cNvPr id="0" name=""/>
        <dsp:cNvSpPr/>
      </dsp:nvSpPr>
      <dsp:spPr>
        <a:xfrm>
          <a:off x="207643" y="0"/>
          <a:ext cx="290055" cy="2900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1651365" y="0"/>
          <a:ext cx="5035664" cy="1531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40" tIns="186690" rIns="348488" bIns="186690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900" kern="1200" dirty="0"/>
            <a:t>제</a:t>
          </a:r>
          <a:r>
            <a:rPr lang="en-US" altLang="ko-KR" sz="4900" kern="1200" dirty="0"/>
            <a:t>4</a:t>
          </a:r>
          <a:r>
            <a:rPr lang="ko-KR" altLang="en-US" sz="4900" kern="1200" dirty="0"/>
            <a:t>장 </a:t>
          </a:r>
          <a:r>
            <a:rPr lang="en-US" altLang="ko-KR" sz="4900" kern="1200" dirty="0"/>
            <a:t>STACK</a:t>
          </a:r>
          <a:endParaRPr lang="ko-KR" altLang="en-US" sz="4900" kern="1200" dirty="0"/>
        </a:p>
      </dsp:txBody>
      <dsp:txXfrm rot="10800000">
        <a:off x="2034348" y="0"/>
        <a:ext cx="4652681" cy="1531934"/>
      </dsp:txXfrm>
    </dsp:sp>
    <dsp:sp modelId="{75B3A11F-02A1-487C-86A6-99B29AD217ED}">
      <dsp:nvSpPr>
        <dsp:cNvPr id="0" name=""/>
        <dsp:cNvSpPr/>
      </dsp:nvSpPr>
      <dsp:spPr>
        <a:xfrm>
          <a:off x="885398" y="0"/>
          <a:ext cx="1531934" cy="15319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803DA0-CB52-4B95-A941-B4F4E8F73BB3}" type="datetimeFigureOut">
              <a:rPr lang="ko-KR" altLang="en-US"/>
              <a:pPr>
                <a:defRPr/>
              </a:pPr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157ABD7-9CB5-4BB0-A2E2-B72CE3E514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9DABC-5466-4586-9106-FAF071DCAB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개념의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구현</a:t>
            </a:r>
          </a:p>
        </p:txBody>
      </p:sp>
    </p:spTree>
    <p:extLst>
      <p:ext uri="{BB962C8B-B14F-4D97-AF65-F5344CB8AC3E}">
        <p14:creationId xmlns:p14="http://schemas.microsoft.com/office/powerpoint/2010/main" val="13447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7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스택의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응용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역순 문자열 </a:t>
            </a: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30400" y="3716338"/>
            <a:ext cx="585787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함수 호출과 복귀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시스템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30400" y="4040188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수식의 표기법</a:t>
            </a:r>
          </a:p>
        </p:txBody>
      </p:sp>
    </p:spTree>
    <p:extLst>
      <p:ext uri="{BB962C8B-B14F-4D97-AF65-F5344CB8AC3E}">
        <p14:creationId xmlns:p14="http://schemas.microsoft.com/office/powerpoint/2010/main" val="31176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971600" y="1916832"/>
          <a:ext cx="7572428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97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68313" y="333375"/>
            <a:ext cx="7786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6F83C4-C623-4E6C-B77D-BDA956522639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236296" y="6381328"/>
          <a:ext cx="1672581" cy="29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file:///C:\Users\sec\&#51088;&#47308;&#44396;&#51312;%20&#51089;&#50629;&#50857;2010_1\&#51089;&#50629;&#50857;\Visio%20Work\5&#51109;_&#49828;&#53469;.vsd\&#46300;&#47196;&#51081;\~&#54168;&#51060;&#51648;-5\Sheet.63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file:///C:\Users\sec\&#51088;&#47308;&#44396;&#51312;%20&#51089;&#50629;&#50857;2010_1\&#51089;&#50629;&#50857;\Visio%20Work\5&#51109;_&#49828;&#53469;.vsd\&#46300;&#47196;&#51081;\~&#54168;&#51060;&#51648;-5\Sheet.6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/>
              <a:t>수식의 괄호 검사 </a:t>
            </a:r>
            <a:r>
              <a:rPr lang="en-US" altLang="ko-KR"/>
              <a:t>C </a:t>
            </a:r>
            <a:r>
              <a:rPr lang="ko-KR" altLang="en-US"/>
              <a:t>프로그램</a:t>
            </a:r>
          </a:p>
          <a:p>
            <a:pPr lvl="2" eaLnBrk="1" hangingPunct="1"/>
            <a:endParaRPr lang="en-US" altLang="ko-KR"/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714375" y="1214438"/>
            <a:ext cx="7777163" cy="50006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parenTest( ) { // </a:t>
            </a:r>
            <a:r>
              <a:rPr lang="ko-KR" altLang="en-US" sz="1100" b="1">
                <a:latin typeface="+mj-lt"/>
                <a:cs typeface="Courier New" pitchFamily="49" charset="0"/>
              </a:rPr>
              <a:t>괄호가 올바로 사용되었으면 </a:t>
            </a:r>
            <a:r>
              <a:rPr lang="en-US" altLang="ko-KR" sz="1100" b="1">
                <a:latin typeface="+mj-lt"/>
                <a:cs typeface="Courier New" pitchFamily="49" charset="0"/>
              </a:rPr>
              <a:t>true</a:t>
            </a:r>
            <a:r>
              <a:rPr lang="ko-KR" altLang="en-US" sz="1100" b="1">
                <a:latin typeface="+mj-lt"/>
                <a:cs typeface="Courier New" pitchFamily="49" charset="0"/>
              </a:rPr>
              <a:t>를 반환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exp ← Expression; //</a:t>
            </a:r>
            <a:r>
              <a:rPr lang="ko-KR" altLang="en-US" sz="1100" b="1">
                <a:latin typeface="+mj-lt"/>
                <a:cs typeface="Courier New" pitchFamily="49" charset="0"/>
              </a:rPr>
              <a:t>수식의 끝은 ∞문자로 가정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parenStack ← null;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while true do {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← getSymbol(exp);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case {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symbol = "(" or "[" or "{":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push(parenStack, symbol);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")":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"(")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"]":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"[")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"}":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"{")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"∞":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(isEmpty(parenStack))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	return ture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else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else:// </a:t>
            </a:r>
            <a:r>
              <a:rPr lang="ko-KR" altLang="en-US" sz="1100" b="1">
                <a:latin typeface="+mj-lt"/>
                <a:cs typeface="Courier New" pitchFamily="49" charset="0"/>
              </a:rPr>
              <a:t>괄호 이외의 수식 문자 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} //end case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} //end while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end parenTest()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5222" y="1352579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산술식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1914772" y="196615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1203248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1526575" y="196615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+</a:t>
            </a:r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>
            <a:off x="1912268" y="24688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1200744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0" name="직사각형 19"/>
          <p:cNvSpPr/>
          <p:nvPr/>
        </p:nvSpPr>
        <p:spPr>
          <a:xfrm>
            <a:off x="1490408" y="246887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-</a:t>
            </a:r>
            <a:endParaRPr lang="ko-KR" altLang="en-US" sz="1800" dirty="0"/>
          </a:p>
        </p:txBody>
      </p:sp>
      <p:sp>
        <p:nvSpPr>
          <p:cNvPr id="21" name="직사각형 20"/>
          <p:cNvSpPr/>
          <p:nvPr/>
        </p:nvSpPr>
        <p:spPr>
          <a:xfrm>
            <a:off x="1914772" y="293675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1203248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3" name="직사각형 22"/>
          <p:cNvSpPr/>
          <p:nvPr/>
        </p:nvSpPr>
        <p:spPr>
          <a:xfrm>
            <a:off x="1508942" y="29367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*</a:t>
            </a:r>
            <a:endParaRPr lang="ko-KR" altLang="en-US" sz="1800" dirty="0"/>
          </a:p>
        </p:txBody>
      </p:sp>
      <p:sp>
        <p:nvSpPr>
          <p:cNvPr id="24" name="직사각형 23"/>
          <p:cNvSpPr/>
          <p:nvPr/>
        </p:nvSpPr>
        <p:spPr>
          <a:xfrm>
            <a:off x="1907500" y="351281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25" name="직사각형 24"/>
          <p:cNvSpPr/>
          <p:nvPr/>
        </p:nvSpPr>
        <p:spPr>
          <a:xfrm>
            <a:off x="1195976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6" name="직사각형 25"/>
          <p:cNvSpPr/>
          <p:nvPr/>
        </p:nvSpPr>
        <p:spPr>
          <a:xfrm>
            <a:off x="1508082" y="3512819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/</a:t>
            </a:r>
            <a:endParaRPr lang="ko-KR" altLang="en-US" sz="1800" dirty="0"/>
          </a:p>
        </p:txBody>
      </p:sp>
      <p:sp>
        <p:nvSpPr>
          <p:cNvPr id="27" name="직사각형 26"/>
          <p:cNvSpPr/>
          <p:nvPr/>
        </p:nvSpPr>
        <p:spPr>
          <a:xfrm>
            <a:off x="1907500" y="394486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28" name="직사각형 27"/>
          <p:cNvSpPr/>
          <p:nvPr/>
        </p:nvSpPr>
        <p:spPr>
          <a:xfrm>
            <a:off x="1195976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1505677" y="394486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%</a:t>
            </a:r>
            <a:endParaRPr lang="ko-KR" alt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442818" y="1352579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관계식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31" name="직사각형 30"/>
          <p:cNvSpPr/>
          <p:nvPr/>
        </p:nvSpPr>
        <p:spPr>
          <a:xfrm>
            <a:off x="5063300" y="196615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32" name="직사각형 31"/>
          <p:cNvSpPr/>
          <p:nvPr/>
        </p:nvSpPr>
        <p:spPr>
          <a:xfrm>
            <a:off x="4351776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4668691" y="196615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91" y="1966159"/>
                <a:ext cx="43473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/>
          <p:cNvSpPr/>
          <p:nvPr/>
        </p:nvSpPr>
        <p:spPr>
          <a:xfrm>
            <a:off x="5060796" y="24688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35" name="직사각형 34"/>
          <p:cNvSpPr/>
          <p:nvPr/>
        </p:nvSpPr>
        <p:spPr>
          <a:xfrm>
            <a:off x="4349272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666187" y="246887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87" y="2468879"/>
                <a:ext cx="43473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r="-12500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5063300" y="293675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38" name="직사각형 37"/>
          <p:cNvSpPr/>
          <p:nvPr/>
        </p:nvSpPr>
        <p:spPr>
          <a:xfrm>
            <a:off x="4351776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4668691" y="293675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91" y="2936755"/>
                <a:ext cx="4347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5056028" y="351281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41" name="직사각형 40"/>
          <p:cNvSpPr/>
          <p:nvPr/>
        </p:nvSpPr>
        <p:spPr>
          <a:xfrm>
            <a:off x="4344504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4661419" y="351281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3512819"/>
                <a:ext cx="4347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/>
          <p:cNvSpPr/>
          <p:nvPr/>
        </p:nvSpPr>
        <p:spPr>
          <a:xfrm>
            <a:off x="5056028" y="394486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44" name="직사각형 43"/>
          <p:cNvSpPr/>
          <p:nvPr/>
        </p:nvSpPr>
        <p:spPr>
          <a:xfrm>
            <a:off x="4344504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4661419" y="3944867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3944867"/>
                <a:ext cx="43473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5056028" y="444509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47" name="직사각형 46"/>
          <p:cNvSpPr/>
          <p:nvPr/>
        </p:nvSpPr>
        <p:spPr>
          <a:xfrm>
            <a:off x="4344504" y="443832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4661419" y="444509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4445095"/>
                <a:ext cx="4347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963174" y="1366164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논리식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50" name="직사각형 49"/>
          <p:cNvSpPr/>
          <p:nvPr/>
        </p:nvSpPr>
        <p:spPr>
          <a:xfrm>
            <a:off x="6830106" y="197974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B</a:t>
            </a:r>
            <a:endParaRPr lang="ko-KR" altLang="en-US" sz="1800" dirty="0"/>
          </a:p>
        </p:txBody>
      </p:sp>
      <p:sp>
        <p:nvSpPr>
          <p:cNvPr id="51" name="직사각형 50"/>
          <p:cNvSpPr/>
          <p:nvPr/>
        </p:nvSpPr>
        <p:spPr>
          <a:xfrm>
            <a:off x="5876941" y="197297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52" name="직사각형 51"/>
          <p:cNvSpPr/>
          <p:nvPr/>
        </p:nvSpPr>
        <p:spPr>
          <a:xfrm>
            <a:off x="6181032" y="197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and</a:t>
            </a:r>
            <a:endParaRPr lang="ko-KR" altLang="en-US" sz="1800" dirty="0"/>
          </a:p>
        </p:txBody>
      </p:sp>
      <p:sp>
        <p:nvSpPr>
          <p:cNvPr id="53" name="직사각형 52"/>
          <p:cNvSpPr/>
          <p:nvPr/>
        </p:nvSpPr>
        <p:spPr>
          <a:xfrm>
            <a:off x="6830106" y="249323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B</a:t>
            </a:r>
            <a:endParaRPr lang="ko-KR" altLang="en-US" sz="1800" dirty="0"/>
          </a:p>
        </p:txBody>
      </p:sp>
      <p:sp>
        <p:nvSpPr>
          <p:cNvPr id="54" name="직사각형 53"/>
          <p:cNvSpPr/>
          <p:nvPr/>
        </p:nvSpPr>
        <p:spPr>
          <a:xfrm>
            <a:off x="5876941" y="24864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55" name="직사각형 54"/>
          <p:cNvSpPr/>
          <p:nvPr/>
        </p:nvSpPr>
        <p:spPr>
          <a:xfrm>
            <a:off x="6336980" y="246887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or</a:t>
            </a:r>
            <a:endParaRPr lang="ko-KR" altLang="en-US" sz="1800" dirty="0"/>
          </a:p>
        </p:txBody>
      </p:sp>
      <p:sp>
        <p:nvSpPr>
          <p:cNvPr id="56" name="직사각형 55"/>
          <p:cNvSpPr/>
          <p:nvPr/>
        </p:nvSpPr>
        <p:spPr>
          <a:xfrm>
            <a:off x="6844987" y="292998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57" name="직사각형 56"/>
          <p:cNvSpPr/>
          <p:nvPr/>
        </p:nvSpPr>
        <p:spPr>
          <a:xfrm>
            <a:off x="6311214" y="293675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not</a:t>
            </a:r>
            <a:endParaRPr lang="ko-KR" altLang="en-US" sz="1800" dirty="0"/>
          </a:p>
        </p:txBody>
      </p:sp>
      <p:sp>
        <p:nvSpPr>
          <p:cNvPr id="58" name="직사각형 57"/>
          <p:cNvSpPr/>
          <p:nvPr/>
        </p:nvSpPr>
        <p:spPr>
          <a:xfrm>
            <a:off x="3183368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59" name="직사각형 58"/>
          <p:cNvSpPr/>
          <p:nvPr/>
        </p:nvSpPr>
        <p:spPr>
          <a:xfrm>
            <a:off x="2471844" y="195261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0" name="직사각형 59"/>
          <p:cNvSpPr/>
          <p:nvPr/>
        </p:nvSpPr>
        <p:spPr>
          <a:xfrm>
            <a:off x="2795171" y="195938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+</a:t>
            </a:r>
            <a:endParaRPr lang="ko-KR" altLang="en-US" sz="1800" dirty="0"/>
          </a:p>
        </p:txBody>
      </p:sp>
      <p:sp>
        <p:nvSpPr>
          <p:cNvPr id="61" name="직사각형 60"/>
          <p:cNvSpPr/>
          <p:nvPr/>
        </p:nvSpPr>
        <p:spPr>
          <a:xfrm>
            <a:off x="3180864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62" name="직사각형 61"/>
          <p:cNvSpPr/>
          <p:nvPr/>
        </p:nvSpPr>
        <p:spPr>
          <a:xfrm>
            <a:off x="2469340" y="245533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3" name="직사각형 62"/>
          <p:cNvSpPr/>
          <p:nvPr/>
        </p:nvSpPr>
        <p:spPr>
          <a:xfrm>
            <a:off x="2759004" y="246210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-</a:t>
            </a:r>
            <a:endParaRPr lang="ko-KR" altLang="en-US" sz="1800" dirty="0"/>
          </a:p>
        </p:txBody>
      </p:sp>
      <p:sp>
        <p:nvSpPr>
          <p:cNvPr id="64" name="직사각형 63"/>
          <p:cNvSpPr/>
          <p:nvPr/>
        </p:nvSpPr>
        <p:spPr>
          <a:xfrm>
            <a:off x="3183368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65" name="직사각형 64"/>
          <p:cNvSpPr/>
          <p:nvPr/>
        </p:nvSpPr>
        <p:spPr>
          <a:xfrm>
            <a:off x="2471844" y="292320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2777538" y="29299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*</a:t>
            </a:r>
            <a:endParaRPr lang="ko-KR" altLang="en-US" sz="1800" dirty="0"/>
          </a:p>
        </p:txBody>
      </p:sp>
      <p:sp>
        <p:nvSpPr>
          <p:cNvPr id="67" name="직사각형 66"/>
          <p:cNvSpPr/>
          <p:nvPr/>
        </p:nvSpPr>
        <p:spPr>
          <a:xfrm>
            <a:off x="3176096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68" name="직사각형 67"/>
          <p:cNvSpPr/>
          <p:nvPr/>
        </p:nvSpPr>
        <p:spPr>
          <a:xfrm>
            <a:off x="2464572" y="349927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2776678" y="3506046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/</a:t>
            </a:r>
            <a:endParaRPr lang="ko-KR" altLang="en-US" sz="1800" dirty="0"/>
          </a:p>
        </p:txBody>
      </p:sp>
      <p:sp>
        <p:nvSpPr>
          <p:cNvPr id="70" name="직사각형 69"/>
          <p:cNvSpPr/>
          <p:nvPr/>
        </p:nvSpPr>
        <p:spPr>
          <a:xfrm>
            <a:off x="3176096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71" name="직사각형 70"/>
          <p:cNvSpPr/>
          <p:nvPr/>
        </p:nvSpPr>
        <p:spPr>
          <a:xfrm>
            <a:off x="2464572" y="3931321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72" name="직사각형 71"/>
          <p:cNvSpPr/>
          <p:nvPr/>
        </p:nvSpPr>
        <p:spPr>
          <a:xfrm>
            <a:off x="2774273" y="393809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%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2151773" y="196615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73" y="1966159"/>
                <a:ext cx="4347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148992" y="293675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92" y="2936755"/>
                <a:ext cx="4347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2147904" y="2455333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04" y="2455333"/>
                <a:ext cx="4347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1667" r="-1250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2138687" y="351281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87" y="3512819"/>
                <a:ext cx="43473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2131063" y="3934916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63" y="3934916"/>
                <a:ext cx="4347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5298502" y="49946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79" name="직사각형 78"/>
          <p:cNvSpPr/>
          <p:nvPr/>
        </p:nvSpPr>
        <p:spPr>
          <a:xfrm>
            <a:off x="3005847" y="497976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009786" y="4970060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86" y="4970060"/>
                <a:ext cx="43473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2596903" y="5552898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>
                <a:solidFill>
                  <a:prstClr val="black"/>
                </a:solidFill>
              </a:rPr>
              <a:t>피연산자</a:t>
            </a:r>
            <a:endParaRPr lang="en-US" altLang="ko-KR" sz="1800" dirty="0">
              <a:solidFill>
                <a:prstClr val="black"/>
              </a:solidFill>
            </a:endParaRPr>
          </a:p>
          <a:p>
            <a:r>
              <a:rPr lang="en-US" altLang="ko-KR" sz="1800" dirty="0">
                <a:solidFill>
                  <a:prstClr val="black"/>
                </a:solidFill>
              </a:rPr>
              <a:t>Operand </a:t>
            </a:r>
            <a:endParaRPr lang="ko-KR" altLang="en-US" sz="1800" dirty="0"/>
          </a:p>
        </p:txBody>
      </p:sp>
      <p:sp>
        <p:nvSpPr>
          <p:cNvPr id="82" name="직사각형 81"/>
          <p:cNvSpPr/>
          <p:nvPr/>
        </p:nvSpPr>
        <p:spPr>
          <a:xfrm>
            <a:off x="4889558" y="5528491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>
                <a:solidFill>
                  <a:prstClr val="black"/>
                </a:solidFill>
              </a:rPr>
              <a:t>피연산자</a:t>
            </a:r>
            <a:r>
              <a:rPr lang="en-US" altLang="ko-KR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800" dirty="0">
                <a:solidFill>
                  <a:prstClr val="black"/>
                </a:solidFill>
              </a:rPr>
              <a:t>Operand</a:t>
            </a:r>
            <a:endParaRPr lang="ko-KR" altLang="en-US" sz="1800" dirty="0"/>
          </a:p>
        </p:txBody>
      </p:sp>
      <p:sp>
        <p:nvSpPr>
          <p:cNvPr id="83" name="직사각형 82"/>
          <p:cNvSpPr/>
          <p:nvPr/>
        </p:nvSpPr>
        <p:spPr>
          <a:xfrm>
            <a:off x="3786043" y="5552897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연산자</a:t>
            </a:r>
            <a:endParaRPr lang="en-US" altLang="ko-KR" sz="1800" dirty="0">
              <a:solidFill>
                <a:prstClr val="black"/>
              </a:solidFill>
            </a:endParaRPr>
          </a:p>
          <a:p>
            <a:r>
              <a:rPr lang="en-US" altLang="ko-KR" sz="1800" dirty="0">
                <a:solidFill>
                  <a:prstClr val="black"/>
                </a:solidFill>
              </a:rPr>
              <a:t>Operator</a:t>
            </a: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398360" y="4860146"/>
            <a:ext cx="835317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4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81438" y="2691570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/>
              <a:t>5</a:t>
            </a:r>
            <a:endParaRPr lang="ko-KR" altLang="en-US" sz="1800" b="1" dirty="0"/>
          </a:p>
        </p:txBody>
      </p:sp>
      <p:sp>
        <p:nvSpPr>
          <p:cNvPr id="6" name="직사각형 5"/>
          <p:cNvSpPr/>
          <p:nvPr/>
        </p:nvSpPr>
        <p:spPr>
          <a:xfrm>
            <a:off x="3288783" y="267665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3</a:t>
            </a:r>
            <a:endParaRPr lang="ko-KR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292722" y="2666951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ko-KR" altLang="en-US" sz="1800" b="1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22" y="2666951"/>
                <a:ext cx="43473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475" r="-13889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2879839" y="3249789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prstClr val="black"/>
                </a:solidFill>
              </a:rPr>
              <a:t>피연산자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Operand </a:t>
            </a:r>
            <a:endParaRPr lang="ko-KR" altLang="en-US" sz="1800" b="1" dirty="0"/>
          </a:p>
        </p:txBody>
      </p:sp>
      <p:sp>
        <p:nvSpPr>
          <p:cNvPr id="9" name="직사각형 8"/>
          <p:cNvSpPr/>
          <p:nvPr/>
        </p:nvSpPr>
        <p:spPr>
          <a:xfrm>
            <a:off x="5172494" y="3225382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prstClr val="black"/>
                </a:solidFill>
              </a:rPr>
              <a:t>피연산자</a:t>
            </a:r>
            <a:r>
              <a:rPr lang="en-US" altLang="ko-KR" sz="1800" b="1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4070685" y="3249788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prstClr val="black"/>
                </a:solidFill>
              </a:rPr>
              <a:t>연산자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Operator</a:t>
            </a:r>
            <a:endParaRPr lang="ko-KR" altLang="en-US" sz="18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49321" y="3896119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op1</a:t>
            </a:r>
            <a:endParaRPr lang="ko-KR" altLang="en-US" sz="1800" b="1" dirty="0"/>
          </a:p>
        </p:txBody>
      </p:sp>
      <p:sp>
        <p:nvSpPr>
          <p:cNvPr id="12" name="직사각형 11"/>
          <p:cNvSpPr/>
          <p:nvPr/>
        </p:nvSpPr>
        <p:spPr>
          <a:xfrm>
            <a:off x="5441976" y="391187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op2</a:t>
            </a:r>
            <a:endParaRPr lang="ko-KR" altLang="en-US" sz="1800" b="1" dirty="0"/>
          </a:p>
        </p:txBody>
      </p:sp>
      <p:sp>
        <p:nvSpPr>
          <p:cNvPr id="13" name="직사각형 12"/>
          <p:cNvSpPr/>
          <p:nvPr/>
        </p:nvSpPr>
        <p:spPr>
          <a:xfrm>
            <a:off x="4278294" y="391187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op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115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-0.00174 0.1127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2940" y="3176161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prstClr val="black"/>
                </a:solidFill>
              </a:rPr>
              <a:t>피연산자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Operand 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015595" y="3151754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prstClr val="black"/>
                </a:solidFill>
              </a:rPr>
              <a:t>피연산자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Operand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913786" y="3176160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</a:rPr>
              <a:t>연산자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Operator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929104" y="3822491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op1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3221759" y="3838244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op2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2076511" y="3838243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87414" y="1835452"/>
            <a:ext cx="1135605" cy="1046440"/>
            <a:chOff x="4995982" y="1315858"/>
            <a:chExt cx="1135605" cy="1046440"/>
          </a:xfrm>
        </p:grpSpPr>
        <p:sp>
          <p:nvSpPr>
            <p:cNvPr id="21" name="직사각형 20"/>
            <p:cNvSpPr/>
            <p:nvPr/>
          </p:nvSpPr>
          <p:spPr>
            <a:xfrm>
              <a:off x="4995982" y="131585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02146" y="1962188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080069" y="1811045"/>
            <a:ext cx="1135605" cy="1086600"/>
            <a:chOff x="7288637" y="1291451"/>
            <a:chExt cx="1135605" cy="1086600"/>
          </a:xfrm>
        </p:grpSpPr>
        <p:sp>
          <p:nvSpPr>
            <p:cNvPr id="24" name="직사각형 23"/>
            <p:cNvSpPr/>
            <p:nvPr/>
          </p:nvSpPr>
          <p:spPr>
            <a:xfrm>
              <a:off x="7288637" y="1291451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94801" y="1977941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978260" y="1835451"/>
            <a:ext cx="1135605" cy="1062193"/>
            <a:chOff x="6186828" y="1315857"/>
            <a:chExt cx="1135605" cy="1062193"/>
          </a:xfrm>
        </p:grpSpPr>
        <p:sp>
          <p:nvSpPr>
            <p:cNvPr id="27" name="직사각형 26"/>
            <p:cNvSpPr/>
            <p:nvPr/>
          </p:nvSpPr>
          <p:spPr>
            <a:xfrm>
              <a:off x="6186828" y="1315857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49553" y="1977940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832298" y="3147088"/>
            <a:ext cx="1135605" cy="1046440"/>
            <a:chOff x="5040866" y="2672319"/>
            <a:chExt cx="1135605" cy="1046440"/>
          </a:xfrm>
        </p:grpSpPr>
        <p:sp>
          <p:nvSpPr>
            <p:cNvPr id="30" name="직사각형 29"/>
            <p:cNvSpPr/>
            <p:nvPr/>
          </p:nvSpPr>
          <p:spPr>
            <a:xfrm>
              <a:off x="5040866" y="2672319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47030" y="3318649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124953" y="3122681"/>
            <a:ext cx="1135605" cy="1086600"/>
            <a:chOff x="7333521" y="2647912"/>
            <a:chExt cx="1135605" cy="1086600"/>
          </a:xfrm>
        </p:grpSpPr>
        <p:sp>
          <p:nvSpPr>
            <p:cNvPr id="33" name="직사각형 32"/>
            <p:cNvSpPr/>
            <p:nvPr/>
          </p:nvSpPr>
          <p:spPr>
            <a:xfrm>
              <a:off x="7333521" y="2647912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9685" y="3334402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023144" y="3147087"/>
            <a:ext cx="1135605" cy="1062193"/>
            <a:chOff x="6231712" y="2672318"/>
            <a:chExt cx="1135605" cy="1062193"/>
          </a:xfrm>
        </p:grpSpPr>
        <p:sp>
          <p:nvSpPr>
            <p:cNvPr id="36" name="직사각형 35"/>
            <p:cNvSpPr/>
            <p:nvPr/>
          </p:nvSpPr>
          <p:spPr>
            <a:xfrm>
              <a:off x="6231712" y="267231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94437" y="3334401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744932" y="4524659"/>
            <a:ext cx="1135605" cy="1046440"/>
            <a:chOff x="4953500" y="4005065"/>
            <a:chExt cx="1135605" cy="1046440"/>
          </a:xfrm>
        </p:grpSpPr>
        <p:sp>
          <p:nvSpPr>
            <p:cNvPr id="39" name="직사각형 38"/>
            <p:cNvSpPr/>
            <p:nvPr/>
          </p:nvSpPr>
          <p:spPr>
            <a:xfrm>
              <a:off x="4953500" y="4005065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59664" y="4651395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037587" y="4500252"/>
            <a:ext cx="1135605" cy="1086600"/>
            <a:chOff x="7246155" y="3980658"/>
            <a:chExt cx="1135605" cy="1086600"/>
          </a:xfrm>
        </p:grpSpPr>
        <p:sp>
          <p:nvSpPr>
            <p:cNvPr id="42" name="직사각형 41"/>
            <p:cNvSpPr/>
            <p:nvPr/>
          </p:nvSpPr>
          <p:spPr>
            <a:xfrm>
              <a:off x="7246155" y="398065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52319" y="4667148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935778" y="4524658"/>
            <a:ext cx="1135605" cy="1062193"/>
            <a:chOff x="6144346" y="4005064"/>
            <a:chExt cx="1135605" cy="1062193"/>
          </a:xfrm>
        </p:grpSpPr>
        <p:sp>
          <p:nvSpPr>
            <p:cNvPr id="45" name="직사각형 44"/>
            <p:cNvSpPr/>
            <p:nvPr/>
          </p:nvSpPr>
          <p:spPr>
            <a:xfrm>
              <a:off x="6144346" y="4005064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07071" y="466714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966362" y="3470937"/>
            <a:ext cx="712364" cy="1372905"/>
            <a:chOff x="4032568" y="3444142"/>
            <a:chExt cx="712364" cy="1372905"/>
          </a:xfrm>
        </p:grpSpPr>
        <p:cxnSp>
          <p:nvCxnSpPr>
            <p:cNvPr id="48" name="직선 화살표 연결선 47"/>
            <p:cNvCxnSpPr>
              <a:stCxn id="15" idx="3"/>
              <a:endCxn id="39" idx="1"/>
            </p:cNvCxnSpPr>
            <p:nvPr/>
          </p:nvCxnSpPr>
          <p:spPr>
            <a:xfrm>
              <a:off x="4151200" y="3444142"/>
              <a:ext cx="593732" cy="13729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032568" y="40107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/>
                  <a:ea typeface="맑은 고딕"/>
                </a:rPr>
                <a:t>③</a:t>
              </a:r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84994" y="2154635"/>
            <a:ext cx="636214" cy="1316302"/>
            <a:chOff x="4151200" y="2127840"/>
            <a:chExt cx="636214" cy="1316302"/>
          </a:xfrm>
        </p:grpSpPr>
        <p:cxnSp>
          <p:nvCxnSpPr>
            <p:cNvPr id="51" name="직선 화살표 연결선 50"/>
            <p:cNvCxnSpPr>
              <a:stCxn id="15" idx="3"/>
              <a:endCxn id="21" idx="1"/>
            </p:cNvCxnSpPr>
            <p:nvPr/>
          </p:nvCxnSpPr>
          <p:spPr>
            <a:xfrm flipV="1">
              <a:off x="4151200" y="2127840"/>
              <a:ext cx="636214" cy="1316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152019" y="229319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</a:rPr>
                <a:t>①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84994" y="3054397"/>
            <a:ext cx="681098" cy="416540"/>
            <a:chOff x="4151200" y="3027602"/>
            <a:chExt cx="681098" cy="416540"/>
          </a:xfrm>
        </p:grpSpPr>
        <p:cxnSp>
          <p:nvCxnSpPr>
            <p:cNvPr id="54" name="직선 화살표 연결선 53"/>
            <p:cNvCxnSpPr>
              <a:stCxn id="15" idx="3"/>
              <a:endCxn id="30" idx="1"/>
            </p:cNvCxnSpPr>
            <p:nvPr/>
          </p:nvCxnSpPr>
          <p:spPr>
            <a:xfrm flipV="1">
              <a:off x="4151200" y="3439476"/>
              <a:ext cx="681098" cy="46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303158" y="302760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</a:rPr>
                <a:t>②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13787" y="5701898"/>
            <a:ext cx="541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수식에서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피연산자와</a:t>
            </a:r>
            <a:r>
              <a:rPr lang="ko-KR" altLang="en-US" sz="1800" b="1" dirty="0"/>
              <a:t> 연산자와의 관계</a:t>
            </a:r>
          </a:p>
        </p:txBody>
      </p:sp>
    </p:spTree>
    <p:extLst>
      <p:ext uri="{BB962C8B-B14F-4D97-AF65-F5344CB8AC3E}">
        <p14:creationId xmlns:p14="http://schemas.microsoft.com/office/powerpoint/2010/main" val="5077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-0.14115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0.00254 L 0.12777 0.00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1125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-0.00232 L -0.1342 0.006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/>
              <a:t>수식의 표기법</a:t>
            </a:r>
          </a:p>
          <a:p>
            <a:pPr lvl="1" eaLnBrk="1" hangingPunct="1"/>
            <a:r>
              <a:rPr lang="ko-KR" altLang="en-US" sz="1800" dirty="0">
                <a:solidFill>
                  <a:schemeClr val="tx1"/>
                </a:solidFill>
              </a:rPr>
              <a:t>전위표기법</a:t>
            </a:r>
            <a:r>
              <a:rPr lang="en-US" altLang="ko-KR" sz="1800" dirty="0">
                <a:solidFill>
                  <a:schemeClr val="tx1"/>
                </a:solidFill>
              </a:rPr>
              <a:t>(prefix notation) </a:t>
            </a:r>
          </a:p>
          <a:p>
            <a:pPr lvl="2" eaLnBrk="1" hangingPunct="1"/>
            <a:r>
              <a:rPr lang="ko-KR" altLang="en-US" sz="1600" dirty="0"/>
              <a:t>연산자</a:t>
            </a:r>
            <a:r>
              <a:rPr lang="en-US" altLang="ko-KR" sz="1600" dirty="0"/>
              <a:t>(operator)</a:t>
            </a:r>
            <a:r>
              <a:rPr lang="ko-KR" altLang="en-US" sz="1600" dirty="0"/>
              <a:t>를 앞에 표기하고 그 다음에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표기하는 방법 </a:t>
            </a:r>
          </a:p>
          <a:p>
            <a:pPr lvl="2" eaLnBrk="1" hangingPunct="1"/>
            <a:r>
              <a:rPr lang="ko-KR" altLang="en-US" sz="1600" dirty="0"/>
              <a:t>예</a:t>
            </a:r>
            <a:r>
              <a:rPr lang="en-US" altLang="ko-KR" sz="1600"/>
              <a:t>) +AB </a:t>
            </a:r>
          </a:p>
          <a:p>
            <a:pPr lvl="1" eaLnBrk="1" hangingPunct="1"/>
            <a:r>
              <a:rPr lang="ko-KR" altLang="en-US" sz="1800">
                <a:solidFill>
                  <a:schemeClr val="tx1"/>
                </a:solidFill>
              </a:rPr>
              <a:t>중위표기법</a:t>
            </a:r>
            <a:r>
              <a:rPr lang="en-US" altLang="ko-KR" sz="1800" dirty="0">
                <a:solidFill>
                  <a:schemeClr val="tx1"/>
                </a:solidFill>
              </a:rPr>
              <a:t>(infix notation) </a:t>
            </a:r>
          </a:p>
          <a:p>
            <a:pPr lvl="2" eaLnBrk="1" hangingPunct="1"/>
            <a:r>
              <a:rPr lang="ko-KR" altLang="en-US" sz="1600" dirty="0"/>
              <a:t>연산자를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가운데 표기하는 방법 </a:t>
            </a:r>
          </a:p>
          <a:p>
            <a:pPr lvl="2" eaLnBrk="1" hangingPunct="1"/>
            <a:r>
              <a:rPr lang="ko-KR" altLang="en-US" sz="1600" dirty="0"/>
              <a:t>예</a:t>
            </a:r>
            <a:r>
              <a:rPr lang="en-US" altLang="ko-KR" sz="1600" dirty="0"/>
              <a:t>) A+B </a:t>
            </a:r>
          </a:p>
          <a:p>
            <a:pPr lvl="1" eaLnBrk="1" hangingPunct="1"/>
            <a:r>
              <a:rPr lang="ko-KR" altLang="en-US" sz="1800" dirty="0">
                <a:solidFill>
                  <a:schemeClr val="tx1"/>
                </a:solidFill>
              </a:rPr>
              <a:t>후위표기법</a:t>
            </a:r>
            <a:r>
              <a:rPr lang="en-US" altLang="ko-KR" sz="1800" dirty="0">
                <a:solidFill>
                  <a:schemeClr val="tx1"/>
                </a:solidFill>
              </a:rPr>
              <a:t>(postfix notation) </a:t>
            </a:r>
          </a:p>
          <a:p>
            <a:pPr lvl="2" eaLnBrk="1" hangingPunct="1"/>
            <a:r>
              <a:rPr lang="ko-KR" altLang="en-US" sz="1600" dirty="0"/>
              <a:t>연산자를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뒤에 표기하는 방법 </a:t>
            </a:r>
          </a:p>
          <a:p>
            <a:pPr lvl="2" eaLnBrk="1" hangingPunct="1"/>
            <a:r>
              <a:rPr lang="ko-KR" altLang="en-US" sz="1600" dirty="0"/>
              <a:t>예</a:t>
            </a:r>
            <a:r>
              <a:rPr lang="en-US" altLang="ko-KR" sz="1600" dirty="0"/>
              <a:t>) AB+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24400"/>
            <a:ext cx="5781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7FBF2D4-137D-426D-8140-D2B15EBE3B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 err="1"/>
              <a:t>중위표기식의</a:t>
            </a:r>
            <a:r>
              <a:rPr lang="ko-KR" altLang="en-US" dirty="0"/>
              <a:t> </a:t>
            </a:r>
            <a:r>
              <a:rPr lang="ko-KR" altLang="en-US" dirty="0" err="1"/>
              <a:t>전위표기식</a:t>
            </a:r>
            <a:r>
              <a:rPr lang="ko-KR" altLang="en-US" dirty="0"/>
              <a:t> 변환 방법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((A+(B*C))-(D/E))</a:t>
            </a:r>
            <a:r>
              <a:rPr lang="ko-KR" altLang="en-US" dirty="0"/>
              <a:t>의 </a:t>
            </a:r>
            <a:r>
              <a:rPr lang="ko-KR" altLang="en-US" dirty="0" err="1"/>
              <a:t>전위표기식으로</a:t>
            </a:r>
            <a:r>
              <a:rPr lang="ko-KR" altLang="en-US" dirty="0"/>
              <a:t> 변환</a:t>
            </a:r>
            <a:r>
              <a:rPr lang="en-US" altLang="ko-KR" dirty="0"/>
              <a:t> </a:t>
            </a:r>
            <a:br>
              <a:rPr lang="ko-KR" altLang="en-US" dirty="0"/>
            </a:br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042988" y="1311275"/>
            <a:ext cx="7346950" cy="153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① </a:t>
            </a:r>
            <a:r>
              <a:rPr lang="ko-KR" altLang="en-US" sz="1800" dirty="0"/>
              <a:t>수식의 각 연산자에 대해서 우선순위에 따라 괄호를 사용하여 다시 표현한다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② </a:t>
            </a:r>
            <a:r>
              <a:rPr lang="ko-KR" altLang="en-US" sz="1800" dirty="0"/>
              <a:t>각 연산자를 그에 대응하는 왼쪽괄호의 앞으로 이동시킨다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③ </a:t>
            </a:r>
            <a:r>
              <a:rPr lang="ko-KR" altLang="en-US" sz="1800" dirty="0"/>
              <a:t>괄호를 제거한다</a:t>
            </a:r>
            <a:r>
              <a:rPr lang="en-US" altLang="ko-KR" sz="1800" dirty="0"/>
              <a:t>. </a:t>
            </a:r>
          </a:p>
        </p:txBody>
      </p:sp>
      <p:sp>
        <p:nvSpPr>
          <p:cNvPr id="5134" name="슬라이드 번호 개체 틀 1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C7796FE-01EE-4914-812E-0C00F0F71CF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35" name="바닥글 개체 틀 1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39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전위표기법 변환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9752" y="36302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(  (  A  +  (  B  *  C  )  )  –  (  D  /  E  )  )</a:t>
            </a:r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19753" y="4416608"/>
            <a:ext cx="63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*BC</a:t>
            </a:r>
            <a:endParaRPr lang="ko-KR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453362" y="51452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+A*BC</a:t>
            </a:r>
            <a:endParaRPr lang="ko-KR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982420" y="442373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/ DE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67395" y="5916506"/>
            <a:ext cx="14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-+A*BC/DE</a:t>
            </a:r>
            <a:endParaRPr lang="ko-KR" altLang="en-US" sz="18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072819" y="3966083"/>
            <a:ext cx="576064" cy="384217"/>
            <a:chOff x="3779912" y="1494076"/>
            <a:chExt cx="576064" cy="3842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779912" y="1494076"/>
              <a:ext cx="576064" cy="350748"/>
              <a:chOff x="3779912" y="1494076"/>
              <a:chExt cx="576064" cy="20673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3866739" y="150896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①</a:t>
              </a:r>
              <a:endParaRPr lang="ko-KR" altLang="en-US" sz="18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75776" y="4059255"/>
            <a:ext cx="1224136" cy="1098301"/>
            <a:chOff x="2915816" y="1556796"/>
            <a:chExt cx="1224136" cy="1098301"/>
          </a:xfrm>
        </p:grpSpPr>
        <p:grpSp>
          <p:nvGrpSpPr>
            <p:cNvPr id="31" name="그룹 30"/>
            <p:cNvGrpSpPr/>
            <p:nvPr/>
          </p:nvGrpSpPr>
          <p:grpSpPr>
            <a:xfrm>
              <a:off x="2915816" y="1556796"/>
              <a:ext cx="1224136" cy="1098301"/>
              <a:chOff x="3779912" y="1420588"/>
              <a:chExt cx="576064" cy="28022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779912" y="1420588"/>
                <a:ext cx="0" cy="280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355976" y="1614944"/>
                <a:ext cx="0" cy="858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3320135" y="22834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②</a:t>
              </a:r>
              <a:endParaRPr lang="ko-KR" altLang="en-US" sz="18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32324" y="3980968"/>
            <a:ext cx="576064" cy="377537"/>
            <a:chOff x="5580112" y="1475492"/>
            <a:chExt cx="576064" cy="377537"/>
          </a:xfrm>
        </p:grpSpPr>
        <p:grpSp>
          <p:nvGrpSpPr>
            <p:cNvPr id="37" name="그룹 36"/>
            <p:cNvGrpSpPr/>
            <p:nvPr/>
          </p:nvGrpSpPr>
          <p:grpSpPr>
            <a:xfrm>
              <a:off x="5580112" y="1502281"/>
              <a:ext cx="576064" cy="350748"/>
              <a:chOff x="3779912" y="1494076"/>
              <a:chExt cx="576064" cy="206732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5639040" y="147549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③</a:t>
              </a:r>
              <a:endParaRPr lang="ko-KR" altLang="en-US" sz="18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910378" y="4832341"/>
            <a:ext cx="2466763" cy="995073"/>
            <a:chOff x="3727627" y="2385705"/>
            <a:chExt cx="2192801" cy="995073"/>
          </a:xfrm>
        </p:grpSpPr>
        <p:grpSp>
          <p:nvGrpSpPr>
            <p:cNvPr id="43" name="그룹 42"/>
            <p:cNvGrpSpPr/>
            <p:nvPr/>
          </p:nvGrpSpPr>
          <p:grpSpPr>
            <a:xfrm>
              <a:off x="3727627" y="2385705"/>
              <a:ext cx="2192801" cy="995073"/>
              <a:chOff x="3779912" y="1052933"/>
              <a:chExt cx="576064" cy="64787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779912" y="1478319"/>
                <a:ext cx="0" cy="2224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355976" y="1052933"/>
                <a:ext cx="0" cy="6478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4716016" y="30090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④</a:t>
              </a:r>
              <a:endParaRPr lang="ko-KR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9750" y="1196975"/>
            <a:ext cx="8064500" cy="5165725"/>
          </a:xfrm>
        </p:spPr>
        <p:txBody>
          <a:bodyPr/>
          <a:lstStyle/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중위표기식의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후위표기식으로</a:t>
            </a:r>
            <a:r>
              <a:rPr lang="ko-KR" altLang="en-US" dirty="0">
                <a:solidFill>
                  <a:schemeClr val="tx1"/>
                </a:solidFill>
              </a:rPr>
              <a:t> 변환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((A+(B*C))-(D/E))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후위표기식으로</a:t>
            </a:r>
            <a:r>
              <a:rPr lang="ko-KR" altLang="en-US" dirty="0">
                <a:solidFill>
                  <a:schemeClr val="tx1"/>
                </a:solidFill>
              </a:rPr>
              <a:t> 변환</a:t>
            </a:r>
          </a:p>
          <a:p>
            <a:pPr lvl="1" eaLnBrk="1" hangingPunct="1">
              <a:buFont typeface="Wingdings" pitchFamily="2" charset="2"/>
              <a:buNone/>
            </a:pPr>
            <a:br>
              <a:rPr lang="ko-KR" altLang="en-US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042988" y="1700213"/>
            <a:ext cx="7489825" cy="1008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① </a:t>
            </a:r>
            <a:r>
              <a:rPr lang="ko-KR" altLang="en-US" sz="1600"/>
              <a:t>수식의 각 연산자에 대해서 우선순위에 따라 괄호를 사용하여 다시 표현한다</a:t>
            </a:r>
            <a:r>
              <a:rPr lang="en-US" altLang="ko-KR" sz="160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② </a:t>
            </a:r>
            <a:r>
              <a:rPr lang="ko-KR" altLang="en-US" sz="1600"/>
              <a:t>각 연산자를 그에 대응하는 오른쪽괄호의 뒤로 이동시킨다</a:t>
            </a:r>
            <a:r>
              <a:rPr lang="en-US" altLang="ko-KR" sz="160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③ </a:t>
            </a:r>
            <a:r>
              <a:rPr lang="ko-KR" altLang="en-US" sz="1600"/>
              <a:t>괄호를 제거한다</a:t>
            </a:r>
            <a:r>
              <a:rPr lang="en-US" altLang="ko-KR" sz="1600"/>
              <a:t>. </a:t>
            </a:r>
          </a:p>
        </p:txBody>
      </p:sp>
      <p:sp>
        <p:nvSpPr>
          <p:cNvPr id="6158" name="슬라이드 번호 개체 틀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E6A293A-3B72-4DF7-AAA9-5DA797572D7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6159" name="바닥글 개체 틀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6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8507" y="341168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  (  A  +  (  B  *  C  )  )  –  (  D  /  E  )  )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7113" y="422203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BC*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031254" y="4907076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ABC*+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279806" y="4223613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DE/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7959" y="571594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ABC*+DE/-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578707" y="3781020"/>
            <a:ext cx="576064" cy="353439"/>
            <a:chOff x="3779912" y="1494076"/>
            <a:chExt cx="576064" cy="353439"/>
          </a:xfrm>
        </p:grpSpPr>
        <p:grpSp>
          <p:nvGrpSpPr>
            <p:cNvPr id="25" name="그룹 24"/>
            <p:cNvGrpSpPr/>
            <p:nvPr/>
          </p:nvGrpSpPr>
          <p:grpSpPr>
            <a:xfrm>
              <a:off x="3779912" y="1494076"/>
              <a:ext cx="576064" cy="350748"/>
              <a:chOff x="3779912" y="1494076"/>
              <a:chExt cx="576064" cy="20673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3879563" y="150896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①</a:t>
              </a:r>
              <a:endParaRPr lang="ko-KR" altLang="en-US" sz="16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4072" y="3796752"/>
            <a:ext cx="1040139" cy="1098301"/>
            <a:chOff x="2915816" y="1556796"/>
            <a:chExt cx="1224136" cy="1098301"/>
          </a:xfrm>
        </p:grpSpPr>
        <p:grpSp>
          <p:nvGrpSpPr>
            <p:cNvPr id="31" name="그룹 30"/>
            <p:cNvGrpSpPr/>
            <p:nvPr/>
          </p:nvGrpSpPr>
          <p:grpSpPr>
            <a:xfrm>
              <a:off x="2915816" y="1556796"/>
              <a:ext cx="1224136" cy="1098301"/>
              <a:chOff x="3779912" y="1420588"/>
              <a:chExt cx="576064" cy="28022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779912" y="1420588"/>
                <a:ext cx="0" cy="280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355976" y="1614944"/>
                <a:ext cx="0" cy="858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3332959" y="228348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②</a:t>
              </a:r>
              <a:endParaRPr lang="ko-KR" altLang="en-US" sz="16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264445" y="3756922"/>
            <a:ext cx="576064" cy="377537"/>
            <a:chOff x="5580112" y="1475492"/>
            <a:chExt cx="576064" cy="377537"/>
          </a:xfrm>
        </p:grpSpPr>
        <p:grpSp>
          <p:nvGrpSpPr>
            <p:cNvPr id="37" name="그룹 36"/>
            <p:cNvGrpSpPr/>
            <p:nvPr/>
          </p:nvGrpSpPr>
          <p:grpSpPr>
            <a:xfrm>
              <a:off x="5580112" y="1502281"/>
              <a:ext cx="576064" cy="350748"/>
              <a:chOff x="3779912" y="1494076"/>
              <a:chExt cx="576064" cy="206732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5651864" y="147549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③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359676" y="4672649"/>
            <a:ext cx="2192801" cy="995073"/>
            <a:chOff x="3727627" y="2385705"/>
            <a:chExt cx="2192801" cy="995073"/>
          </a:xfrm>
        </p:grpSpPr>
        <p:grpSp>
          <p:nvGrpSpPr>
            <p:cNvPr id="43" name="그룹 42"/>
            <p:cNvGrpSpPr/>
            <p:nvPr/>
          </p:nvGrpSpPr>
          <p:grpSpPr>
            <a:xfrm>
              <a:off x="3727627" y="2385705"/>
              <a:ext cx="2192801" cy="995073"/>
              <a:chOff x="3779912" y="1052933"/>
              <a:chExt cx="576064" cy="64787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779912" y="1478319"/>
                <a:ext cx="0" cy="2224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355976" y="1052933"/>
                <a:ext cx="0" cy="6478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4728840" y="300906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④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0719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맑은 고딕"/>
                <a:ea typeface="맑은 고딕"/>
              </a:rPr>
              <a:t>① </a:t>
            </a:r>
            <a:r>
              <a:rPr lang="en-US" altLang="ko-KR" sz="2000" dirty="0"/>
              <a:t>3 + 5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274346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② 3 + 5 - 2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314357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③ 3 + 5 * 2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59632" y="355627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④ </a:t>
            </a:r>
            <a:r>
              <a:rPr lang="en-US" altLang="ko-KR" sz="2000" dirty="0"/>
              <a:t>3 * 5 * 2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392980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⑤ </a:t>
            </a:r>
            <a:r>
              <a:rPr lang="en-US" altLang="ko-KR" sz="2000" dirty="0"/>
              <a:t>3 * 5 / 2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9632" y="432991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⑥ </a:t>
            </a:r>
            <a:r>
              <a:rPr lang="en-US" altLang="ko-KR" sz="2000" dirty="0"/>
              <a:t>3 + 5 * 2 / 2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468550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⑦ </a:t>
            </a:r>
            <a:r>
              <a:rPr lang="en-US" altLang="ko-KR" sz="2000" dirty="0"/>
              <a:t>3 + ( 5 – 2 )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511484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⑧ </a:t>
            </a:r>
            <a:r>
              <a:rPr lang="en-US" altLang="ko-KR" sz="2000" dirty="0"/>
              <a:t>( 3 + 5 ) - 2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551495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⑨ </a:t>
            </a:r>
            <a:r>
              <a:rPr lang="en-US" altLang="ko-KR" sz="2000" dirty="0"/>
              <a:t>( 3 + 5 ) * 2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5576" y="172744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1" dirty="0"/>
              <a:t>수식의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299794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07375" cy="5308600"/>
          </a:xfrm>
        </p:spPr>
        <p:txBody>
          <a:bodyPr/>
          <a:lstStyle/>
          <a:p>
            <a:pPr eaLnBrk="1" hangingPunct="1"/>
            <a:r>
              <a:rPr lang="en-US" altLang="ko-KR" dirty="0"/>
              <a:t>stack</a:t>
            </a:r>
            <a:r>
              <a:rPr lang="ko-KR" altLang="en-US" dirty="0"/>
              <a:t>을 사용하여 입력된 </a:t>
            </a:r>
            <a:r>
              <a:rPr lang="ko-KR" altLang="en-US" dirty="0" err="1"/>
              <a:t>중위표기식을</a:t>
            </a:r>
            <a:r>
              <a:rPr lang="ko-KR" altLang="en-US" dirty="0"/>
              <a:t> 후위 </a:t>
            </a:r>
            <a:r>
              <a:rPr lang="ko-KR" altLang="en-US" dirty="0" err="1"/>
              <a:t>표기식으로</a:t>
            </a:r>
            <a:r>
              <a:rPr lang="ko-KR" altLang="en-US" dirty="0"/>
              <a:t> 변환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괄호가 없는 수식 </a:t>
            </a:r>
            <a:r>
              <a:rPr lang="en-US" altLang="ko-KR" dirty="0">
                <a:solidFill>
                  <a:schemeClr val="tx1"/>
                </a:solidFill>
              </a:rPr>
              <a:t>A + B * C</a:t>
            </a:r>
            <a:r>
              <a:rPr lang="ko-KR" altLang="en-US" dirty="0">
                <a:solidFill>
                  <a:schemeClr val="tx1"/>
                </a:solidFill>
              </a:rPr>
              <a:t>의 변환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187450" y="2565400"/>
            <a:ext cx="7489825" cy="96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⑴ </a:t>
            </a:r>
            <a:r>
              <a:rPr lang="ko-KR" altLang="en-US" sz="1800" b="1" dirty="0" err="1"/>
              <a:t>피연산자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만나면 </a:t>
            </a:r>
            <a:r>
              <a:rPr lang="ko-KR" altLang="en-US" sz="1800" b="1" dirty="0"/>
              <a:t>출력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⑵ </a:t>
            </a:r>
            <a:r>
              <a:rPr lang="ko-KR" altLang="en-US" sz="1800" b="1" dirty="0"/>
              <a:t>연산자</a:t>
            </a:r>
            <a:r>
              <a:rPr lang="ko-KR" altLang="en-US" sz="1800" dirty="0"/>
              <a:t>를 만나면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</p:txBody>
      </p:sp>
      <p:sp>
        <p:nvSpPr>
          <p:cNvPr id="21509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25AB55-5110-4A9E-89F3-D108EE8C55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10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32295" y="414139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33980" y="4141393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66504" y="4140715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77930" y="411855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23860" y="414071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2723" y="4457108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파저</a:t>
            </a:r>
            <a:r>
              <a:rPr lang="en-US" altLang="ko-KR" sz="1800" dirty="0"/>
              <a:t>(Parser)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2722" y="4936663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토큰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torken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27916" y="4118554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30569" y="3548452"/>
            <a:ext cx="5669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ko-KR" altLang="en-US" sz="1400" dirty="0"/>
              <a:t>문자열</a:t>
            </a:r>
            <a:r>
              <a:rPr lang="en-US" altLang="ko-KR" sz="1400" dirty="0"/>
              <a:t> A+ B*C </a:t>
            </a:r>
            <a:r>
              <a:rPr lang="ko-KR" altLang="en-US" sz="1400" dirty="0"/>
              <a:t>에 대한 </a:t>
            </a:r>
            <a:r>
              <a:rPr lang="ko-KR" altLang="en-US" sz="1400" dirty="0" err="1"/>
              <a:t>파저을</a:t>
            </a:r>
            <a:r>
              <a:rPr lang="ko-KR" altLang="en-US" sz="1400" dirty="0"/>
              <a:t> 통하여 토큰으로 변환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743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434 0.11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0069 0.115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542 0.1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15105" y="1438037"/>
            <a:ext cx="555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en-US" altLang="ko-KR" sz="1600" b="1" dirty="0"/>
              <a:t>A+B*C</a:t>
            </a:r>
            <a:r>
              <a:rPr lang="ko-KR" altLang="en-US" sz="1600" b="1" dirty="0"/>
              <a:t>에 대한 </a:t>
            </a:r>
            <a:r>
              <a:rPr lang="ko-KR" altLang="en-US" sz="1600" b="1" dirty="0" err="1"/>
              <a:t>후위표기식으로의</a:t>
            </a:r>
            <a:r>
              <a:rPr lang="ko-KR" altLang="en-US" sz="1600" b="1" dirty="0"/>
              <a:t>  변환하는 과정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754830" y="3093784"/>
            <a:ext cx="5389518" cy="2630597"/>
            <a:chOff x="1763687" y="1318320"/>
            <a:chExt cx="5389518" cy="2630597"/>
          </a:xfrm>
        </p:grpSpPr>
        <p:sp>
          <p:nvSpPr>
            <p:cNvPr id="64" name="직사각형 63"/>
            <p:cNvSpPr/>
            <p:nvPr/>
          </p:nvSpPr>
          <p:spPr>
            <a:xfrm>
              <a:off x="1763688" y="1334181"/>
              <a:ext cx="5389517" cy="261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3275856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004048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763688" y="207670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763688" y="243674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763688" y="2780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763688" y="3161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763687" y="357301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연산자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출력</a:t>
              </a:r>
              <a:r>
                <a:rPr lang="en-US" altLang="ko-KR" sz="2000" dirty="0"/>
                <a:t>(</a:t>
              </a:r>
              <a:r>
                <a:rPr lang="ko-KR" altLang="en-US" sz="2000" dirty="0" err="1"/>
                <a:t>후위표기식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364743" y="2311334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328861" y="2312012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648179" y="231201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163070" y="23113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553657" y="2289173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3920426" y="231133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4424482" y="2289173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045425" y="352401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264966" y="3889520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5410058" y="4231875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5045425" y="386257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5045425" y="4217838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70508" y="4231875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3270508" y="457042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5394198" y="4593216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029565" y="457917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3649198" y="4593216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264966" y="4943703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3640976" y="4966490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410058" y="4966490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5045425" y="495245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5692916" y="495245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5422799" y="536385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058166" y="534981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5705657" y="5349817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3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0035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4375 0.222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908 0.2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-0.1316 0.3310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7813 0.380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4357 0.4465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26041 0.0560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31407 0.0594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07375" cy="5308600"/>
          </a:xfrm>
        </p:spPr>
        <p:txBody>
          <a:bodyPr/>
          <a:lstStyle/>
          <a:p>
            <a:pPr eaLnBrk="1" hangingPunct="1"/>
            <a:r>
              <a:rPr lang="en-US" altLang="ko-KR" dirty="0"/>
              <a:t>stack</a:t>
            </a:r>
            <a:r>
              <a:rPr lang="ko-KR" altLang="en-US" dirty="0"/>
              <a:t>을 사용하여 입력된 </a:t>
            </a:r>
            <a:r>
              <a:rPr lang="ko-KR" altLang="en-US" dirty="0" err="1"/>
              <a:t>중위표기식을</a:t>
            </a:r>
            <a:r>
              <a:rPr lang="ko-KR" altLang="en-US" dirty="0"/>
              <a:t> 후위 </a:t>
            </a:r>
            <a:r>
              <a:rPr lang="ko-KR" altLang="en-US" dirty="0" err="1"/>
              <a:t>표기식으로</a:t>
            </a:r>
            <a:r>
              <a:rPr lang="ko-KR" altLang="en-US" dirty="0"/>
              <a:t> 변환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괄호가 없는 수식 </a:t>
            </a:r>
            <a:r>
              <a:rPr lang="en-US" altLang="ko-KR" dirty="0">
                <a:solidFill>
                  <a:schemeClr val="tx1"/>
                </a:solidFill>
              </a:rPr>
              <a:t>A*B+C</a:t>
            </a:r>
            <a:r>
              <a:rPr lang="ko-KR" altLang="en-US" dirty="0">
                <a:solidFill>
                  <a:schemeClr val="tx1"/>
                </a:solidFill>
              </a:rPr>
              <a:t>의 변환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187450" y="2565400"/>
            <a:ext cx="7489825" cy="96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⑴ </a:t>
            </a:r>
            <a:r>
              <a:rPr lang="ko-KR" altLang="en-US" sz="1800" b="1" dirty="0" err="1"/>
              <a:t>피연산자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만나면 </a:t>
            </a:r>
            <a:r>
              <a:rPr lang="ko-KR" altLang="en-US" sz="1800" b="1" dirty="0"/>
              <a:t>출력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⑵ </a:t>
            </a:r>
            <a:r>
              <a:rPr lang="ko-KR" altLang="en-US" sz="1800" b="1" dirty="0"/>
              <a:t>연산자</a:t>
            </a:r>
            <a:r>
              <a:rPr lang="ko-KR" altLang="en-US" sz="1800" dirty="0"/>
              <a:t>를 만나면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</p:txBody>
      </p:sp>
      <p:sp>
        <p:nvSpPr>
          <p:cNvPr id="21509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25AB55-5110-4A9E-89F3-D108EE8C55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10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03509" y="409991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22827" y="4099911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7718" y="409923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28305" y="4077072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95074" y="409923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63937" y="4415626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파저</a:t>
            </a:r>
            <a:r>
              <a:rPr lang="en-US" altLang="ko-KR" sz="1800" dirty="0"/>
              <a:t>(Parser)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63936" y="4895181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토큰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torken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99130" y="4077072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3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743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434 0.11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0069 0.115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542 0.1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15105" y="1438037"/>
            <a:ext cx="555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en-US" altLang="ko-KR" sz="1600" b="1" dirty="0"/>
              <a:t>A*B+C</a:t>
            </a:r>
            <a:r>
              <a:rPr lang="ko-KR" altLang="en-US" sz="1600" b="1" dirty="0"/>
              <a:t>에 대한 </a:t>
            </a:r>
            <a:r>
              <a:rPr lang="ko-KR" altLang="en-US" sz="1600" b="1" dirty="0" err="1"/>
              <a:t>후위표기식으로의</a:t>
            </a:r>
            <a:r>
              <a:rPr lang="ko-KR" altLang="en-US" sz="1600" b="1" dirty="0"/>
              <a:t>  변환하는 과정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394136" y="2904102"/>
            <a:ext cx="5389518" cy="2630597"/>
            <a:chOff x="1763687" y="1318320"/>
            <a:chExt cx="5389518" cy="2630597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334181"/>
              <a:ext cx="5389517" cy="261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275856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04048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763688" y="207670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763688" y="243674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763688" y="2780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763688" y="3161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763687" y="357301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연산자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출력</a:t>
              </a:r>
              <a:r>
                <a:rPr lang="en-US" altLang="ko-KR" sz="2000" dirty="0"/>
                <a:t>(</a:t>
              </a:r>
              <a:r>
                <a:rPr lang="ko-KR" altLang="en-US" sz="2000" dirty="0" err="1"/>
                <a:t>후위표기식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04049" y="2121652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968167" y="2122330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146417" y="209949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2802376" y="212165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388474" y="2106263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3559732" y="2121652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4063788" y="2099491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4684731" y="333433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2904272" y="3699838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5049364" y="404219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4684731" y="367289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4684731" y="4028156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2909814" y="4042193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2909814" y="4380747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5033504" y="44035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668871" y="438949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2904272" y="475402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5049364" y="4776808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4684731" y="476277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667894" y="479780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5062105" y="517417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697472" y="5160135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5671053" y="519614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5303368" y="5138445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2981949" y="5585833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5332516" y="4797798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2870665" y="518654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4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4375 0.2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9878 0.2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-0.14566 0.3310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25347 -0.001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62 L -0.00313 -0.175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8611 0.3909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4357 0.4465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3335 -0.003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09" grpId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6725" y="1259468"/>
            <a:ext cx="8135937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200000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을 사용하여 입력된 중위표기식을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수식 </a:t>
            </a:r>
            <a:r>
              <a:rPr lang="en-US" altLang="ko-KR" sz="2000" b="1" kern="0" dirty="0">
                <a:latin typeface="+mn-lt"/>
                <a:ea typeface="+mn-ea"/>
              </a:rPr>
              <a:t>(A+B)*C</a:t>
            </a:r>
            <a:r>
              <a:rPr lang="ko-KR" altLang="en-US" sz="2000" b="1" kern="0" dirty="0">
                <a:latin typeface="+mn-lt"/>
                <a:ea typeface="+mn-ea"/>
              </a:rPr>
              <a:t>의 후위표기식으로 변환 방법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450" y="1989138"/>
            <a:ext cx="74898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⑴ </a:t>
            </a:r>
            <a:r>
              <a:rPr lang="ko-KR" altLang="en-US" sz="1600" dirty="0"/>
              <a:t>왼쪽괄호를 만나면 무시하고 다음 문자를 읽는다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⑵ </a:t>
            </a:r>
            <a:r>
              <a:rPr lang="ko-KR" altLang="en-US" sz="1600" b="1" dirty="0" err="1"/>
              <a:t>피연산자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만나면 </a:t>
            </a:r>
            <a:r>
              <a:rPr lang="ko-KR" altLang="en-US" sz="1600" b="1" dirty="0"/>
              <a:t>출력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⑶ </a:t>
            </a:r>
            <a:r>
              <a:rPr lang="ko-KR" altLang="en-US" sz="1600" b="1" dirty="0"/>
              <a:t>연산자</a:t>
            </a:r>
            <a:r>
              <a:rPr lang="ko-KR" altLang="en-US" sz="1600" dirty="0"/>
              <a:t>를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⑷ </a:t>
            </a:r>
            <a:r>
              <a:rPr lang="ko-KR" altLang="en-US" sz="1600" b="1" dirty="0"/>
              <a:t>오른쪽괄호</a:t>
            </a:r>
            <a:r>
              <a:rPr lang="ko-KR" altLang="en-US" sz="1600" dirty="0"/>
              <a:t>를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을 </a:t>
            </a:r>
            <a:r>
              <a:rPr lang="en-US" altLang="ko-KR" sz="1600" b="1" dirty="0"/>
              <a:t>pop</a:t>
            </a:r>
            <a:r>
              <a:rPr lang="ko-KR" altLang="en-US" sz="1600" b="1" dirty="0"/>
              <a:t>하여 출력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439FE0-2AAA-40F9-A505-01BB2C8B79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56672" y="4261738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75990" y="4261738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0881" y="4261060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71442" y="4245217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79245" y="4267378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83301" y="4245217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09488" y="4277126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(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29390" y="4261060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65003" y="4277126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파저</a:t>
            </a:r>
            <a:r>
              <a:rPr lang="en-US" altLang="ko-KR" sz="1800" b="1" dirty="0"/>
              <a:t>(Parser)</a:t>
            </a:r>
            <a:endParaRPr lang="ko-KR" alt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58650" y="5229200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토큰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torken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4861 0.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03663 0.143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-0.00139 0.143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1459 0.1435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092 0.143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00191 0.145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092 0.142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0086 0.145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3984" y="1200624"/>
            <a:ext cx="8135937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200000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을 사용하여 입력된 중위표기식을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수식 </a:t>
            </a:r>
            <a:r>
              <a:rPr lang="en-US" altLang="ko-KR" sz="2000" b="1" kern="0" dirty="0">
                <a:latin typeface="+mn-lt"/>
                <a:ea typeface="+mn-ea"/>
              </a:rPr>
              <a:t>(A+B)*C</a:t>
            </a:r>
            <a:r>
              <a:rPr lang="ko-KR" altLang="en-US" sz="2000" b="1" kern="0" dirty="0">
                <a:latin typeface="+mn-lt"/>
                <a:ea typeface="+mn-ea"/>
              </a:rPr>
              <a:t>의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 방법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439FE0-2AAA-40F9-A505-01BB2C8B79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537160" y="2808455"/>
            <a:ext cx="5389518" cy="3374958"/>
            <a:chOff x="1437556" y="1772816"/>
            <a:chExt cx="5389518" cy="3374958"/>
          </a:xfrm>
        </p:grpSpPr>
        <p:sp>
          <p:nvSpPr>
            <p:cNvPr id="19" name="직사각형 18"/>
            <p:cNvSpPr/>
            <p:nvPr/>
          </p:nvSpPr>
          <p:spPr>
            <a:xfrm>
              <a:off x="1437557" y="1788677"/>
              <a:ext cx="5389517" cy="3343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49725" y="1772816"/>
              <a:ext cx="0" cy="33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7917" y="1772816"/>
              <a:ext cx="0" cy="33749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37557" y="2171165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437557" y="2531205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437557" y="2891245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437557" y="323542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437557" y="361642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37556" y="402751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37557" y="1772816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49725" y="1817858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연산자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97501" y="1822050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출력</a:t>
              </a:r>
              <a:r>
                <a:rPr lang="en-US" altLang="ko-KR" sz="2000" dirty="0"/>
                <a:t>(</a:t>
              </a:r>
              <a:r>
                <a:rPr lang="ko-KR" altLang="en-US" sz="2000" dirty="0" err="1"/>
                <a:t>후위표기식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37556" y="438755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437557" y="472514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2216042" y="231346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535360" y="231346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050251" y="2312791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71846" y="2296948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138615" y="2319109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42671" y="229694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23333" y="2335175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68858" y="2328857"/>
            <a:ext cx="258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88760" y="2312791"/>
            <a:ext cx="258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78405" y="5084637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830063" y="355517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830063" y="393669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020915" y="393669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811106" y="4310776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30183" y="4294915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130424" y="4310776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819981" y="465206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039058" y="463620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139299" y="465206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830063" y="508463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49381" y="5084637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388684" y="5084637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095872" y="5406314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847530" y="5406314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66848" y="540631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406151" y="5406314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825520" y="5429437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190192" y="5796482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941850" y="5796482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261168" y="579648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500471" y="579648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860820" y="581960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7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01145 0.1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01094 0.184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06233 0.236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77556E-17 L -0.10938 0.2893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77556E-17 L -0.15487 0.3416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4496 0.002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18646 0.407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23299 0.445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9" y="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0.29028 0.5120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33386 0.0016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0" grpId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0" grpId="1"/>
      <p:bldP spid="61" grpId="0"/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z="2000"/>
              <a:t>[</a:t>
            </a:r>
            <a:r>
              <a:rPr lang="ko-KR" altLang="en-US" sz="2000"/>
              <a:t>알고리즘 </a:t>
            </a:r>
            <a:r>
              <a:rPr lang="en-US" altLang="ko-KR" sz="2000"/>
              <a:t>4.7] stack</a:t>
            </a:r>
            <a:r>
              <a:rPr lang="ko-KR" altLang="en-US" sz="2000"/>
              <a:t>을 사용하여 입력된 중위표기식을 후위표기법으로 변환 </a:t>
            </a:r>
            <a:r>
              <a:rPr lang="en-US" altLang="ko-KR" sz="2000"/>
              <a:t>algorithm</a:t>
            </a:r>
            <a:endParaRPr lang="ko-KR" altLang="en-US" sz="2000"/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827088" y="2060575"/>
            <a:ext cx="6337300" cy="4186238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400" b="1">
                <a:latin typeface="+mj-lt"/>
              </a:rPr>
              <a:t>infix_to_postfix(exp)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while (true) do {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symbol ← getSymbol(exp);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case {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")" :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while (stack[top]≠"(") do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top ← top-1;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operator :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push(Stack, symbol);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"null" :   // </a:t>
            </a:r>
            <a:r>
              <a:rPr lang="ko-KR" altLang="en-US" sz="1400" b="1">
                <a:latin typeface="+mj-lt"/>
              </a:rPr>
              <a:t>중위수식의 끝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			</a:t>
            </a:r>
            <a:r>
              <a:rPr lang="en-US" altLang="ko-KR" sz="1400" b="1">
                <a:latin typeface="+mj-lt"/>
              </a:rPr>
              <a:t>while (top &gt; -1) do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else :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push(Stack, symbol);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}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}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end infix_to_postfix()</a:t>
            </a: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6AD1032-9A86-4661-B98E-20493518780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stack</a:t>
            </a:r>
            <a:r>
              <a:rPr lang="ko-KR" altLang="en-US"/>
              <a:t>을 사용하여 후위표기식을 연산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연산 방법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/>
              <a:t>수식이 끝나고 </a:t>
            </a:r>
            <a:r>
              <a:rPr lang="en-US" altLang="ko-KR"/>
              <a:t>stack</a:t>
            </a:r>
            <a:r>
              <a:rPr lang="ko-KR" altLang="en-US"/>
              <a:t>에 마지막으로 남아있는 원소는 전체 수식의 연산결과 값이 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187450" y="2205038"/>
            <a:ext cx="7345363" cy="142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⑴ </a:t>
            </a:r>
            <a:r>
              <a:rPr lang="ko-KR" altLang="en-US" sz="1600" b="1" dirty="0" err="1"/>
              <a:t>피연산자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⑵ </a:t>
            </a:r>
            <a:r>
              <a:rPr lang="ko-KR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연산자</a:t>
            </a:r>
            <a:r>
              <a:rPr lang="ko-KR" altLang="en-US" sz="1600" dirty="0"/>
              <a:t>를 만나면 필요한 만큼의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</a:t>
            </a:r>
            <a:r>
              <a:rPr lang="en-US" altLang="ko-KR" sz="1600" dirty="0"/>
              <a:t>stack</a:t>
            </a:r>
            <a:r>
              <a:rPr lang="ko-KR" altLang="en-US" sz="1600" dirty="0"/>
              <a:t>에서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ko-KR" altLang="en-US" sz="1600" dirty="0"/>
              <a:t>하여 연산하고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연산결과</a:t>
            </a:r>
            <a:r>
              <a:rPr lang="ko-KR" altLang="en-US" sz="1600" dirty="0"/>
              <a:t>를 다시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⑶ ⑴~⑵</a:t>
            </a:r>
            <a:r>
              <a:rPr lang="ko-KR" altLang="en-US" sz="1600" dirty="0"/>
              <a:t>를 반복하여 수식이 끝나면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마지막으로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을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ko-KR" altLang="en-US" sz="1600" dirty="0"/>
              <a:t>하여 출력한다</a:t>
            </a:r>
            <a:r>
              <a:rPr lang="en-US" altLang="ko-KR" sz="1600" dirty="0"/>
              <a:t>.</a:t>
            </a:r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974B991-F224-4034-ACB2-EDA6107A848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알고리즘 </a:t>
            </a:r>
            <a:r>
              <a:rPr lang="en-US" altLang="ko-KR">
                <a:solidFill>
                  <a:schemeClr val="tx1"/>
                </a:solidFill>
              </a:rPr>
              <a:t>4.8] </a:t>
            </a:r>
            <a:r>
              <a:rPr lang="ko-KR" altLang="en-US">
                <a:solidFill>
                  <a:schemeClr val="tx1"/>
                </a:solidFill>
              </a:rPr>
              <a:t>후위 표기식의 연산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7777163" cy="375443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400" b="1">
                <a:latin typeface="+mj-lt"/>
              </a:rPr>
              <a:t>evalPostfix(exp)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while (true) do {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symbol ← getSymbol(exp);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case {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symbol = operand :		// </a:t>
            </a:r>
            <a:r>
              <a:rPr lang="ko-KR" altLang="en-US" sz="1400" b="1">
                <a:latin typeface="+mj-lt"/>
              </a:rPr>
              <a:t>피연산자 처리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push(Stack, symbol);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symbol = operator :		// </a:t>
            </a:r>
            <a:r>
              <a:rPr lang="ko-KR" altLang="en-US" sz="1400" b="1">
                <a:latin typeface="+mj-lt"/>
              </a:rPr>
              <a:t>연산자 처리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opr1 ← pop(Stack));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opr2 ← pop(Stack));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result ← opr1 op(symbol) opr2;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// stack</a:t>
            </a:r>
            <a:r>
              <a:rPr lang="ko-KR" altLang="en-US" sz="1400" b="1">
                <a:latin typeface="+mj-lt"/>
              </a:rPr>
              <a:t>에서 꺼낸 피연산자들을 연산자로 연산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push(Stack, result);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symbol = "null" :			// </a:t>
            </a:r>
            <a:r>
              <a:rPr lang="ko-KR" altLang="en-US" sz="1400" b="1">
                <a:latin typeface="+mj-lt"/>
              </a:rPr>
              <a:t>후위수식의 끝     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print(pop(Stack));              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}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}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end evalPostfix() </a:t>
            </a:r>
          </a:p>
        </p:txBody>
      </p:sp>
      <p:sp>
        <p:nvSpPr>
          <p:cNvPr id="2560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5E47773-5313-4DD8-B99A-BF5787F5F74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((A+(B*C)) – (D/E))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후위표기식</a:t>
            </a:r>
            <a:r>
              <a:rPr lang="ko-KR" altLang="en-US" dirty="0">
                <a:solidFill>
                  <a:schemeClr val="tx1"/>
                </a:solidFill>
              </a:rPr>
              <a:t> 연산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후위표기식</a:t>
            </a:r>
            <a:r>
              <a:rPr lang="ko-KR" altLang="en-US" dirty="0">
                <a:solidFill>
                  <a:schemeClr val="tx1"/>
                </a:solidFill>
              </a:rPr>
              <a:t> 연산 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181" name="슬라이드 번호 개체 틀 1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D16ED37-F7B4-4180-AB95-26715C5E898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7182" name="바닥글 개체 틀 1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" name="실행 단추: 동영상 18">
            <a:hlinkClick r:id="" action="ppaction://noaction" highlightClick="1"/>
          </p:cNvPr>
          <p:cNvSpPr/>
          <p:nvPr/>
        </p:nvSpPr>
        <p:spPr>
          <a:xfrm>
            <a:off x="6444208" y="1340768"/>
            <a:ext cx="360040" cy="288032"/>
          </a:xfrm>
          <a:prstGeom prst="actionButtonMovi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18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94086" y="2438272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(  (  A  +  (  B  *  C  )  )  –  (  D  /  E  )  )</a:t>
            </a:r>
            <a:endParaRPr lang="ko-KR" altLang="en-US" sz="18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34246" y="2748079"/>
            <a:ext cx="830898" cy="334799"/>
            <a:chOff x="3275856" y="1929590"/>
            <a:chExt cx="648072" cy="275274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275856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918701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65144" y="42625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/>
                <a:ea typeface="맑은 고딕"/>
              </a:rPr>
              <a:t>④</a:t>
            </a:r>
            <a:endParaRPr lang="ko-KR" altLang="en-US" sz="1800" dirty="0"/>
          </a:p>
        </p:txBody>
      </p:sp>
      <p:sp>
        <p:nvSpPr>
          <p:cNvPr id="25" name="직사각형 24"/>
          <p:cNvSpPr/>
          <p:nvPr/>
        </p:nvSpPr>
        <p:spPr>
          <a:xfrm>
            <a:off x="3441946" y="2748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①</a:t>
            </a:r>
            <a:endParaRPr lang="ko-KR" alt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7231" y="309537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T1</a:t>
            </a:r>
            <a:r>
              <a:rPr lang="en-US" altLang="ko-KR" sz="1800" dirty="0"/>
              <a:t>←BC*</a:t>
            </a:r>
            <a:endParaRPr lang="ko-KR" altLang="en-US" sz="18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555776" y="2807605"/>
            <a:ext cx="1051063" cy="1003355"/>
            <a:chOff x="3275856" y="1806028"/>
            <a:chExt cx="648072" cy="398836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275856" y="1806028"/>
              <a:ext cx="0" cy="3988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918701" y="2067227"/>
              <a:ext cx="0" cy="1376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816749" y="34387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②</a:t>
            </a:r>
            <a:endParaRPr lang="ko-KR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2318215" y="387496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T2</a:t>
            </a:r>
            <a:r>
              <a:rPr lang="en-US" altLang="ko-KR" sz="1800" dirty="0"/>
              <a:t>←ABC*+</a:t>
            </a:r>
            <a:endParaRPr lang="ko-KR" altLang="en-US" sz="18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222459" y="2795108"/>
            <a:ext cx="648072" cy="275274"/>
            <a:chOff x="3275856" y="1929590"/>
            <a:chExt cx="648072" cy="275274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75856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918701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931981" y="308287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T3</a:t>
            </a:r>
            <a:r>
              <a:rPr lang="en-US" altLang="ko-KR" sz="1800" dirty="0"/>
              <a:t>←DE/</a:t>
            </a:r>
            <a:endParaRPr lang="ko-KR" altLang="en-US" sz="1800" dirty="0"/>
          </a:p>
        </p:txBody>
      </p:sp>
      <p:sp>
        <p:nvSpPr>
          <p:cNvPr id="38" name="직사각형 37"/>
          <p:cNvSpPr/>
          <p:nvPr/>
        </p:nvSpPr>
        <p:spPr>
          <a:xfrm>
            <a:off x="5338746" y="2748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③</a:t>
            </a:r>
            <a:endParaRPr lang="ko-KR" altLang="en-US" sz="18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115579" y="3464704"/>
            <a:ext cx="2536541" cy="1200774"/>
            <a:chOff x="3275856" y="1727554"/>
            <a:chExt cx="648072" cy="477310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275856" y="2031321"/>
              <a:ext cx="0" cy="173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918701" y="1727554"/>
              <a:ext cx="0" cy="477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332504" y="4669997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T4</a:t>
            </a:r>
            <a:r>
              <a:rPr lang="en-US" altLang="ko-KR" sz="1800" dirty="0"/>
              <a:t>←ABC*+DE/-</a:t>
            </a: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353047" y="5805264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→ ABC*+DE/-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1268413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예</a:t>
            </a:r>
            <a:r>
              <a:rPr lang="en-US" altLang="ko-KR" sz="2000" b="1" kern="0" dirty="0">
                <a:latin typeface="+mn-lt"/>
                <a:ea typeface="+mn-ea"/>
              </a:rPr>
              <a:t>) Stack</a:t>
            </a:r>
            <a:r>
              <a:rPr lang="ko-KR" altLang="en-US" sz="2000" b="1" kern="0" dirty="0">
                <a:latin typeface="+mn-lt"/>
                <a:ea typeface="+mn-ea"/>
              </a:rPr>
              <a:t>을 사용한 후위표기식                              의 연산 과정 </a:t>
            </a: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261931"/>
              </p:ext>
            </p:extLst>
          </p:nvPr>
        </p:nvGraphicFramePr>
        <p:xfrm>
          <a:off x="4643438" y="1341438"/>
          <a:ext cx="1884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83880" imgH="336960" progId="Visio.Drawing.11">
                  <p:link updateAutomatic="1"/>
                </p:oleObj>
              </mc:Choice>
              <mc:Fallback>
                <p:oleObj name="Visio" r:id="rId2" imgW="1883880" imgH="33696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18843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15D09C-EBFE-484D-AABD-E14C76DB5C6A}" type="slidenum">
              <a:rPr kumimoji="0" lang="en-US" altLang="ko-KR" sz="12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819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738409" y="2648488"/>
            <a:ext cx="5424687" cy="3334817"/>
            <a:chOff x="1747139" y="1318320"/>
            <a:chExt cx="5424687" cy="3334817"/>
          </a:xfrm>
        </p:grpSpPr>
        <p:sp>
          <p:nvSpPr>
            <p:cNvPr id="9" name="직사각형 8"/>
            <p:cNvSpPr/>
            <p:nvPr/>
          </p:nvSpPr>
          <p:spPr>
            <a:xfrm>
              <a:off x="1763688" y="1334181"/>
              <a:ext cx="5389517" cy="3318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275856" y="1318320"/>
              <a:ext cx="0" cy="33348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004048" y="1318320"/>
              <a:ext cx="0" cy="33348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763686" y="1988840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747141" y="2281537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782308" y="256490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782309" y="287389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82307" y="314096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계산</a:t>
              </a:r>
              <a:r>
                <a:rPr lang="en-US" altLang="ko-KR" sz="2000" dirty="0"/>
                <a:t> </a:t>
              </a:r>
              <a:endParaRPr lang="ko-KR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/>
                <a:t>피연산자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764377" y="3429000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763688" y="371703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747140" y="407707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47139" y="4375393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5116296" y="2108307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174745" y="211682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80977" y="210830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73410" y="211682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C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136" y="214582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036176" y="211682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82746" y="211620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732522" y="211682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E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08027" y="2214001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149116" y="5047200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/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5044707" y="3327529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5249263" y="3319008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4051162" y="4139161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+</a:t>
            </a:r>
            <a:endParaRPr lang="ko-KR" altLang="en-US" sz="2000" dirty="0"/>
          </a:p>
        </p:txBody>
      </p:sp>
      <p:sp>
        <p:nvSpPr>
          <p:cNvPr id="38" name="직사각형 37"/>
          <p:cNvSpPr/>
          <p:nvPr/>
        </p:nvSpPr>
        <p:spPr>
          <a:xfrm>
            <a:off x="5027549" y="3017820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5488709" y="3611705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</a:t>
            </a:r>
            <a:endParaRPr lang="ko-KR" altLang="en-US" sz="2000" dirty="0"/>
          </a:p>
        </p:txBody>
      </p:sp>
      <p:sp>
        <p:nvSpPr>
          <p:cNvPr id="40" name="직사각형 39"/>
          <p:cNvSpPr/>
          <p:nvPr/>
        </p:nvSpPr>
        <p:spPr>
          <a:xfrm>
            <a:off x="5038328" y="3610788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5242884" y="3602267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4048769" y="3887186"/>
            <a:ext cx="312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*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5488709" y="3826910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</a:t>
            </a:r>
            <a:endParaRPr lang="ko-KR" altLang="en-US" sz="2000" dirty="0"/>
          </a:p>
        </p:txBody>
      </p:sp>
      <p:sp>
        <p:nvSpPr>
          <p:cNvPr id="44" name="직사각형 43"/>
          <p:cNvSpPr/>
          <p:nvPr/>
        </p:nvSpPr>
        <p:spPr>
          <a:xfrm>
            <a:off x="5038328" y="3825993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5242884" y="3817472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5299430" y="3882602"/>
            <a:ext cx="432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T1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72394" y="3895072"/>
            <a:ext cx="442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T1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35586" y="3895072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6976" y="416689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T1</a:t>
            </a:r>
            <a:endParaRPr lang="ko-KR" altLang="en-US" sz="2000" dirty="0"/>
          </a:p>
        </p:txBody>
      </p:sp>
      <p:sp>
        <p:nvSpPr>
          <p:cNvPr id="50" name="직사각형 49"/>
          <p:cNvSpPr/>
          <p:nvPr/>
        </p:nvSpPr>
        <p:spPr>
          <a:xfrm>
            <a:off x="3175815" y="412919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51" name="직사각형 50"/>
          <p:cNvSpPr/>
          <p:nvPr/>
        </p:nvSpPr>
        <p:spPr>
          <a:xfrm>
            <a:off x="3257259" y="5047200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5340827" y="537714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3617441" y="5047200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1925" y="4186804"/>
            <a:ext cx="519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 A </a:t>
            </a:r>
            <a:endParaRPr lang="ko-KR" altLang="en-US" sz="2000" dirty="0"/>
          </a:p>
        </p:txBody>
      </p:sp>
      <p:sp>
        <p:nvSpPr>
          <p:cNvPr id="55" name="직사각형 54"/>
          <p:cNvSpPr/>
          <p:nvPr/>
        </p:nvSpPr>
        <p:spPr>
          <a:xfrm>
            <a:off x="5304509" y="446430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56" name="직사각형 55"/>
          <p:cNvSpPr/>
          <p:nvPr/>
        </p:nvSpPr>
        <p:spPr>
          <a:xfrm>
            <a:off x="5619792" y="4677868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57" name="직사각형 56"/>
          <p:cNvSpPr/>
          <p:nvPr/>
        </p:nvSpPr>
        <p:spPr>
          <a:xfrm>
            <a:off x="4100175" y="5408047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-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3559540" y="4143979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81282" y="4163245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0" name="직사각형 59"/>
          <p:cNvSpPr/>
          <p:nvPr/>
        </p:nvSpPr>
        <p:spPr>
          <a:xfrm>
            <a:off x="4948540" y="446430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1" name="직사각형 60"/>
          <p:cNvSpPr/>
          <p:nvPr/>
        </p:nvSpPr>
        <p:spPr>
          <a:xfrm>
            <a:off x="4968299" y="4677868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2" name="직사각형 61"/>
          <p:cNvSpPr/>
          <p:nvPr/>
        </p:nvSpPr>
        <p:spPr>
          <a:xfrm>
            <a:off x="5346299" y="4677868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D</a:t>
            </a:r>
            <a:endParaRPr lang="ko-KR" altLang="en-US" sz="2000" dirty="0"/>
          </a:p>
        </p:txBody>
      </p:sp>
      <p:sp>
        <p:nvSpPr>
          <p:cNvPr id="63" name="직사각형 62"/>
          <p:cNvSpPr/>
          <p:nvPr/>
        </p:nvSpPr>
        <p:spPr>
          <a:xfrm>
            <a:off x="5366858" y="2084265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654801" y="5020985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65" name="직사각형 64"/>
          <p:cNvSpPr/>
          <p:nvPr/>
        </p:nvSpPr>
        <p:spPr>
          <a:xfrm>
            <a:off x="5003308" y="5020985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6" name="직사각형 65"/>
          <p:cNvSpPr/>
          <p:nvPr/>
        </p:nvSpPr>
        <p:spPr>
          <a:xfrm>
            <a:off x="5381308" y="5020985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D</a:t>
            </a:r>
            <a:endParaRPr lang="ko-KR" altLang="en-US" sz="2000" dirty="0"/>
          </a:p>
        </p:txBody>
      </p:sp>
      <p:sp>
        <p:nvSpPr>
          <p:cNvPr id="67" name="직사각형 66"/>
          <p:cNvSpPr/>
          <p:nvPr/>
        </p:nvSpPr>
        <p:spPr>
          <a:xfrm>
            <a:off x="5332673" y="5047200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3180995" y="540804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  <p:sp>
        <p:nvSpPr>
          <p:cNvPr id="69" name="직사각형 68"/>
          <p:cNvSpPr/>
          <p:nvPr/>
        </p:nvSpPr>
        <p:spPr>
          <a:xfrm>
            <a:off x="4956451" y="5337308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70" name="직사각형 69"/>
          <p:cNvSpPr/>
          <p:nvPr/>
        </p:nvSpPr>
        <p:spPr>
          <a:xfrm>
            <a:off x="3549770" y="5408047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37181" y="2084265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974894" y="5416532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4992638" y="5698356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10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3.33333E-6 L -0.00035 0.12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5469 0.1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1092 0.206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16163 0.2442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254 L -0.03716 0.0405 C -0.04497 0.04907 -0.0566 0.05393 -0.06858 0.05393 C -0.08247 0.05393 -0.09341 0.04907 -0.10122 0.0405 L -0.1382 0.00254 " pathEditMode="relative" rAng="0" ptsTypes="FffFF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393 L -0.04253 0.03472 C -0.05139 0.04166 -0.06458 0.04606 -0.07847 0.04606 C -0.0941 0.04606 -0.10677 0.04166 -0.11562 0.03472 L -0.15781 0.00393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9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-0.20434 0.3011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533 L -0.03091 0.04121 C -0.0375 0.04954 -0.04723 0.05394 -0.0573 0.05394 C -0.06875 0.05394 -0.07796 0.04954 -0.08455 0.04121 L -0.11528 0.00533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81 L -0.03715 0.03773 C -0.04496 0.04815 -0.05659 0.05394 -0.06857 0.05394 C -0.08246 0.05394 -0.0934 0.04815 -0.10121 0.03773 L -0.13819 -0.0081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4254 0.3430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27813 0.3745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833 L -0.31875 0.4284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694 L -0.03732 0.04167 C -0.04514 0.04954 -0.05694 0.05393 -0.06909 0.05393 C -0.08298 0.05393 -0.09409 0.04954 -0.10191 0.04167 L -0.13906 0.00694 " pathEditMode="relative" rAng="0" ptsTypes="FffFF">
                                      <p:cBhvr>
                                        <p:cTn id="1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694 L -0.04444 0.04167 C -0.05382 0.04954 -0.06771 0.05393 -0.08229 0.05393 C -0.09896 0.05393 -0.11215 0.04954 -0.12153 0.04167 L -0.1658 0.00694 " pathEditMode="relative" rAng="0" ptsTypes="FffFF">
                                      <p:cBhvr>
                                        <p:cTn id="15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33854 0.4736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718 L -0.0323 0.04167 C -0.03907 0.04954 -0.04914 0.05394 -0.05973 0.05394 C -0.0717 0.05394 -0.08125 0.04954 -0.08802 0.04167 L -0.12014 0.00718 " pathEditMode="relative" rAng="0" ptsTypes="FffFF">
                                      <p:cBhvr>
                                        <p:cTn id="18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78 L -0.03576 0.04075 C -0.0434 0.04931 -0.05451 0.05394 -0.06614 0.05394 C -0.07951 0.05394 -0.0901 0.04931 -0.09774 0.04075 L -0.13333 0.00278 " pathEditMode="relative" rAng="0" ptsTypes="FffFF">
                                      <p:cBhvr>
                                        <p:cTn id="1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38403 0.5284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1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4062 -0.0078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5" grpId="0"/>
      <p:bldP spid="45" grpId="1"/>
      <p:bldP spid="46" grpId="0"/>
      <p:bldP spid="47" grpId="0"/>
      <p:bldP spid="48" grpId="0"/>
      <p:bldP spid="49" grpId="0"/>
      <p:bldP spid="49" grpId="1"/>
      <p:bldP spid="50" grpId="0"/>
      <p:bldP spid="51" grpId="0"/>
      <p:bldP spid="52" grpId="0"/>
      <p:bldP spid="52" grpId="1"/>
      <p:bldP spid="53" grpId="0"/>
      <p:bldP spid="54" grpId="0"/>
      <p:bldP spid="54" grpId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4" grpId="1"/>
      <p:bldP spid="65" grpId="0"/>
      <p:bldP spid="66" grpId="0"/>
      <p:bldP spid="66" grpId="1"/>
      <p:bldP spid="67" grpId="0"/>
      <p:bldP spid="68" grpId="0"/>
      <p:bldP spid="69" grpId="0"/>
      <p:bldP spid="69" grpId="1"/>
      <p:bldP spid="70" grpId="0"/>
      <p:bldP spid="71" grpId="0"/>
      <p:bldP spid="72" grpId="0"/>
      <p:bldP spid="73" grpId="0"/>
      <p:bldP spid="7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1268413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예</a:t>
            </a:r>
            <a:r>
              <a:rPr lang="en-US" altLang="ko-KR" sz="2000" b="1" kern="0" dirty="0">
                <a:latin typeface="+mn-lt"/>
                <a:ea typeface="+mn-ea"/>
              </a:rPr>
              <a:t>) Stack</a:t>
            </a:r>
            <a:r>
              <a:rPr lang="ko-KR" altLang="en-US" sz="2000" b="1" kern="0" dirty="0">
                <a:latin typeface="+mn-lt"/>
                <a:ea typeface="+mn-ea"/>
              </a:rPr>
              <a:t>을 사용한 후위표기식                              의 연산 과정 </a:t>
            </a: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33226"/>
              </p:ext>
            </p:extLst>
          </p:nvPr>
        </p:nvGraphicFramePr>
        <p:xfrm>
          <a:off x="4643438" y="1341438"/>
          <a:ext cx="1884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83880" imgH="336960" progId="Visio.Drawing.11">
                  <p:link updateAutomatic="1"/>
                </p:oleObj>
              </mc:Choice>
              <mc:Fallback>
                <p:oleObj name="Visio" r:id="rId2" imgW="1883880" imgH="336960" progId="Visio.Drawing.11">
                  <p:link updateAutomatic="1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18843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89138"/>
            <a:ext cx="47148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15D09C-EBFE-484D-AABD-E14C76DB5C6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19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028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322DF61-F0C8-46AB-A6D9-0BF4F80603A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9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030" name="그룹 8"/>
          <p:cNvGrpSpPr>
            <a:grpSpLocks/>
          </p:cNvGrpSpPr>
          <p:nvPr/>
        </p:nvGrpSpPr>
        <p:grpSpPr bwMode="auto">
          <a:xfrm>
            <a:off x="755650" y="1268413"/>
            <a:ext cx="5329238" cy="431800"/>
            <a:chOff x="611560" y="692408"/>
            <a:chExt cx="5328591" cy="432088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1116324" y="692408"/>
              <a:ext cx="4823827" cy="4320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스텍의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응용을 통한 역순 문자열 만들기</a:t>
              </a:r>
              <a:r>
                <a:rPr lang="en-US" altLang="ko-KR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작동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611560" y="692408"/>
              <a:ext cx="576064" cy="432048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9614" y="2682795"/>
            <a:ext cx="936104" cy="2304256"/>
            <a:chOff x="1043608" y="1124744"/>
            <a:chExt cx="936104" cy="230425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694721" y="2128797"/>
            <a:ext cx="864096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06346" y="2135425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1315" y="2135425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1712" y="2128797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60475" y="513106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자료 삽입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6739" y="272617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Push(</a:t>
            </a:r>
            <a:r>
              <a:rPr lang="ko-KR" altLang="en-US" sz="1800" b="1" dirty="0"/>
              <a:t>삽입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769614" y="455500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77651" y="369090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69614" y="4122955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77651" y="325885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732" y="27261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Pop(</a:t>
            </a:r>
            <a:r>
              <a:rPr lang="ko-KR" altLang="en-US" sz="1800" dirty="0"/>
              <a:t>삭제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3155555" y="5137776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top=-1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76740" y="4617719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top=0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76740" y="4202717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top=1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6739" y="3753623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76740" y="3321575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top=3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68999" y="4618672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00" y="3321575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네번째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69001" y="3753623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69002" y="4185671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endParaRPr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555297" y="2676086"/>
            <a:ext cx="936104" cy="2304256"/>
            <a:chOff x="1043608" y="1124744"/>
            <a:chExt cx="936104" cy="2304256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599964" y="4548294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6572065" y="331263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D</a:t>
            </a:r>
            <a:endParaRPr lang="ko-KR" alt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6563960" y="3740118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C</a:t>
            </a:r>
            <a:endParaRPr lang="ko-KR" alt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6563960" y="4136022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B</a:t>
            </a:r>
            <a:endParaRPr lang="ko-KR" alt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6044670" y="51243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자료 삭제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28787" y="271946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Push(</a:t>
            </a:r>
            <a:r>
              <a:rPr lang="ko-KR" altLang="en-US" sz="1800" dirty="0"/>
              <a:t>삽입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6555297" y="454829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553809" y="368419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55297" y="411624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53809" y="325215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26571" y="271946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Pop(</a:t>
            </a:r>
            <a:r>
              <a:rPr lang="ko-KR" altLang="en-US" sz="1800" b="1" dirty="0"/>
              <a:t>삭제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79497" y="4611963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779498" y="3314866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네번째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79499" y="3746914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779500" y="4178962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44495" y="5124358"/>
            <a:ext cx="85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top=-1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562423" y="4611010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top=0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62423" y="4196008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top=1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562422" y="3746914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top=2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562423" y="3314866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top=3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4716016" y="1988840"/>
            <a:ext cx="45719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7 0.00139 L -0.0224 0.00139 C -0.05781 0.00139 -0.1007 0.1 -0.1007 0.18055 L -0.1007 0.35972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7101 7.40741E-7 C -0.10261 7.40741E-7 -0.1415 0.08125 -0.1415 0.14768 L -0.1415 0.2956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8611 4.81481E-6 C -0.12482 4.81481E-6 -0.17205 0.0662 -0.17205 0.12037 L -0.17205 0.24212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10243 4.81481E-6 C -0.14843 4.81481E-6 -0.20434 0.04837 -0.20434 0.08912 L -0.20434 0.17916 " pathEditMode="relative" rAng="0" ptsTypes="FfFF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46 L -0.01128 -0.10509 C -0.01615 -0.15 -0.08872 -0.19328 -0.14531 -0.1824 L -0.27014 -0.15856 " pathEditMode="relative" rAng="4910984" ptsTypes="FfFF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0035 -0.11296 C -0.00035 -0.16342 -0.06285 -0.22523 -0.11371 -0.22523 L -0.22795 -0.22523 " pathEditMode="relative" rAng="5400000" ptsTypes="FfFF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23 L -0.00486 -0.14537 C -0.00694 -0.21018 -0.06041 -0.2868 -0.10173 -0.28426 L -0.19392 -0.27893 " pathEditMode="relative" rAng="5253356" ptsTypes="FfFF">
                                      <p:cBhvr>
                                        <p:cTn id="10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-0.00035 -0.17292 C -0.00017 -0.25 -0.0434 -0.34306 -0.07864 -0.34306 L -0.15712 -0.34306 " pathEditMode="relative" rAng="5400000" ptsTypes="FfFF"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7" grpId="0"/>
      <p:bldP spid="38" grpId="0"/>
      <p:bldP spid="39" grpId="0"/>
      <p:bldP spid="40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457200" indent="-457200" eaLnBrk="1" hangingPunct="1"/>
            <a:r>
              <a:rPr lang="ko-KR" altLang="en-US" sz="2000" dirty="0"/>
              <a:t>역순 문자열 만들기</a:t>
            </a:r>
          </a:p>
          <a:p>
            <a:pPr marL="838200" lvl="1" indent="-381000" eaLnBrk="1" hangingPunct="1"/>
            <a:r>
              <a:rPr lang="en-US" altLang="ko-KR" sz="2000" dirty="0">
                <a:solidFill>
                  <a:schemeClr val="tx1"/>
                </a:solidFill>
              </a:rPr>
              <a:t>stack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ko-KR" altLang="en-US" sz="2000" dirty="0" err="1">
                <a:solidFill>
                  <a:schemeClr val="tx1"/>
                </a:solidFill>
              </a:rPr>
              <a:t>후입선출</a:t>
            </a:r>
            <a:r>
              <a:rPr lang="en-US" altLang="ko-KR" sz="2000" dirty="0">
                <a:solidFill>
                  <a:schemeClr val="tx1"/>
                </a:solidFill>
              </a:rPr>
              <a:t>(LIFO) </a:t>
            </a:r>
            <a:r>
              <a:rPr lang="ko-KR" altLang="en-US" sz="2000" dirty="0">
                <a:solidFill>
                  <a:schemeClr val="tx1"/>
                </a:solidFill>
              </a:rPr>
              <a:t>성질을 이용</a:t>
            </a:r>
          </a:p>
          <a:p>
            <a:pPr marL="914400" lvl="2" indent="0" eaLnBrk="1" hangingPunct="1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문자열을 순서대로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dirty="0"/>
              <a:t>push </a:t>
            </a:r>
            <a:r>
              <a:rPr lang="ko-KR" altLang="en-US" sz="1600" dirty="0"/>
              <a:t>하기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문자열을 순서대로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dirty="0"/>
              <a:t>pop </a:t>
            </a:r>
            <a:r>
              <a:rPr lang="ko-KR" altLang="en-US" sz="1600" dirty="0"/>
              <a:t>하기 </a:t>
            </a:r>
          </a:p>
          <a:p>
            <a:pPr marL="914400" lvl="2" indent="0" eaLnBrk="1" hangingPunct="1">
              <a:buNone/>
            </a:pPr>
            <a:endParaRPr lang="ko-KR" altLang="en-US" sz="1800" dirty="0"/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8628141-68B9-411F-9B2E-178BD1D5A03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59173" y="5444296"/>
            <a:ext cx="517706" cy="584775"/>
            <a:chOff x="800340" y="4334960"/>
            <a:chExt cx="517706" cy="791491"/>
          </a:xfrm>
        </p:grpSpPr>
        <p:sp>
          <p:nvSpPr>
            <p:cNvPr id="8" name="TextBox 7"/>
            <p:cNvSpPr txBox="1"/>
            <p:nvPr/>
          </p:nvSpPr>
          <p:spPr>
            <a:xfrm>
              <a:off x="800340" y="4334960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0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919216" y="4750202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1919082" y="5054825"/>
            <a:ext cx="517706" cy="584775"/>
            <a:chOff x="1460413" y="4398852"/>
            <a:chExt cx="517706" cy="791491"/>
          </a:xfrm>
        </p:grpSpPr>
        <p:sp>
          <p:nvSpPr>
            <p:cNvPr id="11" name="TextBox 10"/>
            <p:cNvSpPr txBox="1"/>
            <p:nvPr/>
          </p:nvSpPr>
          <p:spPr>
            <a:xfrm>
              <a:off x="1460413" y="4398852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1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558401" y="4799597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834092" y="4682749"/>
            <a:ext cx="517706" cy="584775"/>
            <a:chOff x="1325078" y="4365104"/>
            <a:chExt cx="517706" cy="791491"/>
          </a:xfrm>
        </p:grpSpPr>
        <p:sp>
          <p:nvSpPr>
            <p:cNvPr id="14" name="TextBox 13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2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797208" y="4162238"/>
            <a:ext cx="517706" cy="584775"/>
            <a:chOff x="1325078" y="4365104"/>
            <a:chExt cx="517706" cy="791491"/>
          </a:xfrm>
        </p:grpSpPr>
        <p:sp>
          <p:nvSpPr>
            <p:cNvPr id="17" name="TextBox 16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3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888834" y="5065877"/>
            <a:ext cx="517706" cy="584775"/>
            <a:chOff x="1325078" y="4365104"/>
            <a:chExt cx="517706" cy="791491"/>
          </a:xfrm>
        </p:grpSpPr>
        <p:sp>
          <p:nvSpPr>
            <p:cNvPr id="20" name="TextBox 19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1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5991" y="5898615"/>
            <a:ext cx="517706" cy="584775"/>
            <a:chOff x="1325078" y="4365104"/>
            <a:chExt cx="517706" cy="791491"/>
          </a:xfrm>
        </p:grpSpPr>
        <p:sp>
          <p:nvSpPr>
            <p:cNvPr id="23" name="TextBox 22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-1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349257" y="4668410"/>
            <a:ext cx="468052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46148" y="3741566"/>
            <a:ext cx="519432" cy="2222988"/>
            <a:chOff x="4899155" y="2996953"/>
            <a:chExt cx="972108" cy="222298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9915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497116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3515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92649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92500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92649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899155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899155" y="299695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354724" y="4695401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327623" y="3741582"/>
            <a:ext cx="537782" cy="2222988"/>
            <a:chOff x="6338066" y="2996953"/>
            <a:chExt cx="976132" cy="2222988"/>
          </a:xfrm>
        </p:grpSpPr>
        <p:grpSp>
          <p:nvGrpSpPr>
            <p:cNvPr id="40" name="그룹 39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7392890" y="3706988"/>
            <a:ext cx="499564" cy="2222988"/>
            <a:chOff x="1043608" y="1124744"/>
            <a:chExt cx="936104" cy="2304256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430227" y="5497928"/>
            <a:ext cx="44805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11559" y="5085656"/>
            <a:ext cx="485387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407067" y="5497928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407067" y="5065880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398153" y="3724758"/>
            <a:ext cx="498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392890" y="422881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04856" y="46659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78835" y="5162546"/>
            <a:ext cx="468052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358320" y="3706988"/>
            <a:ext cx="508319" cy="2292145"/>
            <a:chOff x="3462469" y="2996953"/>
            <a:chExt cx="989298" cy="2222988"/>
          </a:xfrm>
        </p:grpSpPr>
        <p:grpSp>
          <p:nvGrpSpPr>
            <p:cNvPr id="64" name="그룹 63"/>
            <p:cNvGrpSpPr/>
            <p:nvPr/>
          </p:nvGrpSpPr>
          <p:grpSpPr>
            <a:xfrm>
              <a:off x="3462469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534477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89810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489810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489810" y="3019185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476139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89810" y="39330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514285" y="5578414"/>
            <a:ext cx="43204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1487427" y="3706989"/>
            <a:ext cx="495392" cy="2289020"/>
            <a:chOff x="1954931" y="2982606"/>
            <a:chExt cx="976371" cy="2222988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4931" y="2982606"/>
              <a:ext cx="963445" cy="2222988"/>
              <a:chOff x="1043608" y="1124744"/>
              <a:chExt cx="936104" cy="2304256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직선 연결선 76"/>
            <p:cNvCxnSpPr/>
            <p:nvPr/>
          </p:nvCxnSpPr>
          <p:spPr>
            <a:xfrm>
              <a:off x="1982272" y="477354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969345" y="301042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968601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969345" y="436300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968601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525470" y="3706988"/>
            <a:ext cx="516279" cy="2289020"/>
            <a:chOff x="494444" y="2979183"/>
            <a:chExt cx="984331" cy="2222988"/>
          </a:xfrm>
        </p:grpSpPr>
        <p:grpSp>
          <p:nvGrpSpPr>
            <p:cNvPr id="86" name="그룹 85"/>
            <p:cNvGrpSpPr/>
            <p:nvPr/>
          </p:nvGrpSpPr>
          <p:grpSpPr>
            <a:xfrm>
              <a:off x="515330" y="2979183"/>
              <a:ext cx="963445" cy="2222988"/>
              <a:chOff x="1043608" y="1124744"/>
              <a:chExt cx="936104" cy="2304256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직선 연결선 86"/>
            <p:cNvCxnSpPr/>
            <p:nvPr/>
          </p:nvCxnSpPr>
          <p:spPr>
            <a:xfrm>
              <a:off x="494444" y="2991112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42671" y="351668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42671" y="394895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20297" y="437562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542671" y="478370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5925" y="5552018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90757" y="5162547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90757" y="4721479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90757" y="4269960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90757" y="3835150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2516" y="33376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59173" y="6051087"/>
            <a:ext cx="1057897" cy="254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A)</a:t>
            </a:r>
            <a:endParaRPr lang="ko-KR" alt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5035074" y="6060197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2791" y="6051087"/>
            <a:ext cx="1130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B)</a:t>
            </a:r>
            <a:endParaRPr lang="ko-KR" alt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86099" y="6040613"/>
            <a:ext cx="116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C)</a:t>
            </a:r>
            <a:endParaRPr lang="ko-KR" alt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3398" y="6051087"/>
            <a:ext cx="1151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D)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4724" y="4257980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4833051" y="4145414"/>
            <a:ext cx="470642" cy="584775"/>
            <a:chOff x="1325078" y="4365104"/>
            <a:chExt cx="517706" cy="791491"/>
          </a:xfrm>
        </p:grpSpPr>
        <p:sp>
          <p:nvSpPr>
            <p:cNvPr id="108" name="TextBox 107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3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5364379" y="3724758"/>
            <a:ext cx="488893" cy="2222988"/>
            <a:chOff x="6338066" y="2996953"/>
            <a:chExt cx="976132" cy="2222988"/>
          </a:xfrm>
        </p:grpSpPr>
        <p:grpSp>
          <p:nvGrpSpPr>
            <p:cNvPr id="111" name="그룹 110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358915" y="4705565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358915" y="4268144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71924" y="6051851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884106" y="4639292"/>
            <a:ext cx="500330" cy="584775"/>
            <a:chOff x="1308750" y="4365104"/>
            <a:chExt cx="550363" cy="791491"/>
          </a:xfrm>
        </p:grpSpPr>
        <p:sp>
          <p:nvSpPr>
            <p:cNvPr id="126" name="TextBox 125"/>
            <p:cNvSpPr txBox="1"/>
            <p:nvPr/>
          </p:nvSpPr>
          <p:spPr>
            <a:xfrm>
              <a:off x="1308750" y="4365104"/>
              <a:ext cx="550363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2</a:t>
              </a:r>
            </a:p>
          </p:txBody>
        </p:sp>
        <p:cxnSp>
          <p:nvCxnSpPr>
            <p:cNvPr id="127" name="직선 화살표 연결선 126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6401229" y="3716412"/>
            <a:ext cx="488893" cy="2222988"/>
            <a:chOff x="6338066" y="2996953"/>
            <a:chExt cx="976132" cy="2222988"/>
          </a:xfrm>
        </p:grpSpPr>
        <p:grpSp>
          <p:nvGrpSpPr>
            <p:cNvPr id="129" name="그룹 128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6395765" y="4697219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7912296" y="5407275"/>
            <a:ext cx="517706" cy="584775"/>
            <a:chOff x="1325078" y="4365104"/>
            <a:chExt cx="517706" cy="791491"/>
          </a:xfrm>
        </p:grpSpPr>
        <p:sp>
          <p:nvSpPr>
            <p:cNvPr id="142" name="TextBox 141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0</a:t>
              </a:r>
            </a:p>
          </p:txBody>
        </p:sp>
        <p:cxnSp>
          <p:nvCxnSpPr>
            <p:cNvPr id="143" name="직선 화살표 연결선 142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8411333" y="3724758"/>
            <a:ext cx="499564" cy="2222988"/>
            <a:chOff x="1043608" y="1124744"/>
            <a:chExt cx="936104" cy="2304256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8448670" y="5515698"/>
            <a:ext cx="44805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49" name="직선 연결선 148"/>
          <p:cNvCxnSpPr/>
          <p:nvPr/>
        </p:nvCxnSpPr>
        <p:spPr>
          <a:xfrm>
            <a:off x="8425510" y="5515698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8425510" y="5083650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416596" y="3742528"/>
            <a:ext cx="498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411333" y="424658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423299" y="468371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59411" y="6051087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066518" y="6006926"/>
            <a:ext cx="88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 rot="5400000">
            <a:off x="2208163" y="1751578"/>
            <a:ext cx="499564" cy="2222988"/>
            <a:chOff x="1043608" y="1124744"/>
            <a:chExt cx="936104" cy="2304256"/>
          </a:xfrm>
        </p:grpSpPr>
        <p:cxnSp>
          <p:nvCxnSpPr>
            <p:cNvPr id="157" name="직선 연결선 15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1340930" y="2678406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2867570" y="2875342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rot="5400000">
            <a:off x="1931466" y="287917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3550697" y="2594761"/>
            <a:ext cx="3432" cy="523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>
            <a:off x="1519532" y="2837456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>
            <a:off x="2425942" y="28753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225598" y="227085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762226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183201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676264" y="2690675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grpSp>
        <p:nvGrpSpPr>
          <p:cNvPr id="170" name="그룹 169"/>
          <p:cNvGrpSpPr/>
          <p:nvPr/>
        </p:nvGrpSpPr>
        <p:grpSpPr>
          <a:xfrm rot="5400000">
            <a:off x="6493841" y="1751578"/>
            <a:ext cx="499564" cy="2222988"/>
            <a:chOff x="1043608" y="1124744"/>
            <a:chExt cx="936104" cy="2304256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>
            <a:off x="6965945" y="2690676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cxnSp>
        <p:nvCxnSpPr>
          <p:cNvPr id="175" name="직선 연결선 174"/>
          <p:cNvCxnSpPr/>
          <p:nvPr/>
        </p:nvCxnSpPr>
        <p:spPr>
          <a:xfrm rot="5400000">
            <a:off x="7153248" y="2875342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rot="5400000">
            <a:off x="6217144" y="287917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flipH="1">
            <a:off x="7836375" y="2594761"/>
            <a:ext cx="3432" cy="523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 rot="5400000">
            <a:off x="5805210" y="2837456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rot="5400000">
            <a:off x="6711620" y="28753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511276" y="227085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실행후</a:t>
            </a:r>
            <a:r>
              <a:rPr lang="en-US" altLang="ko-KR" sz="1400" dirty="0"/>
              <a:t> string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480878" y="2710818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47904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622744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sp>
        <p:nvSpPr>
          <p:cNvPr id="184" name="오른쪽 화살표 183"/>
          <p:cNvSpPr/>
          <p:nvPr/>
        </p:nvSpPr>
        <p:spPr>
          <a:xfrm>
            <a:off x="4330646" y="2725373"/>
            <a:ext cx="662902" cy="27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5" name="TextBox 184"/>
          <p:cNvSpPr txBox="1"/>
          <p:nvPr/>
        </p:nvSpPr>
        <p:spPr>
          <a:xfrm>
            <a:off x="1219944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첫번째</a:t>
            </a:r>
            <a:endParaRPr lang="ko-KR" alt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685423" y="3097349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두번째</a:t>
            </a:r>
            <a:endParaRPr lang="ko-KR" alt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160767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세번째</a:t>
            </a:r>
            <a:endParaRPr lang="ko-KR" altLang="en-US" sz="1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618789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네번째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070153" y="3108981"/>
            <a:ext cx="73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다섯번째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542681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첫번째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008160" y="3126638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두번째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483504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세번째</a:t>
            </a:r>
            <a:endParaRPr lang="ko-KR" alt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6941526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네번째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7392890" y="3138270"/>
            <a:ext cx="73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다섯번째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6" grpId="0"/>
      <p:bldP spid="62" grpId="0"/>
      <p:bldP spid="74" grpId="0"/>
      <p:bldP spid="106" grpId="0"/>
      <p:bldP spid="123" grpId="0"/>
      <p:bldP spid="140" grpId="0"/>
      <p:bldP spid="148" grpId="0"/>
      <p:bldP spid="160" grpId="0"/>
      <p:bldP spid="167" grpId="0"/>
      <p:bldP spid="168" grpId="0"/>
      <p:bldP spid="169" grpId="0"/>
      <p:bldP spid="174" grpId="0"/>
      <p:bldP spid="181" grpId="0"/>
      <p:bldP spid="182" grpId="0"/>
      <p:bldP spid="1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함수 호출과 복귀에 따른 전체 프로그램의 수행 순서</a:t>
            </a:r>
          </a:p>
        </p:txBody>
      </p:sp>
      <p:sp>
        <p:nvSpPr>
          <p:cNvPr id="205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BAC6B6C-FE35-4FA0-94D5-A8C5977CA4A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5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67172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/>
        </p:nvSpPr>
        <p:spPr>
          <a:xfrm>
            <a:off x="5796136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3563888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1420380" y="25898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p: main()</a:t>
            </a:r>
            <a:endParaRPr lang="ko-KR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64" y="35230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f1() </a:t>
            </a:r>
            <a:r>
              <a:rPr lang="ko-KR" altLang="en-US" sz="1800" dirty="0"/>
              <a:t>호출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5686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24640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 f1()</a:t>
            </a:r>
            <a:endParaRPr lang="ko-KR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35230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f2() </a:t>
            </a:r>
            <a:r>
              <a:rPr lang="ko-KR" altLang="en-US" sz="1800" dirty="0"/>
              <a:t>호출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6136" y="458914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3926" y="45686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821578" y="24640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f2()</a:t>
            </a:r>
            <a:endParaRPr lang="ko-KR" altLang="en-US" sz="18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39589" y="2959183"/>
            <a:ext cx="415498" cy="487124"/>
            <a:chOff x="1779549" y="1933764"/>
            <a:chExt cx="415498" cy="487124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799692" y="1933764"/>
              <a:ext cx="0" cy="4871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779549" y="19690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①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644516" y="2649691"/>
            <a:ext cx="1063388" cy="1058960"/>
            <a:chOff x="2284476" y="1624272"/>
            <a:chExt cx="1063388" cy="1058960"/>
          </a:xfrm>
        </p:grpSpPr>
        <p:cxnSp>
          <p:nvCxnSpPr>
            <p:cNvPr id="23" name="직선 화살표 연결선 22"/>
            <p:cNvCxnSpPr/>
            <p:nvPr/>
          </p:nvCxnSpPr>
          <p:spPr>
            <a:xfrm flipV="1">
              <a:off x="2284476" y="1624272"/>
              <a:ext cx="1063388" cy="10589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2608421" y="178442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②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286437" y="2934629"/>
            <a:ext cx="415498" cy="487124"/>
            <a:chOff x="3926397" y="1909210"/>
            <a:chExt cx="415498" cy="48712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930824" y="1909210"/>
              <a:ext cx="0" cy="4871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926397" y="190921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③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88024" y="2648711"/>
            <a:ext cx="1072716" cy="1058960"/>
            <a:chOff x="4427984" y="1623292"/>
            <a:chExt cx="1072716" cy="1058960"/>
          </a:xfrm>
        </p:grpSpPr>
        <p:cxnSp>
          <p:nvCxnSpPr>
            <p:cNvPr id="29" name="직선 화살표 연결선 28"/>
            <p:cNvCxnSpPr/>
            <p:nvPr/>
          </p:nvCxnSpPr>
          <p:spPr>
            <a:xfrm flipV="1">
              <a:off x="4427984" y="1623292"/>
              <a:ext cx="1072716" cy="10589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779168" y="17245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④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408204" y="2854342"/>
            <a:ext cx="415498" cy="1714259"/>
            <a:chOff x="6048164" y="1828923"/>
            <a:chExt cx="415498" cy="1714259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6048164" y="1828923"/>
              <a:ext cx="0" cy="17142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048164" y="24895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⑤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24291" y="3892337"/>
            <a:ext cx="1071845" cy="881472"/>
            <a:chOff x="4364251" y="2866918"/>
            <a:chExt cx="1071845" cy="881472"/>
          </a:xfrm>
        </p:grpSpPr>
        <p:cxnSp>
          <p:nvCxnSpPr>
            <p:cNvPr id="35" name="직선 화살표 연결선 34"/>
            <p:cNvCxnSpPr>
              <a:stCxn id="16" idx="1"/>
            </p:cNvCxnSpPr>
            <p:nvPr/>
          </p:nvCxnSpPr>
          <p:spPr>
            <a:xfrm flipH="1" flipV="1">
              <a:off x="4364251" y="2866918"/>
              <a:ext cx="1071845" cy="8814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4788024" y="30306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⑥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286437" y="3892337"/>
            <a:ext cx="437854" cy="696806"/>
            <a:chOff x="3926397" y="2866918"/>
            <a:chExt cx="437854" cy="696806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3926397" y="2866918"/>
              <a:ext cx="0" cy="6968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3948753" y="30515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⑦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529990" y="3974010"/>
            <a:ext cx="1013936" cy="779255"/>
            <a:chOff x="2267745" y="3030655"/>
            <a:chExt cx="1013936" cy="770238"/>
          </a:xfrm>
        </p:grpSpPr>
        <p:cxnSp>
          <p:nvCxnSpPr>
            <p:cNvPr id="41" name="직선 화살표 연결선 40"/>
            <p:cNvCxnSpPr>
              <a:stCxn id="17" idx="1"/>
            </p:cNvCxnSpPr>
            <p:nvPr/>
          </p:nvCxnSpPr>
          <p:spPr>
            <a:xfrm flipH="1" flipV="1">
              <a:off x="2267745" y="3030655"/>
              <a:ext cx="1013936" cy="7702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2617095" y="30306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⑧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9589" y="3892337"/>
            <a:ext cx="415498" cy="696806"/>
            <a:chOff x="1779549" y="2866918"/>
            <a:chExt cx="415498" cy="696806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1779549" y="2866918"/>
              <a:ext cx="0" cy="6968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1779549" y="30596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⑨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771800" y="530922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그림</a:t>
            </a:r>
            <a:r>
              <a:rPr lang="en-US" altLang="ko-KR" sz="1800" dirty="0"/>
              <a:t>4.6] </a:t>
            </a:r>
            <a:r>
              <a:rPr lang="ko-KR" altLang="en-US" sz="1800" dirty="0"/>
              <a:t>함수 호출과 제어 이동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system</a:t>
            </a:r>
            <a:r>
              <a:rPr lang="ko-KR" altLang="en-US"/>
              <a:t> </a:t>
            </a:r>
            <a:r>
              <a:rPr lang="en-US" altLang="ko-KR"/>
              <a:t>stack</a:t>
            </a:r>
            <a:endParaRPr lang="ko-KR" altLang="en-US"/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프로그램에서의 호출과 복귀에 따른 수행 순서를 관리</a:t>
            </a:r>
          </a:p>
          <a:p>
            <a:pPr lvl="2" eaLnBrk="1" hangingPunct="1"/>
            <a:r>
              <a:rPr lang="ko-KR" altLang="en-US"/>
              <a:t>가장 마지막에 호출된 함수가 가장 먼저 실행을 완료하고 복귀하는 후입 선출 구조이므로</a:t>
            </a:r>
            <a:r>
              <a:rPr lang="en-US" altLang="ko-KR"/>
              <a:t>, </a:t>
            </a:r>
            <a:r>
              <a:rPr lang="ko-KR" altLang="en-US"/>
              <a:t>후입 선출 구조의 </a:t>
            </a:r>
            <a:r>
              <a:rPr lang="en-US" altLang="ko-KR"/>
              <a:t>stack</a:t>
            </a:r>
            <a:r>
              <a:rPr lang="ko-KR" altLang="en-US"/>
              <a:t>을 이용하여 수행순서 관리</a:t>
            </a:r>
          </a:p>
          <a:p>
            <a:pPr lvl="2" eaLnBrk="1" hangingPunct="1"/>
            <a:r>
              <a:rPr lang="ko-KR" altLang="en-US"/>
              <a:t>함수 호출이 발생하면 호출한 함수 수행에 필요한 지역변수</a:t>
            </a:r>
            <a:r>
              <a:rPr lang="en-US" altLang="ko-KR"/>
              <a:t>, </a:t>
            </a:r>
            <a:r>
              <a:rPr lang="ko-KR" altLang="en-US"/>
              <a:t>매개변수 및 수행 후 복귀할 주소 등의 정보를 </a:t>
            </a:r>
            <a:r>
              <a:rPr lang="en-US" altLang="ko-KR"/>
              <a:t>stack</a:t>
            </a:r>
            <a:r>
              <a:rPr lang="ko-KR" altLang="en-US"/>
              <a:t> 프레임</a:t>
            </a:r>
            <a:r>
              <a:rPr lang="en-US" altLang="ko-KR"/>
              <a:t>(stack frame)</a:t>
            </a:r>
            <a:r>
              <a:rPr lang="ko-KR" altLang="en-US"/>
              <a:t>에 저장하여 시스템 </a:t>
            </a:r>
            <a:r>
              <a:rPr lang="en-US" altLang="ko-KR"/>
              <a:t>stack</a:t>
            </a:r>
            <a:r>
              <a:rPr lang="ko-KR" altLang="en-US"/>
              <a:t>에 삽입 </a:t>
            </a:r>
          </a:p>
          <a:p>
            <a:pPr lvl="2" eaLnBrk="1" hangingPunct="1"/>
            <a:r>
              <a:rPr lang="ko-KR" altLang="en-US"/>
              <a:t>함수의 실행이 끝나면 시스템 </a:t>
            </a:r>
            <a:r>
              <a:rPr lang="en-US" altLang="ko-KR"/>
              <a:t>stack</a:t>
            </a:r>
            <a:r>
              <a:rPr lang="ko-KR" altLang="en-US"/>
              <a:t>의 </a:t>
            </a:r>
            <a:r>
              <a:rPr lang="en-US" altLang="ko-KR"/>
              <a:t>top </a:t>
            </a:r>
            <a:r>
              <a:rPr lang="ko-KR" altLang="en-US"/>
              <a:t>원소</a:t>
            </a:r>
            <a:r>
              <a:rPr lang="en-US" altLang="ko-KR"/>
              <a:t>(stack</a:t>
            </a:r>
            <a:r>
              <a:rPr lang="ko-KR" altLang="en-US"/>
              <a:t> 프레임</a:t>
            </a:r>
            <a:r>
              <a:rPr lang="en-US" altLang="ko-KR"/>
              <a:t>)</a:t>
            </a:r>
            <a:r>
              <a:rPr lang="ko-KR" altLang="en-US"/>
              <a:t>를 삭제</a:t>
            </a:r>
            <a:r>
              <a:rPr lang="en-US" altLang="ko-KR"/>
              <a:t>(pop)</a:t>
            </a:r>
            <a:r>
              <a:rPr lang="ko-KR" altLang="en-US"/>
              <a:t>하면서 프레임에 저장되어있던 복귀주소를 확인하고 복귀</a:t>
            </a:r>
          </a:p>
          <a:p>
            <a:pPr lvl="2" eaLnBrk="1" hangingPunct="1"/>
            <a:r>
              <a:rPr lang="ko-KR" altLang="en-US"/>
              <a:t>함수 호출과 복귀에 따라 이 과정을 반복하여 전체 프로그램 수행이 종료되면 시스템 </a:t>
            </a:r>
            <a:r>
              <a:rPr lang="en-US" altLang="ko-KR"/>
              <a:t>stack</a:t>
            </a:r>
            <a:r>
              <a:rPr lang="ko-KR" altLang="en-US"/>
              <a:t>은 공백</a:t>
            </a:r>
            <a:r>
              <a:rPr lang="en-US" altLang="ko-KR"/>
              <a:t>stack</a:t>
            </a:r>
            <a:r>
              <a:rPr lang="ko-KR" altLang="en-US"/>
              <a:t>이 된다</a:t>
            </a:r>
            <a:r>
              <a:rPr lang="en-US" altLang="ko-KR"/>
              <a:t>. </a:t>
            </a: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364853F-28E9-4022-ADFA-F3FB4C32B43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88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수식의 괄호 검사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수식에 포함되어있는 괄호는 가장 마지막에 열린 괄호를 가장 먼저 닫아 주어야 하는 후입선출 구조로 구성되어있으므로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후입선출 구조의 </a:t>
            </a:r>
            <a:r>
              <a:rPr lang="en-US" altLang="ko-KR">
                <a:solidFill>
                  <a:schemeClr val="tx1"/>
                </a:solidFill>
              </a:rPr>
              <a:t>stack</a:t>
            </a:r>
            <a:r>
              <a:rPr lang="ko-KR" altLang="en-US">
                <a:solidFill>
                  <a:schemeClr val="tx1"/>
                </a:solidFill>
              </a:rPr>
              <a:t>을 이용하여 괄호를 검사한다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수식을 왼쪽에서 오른쪽으로 하나씩 읽으면서 괄호 검사</a:t>
            </a:r>
          </a:p>
          <a:p>
            <a:pPr lvl="2" eaLnBrk="1" hangingPunct="1"/>
            <a:r>
              <a:rPr lang="ko-KR" altLang="en-US"/>
              <a:t>왼쪽 괄호를 만나면 </a:t>
            </a:r>
            <a:r>
              <a:rPr lang="en-US" altLang="ko-KR"/>
              <a:t>stack</a:t>
            </a:r>
            <a:r>
              <a:rPr lang="ko-KR" altLang="en-US"/>
              <a:t>에 </a:t>
            </a:r>
            <a:r>
              <a:rPr lang="en-US" altLang="ko-KR"/>
              <a:t>push</a:t>
            </a:r>
          </a:p>
          <a:p>
            <a:pPr lvl="2" eaLnBrk="1" hangingPunct="1"/>
            <a:r>
              <a:rPr lang="ko-KR" altLang="en-US"/>
              <a:t>오른쪽 괄호를 만나면 </a:t>
            </a:r>
            <a:r>
              <a:rPr lang="en-US" altLang="ko-KR"/>
              <a:t>stack</a:t>
            </a:r>
            <a:r>
              <a:rPr lang="ko-KR" altLang="en-US"/>
              <a:t>을 </a:t>
            </a:r>
            <a:r>
              <a:rPr lang="en-US" altLang="ko-KR"/>
              <a:t>pop</a:t>
            </a:r>
            <a:r>
              <a:rPr lang="ko-KR" altLang="en-US"/>
              <a:t>하여 마지막에 저장한 괄호와 같은 종류인지를 확인</a:t>
            </a:r>
          </a:p>
          <a:p>
            <a:pPr lvl="3" eaLnBrk="1" hangingPunct="1"/>
            <a:r>
              <a:rPr lang="ko-KR" altLang="en-US"/>
              <a:t>같은 종류의 괄호가 아닌 경우 괄호의 짝이 잘못 사용된 수식</a:t>
            </a:r>
            <a:endParaRPr lang="en-US" altLang="ko-KR"/>
          </a:p>
          <a:p>
            <a:pPr lvl="2" eaLnBrk="1" hangingPunct="1"/>
            <a:r>
              <a:rPr lang="ko-KR" altLang="en-US"/>
              <a:t>수식에 대한 검사가 모두 끝났을 때 </a:t>
            </a:r>
            <a:r>
              <a:rPr lang="en-US" altLang="ko-KR"/>
              <a:t>stack</a:t>
            </a:r>
            <a:r>
              <a:rPr lang="ko-KR" altLang="en-US"/>
              <a:t>은 공백 </a:t>
            </a:r>
            <a:r>
              <a:rPr lang="en-US" altLang="ko-KR"/>
              <a:t>stack</a:t>
            </a:r>
            <a:endParaRPr lang="ko-KR" altLang="en-US"/>
          </a:p>
          <a:p>
            <a:pPr lvl="3" eaLnBrk="1" hangingPunct="1"/>
            <a:r>
              <a:rPr lang="ko-KR" altLang="en-US"/>
              <a:t>수식이 끝났어도 </a:t>
            </a:r>
            <a:r>
              <a:rPr lang="en-US" altLang="ko-KR"/>
              <a:t>stack</a:t>
            </a:r>
            <a:r>
              <a:rPr lang="ko-KR" altLang="en-US"/>
              <a:t>이 공백이 되지 않으면 괄호의 개수가 틀린 수식</a:t>
            </a:r>
            <a:endParaRPr lang="en-US" altLang="ko-KR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CA90B1D-6930-44EF-A7B5-7B2A0E7B38B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알고리즘 </a:t>
            </a:r>
            <a:r>
              <a:rPr lang="en-US" altLang="ko-KR">
                <a:solidFill>
                  <a:schemeClr val="tx1"/>
                </a:solidFill>
              </a:rPr>
              <a:t>4.6] </a:t>
            </a:r>
            <a:r>
              <a:rPr lang="ko-KR" altLang="en-US">
                <a:solidFill>
                  <a:schemeClr val="tx1"/>
                </a:solidFill>
              </a:rPr>
              <a:t>수식의 괄호 검사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1116013" y="1700213"/>
            <a:ext cx="6769100" cy="45243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testPair()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exp ← Expression;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Stack ← null;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while (true) do{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symbol ← getSymbol(exp);       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case {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"(" or "[" or "{"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push(Stack, symbol);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")"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"(")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"]"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"[")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"}"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"{")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null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(isEmpty(Stack)) then return true;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else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else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}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}                                     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end testPair()  </a:t>
            </a: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C40D52E-757D-45F7-80E7-456536BD30A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3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수식의 괄호 검사 예</a:t>
            </a:r>
          </a:p>
          <a:p>
            <a:pPr lvl="2" eaLnBrk="1" hangingPunct="1"/>
            <a:r>
              <a:rPr lang="ko-KR" altLang="en-US" dirty="0"/>
              <a:t>검사할 수식 </a:t>
            </a:r>
            <a:r>
              <a:rPr lang="en-US" altLang="ko-KR" dirty="0"/>
              <a:t>: { a – [ (</a:t>
            </a:r>
            <a:r>
              <a:rPr lang="en-US" altLang="ko-KR" dirty="0" err="1"/>
              <a:t>b+c</a:t>
            </a:r>
            <a:r>
              <a:rPr lang="en-US" altLang="ko-KR" dirty="0"/>
              <a:t>) - (</a:t>
            </a:r>
            <a:r>
              <a:rPr lang="en-US" altLang="ko-KR" dirty="0" err="1"/>
              <a:t>d+e</a:t>
            </a:r>
            <a:r>
              <a:rPr lang="en-US" altLang="ko-KR" dirty="0"/>
              <a:t>) ] * [ sin(x-y) ] }   </a:t>
            </a:r>
          </a:p>
        </p:txBody>
      </p:sp>
      <p:sp>
        <p:nvSpPr>
          <p:cNvPr id="410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208F27D-4780-4D38-9CAE-2179B036973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0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937176" y="3501008"/>
            <a:ext cx="936104" cy="2304256"/>
            <a:chOff x="1043608" y="1124744"/>
            <a:chExt cx="936104" cy="230425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26549" y="594928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괄호 </a:t>
            </a:r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변화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9549" y="354438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Push(</a:t>
            </a:r>
            <a:r>
              <a:rPr lang="ko-KR" altLang="en-US" sz="1800" b="1" dirty="0"/>
              <a:t>삽입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937176" y="537321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35688" y="450912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37176" y="494116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35688" y="407707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3637" y="350100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Pop(</a:t>
            </a:r>
            <a:r>
              <a:rPr lang="ko-KR" altLang="en-US" sz="1800" b="1" dirty="0"/>
              <a:t>삭제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20414" y="5949280"/>
            <a:ext cx="94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top=-1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44302" y="5435932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top=0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44302" y="5020930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top=1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44301" y="4571836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4302" y="4139788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top=3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26896" y="2287060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a –       b + C    –   d + e    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/>
              <a:t> *    sin    x – y       </a:t>
            </a:r>
            <a:endParaRPr lang="ko-KR" altLang="en-US" sz="1800" b="1" dirty="0"/>
          </a:p>
        </p:txBody>
      </p:sp>
      <p:sp>
        <p:nvSpPr>
          <p:cNvPr id="25" name="직사각형 24"/>
          <p:cNvSpPr/>
          <p:nvPr/>
        </p:nvSpPr>
        <p:spPr>
          <a:xfrm>
            <a:off x="1885358" y="22870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{ </a:t>
            </a:r>
            <a:endParaRPr lang="ko-KR" altLang="en-US" sz="1800" b="1" dirty="0"/>
          </a:p>
        </p:txBody>
      </p:sp>
      <p:sp>
        <p:nvSpPr>
          <p:cNvPr id="26" name="직사각형 25"/>
          <p:cNvSpPr/>
          <p:nvPr/>
        </p:nvSpPr>
        <p:spPr>
          <a:xfrm>
            <a:off x="2457744" y="22870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 [</a:t>
            </a:r>
            <a:endParaRPr lang="ko-KR" altLang="en-US" sz="1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788392" y="229144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 </a:t>
            </a:r>
            <a:endParaRPr lang="ko-KR" altLang="en-US" sz="1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703338" y="2265462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2511" y="229144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</a:t>
            </a:r>
            <a:endParaRPr lang="ko-KR" altLang="en-US" sz="18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1612" y="228706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0988" y="2287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]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40026" y="22747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[</a:t>
            </a:r>
            <a:endParaRPr lang="ko-KR" altLang="en-US" sz="1800" b="1" dirty="0"/>
          </a:p>
        </p:txBody>
      </p:sp>
      <p:sp>
        <p:nvSpPr>
          <p:cNvPr id="33" name="직사각형 32"/>
          <p:cNvSpPr/>
          <p:nvPr/>
        </p:nvSpPr>
        <p:spPr>
          <a:xfrm>
            <a:off x="6096136" y="228794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</a:t>
            </a:r>
            <a:endParaRPr lang="ko-KR" altLang="en-US" sz="1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852268" y="228794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4115" y="22879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]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20864" y="22879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800" b="1" dirty="0">
                <a:solidFill>
                  <a:srgbClr val="FF0000"/>
                </a:solidFill>
              </a:rPr>
              <a:t>}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13421 2.22222E-6 C 0.19428 2.22222E-6 0.26841 0.12569 0.26841 0.22801 L 0.26841 0.45625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0105 2.22222E-6 C 0.14636 2.22222E-6 0.20209 0.11111 0.20209 0.20139 L 0.20209 0.403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8611 2.22222E-6 C 0.12483 2.22222E-6 0.1724 0.09097 0.1724 0.16481 L 0.1724 0.33009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1528 2.22222E-6 C 0.02222 2.22222E-6 0.03073 0.09097 0.03073 0.16504 L 0.03073 0.33032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6441 2.59259E-6 C -0.09323 2.59259E-6 -0.12864 0.1118 -0.12864 0.20254 L -0.12864 0.40532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09948 7.40741E-7 C -0.14427 7.40741E-7 -0.19896 0.09097 -0.19896 0.16505 L -0.19896 0.33009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9" grpId="0"/>
      <p:bldP spid="29" grpId="1"/>
      <p:bldP spid="32" grpId="0"/>
      <p:bldP spid="32" grpId="1"/>
      <p:bldP spid="33" grpId="0"/>
      <p:bldP spid="3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4456</TotalTime>
  <Words>2714</Words>
  <Application>Microsoft Office PowerPoint</Application>
  <PresentationFormat>화면 슬라이드 쇼(4:3)</PresentationFormat>
  <Paragraphs>755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연결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HY동녘M</vt:lpstr>
      <vt:lpstr>HY헤드라인M</vt:lpstr>
      <vt:lpstr>굴림</vt:lpstr>
      <vt:lpstr>맑은 고딕</vt:lpstr>
      <vt:lpstr>한양신명조</vt:lpstr>
      <vt:lpstr>휴먼매직체</vt:lpstr>
      <vt:lpstr>Arial</vt:lpstr>
      <vt:lpstr>Bookman Old Style</vt:lpstr>
      <vt:lpstr>Cambria Math</vt:lpstr>
      <vt:lpstr>Gill Sans MT</vt:lpstr>
      <vt:lpstr>Wingdings</vt:lpstr>
      <vt:lpstr>Wingdings 3</vt:lpstr>
      <vt:lpstr>원본</vt:lpstr>
      <vt:lpstr>file:///C:\Users\sec\자료구조%20작업용2010_1\작업용\Visio%20Work\5장_스택.vsd\드로잉\~페이지-5\Sheet.63</vt:lpstr>
      <vt:lpstr>file:///C:\Users\sec\자료구조%20작업용2010_1\작업용\Visio%20Work\5장_스택.vsd\드로잉\~페이지-5\Sheet.63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승민</cp:lastModifiedBy>
  <cp:revision>937</cp:revision>
  <dcterms:created xsi:type="dcterms:W3CDTF">2005-11-25T02:09:15Z</dcterms:created>
  <dcterms:modified xsi:type="dcterms:W3CDTF">2021-05-25T07:28:57Z</dcterms:modified>
</cp:coreProperties>
</file>