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F3DFBA"/>
    <a:srgbClr val="584C46"/>
    <a:srgbClr val="867A6C"/>
    <a:srgbClr val="A1978B"/>
    <a:srgbClr val="F08820"/>
    <a:srgbClr val="4F4F4F"/>
    <a:srgbClr val="F5B96D"/>
    <a:srgbClr val="F0CAB6"/>
    <a:srgbClr val="090C1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0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00A10-C65B-4582-B5D4-24A29E561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7ADB5D-9246-49FD-8A52-BC7A8169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19607-49A7-44A0-8744-F2605B86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B094F-0F19-47DC-B51B-F0324814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E6869-EE87-4E9C-81A4-4527F3CC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495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3705B-459D-4F3E-A045-E1002C4A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1D24FB-0973-4974-95C1-0EAA2F19F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CC95F-C804-4132-B324-CC89C963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A6E3D-A787-454C-B433-9053C18E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49181-E770-4CD9-8DFE-B3F14F16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41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1D4F30-672E-42CB-BC78-487C85E72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63BB6D-3767-4A9A-941F-1F229EF67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5A74F-43E9-4042-8465-2E14BBB1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8E29D-C9F4-40BD-9172-A7965414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2DBFF-BA66-4A86-A706-F4E32068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16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2FAA5-F5D0-4093-BBA5-CD80C186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AD3B9-9C2F-4B29-A060-3E36B915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0002E-2305-4EC5-9C5A-A977D7B2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18606-F579-48B5-A59B-0C68B055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5012D-9860-4895-89D8-1CC627E5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335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224E2-918D-4F7E-9870-42932F3F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32F707-391B-49D6-A1A2-15D5A159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FA0D8-69CA-457A-9280-FDF69227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51D4F-AA80-4C40-91B3-2A022695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CF20F-28B0-42D0-954E-C37AE977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2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E38BB-582C-40A5-8641-6FA0E3D1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CF9C2-1537-4303-A3CE-16E809F89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7108E2-AF71-4346-8E41-167405037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CACEB-E99F-48C0-94CB-81909F49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E5645C-0BC9-4D62-B46A-49F23383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86980-6520-4F49-80AD-803A825E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35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CE083-FED7-4138-A583-8A5DA71D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C5116A-C564-4B1B-8A1D-3C09ABA31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FE990-16D9-4DF3-9B27-6E8B85EEA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B254D-4BB4-4EA0-BCEB-4BC3B036C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B1520C-6CAF-4CFD-B77A-F0D0AF80B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D32254-73D8-43C7-BA3A-97157DDE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F21F92-683C-43D1-9354-D24A7F0D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FE0F1D-CA62-49E0-9ECA-FB9289CD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12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B11BD-3930-44CB-92AA-B7CA9648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F70823-BFC8-40FC-B6FC-98003DED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287337-73E0-468F-ACB2-648D6986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E032DC-0203-4A3B-8DD9-AF3B1B66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89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7FBA9C-B26A-4FF1-98A8-30536809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CFE30C-D37B-40AD-BCCF-3CAF1DB0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C845E5-D04C-42C2-B2BF-825CDCC0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5B53D-226B-4CF4-9AC7-BF7890C2F655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743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F31E8-B379-47A5-9B29-03D429AA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944B5-5009-475E-8C80-B5CDFC34B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2B0050-989C-465D-8C14-87FA763E4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C38039-8CE2-42CF-9125-A32CA77A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B81404-0B1B-46D9-B801-ED8354EE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7D291-D604-44A4-A417-9D2C3201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48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C2B8C-D6A2-433F-90B6-7C5DF57E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E8BFEA-DF07-4111-838B-712BBC97C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5340A-1375-4D4F-9BDF-9020B203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66370A-DF48-4C5B-8F1A-14039EF8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64D4D7-7CB6-4133-9EBD-86FDB3CE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BE2A0-99D3-4016-B648-751C510E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37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525C34-9ABD-4A5F-940A-38C1DF0E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BD092-0C79-404B-BCF7-AB6EC679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61468-CA63-4833-9180-4A0D54D79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C481-D572-4747-A891-2FA4D5DEC8C5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4674C-8B1B-47B6-B9B3-D63837621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7B107-0359-4ED4-B77A-E1274C87B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7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621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사건 개요 및 대처방안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1726A5-3FD5-4D1F-8B79-0CE26196BC96}"/>
              </a:ext>
            </a:extLst>
          </p:cNvPr>
          <p:cNvSpPr/>
          <p:nvPr/>
        </p:nvSpPr>
        <p:spPr>
          <a:xfrm>
            <a:off x="9004184" y="6262381"/>
            <a:ext cx="3103927" cy="5285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1418D5-2D74-4024-B38E-7CD8A6F6F39B}"/>
              </a:ext>
            </a:extLst>
          </p:cNvPr>
          <p:cNvSpPr txBox="1"/>
          <p:nvPr/>
        </p:nvSpPr>
        <p:spPr>
          <a:xfrm>
            <a:off x="387292" y="2561017"/>
            <a:ext cx="11417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최근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anum Gothic"/>
              </a:rPr>
              <a:t>랜섬웨어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 공격이 산업 분야를 가리지 않고 발생하고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강남의 유명 성형외과가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anum Gothic"/>
              </a:rPr>
              <a:t>랜섬웨어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 공격에 노출됐으며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홈페이지 첫 화면에 이와 관련한 공지를 게시하였습니다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당시 개인정보 유출 여부는 불분명한 상태여서 이에 따라 해당 병원은 비정상적인 네트워크를 차단하고 경찰에 알려 수사를 의뢰하였습니다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.</a:t>
            </a: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수사를 진행 중인 상황에서 공격자가 유출 정보를 활용해 해당 병원 고객에게 직접 연락한 정황이 발견됐습니다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.</a:t>
            </a:r>
          </a:p>
          <a:p>
            <a:endParaRPr lang="en-US" altLang="ko-KR" dirty="0">
              <a:solidFill>
                <a:srgbClr val="333333"/>
              </a:solidFill>
              <a:latin typeface="Nanum Gothic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최근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anum Gothic"/>
              </a:rPr>
              <a:t>랜섬웨어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 공격은 단순히 데이터를 암호화한 뒤 복호화를 조건으로 금전적인 요구를 하는 것을 넘어 각종 정보 유출을 시도되고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특히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이 가운데 이메일이나 전화번호 혹은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ID·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비밀번호 같은 자격증명 정보는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anum Gothic"/>
              </a:rPr>
              <a:t>다크웹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 등을 통해 거래되며 특정인물을 사칭한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anum Gothic"/>
              </a:rPr>
              <a:t>스피어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 피싱 등에 악용되고 있는 상황입니다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.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6412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621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느낀점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1726A5-3FD5-4D1F-8B79-0CE26196BC96}"/>
              </a:ext>
            </a:extLst>
          </p:cNvPr>
          <p:cNvSpPr/>
          <p:nvPr/>
        </p:nvSpPr>
        <p:spPr>
          <a:xfrm>
            <a:off x="9004184" y="6262381"/>
            <a:ext cx="3103927" cy="5285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3F9CD-AC2E-478F-998F-B5476341ED06}"/>
              </a:ext>
            </a:extLst>
          </p:cNvPr>
          <p:cNvSpPr txBox="1"/>
          <p:nvPr/>
        </p:nvSpPr>
        <p:spPr>
          <a:xfrm>
            <a:off x="839646" y="2690336"/>
            <a:ext cx="93201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333333"/>
                </a:solidFill>
                <a:latin typeface="Nanum Gothic"/>
              </a:rPr>
              <a:t>랜섬웨어의</a:t>
            </a:r>
            <a:r>
              <a:rPr lang="ko-KR" altLang="en-US" dirty="0">
                <a:solidFill>
                  <a:srgbClr val="333333"/>
                </a:solidFill>
                <a:latin typeface="Nanum Gothic"/>
              </a:rPr>
              <a:t> 감염 되었다고 하더라도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2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차 피해를 예방하기 위해서 사용자는 알 수 없는 상대방이 보낸 메시지의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URL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이나 첨부파일을 함부로 실행해서는 안 되며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주요 서비스에 대해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2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단계 인증을 설정하는 등 계정 보호를 강화해야 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.</a:t>
            </a:r>
          </a:p>
          <a:p>
            <a:endParaRPr lang="en-US" altLang="ko-KR" dirty="0">
              <a:solidFill>
                <a:srgbClr val="333333"/>
              </a:solidFill>
              <a:latin typeface="Nanum Gothic"/>
            </a:endParaRPr>
          </a:p>
          <a:p>
            <a:r>
              <a:rPr lang="en-US" altLang="ko-KR" dirty="0"/>
              <a:t>SNS</a:t>
            </a:r>
            <a:r>
              <a:rPr lang="ko-KR" altLang="en-US" dirty="0"/>
              <a:t>와 같은 것들을 이용할 때에는 개인 정보 유출에 대한 걱정을 한번 더 생각하면서 이용하며 문서나 파일들을 다운로드 </a:t>
            </a:r>
            <a:r>
              <a:rPr lang="ko-KR" altLang="en-US" dirty="0" err="1"/>
              <a:t>받을때에</a:t>
            </a:r>
            <a:r>
              <a:rPr lang="ko-KR" altLang="en-US" dirty="0"/>
              <a:t> 주의 하면서 다운로드 받고 출처가 불분명한 파일등은 다운로드 받아서는 안된다고 </a:t>
            </a:r>
            <a:r>
              <a:rPr lang="ko-KR" altLang="en-US" dirty="0" err="1"/>
              <a:t>느꼇습니다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553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bbb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425059"/>
      </a:accent1>
      <a:accent2>
        <a:srgbClr val="C7905A"/>
      </a:accent2>
      <a:accent3>
        <a:srgbClr val="F3DFBA"/>
      </a:accent3>
      <a:accent4>
        <a:srgbClr val="F0CAB6"/>
      </a:accent4>
      <a:accent5>
        <a:srgbClr val="F08820"/>
      </a:accent5>
      <a:accent6>
        <a:srgbClr val="867A6C"/>
      </a:accent6>
      <a:hlink>
        <a:srgbClr val="3F3F3F"/>
      </a:hlink>
      <a:folHlink>
        <a:srgbClr val="3F3F3F"/>
      </a:folHlink>
    </a:clrScheme>
    <a:fontScheme name="200525">
      <a:majorFont>
        <a:latin typeface="Arial Black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184</Words>
  <Application>Microsoft Office PowerPoint</Application>
  <PresentationFormat>와이드스크린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Nanum Gothic</vt:lpstr>
      <vt:lpstr>Arial</vt:lpstr>
      <vt:lpstr>Arial Black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박승민</cp:lastModifiedBy>
  <cp:revision>55</cp:revision>
  <dcterms:created xsi:type="dcterms:W3CDTF">2020-05-25T00:38:46Z</dcterms:created>
  <dcterms:modified xsi:type="dcterms:W3CDTF">2021-06-04T03:00:48Z</dcterms:modified>
</cp:coreProperties>
</file>