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17"/>
  </p:notesMasterIdLst>
  <p:sldIdLst>
    <p:sldId id="2147470831" r:id="rId3"/>
    <p:sldId id="2147470772" r:id="rId4"/>
    <p:sldId id="2147471047" r:id="rId5"/>
    <p:sldId id="2147471048" r:id="rId6"/>
    <p:sldId id="2147470721" r:id="rId7"/>
    <p:sldId id="2147470773" r:id="rId8"/>
    <p:sldId id="2147471049" r:id="rId9"/>
    <p:sldId id="2147471050" r:id="rId10"/>
    <p:sldId id="2147470953" r:id="rId11"/>
    <p:sldId id="2147470959" r:id="rId12"/>
    <p:sldId id="2147471051" r:id="rId13"/>
    <p:sldId id="2147471052" r:id="rId14"/>
    <p:sldId id="2147470960" r:id="rId15"/>
    <p:sldId id="1729" r:id="rId16"/>
  </p:sldIdLst>
  <p:sldSz cx="12192000" cy="6858000"/>
  <p:notesSz cx="6794500" cy="9931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964646-5F4D-4625-858E-F91CF4AFD2C9}">
          <p14:sldIdLst>
            <p14:sldId id="2147470831"/>
          </p14:sldIdLst>
        </p14:section>
        <p14:section name="PI A to Z 1. As-is 프로세스" id="{0AD161F6-B43C-4889-8B51-A8339C38AB1A}">
          <p14:sldIdLst>
            <p14:sldId id="2147470772"/>
            <p14:sldId id="2147471047"/>
            <p14:sldId id="2147471048"/>
            <p14:sldId id="2147470721"/>
          </p14:sldIdLst>
        </p14:section>
        <p14:section name="PI A to Z 2. 혁신과제 정의" id="{835A341C-C25B-4357-A31E-6371593621B5}">
          <p14:sldIdLst>
            <p14:sldId id="2147470773"/>
            <p14:sldId id="2147471049"/>
            <p14:sldId id="2147471050"/>
          </p14:sldIdLst>
        </p14:section>
        <p14:section name="PI A to Z 3. to-be 프로세스 재정립" id="{DFDDD3B3-A105-4681-9F01-02D4860314D4}">
          <p14:sldIdLst>
            <p14:sldId id="2147470953"/>
            <p14:sldId id="2147470959"/>
            <p14:sldId id="2147471051"/>
            <p14:sldId id="2147471052"/>
            <p14:sldId id="2147470960"/>
            <p14:sldId id="1729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211" userDrawn="1">
          <p15:clr>
            <a:srgbClr val="F26B43"/>
          </p15:clr>
        </p15:guide>
        <p15:guide id="4" pos="7469" userDrawn="1">
          <p15:clr>
            <a:srgbClr val="F26B43"/>
          </p15:clr>
        </p15:guide>
        <p15:guide id="5" orient="horz" pos="255" userDrawn="1">
          <p15:clr>
            <a:srgbClr val="F26B43"/>
          </p15:clr>
        </p15:guide>
        <p15:guide id="11" pos="4067" userDrawn="1">
          <p15:clr>
            <a:srgbClr val="A4A3A4"/>
          </p15:clr>
        </p15:guide>
        <p15:guide id="12" pos="3613" userDrawn="1">
          <p15:clr>
            <a:srgbClr val="A4A3A4"/>
          </p15:clr>
        </p15:guide>
        <p15:guide id="13" orient="horz" pos="572" userDrawn="1">
          <p15:clr>
            <a:srgbClr val="A4A3A4"/>
          </p15:clr>
        </p15:guide>
        <p15:guide id="16" orient="horz" pos="4065" userDrawn="1">
          <p15:clr>
            <a:srgbClr val="A4A3A4"/>
          </p15:clr>
        </p15:guide>
        <p15:guide id="17" orient="horz" pos="4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8A0"/>
    <a:srgbClr val="172EB9"/>
    <a:srgbClr val="0042CF"/>
    <a:srgbClr val="002060"/>
    <a:srgbClr val="F8F8F8"/>
    <a:srgbClr val="213E87"/>
    <a:srgbClr val="FFFFFF"/>
    <a:srgbClr val="7F7F7F"/>
    <a:srgbClr val="E8ECF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6121" autoAdjust="0"/>
  </p:normalViewPr>
  <p:slideViewPr>
    <p:cSldViewPr snapToGrid="0" showGuides="1">
      <p:cViewPr>
        <p:scale>
          <a:sx n="100" d="100"/>
          <a:sy n="100" d="100"/>
        </p:scale>
        <p:origin x="780" y="318"/>
      </p:cViewPr>
      <p:guideLst>
        <p:guide pos="3840"/>
        <p:guide pos="211"/>
        <p:guide pos="7469"/>
        <p:guide orient="horz" pos="255"/>
        <p:guide pos="4067"/>
        <p:guide pos="3613"/>
        <p:guide orient="horz" pos="572"/>
        <p:guide orient="horz" pos="4065"/>
        <p:guide orient="horz" pos="436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75" d="100"/>
        <a:sy n="75" d="100"/>
      </p:scale>
      <p:origin x="0" y="-10548"/>
    </p:cViewPr>
  </p:sorterViewPr>
  <p:notesViewPr>
    <p:cSldViewPr snapToGrid="0" showGuides="1">
      <p:cViewPr varScale="1">
        <p:scale>
          <a:sx n="41" d="100"/>
          <a:sy n="41" d="100"/>
        </p:scale>
        <p:origin x="2056" y="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E79E7-08E4-41C0-A567-95301E32979E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CC01D-A9E0-44C6-AD47-90979553B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62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6203" indent="-286203" defTabSz="468275" rtl="0" hangingPunct="0">
              <a:buFont typeface="Wingdings"/>
              <a:buChar char="à"/>
            </a:pPr>
            <a:endParaRPr lang="ko-KR" altLang="en-US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682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6203" indent="-286203" defTabSz="468275" rtl="0" hangingPunct="0">
              <a:buFont typeface="Wingdings"/>
              <a:buChar char="à"/>
            </a:pPr>
            <a:endParaRPr lang="ko-KR" altLang="en-US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1703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과거 시스템 없는 </a:t>
            </a:r>
            <a:r>
              <a:rPr lang="en-US" altLang="ko-K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BPR</a:t>
            </a:r>
            <a:r>
              <a:rPr lang="ko-KR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무의미함을 인식한 후</a:t>
            </a:r>
            <a:r>
              <a:rPr lang="en-US" altLang="ko-K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시스템의 중요성을</a:t>
            </a:r>
            <a:r>
              <a:rPr lang="en-US" altLang="ko-K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강조하는 </a:t>
            </a:r>
            <a:r>
              <a:rPr lang="en-US" altLang="ko-K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 </a:t>
            </a:r>
            <a:r>
              <a:rPr lang="ko-KR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용어가 확산</a:t>
            </a:r>
            <a:r>
              <a:rPr lang="en-US" altLang="ko-K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n-US" altLang="ko-K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시스템 구축은 </a:t>
            </a:r>
            <a:r>
              <a:rPr lang="en-US" altLang="ko-K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</a:t>
            </a:r>
            <a:r>
              <a:rPr lang="ko-KR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일부이며</a:t>
            </a:r>
            <a:r>
              <a:rPr lang="en-US" altLang="ko-K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 </a:t>
            </a:r>
            <a:r>
              <a:rPr lang="ko-KR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결과를 시스템으로 구축하는 것임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4CC01D-A9E0-44C6-AD47-90979553B74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124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6203" indent="-286203" defTabSz="468275" rtl="0" hangingPunct="0">
              <a:buFont typeface="Wingdings"/>
              <a:buChar char="à"/>
            </a:pPr>
            <a:endParaRPr lang="ko-KR" altLang="en-US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651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6203" indent="-286203" defTabSz="468275" rtl="0" hangingPunct="0">
              <a:buFont typeface="Wingdings"/>
              <a:buChar char="à"/>
            </a:pPr>
            <a:endParaRPr lang="ko-KR" altLang="en-US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314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6203" indent="-286203" defTabSz="468275" rtl="0" hangingPunct="0">
              <a:buFont typeface="Wingdings"/>
              <a:buChar char="à"/>
            </a:pPr>
            <a:endParaRPr lang="ko-KR" altLang="en-US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516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4C80B-5AE6-F332-98EA-7CD7F47DF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AE35436-BACA-7736-779E-677BF3E84E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2243562-FBC1-0C61-F887-703FD61399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6203" indent="-286203" defTabSz="468275" rtl="0" hangingPunct="0">
              <a:buFont typeface="Wingdings"/>
              <a:buChar char="à"/>
            </a:pPr>
            <a:endParaRPr lang="ko-KR" altLang="en-US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9499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EB98C-FD48-C5F4-1A24-B78BD7584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2373475-01F9-67F0-6331-85CC512C5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CFDAC29-2C52-C56C-E643-0CB656C87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6203" indent="-286203" defTabSz="468275" rtl="0" hangingPunct="0">
              <a:buFont typeface="Wingdings"/>
              <a:buChar char="à"/>
            </a:pPr>
            <a:endParaRPr lang="ko-KR" altLang="en-US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695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6203" indent="-286203" defTabSz="468275" rtl="0" hangingPunct="0">
              <a:buFont typeface="Wingdings"/>
              <a:buChar char="à"/>
            </a:pPr>
            <a:endParaRPr lang="ko-KR" altLang="en-US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6017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A828E28D-B7DF-4B86-B7B8-B6D0188CDB16}"/>
              </a:ext>
            </a:extLst>
          </p:cNvPr>
          <p:cNvSpPr txBox="1">
            <a:spLocks/>
          </p:cNvSpPr>
          <p:nvPr userDrawn="1"/>
        </p:nvSpPr>
        <p:spPr>
          <a:xfrm>
            <a:off x="5985001" y="6598196"/>
            <a:ext cx="222001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FD999D4-B456-9943-89B7-30D56181CE18}" type="slidenum">
              <a:rPr lang="en-US" sz="800" b="0" i="0" baseline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+mn-ea"/>
                <a:cs typeface="Arial" panose="020B0604020202020204" pitchFamily="34" charset="0"/>
              </a:rPr>
              <a:pPr algn="ctr"/>
              <a:t>‹#›</a:t>
            </a:fld>
            <a:endParaRPr lang="en-US" sz="800" b="0" i="0" baseline="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611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8. 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3F25407-6773-445A-9EED-2FD9CAC37A6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062223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3F25407-6773-445A-9EED-2FD9CAC37A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14B54D62-4F01-4328-9C6F-270ADF039FAA}"/>
              </a:ext>
            </a:extLst>
          </p:cNvPr>
          <p:cNvSpPr txBox="1">
            <a:spLocks/>
          </p:cNvSpPr>
          <p:nvPr userDrawn="1"/>
        </p:nvSpPr>
        <p:spPr>
          <a:xfrm>
            <a:off x="5984999" y="6598196"/>
            <a:ext cx="222001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FD999D4-B456-9943-89B7-30D56181CE18}" type="slidenum">
              <a:rPr lang="en-US" sz="800" b="0" i="0" baseline="0" smtClean="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Arial" panose="020B0604020202020204" pitchFamily="34" charset="0"/>
              </a:rPr>
              <a:pPr algn="ctr"/>
              <a:t>‹#›</a:t>
            </a:fld>
            <a:endParaRPr lang="en-US" sz="800" b="0" i="0" baseline="0" dirty="0">
              <a:solidFill>
                <a:schemeClr val="tx1"/>
              </a:solidFill>
              <a:latin typeface="맑은 고딕" panose="020B0503020000020004" pitchFamily="50" charset="-127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915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11">
          <p15:clr>
            <a:srgbClr val="FBAE40"/>
          </p15:clr>
        </p15:guide>
        <p15:guide id="4" pos="3840">
          <p15:clr>
            <a:srgbClr val="FBAE40"/>
          </p15:clr>
        </p15:guide>
        <p15:guide id="5" pos="7469">
          <p15:clr>
            <a:srgbClr val="FBAE40"/>
          </p15:clr>
        </p15:guide>
        <p15:guide id="6" orient="horz" pos="1139">
          <p15:clr>
            <a:srgbClr val="FBAE40"/>
          </p15:clr>
        </p15:guide>
        <p15:guide id="7" orient="horz" pos="4020">
          <p15:clr>
            <a:srgbClr val="FBAE40"/>
          </p15:clr>
        </p15:guide>
        <p15:guide id="8" orient="horz" pos="16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A828E28D-B7DF-4B86-B7B8-B6D0188CDB16}"/>
              </a:ext>
            </a:extLst>
          </p:cNvPr>
          <p:cNvSpPr txBox="1">
            <a:spLocks/>
          </p:cNvSpPr>
          <p:nvPr userDrawn="1"/>
        </p:nvSpPr>
        <p:spPr>
          <a:xfrm>
            <a:off x="5985001" y="6598196"/>
            <a:ext cx="222001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FD999D4-B456-9943-89B7-30D56181CE18}" type="slidenum">
              <a:rPr lang="en-US" sz="800" b="0" i="0" baseline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+mn-ea"/>
                <a:cs typeface="Arial" panose="020B0604020202020204" pitchFamily="34" charset="0"/>
              </a:rPr>
              <a:pPr algn="ctr"/>
              <a:t>‹#›</a:t>
            </a:fld>
            <a:endParaRPr lang="en-US" sz="800" b="0" i="0" baseline="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745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8. 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3F25407-6773-445A-9EED-2FD9CAC37A6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062223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3F25407-6773-445A-9EED-2FD9CAC37A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14B54D62-4F01-4328-9C6F-270ADF039FAA}"/>
              </a:ext>
            </a:extLst>
          </p:cNvPr>
          <p:cNvSpPr txBox="1">
            <a:spLocks/>
          </p:cNvSpPr>
          <p:nvPr userDrawn="1"/>
        </p:nvSpPr>
        <p:spPr>
          <a:xfrm>
            <a:off x="5984999" y="6598196"/>
            <a:ext cx="222001" cy="18254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FD999D4-B456-9943-89B7-30D56181CE18}" type="slidenum">
              <a:rPr lang="en-US" sz="800" b="0" i="0" baseline="0" smtClean="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Arial" panose="020B0604020202020204" pitchFamily="34" charset="0"/>
              </a:rPr>
              <a:pPr algn="ctr"/>
              <a:t>‹#›</a:t>
            </a:fld>
            <a:endParaRPr lang="en-US" sz="800" b="0" i="0" baseline="0" dirty="0">
              <a:solidFill>
                <a:schemeClr val="tx1"/>
              </a:solidFill>
              <a:latin typeface="맑은 고딕" panose="020B0503020000020004" pitchFamily="50" charset="-127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544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11">
          <p15:clr>
            <a:srgbClr val="FBAE40"/>
          </p15:clr>
        </p15:guide>
        <p15:guide id="4" pos="3840">
          <p15:clr>
            <a:srgbClr val="FBAE40"/>
          </p15:clr>
        </p15:guide>
        <p15:guide id="5" pos="7469">
          <p15:clr>
            <a:srgbClr val="FBAE40"/>
          </p15:clr>
        </p15:guide>
        <p15:guide id="6" orient="horz" pos="1139">
          <p15:clr>
            <a:srgbClr val="FBAE40"/>
          </p15:clr>
        </p15:guide>
        <p15:guide id="7" orient="horz" pos="4020">
          <p15:clr>
            <a:srgbClr val="FBAE40"/>
          </p15:clr>
        </p15:guide>
        <p15:guide id="8" orient="horz" pos="16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717B65-EF64-4313-E722-76897C029F14}"/>
              </a:ext>
            </a:extLst>
          </p:cNvPr>
          <p:cNvSpPr txBox="1"/>
          <p:nvPr userDrawn="1"/>
        </p:nvSpPr>
        <p:spPr>
          <a:xfrm>
            <a:off x="9065358" y="6524308"/>
            <a:ext cx="2789105" cy="217382"/>
          </a:xfrm>
          <a:prstGeom prst="rect">
            <a:avLst/>
          </a:prstGeom>
        </p:spPr>
        <p:txBody>
          <a:bodyPr wrap="none" lIns="0" tIns="45720" rIns="0" bIns="45720" rtlCol="0" anchor="ctr">
            <a:noAutofit/>
          </a:bodyPr>
          <a:lstStyle/>
          <a:p>
            <a:pPr algn="r">
              <a:lnSpc>
                <a:spcPct val="105000"/>
              </a:lnSpc>
              <a:spcBef>
                <a:spcPts val="1000"/>
              </a:spcBef>
            </a:pPr>
            <a:r>
              <a:rPr lang="en-US" altLang="ko-KR" sz="1200" b="1" baseline="0" dirty="0">
                <a:solidFill>
                  <a:schemeClr val="bg2">
                    <a:lumMod val="50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rPr>
              <a:t>IBM Consulting</a:t>
            </a:r>
            <a:endParaRPr lang="ko-KR" altLang="en-US" sz="1200" b="1" baseline="0" dirty="0">
              <a:solidFill>
                <a:schemeClr val="bg2">
                  <a:lumMod val="50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30BAD-D5CC-9C4C-D993-97C0FA2FA558}"/>
              </a:ext>
            </a:extLst>
          </p:cNvPr>
          <p:cNvSpPr txBox="1"/>
          <p:nvPr userDrawn="1"/>
        </p:nvSpPr>
        <p:spPr>
          <a:xfrm>
            <a:off x="343263" y="6524308"/>
            <a:ext cx="2789105" cy="217382"/>
          </a:xfrm>
          <a:prstGeom prst="rect">
            <a:avLst/>
          </a:prstGeom>
        </p:spPr>
        <p:txBody>
          <a:bodyPr wrap="none" lIns="0" tIns="45720" rIns="0" bIns="45720" rtlCol="0" anchor="ctr">
            <a:noAutofit/>
          </a:bodyPr>
          <a:lstStyle/>
          <a:p>
            <a:pPr algn="l">
              <a:lnSpc>
                <a:spcPct val="105000"/>
              </a:lnSpc>
              <a:spcBef>
                <a:spcPts val="1000"/>
              </a:spcBef>
            </a:pPr>
            <a:r>
              <a:rPr lang="en-US" altLang="ko-KR" sz="1200" b="1" baseline="0" dirty="0">
                <a:solidFill>
                  <a:schemeClr val="bg2">
                    <a:lumMod val="50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rPr>
              <a:t>2025  |  Confidential</a:t>
            </a:r>
            <a:endParaRPr lang="ko-KR" altLang="en-US" sz="1200" b="1" baseline="0" dirty="0">
              <a:solidFill>
                <a:schemeClr val="bg2">
                  <a:lumMod val="50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78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717B65-EF64-4313-E722-76897C029F14}"/>
              </a:ext>
            </a:extLst>
          </p:cNvPr>
          <p:cNvSpPr txBox="1"/>
          <p:nvPr userDrawn="1"/>
        </p:nvSpPr>
        <p:spPr>
          <a:xfrm>
            <a:off x="9065358" y="6524308"/>
            <a:ext cx="2789105" cy="217382"/>
          </a:xfrm>
          <a:prstGeom prst="rect">
            <a:avLst/>
          </a:prstGeom>
        </p:spPr>
        <p:txBody>
          <a:bodyPr wrap="none" lIns="0" tIns="45720" rIns="0" bIns="45720" rtlCol="0" anchor="ctr">
            <a:noAutofit/>
          </a:bodyPr>
          <a:lstStyle/>
          <a:p>
            <a:pPr algn="r">
              <a:lnSpc>
                <a:spcPct val="105000"/>
              </a:lnSpc>
              <a:spcBef>
                <a:spcPts val="1000"/>
              </a:spcBef>
            </a:pPr>
            <a:r>
              <a:rPr lang="en-US" altLang="ko-KR" sz="1200" b="1" baseline="0" dirty="0">
                <a:solidFill>
                  <a:schemeClr val="bg2">
                    <a:lumMod val="50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rPr>
              <a:t>IBM Consulting</a:t>
            </a:r>
            <a:endParaRPr lang="ko-KR" altLang="en-US" sz="1200" b="1" baseline="0" dirty="0">
              <a:solidFill>
                <a:schemeClr val="bg2">
                  <a:lumMod val="50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30BAD-D5CC-9C4C-D993-97C0FA2FA558}"/>
              </a:ext>
            </a:extLst>
          </p:cNvPr>
          <p:cNvSpPr txBox="1"/>
          <p:nvPr userDrawn="1"/>
        </p:nvSpPr>
        <p:spPr>
          <a:xfrm>
            <a:off x="343263" y="6524308"/>
            <a:ext cx="2789105" cy="217382"/>
          </a:xfrm>
          <a:prstGeom prst="rect">
            <a:avLst/>
          </a:prstGeom>
        </p:spPr>
        <p:txBody>
          <a:bodyPr wrap="none" lIns="0" tIns="45720" rIns="0" bIns="45720" rtlCol="0" anchor="ctr">
            <a:noAutofit/>
          </a:bodyPr>
          <a:lstStyle/>
          <a:p>
            <a:pPr algn="l">
              <a:lnSpc>
                <a:spcPct val="105000"/>
              </a:lnSpc>
              <a:spcBef>
                <a:spcPts val="1000"/>
              </a:spcBef>
            </a:pPr>
            <a:r>
              <a:rPr lang="en-US" altLang="ko-KR" sz="1200" b="1" baseline="0" dirty="0">
                <a:solidFill>
                  <a:schemeClr val="bg2">
                    <a:lumMod val="50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rPr>
              <a:t>2025  |  Confidential</a:t>
            </a:r>
            <a:endParaRPr lang="ko-KR" altLang="en-US" sz="1200" b="1" baseline="0" dirty="0">
              <a:solidFill>
                <a:schemeClr val="bg2">
                  <a:lumMod val="50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91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4" descr="기어이(가) 표시된 사진&#10;&#10;자동 생성된 설명">
            <a:extLst>
              <a:ext uri="{FF2B5EF4-FFF2-40B4-BE49-F238E27FC236}">
                <a16:creationId xmlns:a16="http://schemas.microsoft.com/office/drawing/2014/main" id="{FA1DE70F-CA40-09DB-DA4F-70087988FE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8469" y="0"/>
            <a:ext cx="10293531" cy="6858000"/>
          </a:xfrm>
          <a:prstGeom prst="rect">
            <a:avLst/>
          </a:prstGeom>
        </p:spPr>
      </p:pic>
      <p:sp>
        <p:nvSpPr>
          <p:cNvPr id="4" name="직사각형 5">
            <a:extLst>
              <a:ext uri="{FF2B5EF4-FFF2-40B4-BE49-F238E27FC236}">
                <a16:creationId xmlns:a16="http://schemas.microsoft.com/office/drawing/2014/main" id="{87E284C4-C3E9-E1DE-30AA-E06FC5187946}"/>
              </a:ext>
            </a:extLst>
          </p:cNvPr>
          <p:cNvSpPr/>
          <p:nvPr/>
        </p:nvSpPr>
        <p:spPr>
          <a:xfrm>
            <a:off x="2" y="-9428"/>
            <a:ext cx="6095998" cy="6867427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2">
            <a:extLst>
              <a:ext uri="{FF2B5EF4-FFF2-40B4-BE49-F238E27FC236}">
                <a16:creationId xmlns:a16="http://schemas.microsoft.com/office/drawing/2014/main" id="{8D64B001-A6F3-73A0-3888-4A667206EAF7}"/>
              </a:ext>
            </a:extLst>
          </p:cNvPr>
          <p:cNvCxnSpPr>
            <a:cxnSpLocks/>
          </p:cNvCxnSpPr>
          <p:nvPr/>
        </p:nvCxnSpPr>
        <p:spPr>
          <a:xfrm>
            <a:off x="406785" y="3024188"/>
            <a:ext cx="5328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ACB426-CD3E-32DE-34A8-4583C21A01AF}"/>
              </a:ext>
            </a:extLst>
          </p:cNvPr>
          <p:cNvSpPr txBox="1"/>
          <p:nvPr/>
        </p:nvSpPr>
        <p:spPr>
          <a:xfrm>
            <a:off x="406787" y="1157877"/>
            <a:ext cx="5689214" cy="2503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endParaRPr lang="en-US" altLang="ko-KR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삼성전자 </a:t>
            </a:r>
            <a:r>
              <a:rPr lang="en-US" altLang="ko-K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</a:t>
            </a:r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부문 </a:t>
            </a:r>
            <a:b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전문 </a:t>
            </a:r>
            <a:r>
              <a:rPr lang="en-US" altLang="ko-K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 </a:t>
            </a:r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컨설턴트 양성 과정</a:t>
            </a:r>
            <a:endParaRPr lang="en-US" altLang="ko-KR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altLang="ko-K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2 Day 1 </a:t>
            </a:r>
            <a:r>
              <a:rPr lang="ko-KR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답안 </a:t>
            </a:r>
            <a:r>
              <a:rPr lang="en-US" altLang="ko-K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ED6501-BF09-9A74-D32D-7C60FDCAAB99}"/>
              </a:ext>
            </a:extLst>
          </p:cNvPr>
          <p:cNvSpPr/>
          <p:nvPr/>
        </p:nvSpPr>
        <p:spPr>
          <a:xfrm>
            <a:off x="5952817" y="5853194"/>
            <a:ext cx="5929690" cy="839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000" b="1" dirty="0">
                <a:latin typeface="IBM Plex Sans" panose="020B0503050203000203" pitchFamily="34" charset="0"/>
                <a:cs typeface="IBM Plex Sans Hebrew Text" panose="020B0503050203000203" pitchFamily="34" charset="-79"/>
              </a:rPr>
              <a:t>IBM</a:t>
            </a:r>
            <a:r>
              <a:rPr lang="ko-KR" altLang="en-US" sz="4000" b="1" dirty="0">
                <a:latin typeface="IBM Plex Sans" panose="020B0503050203000203" pitchFamily="34" charset="0"/>
                <a:cs typeface="IBM Plex Sans Hebrew Text" panose="020B0503050203000203" pitchFamily="34" charset="-79"/>
              </a:rPr>
              <a:t> </a:t>
            </a:r>
            <a:r>
              <a:rPr lang="en-US" altLang="ko-KR" sz="4000" b="1" dirty="0">
                <a:latin typeface="IBM Plex Sans" panose="020B0503050203000203" pitchFamily="34" charset="0"/>
                <a:cs typeface="IBM Plex Sans Hebrew Text" panose="020B0503050203000203" pitchFamily="34" charset="-79"/>
              </a:rPr>
              <a:t>Consulting</a:t>
            </a:r>
            <a:endParaRPr lang="en-US" sz="4000" b="1" dirty="0">
              <a:latin typeface="IBM Plex Sans" panose="020B0503050203000203" pitchFamily="34" charset="0"/>
              <a:cs typeface="IBM Plex Sans Hebrew Text" panose="020B0503050203000203" pitchFamily="34" charset="-79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C10C6C3-7FC1-C546-DB0C-30F99AEEA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74" y="370857"/>
            <a:ext cx="2772000" cy="73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7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6">
            <a:extLst>
              <a:ext uri="{FF2B5EF4-FFF2-40B4-BE49-F238E27FC236}">
                <a16:creationId xmlns:a16="http://schemas.microsoft.com/office/drawing/2014/main" id="{B0EDF79F-0BA5-52FE-7AF9-7BC33405E819}"/>
              </a:ext>
            </a:extLst>
          </p:cNvPr>
          <p:cNvGrpSpPr/>
          <p:nvPr/>
        </p:nvGrpSpPr>
        <p:grpSpPr>
          <a:xfrm>
            <a:off x="336000" y="1808162"/>
            <a:ext cx="11520000" cy="4573586"/>
            <a:chOff x="344226" y="1808163"/>
            <a:chExt cx="2880000" cy="45735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186DC9-0EBF-99A5-3A6D-2857CE72BF8A}"/>
                </a:ext>
              </a:extLst>
            </p:cNvPr>
            <p:cNvSpPr/>
            <p:nvPr/>
          </p:nvSpPr>
          <p:spPr>
            <a:xfrm>
              <a:off x="344226" y="1808163"/>
              <a:ext cx="2880000" cy="360000"/>
            </a:xfrm>
            <a:prstGeom prst="rect">
              <a:avLst/>
            </a:prstGeom>
            <a:solidFill>
              <a:srgbClr val="1428A0"/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답안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 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작성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Template (1/2)</a:t>
              </a:r>
            </a:p>
          </p:txBody>
        </p:sp>
        <p:sp>
          <p:nvSpPr>
            <p:cNvPr id="7" name="Rectangle 45">
              <a:extLst>
                <a:ext uri="{FF2B5EF4-FFF2-40B4-BE49-F238E27FC236}">
                  <a16:creationId xmlns:a16="http://schemas.microsoft.com/office/drawing/2014/main" id="{727B5619-9A03-71FD-5725-B491A2E18F9E}"/>
                </a:ext>
              </a:extLst>
            </p:cNvPr>
            <p:cNvSpPr/>
            <p:nvPr/>
          </p:nvSpPr>
          <p:spPr>
            <a:xfrm>
              <a:off x="344226" y="2168162"/>
              <a:ext cx="2880000" cy="4213587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1DDB49A-AA9F-BBDA-F362-DC4E18ADC87F}"/>
              </a:ext>
            </a:extLst>
          </p:cNvPr>
          <p:cNvSpPr/>
          <p:nvPr/>
        </p:nvSpPr>
        <p:spPr>
          <a:xfrm>
            <a:off x="9982563" y="267159"/>
            <a:ext cx="900000" cy="28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Learning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3866B0-472B-E6F8-ABA1-BBFFBBD7D76F}"/>
              </a:ext>
            </a:extLst>
          </p:cNvPr>
          <p:cNvSpPr/>
          <p:nvPr/>
        </p:nvSpPr>
        <p:spPr>
          <a:xfrm>
            <a:off x="10957309" y="265748"/>
            <a:ext cx="900000" cy="288000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C7DAB79-FB93-3445-48F6-8A5B26584CE2}"/>
              </a:ext>
            </a:extLst>
          </p:cNvPr>
          <p:cNvSpPr txBox="1">
            <a:spLocks/>
          </p:cNvSpPr>
          <p:nvPr/>
        </p:nvSpPr>
        <p:spPr>
          <a:xfrm>
            <a:off x="338400" y="774387"/>
            <a:ext cx="11517794" cy="488524"/>
          </a:xfrm>
          <a:prstGeom prst="rect">
            <a:avLst/>
          </a:prstGeom>
        </p:spPr>
        <p:txBody>
          <a:bodyPr lIns="0">
            <a:noAutofit/>
            <a:scene3d>
              <a:camera prst="orthographicFront"/>
              <a:lightRig rig="threePt" dir="t"/>
            </a:scene3d>
            <a:sp3d>
              <a:bevelB w="0" h="1270"/>
            </a:sp3d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200"/>
              </a:spcAft>
              <a:buFont typeface="Arial" panose="020B0604020202020204" pitchFamily="34" charset="0"/>
              <a:buNone/>
              <a:defRPr sz="2200" b="1" kern="1200" spc="0" baseline="0">
                <a:solidFill>
                  <a:schemeClr val="tx1"/>
                </a:solidFill>
                <a:latin typeface="맑은 고딕" panose="020B0503020000020004" pitchFamily="50" charset="-127"/>
                <a:ea typeface="+mj-ea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rebuchet MS" panose="020B0703020202090204" pitchFamily="34" charset="0"/>
                <a:ea typeface="맑은 고딕" panose="020B0503020000020004" pitchFamily="50" charset="-127"/>
                <a:cs typeface="+mn-cs"/>
              </a:defRPr>
            </a:lvl2pPr>
            <a:lvl3pPr marL="457200" indent="-22860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200" kern="1200">
                <a:solidFill>
                  <a:schemeClr val="tx1"/>
                </a:solidFill>
                <a:latin typeface="Trebuchet MS" panose="020B0703020202090204" pitchFamily="34" charset="0"/>
                <a:ea typeface="맑은 고딕" panose="020B0503020000020004" pitchFamily="50" charset="-127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rebuchet MS" panose="020B0703020202090204" pitchFamily="34" charset="0"/>
                <a:ea typeface="맑은 고딕" panose="020B0503020000020004" pitchFamily="50" charset="-127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rebuchet MS" panose="020B0703020202090204" pitchFamily="34" charset="0"/>
                <a:ea typeface="맑은 고딕" panose="020B0503020000020004" pitchFamily="50" charset="-127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앞서 수행한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ABC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사의 제품 프로토타입 개발 관련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Exercise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를 토대로 도출된 혁신과제에</a:t>
            </a:r>
            <a:b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대한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To-be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모습과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To-be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 프로세스를 설계해주세요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FC444-CE1A-2ED1-8CB6-C7690127E363}"/>
              </a:ext>
            </a:extLst>
          </p:cNvPr>
          <p:cNvSpPr txBox="1">
            <a:spLocks/>
          </p:cNvSpPr>
          <p:nvPr/>
        </p:nvSpPr>
        <p:spPr>
          <a:xfrm>
            <a:off x="339244" y="421666"/>
            <a:ext cx="10515600" cy="313932"/>
          </a:xfrm>
          <a:prstGeom prst="rect">
            <a:avLst/>
          </a:prstGeom>
        </p:spPr>
        <p:txBody>
          <a:bodyPr lIns="0" anchor="t">
            <a:spAutoFit/>
            <a:scene3d>
              <a:camera prst="orthographicFront"/>
              <a:lightRig rig="threePt" dir="t"/>
            </a:scene3d>
            <a:sp3d>
              <a:bevelB w="0" h="1270"/>
            </a:sp3d>
          </a:bodyPr>
          <a:lstStyle>
            <a:lvl1pPr marL="0" indent="0"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kern="1200" spc="0" baseline="0">
                <a:solidFill>
                  <a:schemeClr val="tx1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marL="288000" marR="0" lvl="0" indent="0" algn="l" defTabSz="914377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To-be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프로세스 재정립 개요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&gt;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혁신과제 및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To-be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프로세스 수립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Exercise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85BFC-CF4D-76D3-3650-B3D4BA2D8FB1}"/>
              </a:ext>
            </a:extLst>
          </p:cNvPr>
          <p:cNvSpPr/>
          <p:nvPr/>
        </p:nvSpPr>
        <p:spPr>
          <a:xfrm>
            <a:off x="339244" y="439152"/>
            <a:ext cx="252000" cy="252000"/>
          </a:xfrm>
          <a:prstGeom prst="rect">
            <a:avLst/>
          </a:prstGeom>
          <a:solidFill>
            <a:srgbClr val="1428A0"/>
          </a:solidFill>
          <a:ln>
            <a:solidFill>
              <a:srgbClr val="142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graphicFrame>
        <p:nvGraphicFramePr>
          <p:cNvPr id="30" name="표 51">
            <a:extLst>
              <a:ext uri="{FF2B5EF4-FFF2-40B4-BE49-F238E27FC236}">
                <a16:creationId xmlns:a16="http://schemas.microsoft.com/office/drawing/2014/main" id="{370D05CA-33B4-48D2-B86A-A715BEC8B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310336"/>
              </p:ext>
            </p:extLst>
          </p:nvPr>
        </p:nvGraphicFramePr>
        <p:xfrm>
          <a:off x="426402" y="2282637"/>
          <a:ext cx="11290097" cy="3589851"/>
        </p:xfrm>
        <a:graphic>
          <a:graphicData uri="http://schemas.openxmlformats.org/drawingml/2006/table">
            <a:tbl>
              <a:tblPr firstRow="1" bandRow="1"/>
              <a:tblGrid>
                <a:gridCol w="1332548">
                  <a:extLst>
                    <a:ext uri="{9D8B030D-6E8A-4147-A177-3AD203B41FA5}">
                      <a16:colId xmlns:a16="http://schemas.microsoft.com/office/drawing/2014/main" val="1006875475"/>
                    </a:ext>
                  </a:extLst>
                </a:gridCol>
                <a:gridCol w="1945298">
                  <a:extLst>
                    <a:ext uri="{9D8B030D-6E8A-4147-A177-3AD203B41FA5}">
                      <a16:colId xmlns:a16="http://schemas.microsoft.com/office/drawing/2014/main" val="1820708431"/>
                    </a:ext>
                  </a:extLst>
                </a:gridCol>
                <a:gridCol w="8012251">
                  <a:extLst>
                    <a:ext uri="{9D8B030D-6E8A-4147-A177-3AD203B41FA5}">
                      <a16:colId xmlns:a16="http://schemas.microsoft.com/office/drawing/2014/main" val="1849510057"/>
                    </a:ext>
                  </a:extLst>
                </a:gridCol>
              </a:tblGrid>
              <a:tr h="4292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혁신과제 명</a:t>
                      </a: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8A0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ABC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사 제품 프로토타입 개발 프로세스 수립</a:t>
                      </a: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787459"/>
                  </a:ext>
                </a:extLst>
              </a:tr>
              <a:tr h="429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목적 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배경</a:t>
                      </a: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8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427653"/>
                  </a:ext>
                </a:extLst>
              </a:tr>
              <a:tr h="1799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세부 개선 과제</a:t>
                      </a: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8A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 startAt="2"/>
                      </a:pPr>
                      <a:endParaRPr lang="en-US" altLang="ko-KR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108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고려사항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br>
                        <a:rPr lang="en-US" altLang="ko-KR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전제사항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8A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429732"/>
                  </a:ext>
                </a:extLst>
              </a:tr>
              <a:tr h="28614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관련 범위</a:t>
                      </a: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8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유관 조직</a:t>
                      </a: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214888"/>
                  </a:ext>
                </a:extLst>
              </a:tr>
              <a:tr h="28614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08000" marR="108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유관 시스템</a:t>
                      </a: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038569"/>
                  </a:ext>
                </a:extLst>
              </a:tr>
            </a:tbl>
          </a:graphicData>
        </a:graphic>
      </p:graphicFrame>
      <p:graphicFrame>
        <p:nvGraphicFramePr>
          <p:cNvPr id="31" name="Table 7">
            <a:extLst>
              <a:ext uri="{FF2B5EF4-FFF2-40B4-BE49-F238E27FC236}">
                <a16:creationId xmlns:a16="http://schemas.microsoft.com/office/drawing/2014/main" id="{579A27B6-56AD-5434-A769-891C12351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915975"/>
              </p:ext>
            </p:extLst>
          </p:nvPr>
        </p:nvGraphicFramePr>
        <p:xfrm>
          <a:off x="1787194" y="3152791"/>
          <a:ext cx="9947605" cy="177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07">
                  <a:extLst>
                    <a:ext uri="{9D8B030D-6E8A-4147-A177-3AD203B41FA5}">
                      <a16:colId xmlns:a16="http://schemas.microsoft.com/office/drawing/2014/main" val="3019996641"/>
                    </a:ext>
                  </a:extLst>
                </a:gridCol>
                <a:gridCol w="4338849">
                  <a:extLst>
                    <a:ext uri="{9D8B030D-6E8A-4147-A177-3AD203B41FA5}">
                      <a16:colId xmlns:a16="http://schemas.microsoft.com/office/drawing/2014/main" val="3918124275"/>
                    </a:ext>
                  </a:extLst>
                </a:gridCol>
                <a:gridCol w="4338849">
                  <a:extLst>
                    <a:ext uri="{9D8B030D-6E8A-4147-A177-3AD203B41FA5}">
                      <a16:colId xmlns:a16="http://schemas.microsoft.com/office/drawing/2014/main" val="2144103962"/>
                    </a:ext>
                  </a:extLst>
                </a:gridCol>
              </a:tblGrid>
              <a:tr h="272552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rgbClr val="1428A0"/>
                        </a:solidFill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AS-IS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TO-BE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887812"/>
                  </a:ext>
                </a:extLst>
              </a:tr>
              <a:tr h="375564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변화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 이미지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377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377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575981"/>
                  </a:ext>
                </a:extLst>
              </a:tr>
              <a:tr h="375564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변화 영역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1000" b="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1000" b="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203483"/>
                  </a:ext>
                </a:extLst>
              </a:tr>
              <a:tr h="375564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변화 영역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377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>
                        <a:lnSpc>
                          <a:spcPts val="1600"/>
                        </a:lnSpc>
                      </a:pP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208638"/>
                  </a:ext>
                </a:extLst>
              </a:tr>
              <a:tr h="375564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변화 영역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3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1000" b="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endParaRPr lang="ko-KR" altLang="en-US" sz="1000" b="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359837"/>
                  </a:ext>
                </a:extLst>
              </a:tr>
            </a:tbl>
          </a:graphicData>
        </a:graphic>
      </p:graphicFrame>
      <p:graphicFrame>
        <p:nvGraphicFramePr>
          <p:cNvPr id="32" name="Table 7">
            <a:extLst>
              <a:ext uri="{FF2B5EF4-FFF2-40B4-BE49-F238E27FC236}">
                <a16:creationId xmlns:a16="http://schemas.microsoft.com/office/drawing/2014/main" id="{5F76574E-5EED-5586-0007-8D3ADB1840D2}"/>
              </a:ext>
            </a:extLst>
          </p:cNvPr>
          <p:cNvGraphicFramePr>
            <a:graphicFrameLocks noGrp="1"/>
          </p:cNvGraphicFramePr>
          <p:nvPr/>
        </p:nvGraphicFramePr>
        <p:xfrm>
          <a:off x="426402" y="5853036"/>
          <a:ext cx="11281009" cy="4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403">
                  <a:extLst>
                    <a:ext uri="{9D8B030D-6E8A-4147-A177-3AD203B41FA5}">
                      <a16:colId xmlns:a16="http://schemas.microsoft.com/office/drawing/2014/main" val="4113141594"/>
                    </a:ext>
                  </a:extLst>
                </a:gridCol>
                <a:gridCol w="4303574">
                  <a:extLst>
                    <a:ext uri="{9D8B030D-6E8A-4147-A177-3AD203B41FA5}">
                      <a16:colId xmlns:a16="http://schemas.microsoft.com/office/drawing/2014/main" val="2744801497"/>
                    </a:ext>
                  </a:extLst>
                </a:gridCol>
                <a:gridCol w="1411008">
                  <a:extLst>
                    <a:ext uri="{9D8B030D-6E8A-4147-A177-3AD203B41FA5}">
                      <a16:colId xmlns:a16="http://schemas.microsoft.com/office/drawing/2014/main" val="3531454551"/>
                    </a:ext>
                  </a:extLst>
                </a:gridCol>
                <a:gridCol w="4233024">
                  <a:extLst>
                    <a:ext uri="{9D8B030D-6E8A-4147-A177-3AD203B41FA5}">
                      <a16:colId xmlns:a16="http://schemas.microsoft.com/office/drawing/2014/main" val="1728830657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위험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장애 요소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극복 방안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377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372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425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EA63A-6C4D-3051-EA36-A3178C319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6">
            <a:extLst>
              <a:ext uri="{FF2B5EF4-FFF2-40B4-BE49-F238E27FC236}">
                <a16:creationId xmlns:a16="http://schemas.microsoft.com/office/drawing/2014/main" id="{22FFB448-3CD1-A95C-C5FA-24CA5478C789}"/>
              </a:ext>
            </a:extLst>
          </p:cNvPr>
          <p:cNvGrpSpPr/>
          <p:nvPr/>
        </p:nvGrpSpPr>
        <p:grpSpPr>
          <a:xfrm>
            <a:off x="336000" y="269966"/>
            <a:ext cx="11520000" cy="6111782"/>
            <a:chOff x="344226" y="1808163"/>
            <a:chExt cx="2880000" cy="45735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35CA83-88E4-2197-ABEE-4E5CFA7FF8C4}"/>
                </a:ext>
              </a:extLst>
            </p:cNvPr>
            <p:cNvSpPr/>
            <p:nvPr/>
          </p:nvSpPr>
          <p:spPr>
            <a:xfrm>
              <a:off x="344226" y="1808163"/>
              <a:ext cx="2880000" cy="360000"/>
            </a:xfrm>
            <a:prstGeom prst="rect">
              <a:avLst/>
            </a:prstGeom>
            <a:solidFill>
              <a:srgbClr val="1428A0"/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답안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 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작성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Template (1/2)</a:t>
              </a:r>
            </a:p>
          </p:txBody>
        </p:sp>
        <p:sp>
          <p:nvSpPr>
            <p:cNvPr id="7" name="Rectangle 45">
              <a:extLst>
                <a:ext uri="{FF2B5EF4-FFF2-40B4-BE49-F238E27FC236}">
                  <a16:creationId xmlns:a16="http://schemas.microsoft.com/office/drawing/2014/main" id="{CCCD9339-0BA4-ED42-3B8F-4D4EA3358F75}"/>
                </a:ext>
              </a:extLst>
            </p:cNvPr>
            <p:cNvSpPr/>
            <p:nvPr/>
          </p:nvSpPr>
          <p:spPr>
            <a:xfrm>
              <a:off x="344226" y="2168162"/>
              <a:ext cx="2880000" cy="4213587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graphicFrame>
        <p:nvGraphicFramePr>
          <p:cNvPr id="30" name="표 51">
            <a:extLst>
              <a:ext uri="{FF2B5EF4-FFF2-40B4-BE49-F238E27FC236}">
                <a16:creationId xmlns:a16="http://schemas.microsoft.com/office/drawing/2014/main" id="{9B5C6A6A-5443-AC60-0DBE-4D43DCF0D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115465"/>
              </p:ext>
            </p:extLst>
          </p:nvPr>
        </p:nvGraphicFramePr>
        <p:xfrm>
          <a:off x="426402" y="957942"/>
          <a:ext cx="11290097" cy="4455534"/>
        </p:xfrm>
        <a:graphic>
          <a:graphicData uri="http://schemas.openxmlformats.org/drawingml/2006/table">
            <a:tbl>
              <a:tblPr firstRow="1" bandRow="1"/>
              <a:tblGrid>
                <a:gridCol w="1332548">
                  <a:extLst>
                    <a:ext uri="{9D8B030D-6E8A-4147-A177-3AD203B41FA5}">
                      <a16:colId xmlns:a16="http://schemas.microsoft.com/office/drawing/2014/main" val="1006875475"/>
                    </a:ext>
                  </a:extLst>
                </a:gridCol>
                <a:gridCol w="1945298">
                  <a:extLst>
                    <a:ext uri="{9D8B030D-6E8A-4147-A177-3AD203B41FA5}">
                      <a16:colId xmlns:a16="http://schemas.microsoft.com/office/drawing/2014/main" val="1820708431"/>
                    </a:ext>
                  </a:extLst>
                </a:gridCol>
                <a:gridCol w="8012251">
                  <a:extLst>
                    <a:ext uri="{9D8B030D-6E8A-4147-A177-3AD203B41FA5}">
                      <a16:colId xmlns:a16="http://schemas.microsoft.com/office/drawing/2014/main" val="1849510057"/>
                    </a:ext>
                  </a:extLst>
                </a:gridCol>
              </a:tblGrid>
              <a:tr h="60753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혁신과제 명</a:t>
                      </a: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8A0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통합 디지털 협업 플랫폼 구축 및 업무 프로세스 자동화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표준화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(ABC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사 제품 프로토타입 개발 프로세스 수립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787459"/>
                  </a:ext>
                </a:extLst>
              </a:tr>
              <a:tr h="607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목적 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배경</a:t>
                      </a: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8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기존 이메일</a:t>
                      </a:r>
                      <a:r>
                        <a:rPr lang="en-US" altLang="ko-KR" sz="1000" dirty="0"/>
                        <a:t>·</a:t>
                      </a:r>
                      <a:r>
                        <a:rPr lang="ko-KR" altLang="en-US" sz="1000" dirty="0"/>
                        <a:t>엑셀 중심의 수작업 관리로 문서 버전 혼선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승인 지연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정보 유실 문제가 발생함</a:t>
                      </a:r>
                      <a:br>
                        <a:rPr lang="ko-KR" altLang="en-US" sz="1000" dirty="0"/>
                      </a:b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업무 표준화 및 실시간 협업 체계 미흡으로 생산성 저하와 품질 리스크 증가</a:t>
                      </a:r>
                      <a:br>
                        <a:rPr lang="ko-KR" altLang="en-US" sz="1000" dirty="0"/>
                      </a:b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디지털 전환을 통한 업무 효율화 및 보안 강화 필요성 대두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427653"/>
                  </a:ext>
                </a:extLst>
              </a:tr>
              <a:tr h="19208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세부 개선 과제</a:t>
                      </a: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8A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 startAt="2"/>
                      </a:pPr>
                      <a:endParaRPr lang="en-US" altLang="ko-KR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10879"/>
                  </a:ext>
                </a:extLst>
              </a:tr>
              <a:tr h="509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고려사항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br>
                        <a:rPr lang="en-US" altLang="ko-KR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전제사항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8A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000" dirty="0"/>
                        <a:t>기존 데이터 이관 완료 후 새 시스템 전사 확산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표준 업무 매뉴얼 배포 필수</a:t>
                      </a: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429732"/>
                  </a:ext>
                </a:extLst>
              </a:tr>
              <a:tr h="40502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관련 범위</a:t>
                      </a: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8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유관 조직</a:t>
                      </a: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품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개발 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Owner,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생산팀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품질관리팀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214888"/>
                  </a:ext>
                </a:extLst>
              </a:tr>
              <a:tr h="4050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08000" marR="108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유관 시스템</a:t>
                      </a: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클라우드 문서 관리 시스템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전자결재 시스템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보안 통합 관리 솔루션</a:t>
                      </a:r>
                      <a:endParaRPr lang="ko-KR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038569"/>
                  </a:ext>
                </a:extLst>
              </a:tr>
            </a:tbl>
          </a:graphicData>
        </a:graphic>
      </p:graphicFrame>
      <p:graphicFrame>
        <p:nvGraphicFramePr>
          <p:cNvPr id="31" name="Table 7">
            <a:extLst>
              <a:ext uri="{FF2B5EF4-FFF2-40B4-BE49-F238E27FC236}">
                <a16:creationId xmlns:a16="http://schemas.microsoft.com/office/drawing/2014/main" id="{99907DBB-38F0-F4EE-798C-27CBDC1BC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406302"/>
              </p:ext>
            </p:extLst>
          </p:nvPr>
        </p:nvGraphicFramePr>
        <p:xfrm>
          <a:off x="1768894" y="2170490"/>
          <a:ext cx="9947605" cy="177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07">
                  <a:extLst>
                    <a:ext uri="{9D8B030D-6E8A-4147-A177-3AD203B41FA5}">
                      <a16:colId xmlns:a16="http://schemas.microsoft.com/office/drawing/2014/main" val="3019996641"/>
                    </a:ext>
                  </a:extLst>
                </a:gridCol>
                <a:gridCol w="4338849">
                  <a:extLst>
                    <a:ext uri="{9D8B030D-6E8A-4147-A177-3AD203B41FA5}">
                      <a16:colId xmlns:a16="http://schemas.microsoft.com/office/drawing/2014/main" val="3918124275"/>
                    </a:ext>
                  </a:extLst>
                </a:gridCol>
                <a:gridCol w="4338849">
                  <a:extLst>
                    <a:ext uri="{9D8B030D-6E8A-4147-A177-3AD203B41FA5}">
                      <a16:colId xmlns:a16="http://schemas.microsoft.com/office/drawing/2014/main" val="2144103962"/>
                    </a:ext>
                  </a:extLst>
                </a:gridCol>
              </a:tblGrid>
              <a:tr h="272552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rgbClr val="1428A0"/>
                        </a:solidFill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AS-IS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TO-BE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887812"/>
                  </a:ext>
                </a:extLst>
              </a:tr>
              <a:tr h="375564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변화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 이미지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부서별 개별 관리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수작업 보고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이메일</a:t>
                      </a:r>
                      <a:r>
                        <a:rPr lang="en-US" altLang="ko-KR" sz="1000" dirty="0"/>
                        <a:t>·</a:t>
                      </a:r>
                      <a:r>
                        <a:rPr lang="ko-KR" altLang="en-US" sz="1000" dirty="0"/>
                        <a:t>엑셀 위주 문서관리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377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000" dirty="0"/>
                        <a:t>통합 디지털 협업 플랫폼 구축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자동화 기반 데이터 관리 체계 도입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575981"/>
                  </a:ext>
                </a:extLst>
              </a:tr>
              <a:tr h="375564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변화 영역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문서 버전 관리 체계 부재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최신본</a:t>
                      </a:r>
                      <a:r>
                        <a:rPr lang="ko-KR" altLang="en-US" sz="1000" dirty="0"/>
                        <a:t> 확인 어려움</a:t>
                      </a:r>
                      <a:endParaRPr lang="ko-KR" altLang="en-US" sz="1000" b="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클라우드 기반 버전 관리 시스템 도입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문서 이력 자동 관리</a:t>
                      </a:r>
                      <a:endParaRPr lang="ko-KR" altLang="en-US" sz="1000" b="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203483"/>
                  </a:ext>
                </a:extLst>
              </a:tr>
              <a:tr h="375564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변화 영역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377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000" dirty="0"/>
                        <a:t>권한</a:t>
                      </a:r>
                      <a:r>
                        <a:rPr lang="en-US" altLang="ko-KR" sz="1000" dirty="0"/>
                        <a:t>·</a:t>
                      </a:r>
                      <a:r>
                        <a:rPr lang="ko-KR" altLang="en-US" sz="1000" dirty="0"/>
                        <a:t>보안 관리 체계 부재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외부 공유 시 보안 리스크 발생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0">
                        <a:lnSpc>
                          <a:spcPts val="16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접근 권한 기반 통합 관리 솔루션 도입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로그 추적 기능 강화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208638"/>
                  </a:ext>
                </a:extLst>
              </a:tr>
              <a:tr h="375564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변화 영역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3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대면 승인</a:t>
                      </a:r>
                      <a:r>
                        <a:rPr lang="en-US" altLang="ko-KR" sz="1000" dirty="0"/>
                        <a:t>·</a:t>
                      </a:r>
                      <a:r>
                        <a:rPr lang="ko-KR" altLang="en-US" sz="1000" dirty="0"/>
                        <a:t>검수 절차로 일정 지연 및 커뮤니케이션 중복 발생</a:t>
                      </a:r>
                      <a:endParaRPr lang="ko-KR" altLang="en-US" sz="1000" b="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자동 알림</a:t>
                      </a:r>
                      <a:r>
                        <a:rPr lang="en-US" altLang="ko-KR" sz="1000" dirty="0"/>
                        <a:t>·</a:t>
                      </a:r>
                      <a:r>
                        <a:rPr lang="ko-KR" altLang="en-US" sz="1000" dirty="0"/>
                        <a:t>전자결재 시스템 도입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업무 프로세스 표준화</a:t>
                      </a:r>
                      <a:r>
                        <a:rPr lang="en-US" altLang="ko-KR" sz="1000" dirty="0"/>
                        <a:t>·</a:t>
                      </a:r>
                      <a:r>
                        <a:rPr lang="ko-KR" altLang="en-US" sz="1000" dirty="0"/>
                        <a:t>자동화</a:t>
                      </a:r>
                      <a:endParaRPr lang="ko-KR" altLang="en-US" sz="1000" b="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359837"/>
                  </a:ext>
                </a:extLst>
              </a:tr>
            </a:tbl>
          </a:graphicData>
        </a:graphic>
      </p:graphicFrame>
      <p:graphicFrame>
        <p:nvGraphicFramePr>
          <p:cNvPr id="32" name="Table 7">
            <a:extLst>
              <a:ext uri="{FF2B5EF4-FFF2-40B4-BE49-F238E27FC236}">
                <a16:creationId xmlns:a16="http://schemas.microsoft.com/office/drawing/2014/main" id="{75A69142-4BB0-27B7-6823-7F0165BB6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477185"/>
              </p:ext>
            </p:extLst>
          </p:nvPr>
        </p:nvGraphicFramePr>
        <p:xfrm>
          <a:off x="426402" y="5474188"/>
          <a:ext cx="11281009" cy="846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403">
                  <a:extLst>
                    <a:ext uri="{9D8B030D-6E8A-4147-A177-3AD203B41FA5}">
                      <a16:colId xmlns:a16="http://schemas.microsoft.com/office/drawing/2014/main" val="4113141594"/>
                    </a:ext>
                  </a:extLst>
                </a:gridCol>
                <a:gridCol w="4303574">
                  <a:extLst>
                    <a:ext uri="{9D8B030D-6E8A-4147-A177-3AD203B41FA5}">
                      <a16:colId xmlns:a16="http://schemas.microsoft.com/office/drawing/2014/main" val="2744801497"/>
                    </a:ext>
                  </a:extLst>
                </a:gridCol>
                <a:gridCol w="1411008">
                  <a:extLst>
                    <a:ext uri="{9D8B030D-6E8A-4147-A177-3AD203B41FA5}">
                      <a16:colId xmlns:a16="http://schemas.microsoft.com/office/drawing/2014/main" val="3531454551"/>
                    </a:ext>
                  </a:extLst>
                </a:gridCol>
                <a:gridCol w="4233024">
                  <a:extLst>
                    <a:ext uri="{9D8B030D-6E8A-4147-A177-3AD203B41FA5}">
                      <a16:colId xmlns:a16="http://schemas.microsoft.com/office/drawing/2014/main" val="1728830657"/>
                    </a:ext>
                  </a:extLst>
                </a:gridCol>
              </a:tblGrid>
              <a:tr h="846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위험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장애 요소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직원의 시스템 사용 적응도 부족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데이터 마이그레이션 시 오류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부서 간 협업 체계 미흡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극복 방안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377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초기 교육 프로그램 운영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매뉴얼 제공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시범운영 기간 설정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377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단계적 이전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백업 체계 구축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IT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전문가 참여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377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파일 공유 표준 수립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부서별 책임자 지정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커뮤니케이션 채널 통합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372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540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DF3AA-70C2-1E40-7F29-D4FD455BC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6">
            <a:extLst>
              <a:ext uri="{FF2B5EF4-FFF2-40B4-BE49-F238E27FC236}">
                <a16:creationId xmlns:a16="http://schemas.microsoft.com/office/drawing/2014/main" id="{B4CC4B45-D9DC-8A27-CD97-BC54C165EBF0}"/>
              </a:ext>
            </a:extLst>
          </p:cNvPr>
          <p:cNvGrpSpPr/>
          <p:nvPr/>
        </p:nvGrpSpPr>
        <p:grpSpPr>
          <a:xfrm>
            <a:off x="336000" y="269966"/>
            <a:ext cx="11520000" cy="6111782"/>
            <a:chOff x="344226" y="1808163"/>
            <a:chExt cx="2880000" cy="45735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E02C81-9175-BBA1-10AF-178776F1FCF6}"/>
                </a:ext>
              </a:extLst>
            </p:cNvPr>
            <p:cNvSpPr/>
            <p:nvPr/>
          </p:nvSpPr>
          <p:spPr>
            <a:xfrm>
              <a:off x="344226" y="1808163"/>
              <a:ext cx="2880000" cy="360000"/>
            </a:xfrm>
            <a:prstGeom prst="rect">
              <a:avLst/>
            </a:prstGeom>
            <a:solidFill>
              <a:srgbClr val="1428A0"/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답안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 </a:t>
              </a: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작성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Template (1/2)</a:t>
              </a:r>
            </a:p>
          </p:txBody>
        </p:sp>
        <p:sp>
          <p:nvSpPr>
            <p:cNvPr id="7" name="Rectangle 45">
              <a:extLst>
                <a:ext uri="{FF2B5EF4-FFF2-40B4-BE49-F238E27FC236}">
                  <a16:creationId xmlns:a16="http://schemas.microsoft.com/office/drawing/2014/main" id="{7AC26C11-7017-1757-ACD8-0F76C103D0C3}"/>
                </a:ext>
              </a:extLst>
            </p:cNvPr>
            <p:cNvSpPr/>
            <p:nvPr/>
          </p:nvSpPr>
          <p:spPr>
            <a:xfrm>
              <a:off x="344226" y="2168162"/>
              <a:ext cx="2880000" cy="4213587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graphicFrame>
        <p:nvGraphicFramePr>
          <p:cNvPr id="30" name="표 51">
            <a:extLst>
              <a:ext uri="{FF2B5EF4-FFF2-40B4-BE49-F238E27FC236}">
                <a16:creationId xmlns:a16="http://schemas.microsoft.com/office/drawing/2014/main" id="{C18AAA8F-73D6-1AE4-93F5-02C1548B4D9D}"/>
              </a:ext>
            </a:extLst>
          </p:cNvPr>
          <p:cNvGraphicFramePr>
            <a:graphicFrameLocks noGrp="1"/>
          </p:cNvGraphicFramePr>
          <p:nvPr/>
        </p:nvGraphicFramePr>
        <p:xfrm>
          <a:off x="426402" y="957942"/>
          <a:ext cx="11290097" cy="4455534"/>
        </p:xfrm>
        <a:graphic>
          <a:graphicData uri="http://schemas.openxmlformats.org/drawingml/2006/table">
            <a:tbl>
              <a:tblPr firstRow="1" bandRow="1"/>
              <a:tblGrid>
                <a:gridCol w="1332548">
                  <a:extLst>
                    <a:ext uri="{9D8B030D-6E8A-4147-A177-3AD203B41FA5}">
                      <a16:colId xmlns:a16="http://schemas.microsoft.com/office/drawing/2014/main" val="1006875475"/>
                    </a:ext>
                  </a:extLst>
                </a:gridCol>
                <a:gridCol w="1945298">
                  <a:extLst>
                    <a:ext uri="{9D8B030D-6E8A-4147-A177-3AD203B41FA5}">
                      <a16:colId xmlns:a16="http://schemas.microsoft.com/office/drawing/2014/main" val="1820708431"/>
                    </a:ext>
                  </a:extLst>
                </a:gridCol>
                <a:gridCol w="8012251">
                  <a:extLst>
                    <a:ext uri="{9D8B030D-6E8A-4147-A177-3AD203B41FA5}">
                      <a16:colId xmlns:a16="http://schemas.microsoft.com/office/drawing/2014/main" val="1849510057"/>
                    </a:ext>
                  </a:extLst>
                </a:gridCol>
              </a:tblGrid>
              <a:tr h="60753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혁신과제 명</a:t>
                      </a: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8A0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돋움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통합 디지털 협업 플랫폼 구축 및 업무 프로세스 자동화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표준화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(ABC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사 제품 프로토타입 개발 프로세스 수립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787459"/>
                  </a:ext>
                </a:extLst>
              </a:tr>
              <a:tr h="6075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목적 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 </a:t>
                      </a: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배경</a:t>
                      </a: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8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기존 이메일</a:t>
                      </a:r>
                      <a:r>
                        <a:rPr lang="en-US" altLang="ko-KR" sz="1000" dirty="0"/>
                        <a:t>·</a:t>
                      </a:r>
                      <a:r>
                        <a:rPr lang="ko-KR" altLang="en-US" sz="1000" dirty="0"/>
                        <a:t>엑셀 중심의 수작업 관리로 문서 버전 혼선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승인 지연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정보 유실 문제가 발생함</a:t>
                      </a:r>
                      <a:br>
                        <a:rPr lang="ko-KR" altLang="en-US" sz="1000" dirty="0"/>
                      </a:b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업무 표준화 및 실시간 협업 체계 미흡으로 생산성 저하와 품질 리스크 증가</a:t>
                      </a:r>
                      <a:br>
                        <a:rPr lang="ko-KR" altLang="en-US" sz="1000" dirty="0"/>
                      </a:b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디지털 전환을 통한 업무 효율화 및 보안 강화 필요성 대두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427653"/>
                  </a:ext>
                </a:extLst>
              </a:tr>
              <a:tr h="19208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세부 개선 과제</a:t>
                      </a: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8A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indent="-228600" algn="l" latinLnBrk="1">
                        <a:buFont typeface="+mj-lt"/>
                        <a:buAutoNum type="arabicPeriod" startAt="2"/>
                      </a:pPr>
                      <a:endParaRPr lang="en-US" altLang="ko-KR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10879"/>
                  </a:ext>
                </a:extLst>
              </a:tr>
              <a:tr h="509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고려사항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br>
                        <a:rPr lang="en-US" altLang="ko-KR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전제사항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8A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000" dirty="0"/>
                        <a:t>기존 데이터 이관 완료 후 새 시스템 전사 확산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표준 업무 매뉴얼 배포 필수</a:t>
                      </a: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429732"/>
                  </a:ext>
                </a:extLst>
              </a:tr>
              <a:tr h="40502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관련 범위</a:t>
                      </a: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8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유관 조직</a:t>
                      </a: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품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개발 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Owner,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생산팀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품질관리팀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214888"/>
                  </a:ext>
                </a:extLst>
              </a:tr>
              <a:tr h="4050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08000" marR="10800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유관 시스템</a:t>
                      </a: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클라우드 문서 관리 시스템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전자결재 시스템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보안 통합 관리 솔루션</a:t>
                      </a:r>
                      <a:endParaRPr lang="ko-KR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8000" marR="108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038569"/>
                  </a:ext>
                </a:extLst>
              </a:tr>
            </a:tbl>
          </a:graphicData>
        </a:graphic>
      </p:graphicFrame>
      <p:graphicFrame>
        <p:nvGraphicFramePr>
          <p:cNvPr id="31" name="Table 7">
            <a:extLst>
              <a:ext uri="{FF2B5EF4-FFF2-40B4-BE49-F238E27FC236}">
                <a16:creationId xmlns:a16="http://schemas.microsoft.com/office/drawing/2014/main" id="{3FFAE3A6-3455-7D33-34A6-9FE5EB19D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408057"/>
              </p:ext>
            </p:extLst>
          </p:nvPr>
        </p:nvGraphicFramePr>
        <p:xfrm>
          <a:off x="1768894" y="2170490"/>
          <a:ext cx="9947605" cy="177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07">
                  <a:extLst>
                    <a:ext uri="{9D8B030D-6E8A-4147-A177-3AD203B41FA5}">
                      <a16:colId xmlns:a16="http://schemas.microsoft.com/office/drawing/2014/main" val="3019996641"/>
                    </a:ext>
                  </a:extLst>
                </a:gridCol>
                <a:gridCol w="4338849">
                  <a:extLst>
                    <a:ext uri="{9D8B030D-6E8A-4147-A177-3AD203B41FA5}">
                      <a16:colId xmlns:a16="http://schemas.microsoft.com/office/drawing/2014/main" val="3918124275"/>
                    </a:ext>
                  </a:extLst>
                </a:gridCol>
                <a:gridCol w="4338849">
                  <a:extLst>
                    <a:ext uri="{9D8B030D-6E8A-4147-A177-3AD203B41FA5}">
                      <a16:colId xmlns:a16="http://schemas.microsoft.com/office/drawing/2014/main" val="2144103962"/>
                    </a:ext>
                  </a:extLst>
                </a:gridCol>
              </a:tblGrid>
              <a:tr h="272552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dirty="0">
                        <a:solidFill>
                          <a:srgbClr val="1428A0"/>
                        </a:solidFill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AS-IS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TO-BE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887812"/>
                  </a:ext>
                </a:extLst>
              </a:tr>
              <a:tr h="375564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변화</a:t>
                      </a:r>
                      <a:r>
                        <a:rPr lang="ko-KR" altLang="en-US" sz="1000" b="1" baseline="0" dirty="0">
                          <a:solidFill>
                            <a:schemeClr val="tx1"/>
                          </a:solidFill>
                        </a:rPr>
                        <a:t> 이미지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377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575981"/>
                  </a:ext>
                </a:extLst>
              </a:tr>
              <a:tr h="375564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변화 영역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부서별 개별 관리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수작업 보고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이메일</a:t>
                      </a:r>
                      <a:r>
                        <a:rPr lang="en-US" altLang="ko-KR" sz="1000" dirty="0"/>
                        <a:t>·</a:t>
                      </a:r>
                      <a:r>
                        <a:rPr lang="ko-KR" altLang="en-US" sz="1000" dirty="0"/>
                        <a:t>엑셀 위주 문서관리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377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000" dirty="0"/>
                        <a:t>통합 디지털 협업 플랫폼 구축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자동화 기반 데이터 관리 체계 도입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203483"/>
                  </a:ext>
                </a:extLst>
              </a:tr>
              <a:tr h="375564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변화 영역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문서 버전 관리 체계 부재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최신본</a:t>
                      </a:r>
                      <a:r>
                        <a:rPr lang="ko-KR" altLang="en-US" sz="1000" dirty="0"/>
                        <a:t> 확인 어려움</a:t>
                      </a:r>
                      <a:endParaRPr lang="ko-KR" altLang="en-US" sz="1000" b="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클라우드 기반 버전 관리 시스템 도입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문서 이력 자동 관리</a:t>
                      </a:r>
                      <a:endParaRPr lang="ko-KR" altLang="en-US" sz="1000" b="0" dirty="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208638"/>
                  </a:ext>
                </a:extLst>
              </a:tr>
              <a:tr h="375564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변화 영역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3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377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000" dirty="0"/>
                        <a:t>권한</a:t>
                      </a:r>
                      <a:r>
                        <a:rPr lang="en-US" altLang="ko-KR" sz="1000" dirty="0"/>
                        <a:t>·</a:t>
                      </a:r>
                      <a:r>
                        <a:rPr lang="ko-KR" altLang="en-US" sz="1000" dirty="0"/>
                        <a:t>보안 관리 체계 부재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외부 공유 시 보안 리스크 발생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0">
                        <a:lnSpc>
                          <a:spcPts val="16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접근 권한 기반 통합 관리 솔루션 도입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로그 추적 기능 강화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359837"/>
                  </a:ext>
                </a:extLst>
              </a:tr>
            </a:tbl>
          </a:graphicData>
        </a:graphic>
      </p:graphicFrame>
      <p:graphicFrame>
        <p:nvGraphicFramePr>
          <p:cNvPr id="32" name="Table 7">
            <a:extLst>
              <a:ext uri="{FF2B5EF4-FFF2-40B4-BE49-F238E27FC236}">
                <a16:creationId xmlns:a16="http://schemas.microsoft.com/office/drawing/2014/main" id="{F1DB2D3D-860F-7BDA-7A20-F656E7DD779E}"/>
              </a:ext>
            </a:extLst>
          </p:cNvPr>
          <p:cNvGraphicFramePr>
            <a:graphicFrameLocks noGrp="1"/>
          </p:cNvGraphicFramePr>
          <p:nvPr/>
        </p:nvGraphicFramePr>
        <p:xfrm>
          <a:off x="426402" y="5474188"/>
          <a:ext cx="11281009" cy="846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403">
                  <a:extLst>
                    <a:ext uri="{9D8B030D-6E8A-4147-A177-3AD203B41FA5}">
                      <a16:colId xmlns:a16="http://schemas.microsoft.com/office/drawing/2014/main" val="4113141594"/>
                    </a:ext>
                  </a:extLst>
                </a:gridCol>
                <a:gridCol w="4303574">
                  <a:extLst>
                    <a:ext uri="{9D8B030D-6E8A-4147-A177-3AD203B41FA5}">
                      <a16:colId xmlns:a16="http://schemas.microsoft.com/office/drawing/2014/main" val="2744801497"/>
                    </a:ext>
                  </a:extLst>
                </a:gridCol>
                <a:gridCol w="1411008">
                  <a:extLst>
                    <a:ext uri="{9D8B030D-6E8A-4147-A177-3AD203B41FA5}">
                      <a16:colId xmlns:a16="http://schemas.microsoft.com/office/drawing/2014/main" val="3531454551"/>
                    </a:ext>
                  </a:extLst>
                </a:gridCol>
                <a:gridCol w="4233024">
                  <a:extLst>
                    <a:ext uri="{9D8B030D-6E8A-4147-A177-3AD203B41FA5}">
                      <a16:colId xmlns:a16="http://schemas.microsoft.com/office/drawing/2014/main" val="1728830657"/>
                    </a:ext>
                  </a:extLst>
                </a:gridCol>
              </a:tblGrid>
              <a:tr h="8468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위험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장애 요소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직원의 시스템 사용 적응도 부족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데이터 마이그레이션 시 오류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latinLnBrk="1">
                        <a:buFont typeface="+mj-lt"/>
                        <a:buAutoNum type="arabicPeriod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부서 간 협업 체계 미흡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극복 방안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377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초기 교육 프로그램 운영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매뉴얼 제공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시범운영 기간 설정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377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단계적 이전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백업 체계 구축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IT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전문가 참여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228600" marR="0" lvl="0" indent="-228600" algn="l" defTabSz="914377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파일 공유 표준 수립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부서별 책임자 지정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커뮤니케이션 채널 통합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372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739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1DDB49A-AA9F-BBDA-F362-DC4E18ADC87F}"/>
              </a:ext>
            </a:extLst>
          </p:cNvPr>
          <p:cNvSpPr/>
          <p:nvPr/>
        </p:nvSpPr>
        <p:spPr>
          <a:xfrm>
            <a:off x="9982563" y="267159"/>
            <a:ext cx="900000" cy="28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Learning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3866B0-472B-E6F8-ABA1-BBFFBBD7D76F}"/>
              </a:ext>
            </a:extLst>
          </p:cNvPr>
          <p:cNvSpPr/>
          <p:nvPr/>
        </p:nvSpPr>
        <p:spPr>
          <a:xfrm>
            <a:off x="10957309" y="265748"/>
            <a:ext cx="900000" cy="288000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ECDCC-D4A4-72E5-DDA0-1887A5EE3AB0}"/>
              </a:ext>
            </a:extLst>
          </p:cNvPr>
          <p:cNvSpPr txBox="1">
            <a:spLocks/>
          </p:cNvSpPr>
          <p:nvPr/>
        </p:nvSpPr>
        <p:spPr>
          <a:xfrm>
            <a:off x="339244" y="421666"/>
            <a:ext cx="10515600" cy="313932"/>
          </a:xfrm>
          <a:prstGeom prst="rect">
            <a:avLst/>
          </a:prstGeom>
        </p:spPr>
        <p:txBody>
          <a:bodyPr lIns="0" anchor="t">
            <a:spAutoFit/>
            <a:scene3d>
              <a:camera prst="orthographicFront"/>
              <a:lightRig rig="threePt" dir="t"/>
            </a:scene3d>
            <a:sp3d>
              <a:bevelB w="0" h="1270"/>
            </a:sp3d>
          </a:bodyPr>
          <a:lstStyle>
            <a:lvl1pPr marL="0" indent="0"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kern="1200" spc="0" baseline="0">
                <a:solidFill>
                  <a:schemeClr val="tx1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marL="288000" marR="0" lvl="0" indent="0" algn="l" defTabSz="914377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To-be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프로세스 재정립 개요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&gt;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혁신과제 및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To-be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프로세스 수립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Exercise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D8489-9277-CA9D-72BC-266EC70CE728}"/>
              </a:ext>
            </a:extLst>
          </p:cNvPr>
          <p:cNvSpPr/>
          <p:nvPr/>
        </p:nvSpPr>
        <p:spPr>
          <a:xfrm>
            <a:off x="339244" y="439152"/>
            <a:ext cx="252000" cy="252000"/>
          </a:xfrm>
          <a:prstGeom prst="rect">
            <a:avLst/>
          </a:prstGeom>
          <a:solidFill>
            <a:srgbClr val="1428A0"/>
          </a:solidFill>
          <a:ln>
            <a:solidFill>
              <a:srgbClr val="142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grpSp>
        <p:nvGrpSpPr>
          <p:cNvPr id="6" name="Group 46">
            <a:extLst>
              <a:ext uri="{FF2B5EF4-FFF2-40B4-BE49-F238E27FC236}">
                <a16:creationId xmlns:a16="http://schemas.microsoft.com/office/drawing/2014/main" id="{4464D566-8215-35F2-FC9F-C220D73D0E26}"/>
              </a:ext>
            </a:extLst>
          </p:cNvPr>
          <p:cNvGrpSpPr/>
          <p:nvPr/>
        </p:nvGrpSpPr>
        <p:grpSpPr>
          <a:xfrm>
            <a:off x="336000" y="1085344"/>
            <a:ext cx="11520000" cy="5296406"/>
            <a:chOff x="344226" y="1808163"/>
            <a:chExt cx="2880000" cy="5296406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589F0470-53D9-A7FC-EF0D-52263EF6A6EE}"/>
                </a:ext>
              </a:extLst>
            </p:cNvPr>
            <p:cNvSpPr/>
            <p:nvPr/>
          </p:nvSpPr>
          <p:spPr>
            <a:xfrm>
              <a:off x="344226" y="1808163"/>
              <a:ext cx="2880000" cy="360000"/>
            </a:xfrm>
            <a:prstGeom prst="rect">
              <a:avLst/>
            </a:prstGeom>
            <a:solidFill>
              <a:srgbClr val="1428A0"/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답안 작성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Template (2/2)</a:t>
              </a:r>
            </a:p>
          </p:txBody>
        </p:sp>
        <p:sp>
          <p:nvSpPr>
            <p:cNvPr id="14" name="Rectangle 45">
              <a:extLst>
                <a:ext uri="{FF2B5EF4-FFF2-40B4-BE49-F238E27FC236}">
                  <a16:creationId xmlns:a16="http://schemas.microsoft.com/office/drawing/2014/main" id="{40953042-A3F9-76AC-0A96-71845590ED40}"/>
                </a:ext>
              </a:extLst>
            </p:cNvPr>
            <p:cNvSpPr/>
            <p:nvPr/>
          </p:nvSpPr>
          <p:spPr>
            <a:xfrm>
              <a:off x="344226" y="2168162"/>
              <a:ext cx="2880000" cy="4936407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graphicFrame>
        <p:nvGraphicFramePr>
          <p:cNvPr id="16" name="Table 27">
            <a:extLst>
              <a:ext uri="{FF2B5EF4-FFF2-40B4-BE49-F238E27FC236}">
                <a16:creationId xmlns:a16="http://schemas.microsoft.com/office/drawing/2014/main" id="{A87201D8-C4BE-840E-9005-A4AFD633011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25486" y="2030771"/>
          <a:ext cx="11287089" cy="4195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962">
                  <a:extLst>
                    <a:ext uri="{9D8B030D-6E8A-4147-A177-3AD203B41FA5}">
                      <a16:colId xmlns:a16="http://schemas.microsoft.com/office/drawing/2014/main" val="1155239086"/>
                    </a:ext>
                  </a:extLst>
                </a:gridCol>
                <a:gridCol w="7195519">
                  <a:extLst>
                    <a:ext uri="{9D8B030D-6E8A-4147-A177-3AD203B41FA5}">
                      <a16:colId xmlns:a16="http://schemas.microsoft.com/office/drawing/2014/main" val="1152140461"/>
                    </a:ext>
                  </a:extLst>
                </a:gridCol>
                <a:gridCol w="1763608">
                  <a:extLst>
                    <a:ext uri="{9D8B030D-6E8A-4147-A177-3AD203B41FA5}">
                      <a16:colId xmlns:a16="http://schemas.microsoft.com/office/drawing/2014/main" val="131901132"/>
                    </a:ext>
                  </a:extLst>
                </a:gridCol>
              </a:tblGrid>
              <a:tr h="374636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 Process Flow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색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Legend 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OOO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401245"/>
                  </a:ext>
                </a:extLst>
              </a:tr>
              <a:tr h="3821294">
                <a:tc gridSpan="3"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217840"/>
                  </a:ext>
                </a:extLst>
              </a:tr>
            </a:tbl>
          </a:graphicData>
        </a:graphic>
      </p:graphicFrame>
      <p:sp>
        <p:nvSpPr>
          <p:cNvPr id="17" name="Rectangle 11">
            <a:extLst>
              <a:ext uri="{FF2B5EF4-FFF2-40B4-BE49-F238E27FC236}">
                <a16:creationId xmlns:a16="http://schemas.microsoft.com/office/drawing/2014/main" id="{0EBD1325-B987-D099-F8D8-44951C57A09C}"/>
              </a:ext>
            </a:extLst>
          </p:cNvPr>
          <p:cNvSpPr>
            <a:spLocks noChangeAspect="1"/>
          </p:cNvSpPr>
          <p:nvPr/>
        </p:nvSpPr>
        <p:spPr>
          <a:xfrm>
            <a:off x="1681810" y="2468081"/>
            <a:ext cx="1848903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제품 개발 요건 정의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9AD00327-2766-09F5-33B6-7F085325F42A}"/>
              </a:ext>
            </a:extLst>
          </p:cNvPr>
          <p:cNvSpPr>
            <a:spLocks noChangeAspect="1"/>
          </p:cNvSpPr>
          <p:nvPr/>
        </p:nvSpPr>
        <p:spPr>
          <a:xfrm>
            <a:off x="3684833" y="2468081"/>
            <a:ext cx="5934922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제품 프로토타입 개발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5DCA9FE-C4DE-B3E7-C80E-9FF2748D0272}"/>
              </a:ext>
            </a:extLst>
          </p:cNvPr>
          <p:cNvSpPr>
            <a:spLocks/>
          </p:cNvSpPr>
          <p:nvPr/>
        </p:nvSpPr>
        <p:spPr>
          <a:xfrm>
            <a:off x="9773874" y="2468081"/>
            <a:ext cx="1850400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Proof-Of-Concept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 진행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DC138847-6E0C-157B-DB4B-3860F10EC1F9}"/>
              </a:ext>
            </a:extLst>
          </p:cNvPr>
          <p:cNvCxnSpPr>
            <a:cxnSpLocks/>
          </p:cNvCxnSpPr>
          <p:nvPr/>
        </p:nvCxnSpPr>
        <p:spPr>
          <a:xfrm>
            <a:off x="3607773" y="2756081"/>
            <a:ext cx="0" cy="32374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BFCE294A-B29F-1340-1771-9AC3DD8332E6}"/>
              </a:ext>
            </a:extLst>
          </p:cNvPr>
          <p:cNvCxnSpPr>
            <a:cxnSpLocks/>
          </p:cNvCxnSpPr>
          <p:nvPr/>
        </p:nvCxnSpPr>
        <p:spPr>
          <a:xfrm>
            <a:off x="9696815" y="2756082"/>
            <a:ext cx="0" cy="32374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43">
            <a:extLst>
              <a:ext uri="{FF2B5EF4-FFF2-40B4-BE49-F238E27FC236}">
                <a16:creationId xmlns:a16="http://schemas.microsoft.com/office/drawing/2014/main" id="{B4152513-C6E6-FFA9-21A0-3B31C4B7B0FB}"/>
              </a:ext>
            </a:extLst>
          </p:cNvPr>
          <p:cNvGrpSpPr/>
          <p:nvPr/>
        </p:nvGrpSpPr>
        <p:grpSpPr>
          <a:xfrm>
            <a:off x="624960" y="2834316"/>
            <a:ext cx="952348" cy="3237466"/>
            <a:chOff x="624960" y="2834316"/>
            <a:chExt cx="952348" cy="3135593"/>
          </a:xfrm>
        </p:grpSpPr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0C8AEBD8-8E45-A4DF-9C27-2B777DACFC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60" y="2834316"/>
              <a:ext cx="952348" cy="97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OOO</a:t>
              </a:r>
            </a:p>
          </p:txBody>
        </p:sp>
        <p:sp>
          <p:nvSpPr>
            <p:cNvPr id="24" name="Rectangle 20">
              <a:extLst>
                <a:ext uri="{FF2B5EF4-FFF2-40B4-BE49-F238E27FC236}">
                  <a16:creationId xmlns:a16="http://schemas.microsoft.com/office/drawing/2014/main" id="{ADF86D65-DD70-85D6-6174-35BEB8CA4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60" y="3913820"/>
              <a:ext cx="952348" cy="97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OOO</a:t>
              </a:r>
            </a:p>
          </p:txBody>
        </p:sp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FCF2E9AB-7A3C-274C-5F8C-ABBD9BFE8F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60" y="4997909"/>
              <a:ext cx="952348" cy="97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OOO</a:t>
              </a:r>
            </a:p>
          </p:txBody>
        </p:sp>
      </p:grpSp>
      <p:sp>
        <p:nvSpPr>
          <p:cNvPr id="26" name="Rectangle: Rounded Corners 31">
            <a:extLst>
              <a:ext uri="{FF2B5EF4-FFF2-40B4-BE49-F238E27FC236}">
                <a16:creationId xmlns:a16="http://schemas.microsoft.com/office/drawing/2014/main" id="{F6339346-51E7-3F76-8CFD-8D8B333BE807}"/>
              </a:ext>
            </a:extLst>
          </p:cNvPr>
          <p:cNvSpPr>
            <a:spLocks noChangeAspect="1"/>
          </p:cNvSpPr>
          <p:nvPr/>
        </p:nvSpPr>
        <p:spPr>
          <a:xfrm>
            <a:off x="2171380" y="2860202"/>
            <a:ext cx="987884" cy="6931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프로토타입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개발 요건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정의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Flowchart: Connector 39">
            <a:extLst>
              <a:ext uri="{FF2B5EF4-FFF2-40B4-BE49-F238E27FC236}">
                <a16:creationId xmlns:a16="http://schemas.microsoft.com/office/drawing/2014/main" id="{C919F87D-BA1D-8C62-25D8-C3432844B0C6}"/>
              </a:ext>
            </a:extLst>
          </p:cNvPr>
          <p:cNvSpPr>
            <a:spLocks noChangeAspect="1"/>
          </p:cNvSpPr>
          <p:nvPr/>
        </p:nvSpPr>
        <p:spPr>
          <a:xfrm>
            <a:off x="1663843" y="3062794"/>
            <a:ext cx="288000" cy="288000"/>
          </a:xfrm>
          <a:prstGeom prst="flowChartConnector">
            <a:avLst/>
          </a:prstGeom>
          <a:solidFill>
            <a:schemeClr val="accent5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8" name="Straight Arrow Connector 40">
            <a:extLst>
              <a:ext uri="{FF2B5EF4-FFF2-40B4-BE49-F238E27FC236}">
                <a16:creationId xmlns:a16="http://schemas.microsoft.com/office/drawing/2014/main" id="{E00ECC4C-0FCF-3F2E-5591-58AC123EDDA7}"/>
              </a:ext>
            </a:extLst>
          </p:cNvPr>
          <p:cNvCxnSpPr>
            <a:cxnSpLocks noChangeAspect="1"/>
          </p:cNvCxnSpPr>
          <p:nvPr/>
        </p:nvCxnSpPr>
        <p:spPr>
          <a:xfrm>
            <a:off x="1951843" y="3206794"/>
            <a:ext cx="219537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70">
            <a:extLst>
              <a:ext uri="{FF2B5EF4-FFF2-40B4-BE49-F238E27FC236}">
                <a16:creationId xmlns:a16="http://schemas.microsoft.com/office/drawing/2014/main" id="{7DE4AF0E-C761-78DA-DC69-CC2AEF7F2C3F}"/>
              </a:ext>
            </a:extLst>
          </p:cNvPr>
          <p:cNvGrpSpPr>
            <a:grpSpLocks noChangeAspect="1"/>
          </p:cNvGrpSpPr>
          <p:nvPr/>
        </p:nvGrpSpPr>
        <p:grpSpPr>
          <a:xfrm>
            <a:off x="4375073" y="2072936"/>
            <a:ext cx="1335172" cy="274863"/>
            <a:chOff x="5084645" y="2375278"/>
            <a:chExt cx="1362723" cy="274863"/>
          </a:xfrm>
        </p:grpSpPr>
        <p:sp>
          <p:nvSpPr>
            <p:cNvPr id="30" name="Rectangle: Rounded Corners 64">
              <a:extLst>
                <a:ext uri="{FF2B5EF4-FFF2-40B4-BE49-F238E27FC236}">
                  <a16:creationId xmlns:a16="http://schemas.microsoft.com/office/drawing/2014/main" id="{CC6C9E21-5BAB-48FA-8981-810D24EA7890}"/>
                </a:ext>
              </a:extLst>
            </p:cNvPr>
            <p:cNvSpPr/>
            <p:nvPr/>
          </p:nvSpPr>
          <p:spPr>
            <a:xfrm>
              <a:off x="5084645" y="2386709"/>
              <a:ext cx="360000" cy="25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1" name="Rectangle: Rounded Corners 67">
              <a:extLst>
                <a:ext uri="{FF2B5EF4-FFF2-40B4-BE49-F238E27FC236}">
                  <a16:creationId xmlns:a16="http://schemas.microsoft.com/office/drawing/2014/main" id="{67DC2B83-AC9D-832A-89F3-15F2D01F6349}"/>
                </a:ext>
              </a:extLst>
            </p:cNvPr>
            <p:cNvSpPr/>
            <p:nvPr/>
          </p:nvSpPr>
          <p:spPr>
            <a:xfrm>
              <a:off x="5443056" y="2375278"/>
              <a:ext cx="1004312" cy="274863"/>
            </a:xfrm>
            <a:prstGeom prst="roundRect">
              <a:avLst>
                <a:gd name="adj" fmla="val 0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: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수기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Activity</a:t>
              </a:r>
            </a:p>
          </p:txBody>
        </p:sp>
      </p:grpSp>
      <p:grpSp>
        <p:nvGrpSpPr>
          <p:cNvPr id="32" name="Group 71">
            <a:extLst>
              <a:ext uri="{FF2B5EF4-FFF2-40B4-BE49-F238E27FC236}">
                <a16:creationId xmlns:a16="http://schemas.microsoft.com/office/drawing/2014/main" id="{A199DA47-EA5B-A47C-F14C-46AC85F18B1A}"/>
              </a:ext>
            </a:extLst>
          </p:cNvPr>
          <p:cNvGrpSpPr>
            <a:grpSpLocks noChangeAspect="1"/>
          </p:cNvGrpSpPr>
          <p:nvPr/>
        </p:nvGrpSpPr>
        <p:grpSpPr>
          <a:xfrm>
            <a:off x="5811222" y="2072936"/>
            <a:ext cx="1725608" cy="274863"/>
            <a:chOff x="5084645" y="2375278"/>
            <a:chExt cx="1761216" cy="274863"/>
          </a:xfrm>
        </p:grpSpPr>
        <p:sp>
          <p:nvSpPr>
            <p:cNvPr id="33" name="Rectangle: Rounded Corners 72">
              <a:extLst>
                <a:ext uri="{FF2B5EF4-FFF2-40B4-BE49-F238E27FC236}">
                  <a16:creationId xmlns:a16="http://schemas.microsoft.com/office/drawing/2014/main" id="{3A573911-C706-120F-9564-3D51E7ACC7BC}"/>
                </a:ext>
              </a:extLst>
            </p:cNvPr>
            <p:cNvSpPr/>
            <p:nvPr/>
          </p:nvSpPr>
          <p:spPr>
            <a:xfrm>
              <a:off x="5084645" y="2386709"/>
              <a:ext cx="360000" cy="252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4" name="Rectangle: Rounded Corners 73">
              <a:extLst>
                <a:ext uri="{FF2B5EF4-FFF2-40B4-BE49-F238E27FC236}">
                  <a16:creationId xmlns:a16="http://schemas.microsoft.com/office/drawing/2014/main" id="{D37D6CBE-0149-E2D9-3F6E-57D576515589}"/>
                </a:ext>
              </a:extLst>
            </p:cNvPr>
            <p:cNvSpPr/>
            <p:nvPr/>
          </p:nvSpPr>
          <p:spPr>
            <a:xfrm>
              <a:off x="5443055" y="2375278"/>
              <a:ext cx="1402806" cy="274863"/>
            </a:xfrm>
            <a:prstGeom prst="roundRect">
              <a:avLst>
                <a:gd name="adj" fmla="val 0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: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시스템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Activity</a:t>
              </a:r>
            </a:p>
          </p:txBody>
        </p:sp>
      </p:grpSp>
      <p:grpSp>
        <p:nvGrpSpPr>
          <p:cNvPr id="35" name="Group 74">
            <a:extLst>
              <a:ext uri="{FF2B5EF4-FFF2-40B4-BE49-F238E27FC236}">
                <a16:creationId xmlns:a16="http://schemas.microsoft.com/office/drawing/2014/main" id="{398AE49B-8C53-AE29-971C-FAB2425AF5A8}"/>
              </a:ext>
            </a:extLst>
          </p:cNvPr>
          <p:cNvGrpSpPr>
            <a:grpSpLocks noChangeAspect="1"/>
          </p:cNvGrpSpPr>
          <p:nvPr/>
        </p:nvGrpSpPr>
        <p:grpSpPr>
          <a:xfrm>
            <a:off x="7393346" y="2072936"/>
            <a:ext cx="2471128" cy="274863"/>
            <a:chOff x="5084645" y="2375278"/>
            <a:chExt cx="2522120" cy="274863"/>
          </a:xfrm>
        </p:grpSpPr>
        <p:sp>
          <p:nvSpPr>
            <p:cNvPr id="36" name="Rectangle: Rounded Corners 75">
              <a:extLst>
                <a:ext uri="{FF2B5EF4-FFF2-40B4-BE49-F238E27FC236}">
                  <a16:creationId xmlns:a16="http://schemas.microsoft.com/office/drawing/2014/main" id="{102F77E1-7683-4A66-D436-F0EAF4A999DA}"/>
                </a:ext>
              </a:extLst>
            </p:cNvPr>
            <p:cNvSpPr/>
            <p:nvPr/>
          </p:nvSpPr>
          <p:spPr>
            <a:xfrm>
              <a:off x="5084645" y="2386709"/>
              <a:ext cx="360000" cy="252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7" name="Rectangle: Rounded Corners 76">
              <a:extLst>
                <a:ext uri="{FF2B5EF4-FFF2-40B4-BE49-F238E27FC236}">
                  <a16:creationId xmlns:a16="http://schemas.microsoft.com/office/drawing/2014/main" id="{3FC718F0-0B3B-BF72-C60C-421EEA692F9B}"/>
                </a:ext>
              </a:extLst>
            </p:cNvPr>
            <p:cNvSpPr/>
            <p:nvPr/>
          </p:nvSpPr>
          <p:spPr>
            <a:xfrm>
              <a:off x="5443055" y="2375278"/>
              <a:ext cx="2163710" cy="274863"/>
            </a:xfrm>
            <a:prstGeom prst="roundRect">
              <a:avLst>
                <a:gd name="adj" fmla="val 0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: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선행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/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후행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Process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내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Activity</a:t>
              </a:r>
            </a:p>
          </p:txBody>
        </p:sp>
      </p:grpSp>
      <p:sp>
        <p:nvSpPr>
          <p:cNvPr id="38" name="Rectangle: Rounded Corners 81">
            <a:extLst>
              <a:ext uri="{FF2B5EF4-FFF2-40B4-BE49-F238E27FC236}">
                <a16:creationId xmlns:a16="http://schemas.microsoft.com/office/drawing/2014/main" id="{DCE11DD1-3072-C4B3-A0BF-D6CAD7C21357}"/>
              </a:ext>
            </a:extLst>
          </p:cNvPr>
          <p:cNvSpPr>
            <a:spLocks noChangeAspect="1"/>
          </p:cNvSpPr>
          <p:nvPr/>
        </p:nvSpPr>
        <p:spPr>
          <a:xfrm>
            <a:off x="9877279" y="2860070"/>
            <a:ext cx="987884" cy="6931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실험 대상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선정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Flowchart: Connector 36">
            <a:extLst>
              <a:ext uri="{FF2B5EF4-FFF2-40B4-BE49-F238E27FC236}">
                <a16:creationId xmlns:a16="http://schemas.microsoft.com/office/drawing/2014/main" id="{DE355F49-9420-4F15-94F4-4069A39DAEED}"/>
              </a:ext>
            </a:extLst>
          </p:cNvPr>
          <p:cNvSpPr>
            <a:spLocks noChangeAspect="1"/>
          </p:cNvSpPr>
          <p:nvPr/>
        </p:nvSpPr>
        <p:spPr>
          <a:xfrm>
            <a:off x="11161913" y="3062662"/>
            <a:ext cx="288000" cy="288000"/>
          </a:xfrm>
          <a:prstGeom prst="flowChartConnector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0" name="Straight Arrow Connector 43">
            <a:extLst>
              <a:ext uri="{FF2B5EF4-FFF2-40B4-BE49-F238E27FC236}">
                <a16:creationId xmlns:a16="http://schemas.microsoft.com/office/drawing/2014/main" id="{204E01F8-6656-6341-0EF9-AB035529B78A}"/>
              </a:ext>
            </a:extLst>
          </p:cNvPr>
          <p:cNvCxnSpPr>
            <a:cxnSpLocks noChangeAspect="1"/>
            <a:stCxn id="38" idx="3"/>
            <a:endCxn id="39" idx="2"/>
          </p:cNvCxnSpPr>
          <p:nvPr/>
        </p:nvCxnSpPr>
        <p:spPr>
          <a:xfrm flipV="1">
            <a:off x="10865163" y="3206662"/>
            <a:ext cx="296750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57">
            <a:extLst>
              <a:ext uri="{FF2B5EF4-FFF2-40B4-BE49-F238E27FC236}">
                <a16:creationId xmlns:a16="http://schemas.microsoft.com/office/drawing/2014/main" id="{16DF802C-3EF8-0629-A0CB-DD6A56EA9FC2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3159264" y="3206101"/>
            <a:ext cx="599002" cy="69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462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1">
            <a:extLst>
              <a:ext uri="{FF2B5EF4-FFF2-40B4-BE49-F238E27FC236}">
                <a16:creationId xmlns:a16="http://schemas.microsoft.com/office/drawing/2014/main" id="{50655E79-566F-9788-860E-FF3033110A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7BBA92-42FA-4249-E55E-0515C33F8768}"/>
              </a:ext>
            </a:extLst>
          </p:cNvPr>
          <p:cNvSpPr/>
          <p:nvPr/>
        </p:nvSpPr>
        <p:spPr>
          <a:xfrm>
            <a:off x="2256367" y="2517809"/>
            <a:ext cx="7679267" cy="1561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latin typeface="IBM Plex Sans" panose="020B0503050203000203" pitchFamily="34" charset="0"/>
                <a:cs typeface="IBM Plex Sans Hebrew Text" panose="020B0503050203000203" pitchFamily="34" charset="-79"/>
              </a:rPr>
              <a:t>IBM</a:t>
            </a:r>
            <a:r>
              <a:rPr lang="ko-KR" altLang="en-US" sz="8000" b="1" dirty="0">
                <a:latin typeface="IBM Plex Sans" panose="020B0503050203000203" pitchFamily="34" charset="0"/>
                <a:cs typeface="IBM Plex Sans Hebrew Text" panose="020B0503050203000203" pitchFamily="34" charset="-79"/>
              </a:rPr>
              <a:t> </a:t>
            </a:r>
            <a:r>
              <a:rPr lang="en-US" altLang="ko-KR" sz="8000" b="1" dirty="0">
                <a:latin typeface="IBM Plex Sans" panose="020B0503050203000203" pitchFamily="34" charset="0"/>
                <a:cs typeface="IBM Plex Sans Hebrew Text" panose="020B0503050203000203" pitchFamily="34" charset="-79"/>
              </a:rPr>
              <a:t>Consulting</a:t>
            </a:r>
            <a:endParaRPr lang="en-US" sz="8000" b="1" dirty="0">
              <a:latin typeface="IBM Plex Sans" panose="020B0503050203000203" pitchFamily="34" charset="0"/>
              <a:cs typeface="IBM Plex Sans Hebrew Text" panose="020B050305020300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5701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C463F83A-9DE6-3107-F4B1-CA0C976E0184}"/>
              </a:ext>
            </a:extLst>
          </p:cNvPr>
          <p:cNvSpPr/>
          <p:nvPr/>
        </p:nvSpPr>
        <p:spPr>
          <a:xfrm>
            <a:off x="2" y="0"/>
            <a:ext cx="6095998" cy="6867427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82E6F-BC2A-4771-A9CA-5A88BAC0428F}"/>
              </a:ext>
            </a:extLst>
          </p:cNvPr>
          <p:cNvSpPr txBox="1"/>
          <p:nvPr/>
        </p:nvSpPr>
        <p:spPr>
          <a:xfrm>
            <a:off x="406786" y="1351506"/>
            <a:ext cx="11378429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PI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방법론 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A to Z</a:t>
            </a:r>
          </a:p>
          <a:p>
            <a:pPr marL="571500" marR="0" lvl="1" indent="-5715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사업환경 및 경영 전략 이해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marL="571500" marR="0" lvl="1" indent="-5715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As-is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프로세스 설계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marL="571500" marR="0" lvl="1" indent="-5715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8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혁신과제 정의 및 우선순위화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marL="571500" marR="0" lvl="1" indent="-5715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To-be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프로세스 재정립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marL="571500" marR="0" lvl="1" indent="-5715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To-be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과제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구체화</a:t>
            </a:r>
          </a:p>
        </p:txBody>
      </p:sp>
      <p:pic>
        <p:nvPicPr>
          <p:cNvPr id="2" name="Picture 2" descr="homem escrevendo no quadro branco">
            <a:extLst>
              <a:ext uri="{FF2B5EF4-FFF2-40B4-BE49-F238E27FC236}">
                <a16:creationId xmlns:a16="http://schemas.microsoft.com/office/drawing/2014/main" id="{318A7437-9166-FDCB-F4E4-217EA8BDC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4" r="26438"/>
          <a:stretch/>
        </p:blipFill>
        <p:spPr bwMode="auto">
          <a:xfrm>
            <a:off x="6096000" y="-9427"/>
            <a:ext cx="6096000" cy="686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29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6">
            <a:extLst>
              <a:ext uri="{FF2B5EF4-FFF2-40B4-BE49-F238E27FC236}">
                <a16:creationId xmlns:a16="http://schemas.microsoft.com/office/drawing/2014/main" id="{B0EDF79F-0BA5-52FE-7AF9-7BC33405E819}"/>
              </a:ext>
            </a:extLst>
          </p:cNvPr>
          <p:cNvGrpSpPr/>
          <p:nvPr/>
        </p:nvGrpSpPr>
        <p:grpSpPr>
          <a:xfrm>
            <a:off x="336000" y="1808162"/>
            <a:ext cx="11520000" cy="4573586"/>
            <a:chOff x="344226" y="1808163"/>
            <a:chExt cx="2880000" cy="45735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186DC9-0EBF-99A5-3A6D-2857CE72BF8A}"/>
                </a:ext>
              </a:extLst>
            </p:cNvPr>
            <p:cNvSpPr/>
            <p:nvPr/>
          </p:nvSpPr>
          <p:spPr>
            <a:xfrm>
              <a:off x="344226" y="1808163"/>
              <a:ext cx="2880000" cy="360000"/>
            </a:xfrm>
            <a:prstGeom prst="rect">
              <a:avLst/>
            </a:prstGeom>
            <a:solidFill>
              <a:srgbClr val="1428A0"/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Exercise Data</a:t>
              </a:r>
            </a:p>
          </p:txBody>
        </p:sp>
        <p:sp>
          <p:nvSpPr>
            <p:cNvPr id="7" name="Rectangle 45">
              <a:extLst>
                <a:ext uri="{FF2B5EF4-FFF2-40B4-BE49-F238E27FC236}">
                  <a16:creationId xmlns:a16="http://schemas.microsoft.com/office/drawing/2014/main" id="{727B5619-9A03-71FD-5725-B491A2E18F9E}"/>
                </a:ext>
              </a:extLst>
            </p:cNvPr>
            <p:cNvSpPr/>
            <p:nvPr/>
          </p:nvSpPr>
          <p:spPr>
            <a:xfrm>
              <a:off x="344226" y="2168162"/>
              <a:ext cx="2880000" cy="4213587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1DDB49A-AA9F-BBDA-F362-DC4E18ADC87F}"/>
              </a:ext>
            </a:extLst>
          </p:cNvPr>
          <p:cNvSpPr/>
          <p:nvPr/>
        </p:nvSpPr>
        <p:spPr>
          <a:xfrm>
            <a:off x="9982563" y="267159"/>
            <a:ext cx="900000" cy="28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Learning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3866B0-472B-E6F8-ABA1-BBFFBBD7D76F}"/>
              </a:ext>
            </a:extLst>
          </p:cNvPr>
          <p:cNvSpPr/>
          <p:nvPr/>
        </p:nvSpPr>
        <p:spPr>
          <a:xfrm>
            <a:off x="10957309" y="265748"/>
            <a:ext cx="900000" cy="288000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C7DAB79-FB93-3445-48F6-8A5B26584CE2}"/>
              </a:ext>
            </a:extLst>
          </p:cNvPr>
          <p:cNvSpPr txBox="1">
            <a:spLocks/>
          </p:cNvSpPr>
          <p:nvPr/>
        </p:nvSpPr>
        <p:spPr>
          <a:xfrm>
            <a:off x="338400" y="774387"/>
            <a:ext cx="11517794" cy="488524"/>
          </a:xfrm>
          <a:prstGeom prst="rect">
            <a:avLst/>
          </a:prstGeom>
        </p:spPr>
        <p:txBody>
          <a:bodyPr lIns="0">
            <a:noAutofit/>
            <a:scene3d>
              <a:camera prst="orthographicFront"/>
              <a:lightRig rig="threePt" dir="t"/>
            </a:scene3d>
            <a:sp3d>
              <a:bevelB w="0" h="1270"/>
            </a:sp3d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200"/>
              </a:spcAft>
              <a:buFont typeface="Arial" panose="020B0604020202020204" pitchFamily="34" charset="0"/>
              <a:buNone/>
              <a:defRPr sz="2200" b="1" kern="1200" spc="0" baseline="0">
                <a:solidFill>
                  <a:schemeClr val="tx1"/>
                </a:solidFill>
                <a:latin typeface="맑은 고딕" panose="020B0503020000020004" pitchFamily="50" charset="-127"/>
                <a:ea typeface="+mj-ea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rebuchet MS" panose="020B0703020202090204" pitchFamily="34" charset="0"/>
                <a:ea typeface="맑은 고딕" panose="020B0503020000020004" pitchFamily="50" charset="-127"/>
                <a:cs typeface="+mn-cs"/>
              </a:defRPr>
            </a:lvl2pPr>
            <a:lvl3pPr marL="457200" indent="-22860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200" kern="1200">
                <a:solidFill>
                  <a:schemeClr val="tx1"/>
                </a:solidFill>
                <a:latin typeface="Trebuchet MS" panose="020B0703020202090204" pitchFamily="34" charset="0"/>
                <a:ea typeface="맑은 고딕" panose="020B0503020000020004" pitchFamily="50" charset="-127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rebuchet MS" panose="020B0703020202090204" pitchFamily="34" charset="0"/>
                <a:ea typeface="맑은 고딕" panose="020B0503020000020004" pitchFamily="50" charset="-127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rebuchet MS" panose="020B0703020202090204" pitchFamily="34" charset="0"/>
                <a:ea typeface="맑은 고딕" panose="020B0503020000020004" pitchFamily="50" charset="-127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다음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ABC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사의 제품 프로토타입 개발 단위 프로세스에 대한 설명을 읽고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, </a:t>
            </a:r>
            <a:b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해당 프로세스를 나타내는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As-Is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단위 프로세스를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그려보세요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BED281-BE9A-A503-D1F1-E4B079A816F2}"/>
              </a:ext>
            </a:extLst>
          </p:cNvPr>
          <p:cNvSpPr txBox="1">
            <a:spLocks/>
          </p:cNvSpPr>
          <p:nvPr/>
        </p:nvSpPr>
        <p:spPr>
          <a:xfrm>
            <a:off x="339244" y="421666"/>
            <a:ext cx="10515600" cy="313932"/>
          </a:xfrm>
          <a:prstGeom prst="rect">
            <a:avLst/>
          </a:prstGeom>
        </p:spPr>
        <p:txBody>
          <a:bodyPr lIns="0" anchor="t">
            <a:spAutoFit/>
            <a:scene3d>
              <a:camera prst="orthographicFront"/>
              <a:lightRig rig="threePt" dir="t"/>
            </a:scene3d>
            <a:sp3d>
              <a:bevelB w="0" h="1270"/>
            </a:sp3d>
          </a:bodyPr>
          <a:lstStyle>
            <a:lvl1pPr marL="0" indent="0"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kern="1200" spc="0" baseline="0">
                <a:solidFill>
                  <a:schemeClr val="tx1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marL="288000" marR="0" lvl="0" indent="0" algn="l" defTabSz="914377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As-is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 단위 프로세스 개발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&gt; As-is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단위 프로세스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개발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Exercise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1A576A-463C-CB46-F055-21F97E4857A1}"/>
              </a:ext>
            </a:extLst>
          </p:cNvPr>
          <p:cNvSpPr/>
          <p:nvPr/>
        </p:nvSpPr>
        <p:spPr>
          <a:xfrm>
            <a:off x="339244" y="439152"/>
            <a:ext cx="252000" cy="252000"/>
          </a:xfrm>
          <a:prstGeom prst="rect">
            <a:avLst/>
          </a:prstGeom>
          <a:solidFill>
            <a:srgbClr val="1428A0"/>
          </a:solidFill>
          <a:ln>
            <a:solidFill>
              <a:srgbClr val="142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24C07AF5-CBB7-92FB-1BEB-F793116BD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03192"/>
              </p:ext>
            </p:extLst>
          </p:nvPr>
        </p:nvGraphicFramePr>
        <p:xfrm>
          <a:off x="515937" y="2580153"/>
          <a:ext cx="11196638" cy="3671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475">
                  <a:extLst>
                    <a:ext uri="{9D8B030D-6E8A-4147-A177-3AD203B41FA5}">
                      <a16:colId xmlns:a16="http://schemas.microsoft.com/office/drawing/2014/main" val="1155239086"/>
                    </a:ext>
                  </a:extLst>
                </a:gridCol>
                <a:gridCol w="1749475">
                  <a:extLst>
                    <a:ext uri="{9D8B030D-6E8A-4147-A177-3AD203B41FA5}">
                      <a16:colId xmlns:a16="http://schemas.microsoft.com/office/drawing/2014/main" val="1586726667"/>
                    </a:ext>
                  </a:extLst>
                </a:gridCol>
                <a:gridCol w="4691506">
                  <a:extLst>
                    <a:ext uri="{9D8B030D-6E8A-4147-A177-3AD203B41FA5}">
                      <a16:colId xmlns:a16="http://schemas.microsoft.com/office/drawing/2014/main" val="281577483"/>
                    </a:ext>
                  </a:extLst>
                </a:gridCol>
                <a:gridCol w="1256707">
                  <a:extLst>
                    <a:ext uri="{9D8B030D-6E8A-4147-A177-3AD203B41FA5}">
                      <a16:colId xmlns:a16="http://schemas.microsoft.com/office/drawing/2014/main" val="3391595640"/>
                    </a:ext>
                  </a:extLst>
                </a:gridCol>
                <a:gridCol w="1749475">
                  <a:extLst>
                    <a:ext uri="{9D8B030D-6E8A-4147-A177-3AD203B41FA5}">
                      <a16:colId xmlns:a16="http://schemas.microsoft.com/office/drawing/2014/main" val="131901132"/>
                    </a:ext>
                  </a:extLst>
                </a:gridCol>
              </a:tblGrid>
              <a:tr h="269882">
                <a:tc gridSpan="4"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설명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28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28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i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제품기획팀</a:t>
                      </a:r>
                      <a:endParaRPr lang="en-US" sz="1200" b="0" i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401245"/>
                  </a:ext>
                </a:extLst>
              </a:tr>
              <a:tr h="404822">
                <a:tc>
                  <a:txBody>
                    <a:bodyPr/>
                    <a:lstStyle/>
                    <a:p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프로세스 목적 및 정의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신제품 아이디어에 대한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Proof-of-Concept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수행 위한 프로토타입 설계 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수행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주기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평균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년 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217840"/>
                  </a:ext>
                </a:extLst>
              </a:tr>
              <a:tr h="756000">
                <a:tc rowSpan="3">
                  <a:txBody>
                    <a:bodyPr/>
                    <a:lstStyle/>
                    <a:p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프로세스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관련 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주요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Role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제품</a:t>
                      </a:r>
                      <a:r>
                        <a:rPr lang="ko-KR" altLang="en-US" sz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개발 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Owner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제품 프로토타입 개발의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Owner</a:t>
                      </a: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프로토타입 제작 작업 계획 수립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프로토타입 디자인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개발 상세 내용 문서화 작업 담당 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생산팀에 제작 요청 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567323"/>
                  </a:ext>
                </a:extLst>
              </a:tr>
              <a:tr h="756000">
                <a:tc vMerge="1"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생산팀</a:t>
                      </a:r>
                      <a:endParaRPr lang="en-US" sz="120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프로토타입 제작 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품질관리팀에 검수 요청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958268"/>
                  </a:ext>
                </a:extLst>
              </a:tr>
              <a:tr h="756000">
                <a:tc vMerge="1"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품질관리팀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프로토타입 디자인 및 기술 문서 검수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제작된 프로토타입의 품질 검수 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210886"/>
                  </a:ext>
                </a:extLst>
              </a:tr>
              <a:tr h="728680">
                <a:tc>
                  <a:txBody>
                    <a:bodyPr/>
                    <a:lstStyle/>
                    <a:p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프로세스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 Point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품질관리팀에서 프로토타입 디자인 및 기술 검수가 완료되면 프로토타입 제작을 진행할 수 있음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제작된 프로토타입은 품질관리팀에서 검수를 함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725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9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6">
            <a:extLst>
              <a:ext uri="{FF2B5EF4-FFF2-40B4-BE49-F238E27FC236}">
                <a16:creationId xmlns:a16="http://schemas.microsoft.com/office/drawing/2014/main" id="{B0EDF79F-0BA5-52FE-7AF9-7BC33405E819}"/>
              </a:ext>
            </a:extLst>
          </p:cNvPr>
          <p:cNvGrpSpPr/>
          <p:nvPr/>
        </p:nvGrpSpPr>
        <p:grpSpPr>
          <a:xfrm>
            <a:off x="336000" y="1085344"/>
            <a:ext cx="11520000" cy="5296406"/>
            <a:chOff x="344226" y="1808163"/>
            <a:chExt cx="2880000" cy="529640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186DC9-0EBF-99A5-3A6D-2857CE72BF8A}"/>
                </a:ext>
              </a:extLst>
            </p:cNvPr>
            <p:cNvSpPr/>
            <p:nvPr/>
          </p:nvSpPr>
          <p:spPr>
            <a:xfrm>
              <a:off x="344226" y="1808163"/>
              <a:ext cx="2880000" cy="360000"/>
            </a:xfrm>
            <a:prstGeom prst="rect">
              <a:avLst/>
            </a:prstGeom>
            <a:solidFill>
              <a:srgbClr val="1428A0"/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답안 작성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Template</a:t>
              </a:r>
            </a:p>
          </p:txBody>
        </p:sp>
        <p:sp>
          <p:nvSpPr>
            <p:cNvPr id="7" name="Rectangle 45">
              <a:extLst>
                <a:ext uri="{FF2B5EF4-FFF2-40B4-BE49-F238E27FC236}">
                  <a16:creationId xmlns:a16="http://schemas.microsoft.com/office/drawing/2014/main" id="{727B5619-9A03-71FD-5725-B491A2E18F9E}"/>
                </a:ext>
              </a:extLst>
            </p:cNvPr>
            <p:cNvSpPr/>
            <p:nvPr/>
          </p:nvSpPr>
          <p:spPr>
            <a:xfrm>
              <a:off x="344226" y="2168162"/>
              <a:ext cx="2880000" cy="4936407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1DDB49A-AA9F-BBDA-F362-DC4E18ADC87F}"/>
              </a:ext>
            </a:extLst>
          </p:cNvPr>
          <p:cNvSpPr/>
          <p:nvPr/>
        </p:nvSpPr>
        <p:spPr>
          <a:xfrm>
            <a:off x="9982563" y="267159"/>
            <a:ext cx="900000" cy="28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Learning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3866B0-472B-E6F8-ABA1-BBFFBBD7D76F}"/>
              </a:ext>
            </a:extLst>
          </p:cNvPr>
          <p:cNvSpPr/>
          <p:nvPr/>
        </p:nvSpPr>
        <p:spPr>
          <a:xfrm>
            <a:off x="10957309" y="265748"/>
            <a:ext cx="900000" cy="288000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3130144-AD7A-92F8-4A85-EDDB83963B4A}"/>
              </a:ext>
            </a:extLst>
          </p:cNvPr>
          <p:cNvSpPr txBox="1">
            <a:spLocks/>
          </p:cNvSpPr>
          <p:nvPr/>
        </p:nvSpPr>
        <p:spPr>
          <a:xfrm>
            <a:off x="339244" y="421666"/>
            <a:ext cx="10515600" cy="313932"/>
          </a:xfrm>
          <a:prstGeom prst="rect">
            <a:avLst/>
          </a:prstGeom>
        </p:spPr>
        <p:txBody>
          <a:bodyPr lIns="0" anchor="t">
            <a:spAutoFit/>
            <a:scene3d>
              <a:camera prst="orthographicFront"/>
              <a:lightRig rig="threePt" dir="t"/>
            </a:scene3d>
            <a:sp3d>
              <a:bevelB w="0" h="1270"/>
            </a:sp3d>
          </a:bodyPr>
          <a:lstStyle>
            <a:lvl1pPr marL="0" indent="0"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kern="1200" spc="0" baseline="0">
                <a:solidFill>
                  <a:schemeClr val="tx1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marL="288000" marR="0" lvl="0" indent="0" algn="l" defTabSz="914377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As-is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단위 프로세스 개발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&gt; As-is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단위 프로세스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개발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Exercise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D9545C-42AF-35F9-EF89-4B603BA79BEB}"/>
              </a:ext>
            </a:extLst>
          </p:cNvPr>
          <p:cNvSpPr/>
          <p:nvPr/>
        </p:nvSpPr>
        <p:spPr>
          <a:xfrm>
            <a:off x="339244" y="439152"/>
            <a:ext cx="252000" cy="252000"/>
          </a:xfrm>
          <a:prstGeom prst="rect">
            <a:avLst/>
          </a:prstGeom>
          <a:solidFill>
            <a:srgbClr val="1428A0"/>
          </a:solidFill>
          <a:ln>
            <a:solidFill>
              <a:srgbClr val="142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graphicFrame>
        <p:nvGraphicFramePr>
          <p:cNvPr id="33" name="Table 27">
            <a:extLst>
              <a:ext uri="{FF2B5EF4-FFF2-40B4-BE49-F238E27FC236}">
                <a16:creationId xmlns:a16="http://schemas.microsoft.com/office/drawing/2014/main" id="{20CD9BBD-58E2-E792-165F-208A5969846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25486" y="2030771"/>
          <a:ext cx="11287089" cy="4195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962">
                  <a:extLst>
                    <a:ext uri="{9D8B030D-6E8A-4147-A177-3AD203B41FA5}">
                      <a16:colId xmlns:a16="http://schemas.microsoft.com/office/drawing/2014/main" val="1155239086"/>
                    </a:ext>
                  </a:extLst>
                </a:gridCol>
                <a:gridCol w="7195519">
                  <a:extLst>
                    <a:ext uri="{9D8B030D-6E8A-4147-A177-3AD203B41FA5}">
                      <a16:colId xmlns:a16="http://schemas.microsoft.com/office/drawing/2014/main" val="1152140461"/>
                    </a:ext>
                  </a:extLst>
                </a:gridCol>
                <a:gridCol w="1763608">
                  <a:extLst>
                    <a:ext uri="{9D8B030D-6E8A-4147-A177-3AD203B41FA5}">
                      <a16:colId xmlns:a16="http://schemas.microsoft.com/office/drawing/2014/main" val="131901132"/>
                    </a:ext>
                  </a:extLst>
                </a:gridCol>
              </a:tblGrid>
              <a:tr h="374636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 Process Flow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색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Legend </a:t>
                      </a:r>
                      <a:endPara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OOO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401245"/>
                  </a:ext>
                </a:extLst>
              </a:tr>
              <a:tr h="3821294">
                <a:tc gridSpan="3"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72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217840"/>
                  </a:ext>
                </a:extLst>
              </a:tr>
            </a:tbl>
          </a:graphicData>
        </a:graphic>
      </p:graphicFrame>
      <p:sp>
        <p:nvSpPr>
          <p:cNvPr id="34" name="Rectangle 11">
            <a:extLst>
              <a:ext uri="{FF2B5EF4-FFF2-40B4-BE49-F238E27FC236}">
                <a16:creationId xmlns:a16="http://schemas.microsoft.com/office/drawing/2014/main" id="{D1E7FD86-D9A3-341B-6786-3104DEA1AFEB}"/>
              </a:ext>
            </a:extLst>
          </p:cNvPr>
          <p:cNvSpPr>
            <a:spLocks noChangeAspect="1"/>
          </p:cNvSpPr>
          <p:nvPr/>
        </p:nvSpPr>
        <p:spPr>
          <a:xfrm>
            <a:off x="1681810" y="2468081"/>
            <a:ext cx="1848903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제품 개발 요건 정의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0E775F61-F96D-DE4A-6E47-29B65257F31C}"/>
              </a:ext>
            </a:extLst>
          </p:cNvPr>
          <p:cNvSpPr>
            <a:spLocks noChangeAspect="1"/>
          </p:cNvSpPr>
          <p:nvPr/>
        </p:nvSpPr>
        <p:spPr>
          <a:xfrm>
            <a:off x="3684833" y="2468081"/>
            <a:ext cx="5934922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제품 프로토타입 개발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Rectangle 13">
            <a:extLst>
              <a:ext uri="{FF2B5EF4-FFF2-40B4-BE49-F238E27FC236}">
                <a16:creationId xmlns:a16="http://schemas.microsoft.com/office/drawing/2014/main" id="{A16A0EE1-2C8B-A6F3-E048-47CB3CB0C82A}"/>
              </a:ext>
            </a:extLst>
          </p:cNvPr>
          <p:cNvSpPr>
            <a:spLocks/>
          </p:cNvSpPr>
          <p:nvPr/>
        </p:nvSpPr>
        <p:spPr>
          <a:xfrm>
            <a:off x="9773874" y="2468081"/>
            <a:ext cx="1850400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Proof-Of-Concept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 진행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7" name="Straight Connector 16">
            <a:extLst>
              <a:ext uri="{FF2B5EF4-FFF2-40B4-BE49-F238E27FC236}">
                <a16:creationId xmlns:a16="http://schemas.microsoft.com/office/drawing/2014/main" id="{F07B62A7-79E4-B76B-3D56-1D685745479D}"/>
              </a:ext>
            </a:extLst>
          </p:cNvPr>
          <p:cNvCxnSpPr>
            <a:cxnSpLocks/>
          </p:cNvCxnSpPr>
          <p:nvPr/>
        </p:nvCxnSpPr>
        <p:spPr>
          <a:xfrm>
            <a:off x="3607773" y="2756081"/>
            <a:ext cx="0" cy="32374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7">
            <a:extLst>
              <a:ext uri="{FF2B5EF4-FFF2-40B4-BE49-F238E27FC236}">
                <a16:creationId xmlns:a16="http://schemas.microsoft.com/office/drawing/2014/main" id="{91B6B5B2-C90B-BE86-C8B9-21C994C53201}"/>
              </a:ext>
            </a:extLst>
          </p:cNvPr>
          <p:cNvCxnSpPr>
            <a:cxnSpLocks/>
          </p:cNvCxnSpPr>
          <p:nvPr/>
        </p:nvCxnSpPr>
        <p:spPr>
          <a:xfrm>
            <a:off x="9696815" y="2756082"/>
            <a:ext cx="0" cy="323746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D4B20A8-42BE-340F-D5E2-7353C8C66937}"/>
              </a:ext>
            </a:extLst>
          </p:cNvPr>
          <p:cNvGrpSpPr/>
          <p:nvPr/>
        </p:nvGrpSpPr>
        <p:grpSpPr>
          <a:xfrm>
            <a:off x="624960" y="2834316"/>
            <a:ext cx="952348" cy="3237466"/>
            <a:chOff x="624960" y="2834316"/>
            <a:chExt cx="952348" cy="3135593"/>
          </a:xfrm>
        </p:grpSpPr>
        <p:sp>
          <p:nvSpPr>
            <p:cNvPr id="40" name="Rectangle 19">
              <a:extLst>
                <a:ext uri="{FF2B5EF4-FFF2-40B4-BE49-F238E27FC236}">
                  <a16:creationId xmlns:a16="http://schemas.microsoft.com/office/drawing/2014/main" id="{DDE2F975-7639-09DB-D0E7-D297035506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60" y="2834316"/>
              <a:ext cx="952348" cy="97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OOO</a:t>
              </a:r>
            </a:p>
          </p:txBody>
        </p:sp>
        <p:sp>
          <p:nvSpPr>
            <p:cNvPr id="41" name="Rectangle 20">
              <a:extLst>
                <a:ext uri="{FF2B5EF4-FFF2-40B4-BE49-F238E27FC236}">
                  <a16:creationId xmlns:a16="http://schemas.microsoft.com/office/drawing/2014/main" id="{8115D4D7-9004-3D98-DD6D-08500EAB6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60" y="3913820"/>
              <a:ext cx="952348" cy="97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OOO</a:t>
              </a:r>
            </a:p>
          </p:txBody>
        </p:sp>
        <p:sp>
          <p:nvSpPr>
            <p:cNvPr id="42" name="Rectangle 21">
              <a:extLst>
                <a:ext uri="{FF2B5EF4-FFF2-40B4-BE49-F238E27FC236}">
                  <a16:creationId xmlns:a16="http://schemas.microsoft.com/office/drawing/2014/main" id="{C0A257D6-806D-2B49-AA87-449B00AA4D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960" y="4997909"/>
              <a:ext cx="952348" cy="97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OOO</a:t>
              </a:r>
            </a:p>
          </p:txBody>
        </p:sp>
      </p:grpSp>
      <p:sp>
        <p:nvSpPr>
          <p:cNvPr id="43" name="Rectangle: Rounded Corners 31">
            <a:extLst>
              <a:ext uri="{FF2B5EF4-FFF2-40B4-BE49-F238E27FC236}">
                <a16:creationId xmlns:a16="http://schemas.microsoft.com/office/drawing/2014/main" id="{8A2016C9-3FAE-C0D9-34DF-04D4A03FA53E}"/>
              </a:ext>
            </a:extLst>
          </p:cNvPr>
          <p:cNvSpPr>
            <a:spLocks noChangeAspect="1"/>
          </p:cNvSpPr>
          <p:nvPr/>
        </p:nvSpPr>
        <p:spPr>
          <a:xfrm>
            <a:off x="2171380" y="2860202"/>
            <a:ext cx="987884" cy="6931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프로토타입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개발 요건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정의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" name="Flowchart: Connector 39">
            <a:extLst>
              <a:ext uri="{FF2B5EF4-FFF2-40B4-BE49-F238E27FC236}">
                <a16:creationId xmlns:a16="http://schemas.microsoft.com/office/drawing/2014/main" id="{F05A0D5D-D56D-6A20-794B-78EDC3ABA53A}"/>
              </a:ext>
            </a:extLst>
          </p:cNvPr>
          <p:cNvSpPr>
            <a:spLocks noChangeAspect="1"/>
          </p:cNvSpPr>
          <p:nvPr/>
        </p:nvSpPr>
        <p:spPr>
          <a:xfrm>
            <a:off x="1663843" y="3062794"/>
            <a:ext cx="288000" cy="288000"/>
          </a:xfrm>
          <a:prstGeom prst="flowChartConnector">
            <a:avLst/>
          </a:prstGeom>
          <a:solidFill>
            <a:schemeClr val="accent5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5" name="Straight Arrow Connector 40">
            <a:extLst>
              <a:ext uri="{FF2B5EF4-FFF2-40B4-BE49-F238E27FC236}">
                <a16:creationId xmlns:a16="http://schemas.microsoft.com/office/drawing/2014/main" id="{541EAA56-D809-9BEA-335B-43D43DB2E92D}"/>
              </a:ext>
            </a:extLst>
          </p:cNvPr>
          <p:cNvCxnSpPr>
            <a:cxnSpLocks noChangeAspect="1"/>
          </p:cNvCxnSpPr>
          <p:nvPr/>
        </p:nvCxnSpPr>
        <p:spPr>
          <a:xfrm>
            <a:off x="1951843" y="3206794"/>
            <a:ext cx="219537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70">
            <a:extLst>
              <a:ext uri="{FF2B5EF4-FFF2-40B4-BE49-F238E27FC236}">
                <a16:creationId xmlns:a16="http://schemas.microsoft.com/office/drawing/2014/main" id="{790DF3B0-12ED-D311-1F49-7D164B820DE5}"/>
              </a:ext>
            </a:extLst>
          </p:cNvPr>
          <p:cNvGrpSpPr>
            <a:grpSpLocks noChangeAspect="1"/>
          </p:cNvGrpSpPr>
          <p:nvPr/>
        </p:nvGrpSpPr>
        <p:grpSpPr>
          <a:xfrm>
            <a:off x="4375073" y="2072936"/>
            <a:ext cx="1335172" cy="274863"/>
            <a:chOff x="5084645" y="2375278"/>
            <a:chExt cx="1362723" cy="274863"/>
          </a:xfrm>
        </p:grpSpPr>
        <p:sp>
          <p:nvSpPr>
            <p:cNvPr id="48" name="Rectangle: Rounded Corners 64">
              <a:extLst>
                <a:ext uri="{FF2B5EF4-FFF2-40B4-BE49-F238E27FC236}">
                  <a16:creationId xmlns:a16="http://schemas.microsoft.com/office/drawing/2014/main" id="{D49EB67F-73A7-347A-BE1A-121817CF2C28}"/>
                </a:ext>
              </a:extLst>
            </p:cNvPr>
            <p:cNvSpPr/>
            <p:nvPr/>
          </p:nvSpPr>
          <p:spPr>
            <a:xfrm>
              <a:off x="5084645" y="2386709"/>
              <a:ext cx="360000" cy="252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" name="Rectangle: Rounded Corners 67">
              <a:extLst>
                <a:ext uri="{FF2B5EF4-FFF2-40B4-BE49-F238E27FC236}">
                  <a16:creationId xmlns:a16="http://schemas.microsoft.com/office/drawing/2014/main" id="{00535F57-1380-1097-313E-0FD7C3A6B561}"/>
                </a:ext>
              </a:extLst>
            </p:cNvPr>
            <p:cNvSpPr/>
            <p:nvPr/>
          </p:nvSpPr>
          <p:spPr>
            <a:xfrm>
              <a:off x="5443056" y="2375278"/>
              <a:ext cx="1004312" cy="274863"/>
            </a:xfrm>
            <a:prstGeom prst="roundRect">
              <a:avLst>
                <a:gd name="adj" fmla="val 0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: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수기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Activity</a:t>
              </a:r>
            </a:p>
          </p:txBody>
        </p:sp>
      </p:grpSp>
      <p:grpSp>
        <p:nvGrpSpPr>
          <p:cNvPr id="50" name="Group 71">
            <a:extLst>
              <a:ext uri="{FF2B5EF4-FFF2-40B4-BE49-F238E27FC236}">
                <a16:creationId xmlns:a16="http://schemas.microsoft.com/office/drawing/2014/main" id="{621F89B6-6C51-6CCA-EF7A-AD0006B7FC8B}"/>
              </a:ext>
            </a:extLst>
          </p:cNvPr>
          <p:cNvGrpSpPr>
            <a:grpSpLocks noChangeAspect="1"/>
          </p:cNvGrpSpPr>
          <p:nvPr/>
        </p:nvGrpSpPr>
        <p:grpSpPr>
          <a:xfrm>
            <a:off x="5811222" y="2072936"/>
            <a:ext cx="1725608" cy="274863"/>
            <a:chOff x="5084645" y="2375278"/>
            <a:chExt cx="1761216" cy="274863"/>
          </a:xfrm>
        </p:grpSpPr>
        <p:sp>
          <p:nvSpPr>
            <p:cNvPr id="51" name="Rectangle: Rounded Corners 72">
              <a:extLst>
                <a:ext uri="{FF2B5EF4-FFF2-40B4-BE49-F238E27FC236}">
                  <a16:creationId xmlns:a16="http://schemas.microsoft.com/office/drawing/2014/main" id="{71A84F62-E31A-542D-29DE-79B6CFE99B6B}"/>
                </a:ext>
              </a:extLst>
            </p:cNvPr>
            <p:cNvSpPr/>
            <p:nvPr/>
          </p:nvSpPr>
          <p:spPr>
            <a:xfrm>
              <a:off x="5084645" y="2386709"/>
              <a:ext cx="360000" cy="252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2" name="Rectangle: Rounded Corners 73">
              <a:extLst>
                <a:ext uri="{FF2B5EF4-FFF2-40B4-BE49-F238E27FC236}">
                  <a16:creationId xmlns:a16="http://schemas.microsoft.com/office/drawing/2014/main" id="{4BB1E745-E215-BE73-6E22-E519876E9135}"/>
                </a:ext>
              </a:extLst>
            </p:cNvPr>
            <p:cNvSpPr/>
            <p:nvPr/>
          </p:nvSpPr>
          <p:spPr>
            <a:xfrm>
              <a:off x="5443055" y="2375278"/>
              <a:ext cx="1402806" cy="274863"/>
            </a:xfrm>
            <a:prstGeom prst="roundRect">
              <a:avLst>
                <a:gd name="adj" fmla="val 0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: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시스템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Activity</a:t>
              </a:r>
            </a:p>
          </p:txBody>
        </p:sp>
      </p:grpSp>
      <p:grpSp>
        <p:nvGrpSpPr>
          <p:cNvPr id="53" name="Group 74">
            <a:extLst>
              <a:ext uri="{FF2B5EF4-FFF2-40B4-BE49-F238E27FC236}">
                <a16:creationId xmlns:a16="http://schemas.microsoft.com/office/drawing/2014/main" id="{13BA84F4-69FB-684B-4157-B86A16A403BE}"/>
              </a:ext>
            </a:extLst>
          </p:cNvPr>
          <p:cNvGrpSpPr>
            <a:grpSpLocks noChangeAspect="1"/>
          </p:cNvGrpSpPr>
          <p:nvPr/>
        </p:nvGrpSpPr>
        <p:grpSpPr>
          <a:xfrm>
            <a:off x="7393346" y="2072936"/>
            <a:ext cx="2471128" cy="274863"/>
            <a:chOff x="5084645" y="2375278"/>
            <a:chExt cx="2522120" cy="274863"/>
          </a:xfrm>
        </p:grpSpPr>
        <p:sp>
          <p:nvSpPr>
            <p:cNvPr id="54" name="Rectangle: Rounded Corners 75">
              <a:extLst>
                <a:ext uri="{FF2B5EF4-FFF2-40B4-BE49-F238E27FC236}">
                  <a16:creationId xmlns:a16="http://schemas.microsoft.com/office/drawing/2014/main" id="{86816839-8238-EFE8-D1F5-537712FEC091}"/>
                </a:ext>
              </a:extLst>
            </p:cNvPr>
            <p:cNvSpPr/>
            <p:nvPr/>
          </p:nvSpPr>
          <p:spPr>
            <a:xfrm>
              <a:off x="5084645" y="2386709"/>
              <a:ext cx="360000" cy="252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" name="Rectangle: Rounded Corners 76">
              <a:extLst>
                <a:ext uri="{FF2B5EF4-FFF2-40B4-BE49-F238E27FC236}">
                  <a16:creationId xmlns:a16="http://schemas.microsoft.com/office/drawing/2014/main" id="{F198F574-5A4F-BC03-7416-13E4A9738A27}"/>
                </a:ext>
              </a:extLst>
            </p:cNvPr>
            <p:cNvSpPr/>
            <p:nvPr/>
          </p:nvSpPr>
          <p:spPr>
            <a:xfrm>
              <a:off x="5443055" y="2375278"/>
              <a:ext cx="2163710" cy="274863"/>
            </a:xfrm>
            <a:prstGeom prst="roundRect">
              <a:avLst>
                <a:gd name="adj" fmla="val 0"/>
              </a:avLst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: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선행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/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후행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Process </a:t>
              </a:r>
              <a:r>
                <a: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내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Activity</a:t>
              </a:r>
            </a:p>
          </p:txBody>
        </p:sp>
      </p:grpSp>
      <p:sp>
        <p:nvSpPr>
          <p:cNvPr id="56" name="Rectangle: Rounded Corners 81">
            <a:extLst>
              <a:ext uri="{FF2B5EF4-FFF2-40B4-BE49-F238E27FC236}">
                <a16:creationId xmlns:a16="http://schemas.microsoft.com/office/drawing/2014/main" id="{08AFB881-9E88-DBDA-D4B4-18E909FCBEB8}"/>
              </a:ext>
            </a:extLst>
          </p:cNvPr>
          <p:cNvSpPr>
            <a:spLocks noChangeAspect="1"/>
          </p:cNvSpPr>
          <p:nvPr/>
        </p:nvSpPr>
        <p:spPr>
          <a:xfrm>
            <a:off x="9877279" y="2860070"/>
            <a:ext cx="987884" cy="6931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실험 대상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선정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" name="Flowchart: Connector 36">
            <a:extLst>
              <a:ext uri="{FF2B5EF4-FFF2-40B4-BE49-F238E27FC236}">
                <a16:creationId xmlns:a16="http://schemas.microsoft.com/office/drawing/2014/main" id="{78729F55-5FCD-C039-D4C9-6EDBC34A13CB}"/>
              </a:ext>
            </a:extLst>
          </p:cNvPr>
          <p:cNvSpPr>
            <a:spLocks noChangeAspect="1"/>
          </p:cNvSpPr>
          <p:nvPr/>
        </p:nvSpPr>
        <p:spPr>
          <a:xfrm>
            <a:off x="11161913" y="3062662"/>
            <a:ext cx="288000" cy="288000"/>
          </a:xfrm>
          <a:prstGeom prst="flowChartConnector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2" name="Straight Arrow Connector 43">
            <a:extLst>
              <a:ext uri="{FF2B5EF4-FFF2-40B4-BE49-F238E27FC236}">
                <a16:creationId xmlns:a16="http://schemas.microsoft.com/office/drawing/2014/main" id="{95F19DDC-4B76-0CE6-E851-06661D3A3DAF}"/>
              </a:ext>
            </a:extLst>
          </p:cNvPr>
          <p:cNvCxnSpPr>
            <a:cxnSpLocks noChangeAspect="1"/>
            <a:stCxn id="56" idx="3"/>
            <a:endCxn id="61" idx="2"/>
          </p:cNvCxnSpPr>
          <p:nvPr/>
        </p:nvCxnSpPr>
        <p:spPr>
          <a:xfrm flipV="1">
            <a:off x="10865163" y="3206662"/>
            <a:ext cx="296750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57">
            <a:extLst>
              <a:ext uri="{FF2B5EF4-FFF2-40B4-BE49-F238E27FC236}">
                <a16:creationId xmlns:a16="http://schemas.microsoft.com/office/drawing/2014/main" id="{A7F74257-DA0F-C5EA-DB44-B56996E4A34F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3159264" y="3206101"/>
            <a:ext cx="599002" cy="69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66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1612-0E22-355E-C9AB-4748DAA70C9C}"/>
              </a:ext>
            </a:extLst>
          </p:cNvPr>
          <p:cNvSpPr txBox="1">
            <a:spLocks/>
          </p:cNvSpPr>
          <p:nvPr/>
        </p:nvSpPr>
        <p:spPr>
          <a:xfrm>
            <a:off x="339244" y="421666"/>
            <a:ext cx="10515600" cy="313932"/>
          </a:xfrm>
          <a:prstGeom prst="rect">
            <a:avLst/>
          </a:prstGeom>
        </p:spPr>
        <p:txBody>
          <a:bodyPr lIns="0" anchor="t">
            <a:spAutoFit/>
            <a:scene3d>
              <a:camera prst="orthographicFront"/>
              <a:lightRig rig="threePt" dir="t"/>
            </a:scene3d>
            <a:sp3d>
              <a:bevelB w="0" h="1270"/>
            </a:sp3d>
          </a:bodyPr>
          <a:lstStyle>
            <a:lvl1pPr marL="0" indent="0"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kern="1200" spc="0" baseline="0">
                <a:solidFill>
                  <a:schemeClr val="tx1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marL="288000" marR="0" lvl="0" indent="0" algn="l" defTabSz="914377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As-is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Process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Map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 개발 및 운영 구체화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&gt; As-is Process Map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개발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Exercise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66DB89-7456-62A8-1C70-5A55427A3B0C}"/>
              </a:ext>
            </a:extLst>
          </p:cNvPr>
          <p:cNvSpPr/>
          <p:nvPr/>
        </p:nvSpPr>
        <p:spPr>
          <a:xfrm>
            <a:off x="339244" y="439152"/>
            <a:ext cx="252000" cy="252000"/>
          </a:xfrm>
          <a:prstGeom prst="rect">
            <a:avLst/>
          </a:prstGeom>
          <a:solidFill>
            <a:srgbClr val="1428A0"/>
          </a:solidFill>
          <a:ln>
            <a:solidFill>
              <a:srgbClr val="142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CBE4509B-0FC7-81FC-51E8-57ADDAA38991}"/>
              </a:ext>
            </a:extLst>
          </p:cNvPr>
          <p:cNvGrpSpPr/>
          <p:nvPr/>
        </p:nvGrpSpPr>
        <p:grpSpPr>
          <a:xfrm>
            <a:off x="785924" y="2569543"/>
            <a:ext cx="1885166" cy="252000"/>
            <a:chOff x="706011" y="2600023"/>
            <a:chExt cx="1885166" cy="252000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908DD637-57B6-EBA4-3751-8BAD12B669BC}"/>
                </a:ext>
              </a:extLst>
            </p:cNvPr>
            <p:cNvGrpSpPr/>
            <p:nvPr/>
          </p:nvGrpSpPr>
          <p:grpSpPr>
            <a:xfrm>
              <a:off x="706011" y="2600023"/>
              <a:ext cx="1885166" cy="252000"/>
              <a:chOff x="706011" y="2600023"/>
              <a:chExt cx="1885166" cy="252000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82B5DBD-696C-2717-B79C-59ACBD64CBE2}"/>
                  </a:ext>
                </a:extLst>
              </p:cNvPr>
              <p:cNvSpPr txBox="1"/>
              <p:nvPr/>
            </p:nvSpPr>
            <p:spPr>
              <a:xfrm>
                <a:off x="957609" y="2641385"/>
                <a:ext cx="519994" cy="16927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marR="0" lvl="0" indent="0" algn="ctr" defTabSz="787481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53565A"/>
                  </a:buClr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34" charset="-127"/>
                    <a:cs typeface="Arial" panose="020B0604020202020204" pitchFamily="34" charset="0"/>
                  </a:rPr>
                  <a:t>시작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B13F57-FF87-35EE-8922-70105A04E722}"/>
                  </a:ext>
                </a:extLst>
              </p:cNvPr>
              <p:cNvSpPr txBox="1"/>
              <p:nvPr/>
            </p:nvSpPr>
            <p:spPr>
              <a:xfrm>
                <a:off x="2071183" y="2641385"/>
                <a:ext cx="519994" cy="16927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pPr marL="0" marR="0" lvl="0" indent="0" algn="ctr" defTabSz="787481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53565A"/>
                  </a:buClr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34" charset="-127"/>
                    <a:cs typeface="Arial" panose="020B0604020202020204" pitchFamily="34" charset="0"/>
                  </a:rPr>
                  <a:t>완료</a:t>
                </a:r>
              </a:p>
            </p:txBody>
          </p:sp>
          <p:sp>
            <p:nvSpPr>
              <p:cNvPr id="42" name="Flowchart: Connector 41">
                <a:extLst>
                  <a:ext uri="{FF2B5EF4-FFF2-40B4-BE49-F238E27FC236}">
                    <a16:creationId xmlns:a16="http://schemas.microsoft.com/office/drawing/2014/main" id="{893982CA-4BD6-5D58-F41A-CE03703998C5}"/>
                  </a:ext>
                </a:extLst>
              </p:cNvPr>
              <p:cNvSpPr/>
              <p:nvPr/>
            </p:nvSpPr>
            <p:spPr>
              <a:xfrm>
                <a:off x="706011" y="2600023"/>
                <a:ext cx="252000" cy="252000"/>
              </a:xfrm>
              <a:prstGeom prst="flowChartConnector">
                <a:avLst/>
              </a:prstGeom>
              <a:solidFill>
                <a:schemeClr val="accent5"/>
              </a:solidFill>
              <a:ln w="190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60334002-5421-1634-418D-282788BDF3D3}"/>
                </a:ext>
              </a:extLst>
            </p:cNvPr>
            <p:cNvSpPr/>
            <p:nvPr/>
          </p:nvSpPr>
          <p:spPr>
            <a:xfrm>
              <a:off x="1813708" y="2600023"/>
              <a:ext cx="252000" cy="252000"/>
            </a:xfrm>
            <a:prstGeom prst="flowChartConnector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C8D02F50-D956-AD4A-209B-5CE15F83F6B5}"/>
              </a:ext>
            </a:extLst>
          </p:cNvPr>
          <p:cNvSpPr txBox="1"/>
          <p:nvPr/>
        </p:nvSpPr>
        <p:spPr>
          <a:xfrm>
            <a:off x="925373" y="5337285"/>
            <a:ext cx="647405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787481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65A"/>
              </a:buClr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Exclusive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866AB4E-33E1-A134-4015-EA2855B75B42}"/>
              </a:ext>
            </a:extLst>
          </p:cNvPr>
          <p:cNvSpPr txBox="1"/>
          <p:nvPr/>
        </p:nvSpPr>
        <p:spPr>
          <a:xfrm>
            <a:off x="1959138" y="5337285"/>
            <a:ext cx="647405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787481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65A"/>
              </a:buClr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Parallel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8F57AA4-B48F-75AD-B4B8-55C7CE93040C}"/>
              </a:ext>
            </a:extLst>
          </p:cNvPr>
          <p:cNvGrpSpPr/>
          <p:nvPr/>
        </p:nvGrpSpPr>
        <p:grpSpPr>
          <a:xfrm>
            <a:off x="610376" y="5277923"/>
            <a:ext cx="288000" cy="288000"/>
            <a:chOff x="1110793" y="5145271"/>
            <a:chExt cx="242645" cy="251999"/>
          </a:xfrm>
        </p:grpSpPr>
        <p:sp>
          <p:nvSpPr>
            <p:cNvPr id="145" name="Flowchart: Decision 144">
              <a:extLst>
                <a:ext uri="{FF2B5EF4-FFF2-40B4-BE49-F238E27FC236}">
                  <a16:creationId xmlns:a16="http://schemas.microsoft.com/office/drawing/2014/main" id="{A7998C25-165F-D503-6E94-2C4A95FC6D45}"/>
                </a:ext>
              </a:extLst>
            </p:cNvPr>
            <p:cNvSpPr/>
            <p:nvPr/>
          </p:nvSpPr>
          <p:spPr>
            <a:xfrm>
              <a:off x="1110793" y="5145271"/>
              <a:ext cx="242645" cy="251999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7" name="Graphic 8" descr="Close with solid fill">
              <a:extLst>
                <a:ext uri="{FF2B5EF4-FFF2-40B4-BE49-F238E27FC236}">
                  <a16:creationId xmlns:a16="http://schemas.microsoft.com/office/drawing/2014/main" id="{8CDC8369-D03F-AD69-6831-DD149BED9511}"/>
                </a:ext>
              </a:extLst>
            </p:cNvPr>
            <p:cNvSpPr/>
            <p:nvPr/>
          </p:nvSpPr>
          <p:spPr>
            <a:xfrm>
              <a:off x="1170311" y="5207062"/>
              <a:ext cx="123606" cy="128427"/>
            </a:xfrm>
            <a:custGeom>
              <a:avLst/>
              <a:gdLst>
                <a:gd name="connsiteX0" fmla="*/ 128362 w 128361"/>
                <a:gd name="connsiteY0" fmla="*/ 14836 h 123572"/>
                <a:gd name="connsiteX1" fmla="*/ 112951 w 128361"/>
                <a:gd name="connsiteY1" fmla="*/ 0 h 123572"/>
                <a:gd name="connsiteX2" fmla="*/ 64181 w 128361"/>
                <a:gd name="connsiteY2" fmla="*/ 46951 h 123572"/>
                <a:gd name="connsiteX3" fmla="*/ 15411 w 128361"/>
                <a:gd name="connsiteY3" fmla="*/ 0 h 123572"/>
                <a:gd name="connsiteX4" fmla="*/ 0 w 128361"/>
                <a:gd name="connsiteY4" fmla="*/ 14836 h 123572"/>
                <a:gd name="connsiteX5" fmla="*/ 48770 w 128361"/>
                <a:gd name="connsiteY5" fmla="*/ 61786 h 123572"/>
                <a:gd name="connsiteX6" fmla="*/ 0 w 128361"/>
                <a:gd name="connsiteY6" fmla="*/ 108737 h 123572"/>
                <a:gd name="connsiteX7" fmla="*/ 15411 w 128361"/>
                <a:gd name="connsiteY7" fmla="*/ 123573 h 123572"/>
                <a:gd name="connsiteX8" fmla="*/ 64181 w 128361"/>
                <a:gd name="connsiteY8" fmla="*/ 76622 h 123572"/>
                <a:gd name="connsiteX9" fmla="*/ 112951 w 128361"/>
                <a:gd name="connsiteY9" fmla="*/ 123573 h 123572"/>
                <a:gd name="connsiteX10" fmla="*/ 128362 w 128361"/>
                <a:gd name="connsiteY10" fmla="*/ 108737 h 123572"/>
                <a:gd name="connsiteX11" fmla="*/ 79592 w 128361"/>
                <a:gd name="connsiteY11" fmla="*/ 61786 h 12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8361" h="123572">
                  <a:moveTo>
                    <a:pt x="128362" y="14836"/>
                  </a:moveTo>
                  <a:lnTo>
                    <a:pt x="112951" y="0"/>
                  </a:lnTo>
                  <a:lnTo>
                    <a:pt x="64181" y="46951"/>
                  </a:lnTo>
                  <a:lnTo>
                    <a:pt x="15411" y="0"/>
                  </a:lnTo>
                  <a:lnTo>
                    <a:pt x="0" y="14836"/>
                  </a:lnTo>
                  <a:lnTo>
                    <a:pt x="48770" y="61786"/>
                  </a:lnTo>
                  <a:lnTo>
                    <a:pt x="0" y="108737"/>
                  </a:lnTo>
                  <a:lnTo>
                    <a:pt x="15411" y="123573"/>
                  </a:lnTo>
                  <a:lnTo>
                    <a:pt x="64181" y="76622"/>
                  </a:lnTo>
                  <a:lnTo>
                    <a:pt x="112951" y="123573"/>
                  </a:lnTo>
                  <a:lnTo>
                    <a:pt x="128362" y="108737"/>
                  </a:lnTo>
                  <a:lnTo>
                    <a:pt x="79592" y="61786"/>
                  </a:lnTo>
                  <a:close/>
                </a:path>
              </a:pathLst>
            </a:custGeom>
            <a:solidFill>
              <a:schemeClr val="tx1"/>
            </a:solidFill>
            <a:ln w="17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01E5CCDB-80BB-DEDA-5223-1E01E62D5AB9}"/>
              </a:ext>
            </a:extLst>
          </p:cNvPr>
          <p:cNvGrpSpPr/>
          <p:nvPr/>
        </p:nvGrpSpPr>
        <p:grpSpPr>
          <a:xfrm>
            <a:off x="1668725" y="5277923"/>
            <a:ext cx="288000" cy="288000"/>
            <a:chOff x="1736165" y="5145276"/>
            <a:chExt cx="242645" cy="251999"/>
          </a:xfrm>
        </p:grpSpPr>
        <p:sp>
          <p:nvSpPr>
            <p:cNvPr id="146" name="Flowchart: Decision 145">
              <a:extLst>
                <a:ext uri="{FF2B5EF4-FFF2-40B4-BE49-F238E27FC236}">
                  <a16:creationId xmlns:a16="http://schemas.microsoft.com/office/drawing/2014/main" id="{34ABFBC8-E2C3-D666-1927-5E36D8FC0E65}"/>
                </a:ext>
              </a:extLst>
            </p:cNvPr>
            <p:cNvSpPr/>
            <p:nvPr/>
          </p:nvSpPr>
          <p:spPr>
            <a:xfrm>
              <a:off x="1736165" y="5145276"/>
              <a:ext cx="242645" cy="251999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8" name="Graphic 8" descr="Close with solid fill">
              <a:extLst>
                <a:ext uri="{FF2B5EF4-FFF2-40B4-BE49-F238E27FC236}">
                  <a16:creationId xmlns:a16="http://schemas.microsoft.com/office/drawing/2014/main" id="{9D0BE09B-A1EB-4561-86CA-9010A84A358D}"/>
                </a:ext>
              </a:extLst>
            </p:cNvPr>
            <p:cNvSpPr/>
            <p:nvPr/>
          </p:nvSpPr>
          <p:spPr>
            <a:xfrm rot="2760000">
              <a:off x="1800055" y="5213607"/>
              <a:ext cx="114865" cy="115337"/>
            </a:xfrm>
            <a:custGeom>
              <a:avLst/>
              <a:gdLst>
                <a:gd name="connsiteX0" fmla="*/ 128362 w 128361"/>
                <a:gd name="connsiteY0" fmla="*/ 14836 h 123572"/>
                <a:gd name="connsiteX1" fmla="*/ 112951 w 128361"/>
                <a:gd name="connsiteY1" fmla="*/ 0 h 123572"/>
                <a:gd name="connsiteX2" fmla="*/ 64181 w 128361"/>
                <a:gd name="connsiteY2" fmla="*/ 46951 h 123572"/>
                <a:gd name="connsiteX3" fmla="*/ 15411 w 128361"/>
                <a:gd name="connsiteY3" fmla="*/ 0 h 123572"/>
                <a:gd name="connsiteX4" fmla="*/ 0 w 128361"/>
                <a:gd name="connsiteY4" fmla="*/ 14836 h 123572"/>
                <a:gd name="connsiteX5" fmla="*/ 48770 w 128361"/>
                <a:gd name="connsiteY5" fmla="*/ 61786 h 123572"/>
                <a:gd name="connsiteX6" fmla="*/ 0 w 128361"/>
                <a:gd name="connsiteY6" fmla="*/ 108737 h 123572"/>
                <a:gd name="connsiteX7" fmla="*/ 15411 w 128361"/>
                <a:gd name="connsiteY7" fmla="*/ 123573 h 123572"/>
                <a:gd name="connsiteX8" fmla="*/ 64181 w 128361"/>
                <a:gd name="connsiteY8" fmla="*/ 76622 h 123572"/>
                <a:gd name="connsiteX9" fmla="*/ 112951 w 128361"/>
                <a:gd name="connsiteY9" fmla="*/ 123573 h 123572"/>
                <a:gd name="connsiteX10" fmla="*/ 128362 w 128361"/>
                <a:gd name="connsiteY10" fmla="*/ 108737 h 123572"/>
                <a:gd name="connsiteX11" fmla="*/ 79592 w 128361"/>
                <a:gd name="connsiteY11" fmla="*/ 61786 h 12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8361" h="123572">
                  <a:moveTo>
                    <a:pt x="128362" y="14836"/>
                  </a:moveTo>
                  <a:lnTo>
                    <a:pt x="112951" y="0"/>
                  </a:lnTo>
                  <a:lnTo>
                    <a:pt x="64181" y="46951"/>
                  </a:lnTo>
                  <a:lnTo>
                    <a:pt x="15411" y="0"/>
                  </a:lnTo>
                  <a:lnTo>
                    <a:pt x="0" y="14836"/>
                  </a:lnTo>
                  <a:lnTo>
                    <a:pt x="48770" y="61786"/>
                  </a:lnTo>
                  <a:lnTo>
                    <a:pt x="0" y="108737"/>
                  </a:lnTo>
                  <a:lnTo>
                    <a:pt x="15411" y="123573"/>
                  </a:lnTo>
                  <a:lnTo>
                    <a:pt x="64181" y="76622"/>
                  </a:lnTo>
                  <a:lnTo>
                    <a:pt x="112951" y="123573"/>
                  </a:lnTo>
                  <a:lnTo>
                    <a:pt x="128362" y="108737"/>
                  </a:lnTo>
                  <a:lnTo>
                    <a:pt x="79592" y="61786"/>
                  </a:lnTo>
                  <a:close/>
                </a:path>
              </a:pathLst>
            </a:custGeom>
            <a:solidFill>
              <a:schemeClr val="tx1"/>
            </a:solidFill>
            <a:ln w="178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618F70A-A308-7A11-34B9-A0801EEA8A26}"/>
              </a:ext>
            </a:extLst>
          </p:cNvPr>
          <p:cNvSpPr/>
          <p:nvPr/>
        </p:nvSpPr>
        <p:spPr>
          <a:xfrm>
            <a:off x="477350" y="4052571"/>
            <a:ext cx="720000" cy="65492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49A19D-BA58-85D4-99D7-DE90C6DA03AE}"/>
              </a:ext>
            </a:extLst>
          </p:cNvPr>
          <p:cNvSpPr txBox="1"/>
          <p:nvPr/>
        </p:nvSpPr>
        <p:spPr>
          <a:xfrm>
            <a:off x="334963" y="2260341"/>
            <a:ext cx="2700000" cy="184666"/>
          </a:xfrm>
          <a:prstGeom prst="rect">
            <a:avLst/>
          </a:prstGeom>
          <a:noFill/>
        </p:spPr>
        <p:txBody>
          <a:bodyPr vert="horz" wrap="square" lIns="36000" tIns="0" rIns="36000" bIns="0" rtlCol="0">
            <a:spAutoFit/>
          </a:bodyPr>
          <a:lstStyle/>
          <a:p>
            <a:pPr marL="0" marR="0" lvl="0" indent="0" algn="l" defTabSz="787481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65A"/>
              </a:buClr>
              <a:buSzTx/>
              <a:buFontTx/>
              <a:buNone/>
              <a:tabLst/>
              <a:defRPr/>
            </a:pPr>
            <a:r>
              <a:rPr kumimoji="0" lang="en-US" altLang="ko-KR" sz="1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Event</a:t>
            </a:r>
            <a:endParaRPr kumimoji="0" lang="ko-KR" altLang="en-US" sz="1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2940E8-1752-9FA9-9461-2BA4F9772EE4}"/>
              </a:ext>
            </a:extLst>
          </p:cNvPr>
          <p:cNvSpPr txBox="1"/>
          <p:nvPr/>
        </p:nvSpPr>
        <p:spPr>
          <a:xfrm>
            <a:off x="334963" y="2932918"/>
            <a:ext cx="2700000" cy="407804"/>
          </a:xfrm>
          <a:prstGeom prst="rect">
            <a:avLst/>
          </a:prstGeom>
          <a:noFill/>
        </p:spPr>
        <p:txBody>
          <a:bodyPr vert="horz" wrap="square" lIns="36000" tIns="0" rIns="36000" bIns="0" rtlCol="0">
            <a:spAutoFit/>
          </a:bodyPr>
          <a:lstStyle/>
          <a:p>
            <a:pPr marL="108000" marR="0" lvl="0" indent="-108000" algn="l" defTabSz="787481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6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프로세스 시작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수정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완료하는 객체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marL="108000" marR="0" lvl="0" indent="-108000" algn="l" defTabSz="787481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6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오류</a:t>
            </a:r>
            <a:r>
              <a:rPr kumimoji="0" lang="en-US" altLang="ko-KR" sz="1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, </a:t>
            </a:r>
            <a:r>
              <a:rPr kumimoji="0" lang="ko-KR" altLang="en-US" sz="1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보상</a:t>
            </a:r>
            <a:r>
              <a:rPr kumimoji="0" lang="en-US" altLang="ko-KR" sz="1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, </a:t>
            </a:r>
            <a:r>
              <a:rPr kumimoji="0" lang="ko-KR" altLang="en-US" sz="1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신호 등 다양한 의미 내표</a:t>
            </a:r>
            <a:endParaRPr kumimoji="0" lang="en-US" altLang="ko-KR" sz="1200" b="0" i="0" u="none" strike="noStrike" kern="1200" cap="none" spc="-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764AB0-AD7F-F750-DE2B-969D8BFC0114}"/>
              </a:ext>
            </a:extLst>
          </p:cNvPr>
          <p:cNvSpPr txBox="1"/>
          <p:nvPr/>
        </p:nvSpPr>
        <p:spPr>
          <a:xfrm>
            <a:off x="334963" y="3654452"/>
            <a:ext cx="2700000" cy="184666"/>
          </a:xfrm>
          <a:prstGeom prst="rect">
            <a:avLst/>
          </a:prstGeom>
          <a:noFill/>
        </p:spPr>
        <p:txBody>
          <a:bodyPr vert="horz" wrap="square" lIns="36000" tIns="0" rIns="36000" bIns="0" rtlCol="0">
            <a:spAutoFit/>
          </a:bodyPr>
          <a:lstStyle/>
          <a:p>
            <a:pPr marL="0" marR="0" lvl="0" indent="0" algn="l" defTabSz="787481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65A"/>
              </a:buClr>
              <a:buSzTx/>
              <a:buFontTx/>
              <a:buNone/>
              <a:tabLst/>
              <a:defRPr/>
            </a:pPr>
            <a:r>
              <a:rPr kumimoji="0" lang="en-US" altLang="ko-KR" sz="1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Activity</a:t>
            </a:r>
            <a:endParaRPr kumimoji="0" lang="ko-KR" altLang="en-US" sz="1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870610-E489-3ED8-222F-6F7E2E73BBB8}"/>
              </a:ext>
            </a:extLst>
          </p:cNvPr>
          <p:cNvSpPr txBox="1"/>
          <p:nvPr/>
        </p:nvSpPr>
        <p:spPr>
          <a:xfrm>
            <a:off x="1236134" y="3991464"/>
            <a:ext cx="1798829" cy="777136"/>
          </a:xfrm>
          <a:prstGeom prst="rect">
            <a:avLst/>
          </a:prstGeom>
          <a:noFill/>
        </p:spPr>
        <p:txBody>
          <a:bodyPr vert="horz" wrap="square" lIns="36000" tIns="0" rIns="36000" bIns="0" rtlCol="0" anchor="ctr">
            <a:spAutoFit/>
          </a:bodyPr>
          <a:lstStyle/>
          <a:p>
            <a:pPr marL="108000" marR="0" lvl="0" indent="-108000" algn="l" defTabSz="787481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6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사용자 또는 시스템이 수행하는 활동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단위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marL="108000" marR="0" lvl="0" indent="-108000" algn="l" defTabSz="787481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6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활동 유형에 따라 색 구분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, Legend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추가 필요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224617-2C34-8DFF-A279-7A8B042BB9C3}"/>
              </a:ext>
            </a:extLst>
          </p:cNvPr>
          <p:cNvSpPr txBox="1"/>
          <p:nvPr/>
        </p:nvSpPr>
        <p:spPr>
          <a:xfrm>
            <a:off x="334963" y="5060495"/>
            <a:ext cx="2700000" cy="184666"/>
          </a:xfrm>
          <a:prstGeom prst="rect">
            <a:avLst/>
          </a:prstGeom>
          <a:noFill/>
        </p:spPr>
        <p:txBody>
          <a:bodyPr vert="horz" wrap="square" lIns="36000" tIns="0" rIns="36000" bIns="0" rtlCol="0">
            <a:spAutoFit/>
          </a:bodyPr>
          <a:lstStyle/>
          <a:p>
            <a:pPr marL="0" marR="0" lvl="0" indent="0" algn="l" defTabSz="787481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65A"/>
              </a:buClr>
              <a:buSzTx/>
              <a:buFontTx/>
              <a:buNone/>
              <a:tabLst/>
              <a:defRPr/>
            </a:pPr>
            <a:r>
              <a:rPr kumimoji="0" lang="en-US" altLang="ko-KR" sz="1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Gateway</a:t>
            </a:r>
            <a:endParaRPr kumimoji="0" lang="ko-KR" altLang="en-US" sz="1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FAE9CF-1602-3DD3-4804-7AB8F5611205}"/>
              </a:ext>
            </a:extLst>
          </p:cNvPr>
          <p:cNvSpPr txBox="1"/>
          <p:nvPr/>
        </p:nvSpPr>
        <p:spPr>
          <a:xfrm>
            <a:off x="334964" y="5605852"/>
            <a:ext cx="2700000" cy="777136"/>
          </a:xfrm>
          <a:prstGeom prst="rect">
            <a:avLst/>
          </a:prstGeom>
          <a:noFill/>
        </p:spPr>
        <p:txBody>
          <a:bodyPr vert="horz" wrap="square" lIns="36000" tIns="0" rIns="36000" bIns="0" rtlCol="0">
            <a:spAutoFit/>
          </a:bodyPr>
          <a:lstStyle/>
          <a:p>
            <a:pPr marL="108000" marR="0" lvl="0" indent="-108000" algn="l" defTabSz="787481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6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조건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/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이벤트에 따라 경로를 조정하는 의사결정 지점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marL="108000" marR="0" lvl="0" indent="-108000" algn="l" defTabSz="787481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6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Exclusive(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단수 명령 처리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), Parallel 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복수 명령 동시 처리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)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옵션 존재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87F365-4C41-092F-97A4-4F0C9D54408A}"/>
              </a:ext>
            </a:extLst>
          </p:cNvPr>
          <p:cNvSpPr txBox="1"/>
          <p:nvPr/>
        </p:nvSpPr>
        <p:spPr>
          <a:xfrm>
            <a:off x="334963" y="1818701"/>
            <a:ext cx="2700000" cy="360000"/>
          </a:xfrm>
          <a:prstGeom prst="rect">
            <a:avLst/>
          </a:prstGeom>
          <a:solidFill>
            <a:srgbClr val="000099"/>
          </a:solidFill>
        </p:spPr>
        <p:txBody>
          <a:bodyPr wrap="square" lIns="72000" rIns="7200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Flow Objects (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흐름 객체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)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4527C4E-2C59-EB40-BD9B-21B179EDEC22}"/>
              </a:ext>
            </a:extLst>
          </p:cNvPr>
          <p:cNvCxnSpPr>
            <a:cxnSpLocks/>
          </p:cNvCxnSpPr>
          <p:nvPr/>
        </p:nvCxnSpPr>
        <p:spPr>
          <a:xfrm>
            <a:off x="3834574" y="2715293"/>
            <a:ext cx="1547835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6230CA4-0EA8-F1A0-609B-688C82D19B41}"/>
              </a:ext>
            </a:extLst>
          </p:cNvPr>
          <p:cNvCxnSpPr>
            <a:cxnSpLocks/>
          </p:cNvCxnSpPr>
          <p:nvPr/>
        </p:nvCxnSpPr>
        <p:spPr>
          <a:xfrm>
            <a:off x="3834574" y="4116386"/>
            <a:ext cx="1547835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85FD641-B828-C0FA-FD6D-EF60060ACFCB}"/>
              </a:ext>
            </a:extLst>
          </p:cNvPr>
          <p:cNvCxnSpPr>
            <a:cxnSpLocks/>
          </p:cNvCxnSpPr>
          <p:nvPr/>
        </p:nvCxnSpPr>
        <p:spPr>
          <a:xfrm>
            <a:off x="3834574" y="5612485"/>
            <a:ext cx="1547835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86EC1F9-A77D-1026-81A6-5C3680D548F2}"/>
              </a:ext>
            </a:extLst>
          </p:cNvPr>
          <p:cNvSpPr txBox="1"/>
          <p:nvPr/>
        </p:nvSpPr>
        <p:spPr>
          <a:xfrm>
            <a:off x="3280833" y="2260341"/>
            <a:ext cx="2700000" cy="184666"/>
          </a:xfrm>
          <a:prstGeom prst="rect">
            <a:avLst/>
          </a:prstGeom>
          <a:noFill/>
        </p:spPr>
        <p:txBody>
          <a:bodyPr vert="horz" wrap="square" lIns="36000" tIns="0" rIns="36000" bIns="0" rtlCol="0">
            <a:spAutoFit/>
          </a:bodyPr>
          <a:lstStyle/>
          <a:p>
            <a:pPr marL="0" marR="0" lvl="0" indent="0" algn="l" defTabSz="787481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65A"/>
              </a:buClr>
              <a:buSzTx/>
              <a:buFontTx/>
              <a:buNone/>
              <a:tabLst/>
              <a:defRPr/>
            </a:pPr>
            <a:r>
              <a:rPr kumimoji="0" lang="en-US" altLang="ko-KR" sz="1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Sequence Flow</a:t>
            </a:r>
            <a:endParaRPr kumimoji="0" lang="ko-KR" altLang="en-US" sz="1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B9CB5AF-1751-DDB2-7540-377DC8820D22}"/>
              </a:ext>
            </a:extLst>
          </p:cNvPr>
          <p:cNvSpPr txBox="1"/>
          <p:nvPr/>
        </p:nvSpPr>
        <p:spPr>
          <a:xfrm>
            <a:off x="3280833" y="3654452"/>
            <a:ext cx="2700000" cy="184666"/>
          </a:xfrm>
          <a:prstGeom prst="rect">
            <a:avLst/>
          </a:prstGeom>
          <a:noFill/>
        </p:spPr>
        <p:txBody>
          <a:bodyPr vert="horz" wrap="square" lIns="36000" tIns="0" rIns="36000" bIns="0" rtlCol="0">
            <a:spAutoFit/>
          </a:bodyPr>
          <a:lstStyle/>
          <a:p>
            <a:pPr marL="0" marR="0" lvl="0" indent="0" algn="l" defTabSz="787481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65A"/>
              </a:buClr>
              <a:buSzTx/>
              <a:buFontTx/>
              <a:buNone/>
              <a:tabLst/>
              <a:defRPr/>
            </a:pPr>
            <a:r>
              <a:rPr kumimoji="0" lang="en-US" altLang="ko-KR" sz="12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Message Flow</a:t>
            </a:r>
            <a:endParaRPr kumimoji="0" lang="ko-KR" altLang="en-US" sz="1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276E3F-9669-54EA-4816-63AEB5ABC575}"/>
              </a:ext>
            </a:extLst>
          </p:cNvPr>
          <p:cNvSpPr txBox="1"/>
          <p:nvPr/>
        </p:nvSpPr>
        <p:spPr>
          <a:xfrm>
            <a:off x="3280833" y="5060495"/>
            <a:ext cx="2700000" cy="184666"/>
          </a:xfrm>
          <a:prstGeom prst="rect">
            <a:avLst/>
          </a:prstGeom>
          <a:noFill/>
        </p:spPr>
        <p:txBody>
          <a:bodyPr vert="horz" wrap="square" lIns="36000" tIns="0" rIns="36000" bIns="0" rtlCol="0">
            <a:spAutoFit/>
          </a:bodyPr>
          <a:lstStyle/>
          <a:p>
            <a:pPr marL="0" marR="0" lvl="0" indent="0" algn="l" defTabSz="787481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65A"/>
              </a:buClr>
              <a:buSzTx/>
              <a:buFontTx/>
              <a:buNone/>
              <a:tabLst/>
              <a:defRPr/>
            </a:pPr>
            <a:r>
              <a:rPr kumimoji="0" lang="en-US" altLang="ko-KR" sz="12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Association</a:t>
            </a:r>
            <a:endParaRPr kumimoji="0" lang="ko-KR" altLang="en-US" sz="1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6A912C-9DBA-DEA8-B67F-553E5A47F5DB}"/>
              </a:ext>
            </a:extLst>
          </p:cNvPr>
          <p:cNvSpPr txBox="1"/>
          <p:nvPr/>
        </p:nvSpPr>
        <p:spPr>
          <a:xfrm>
            <a:off x="3280833" y="2932918"/>
            <a:ext cx="2700000" cy="407805"/>
          </a:xfrm>
          <a:prstGeom prst="rect">
            <a:avLst/>
          </a:prstGeom>
          <a:noFill/>
        </p:spPr>
        <p:txBody>
          <a:bodyPr vert="horz" wrap="square" lIns="36000" tIns="0" rIns="36000" bIns="0" rtlCol="0">
            <a:spAutoFit/>
          </a:bodyPr>
          <a:lstStyle/>
          <a:p>
            <a:pPr marL="108000" marR="0" lvl="0" indent="-108000" algn="l" defTabSz="787481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6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수행할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Activity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의 순서 표시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marL="108000" marR="0" lvl="0" indent="-108000" algn="l" defTabSz="787481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6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조건부 흐름 또는 일반 흐름 표시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993693-2484-D2EE-24E8-6D5D27284C28}"/>
              </a:ext>
            </a:extLst>
          </p:cNvPr>
          <p:cNvSpPr txBox="1"/>
          <p:nvPr/>
        </p:nvSpPr>
        <p:spPr>
          <a:xfrm>
            <a:off x="3280833" y="4330386"/>
            <a:ext cx="2700000" cy="592470"/>
          </a:xfrm>
          <a:prstGeom prst="rect">
            <a:avLst/>
          </a:prstGeom>
          <a:noFill/>
        </p:spPr>
        <p:txBody>
          <a:bodyPr vert="horz" wrap="square" lIns="36000" tIns="0" rIns="36000" bIns="0" rtlCol="0" anchor="ctr">
            <a:spAutoFit/>
          </a:bodyPr>
          <a:lstStyle/>
          <a:p>
            <a:pPr marL="108000" marR="0" lvl="0" indent="-108000" algn="l" defTabSz="787481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6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영역을 가로지르는 흐름을 표시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marL="108000" marR="0" lvl="0" indent="-108000" algn="l" defTabSz="787481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6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영역 내부의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Event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또는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Activity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 간 연결에 활용 불가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C159DD-E2C7-B79F-7D03-BA15746E3E20}"/>
              </a:ext>
            </a:extLst>
          </p:cNvPr>
          <p:cNvSpPr txBox="1"/>
          <p:nvPr/>
        </p:nvSpPr>
        <p:spPr>
          <a:xfrm>
            <a:off x="3280833" y="5893953"/>
            <a:ext cx="2700000" cy="369332"/>
          </a:xfrm>
          <a:prstGeom prst="rect">
            <a:avLst/>
          </a:prstGeom>
          <a:noFill/>
        </p:spPr>
        <p:txBody>
          <a:bodyPr vert="horz" wrap="square" lIns="36000" tIns="0" rIns="36000" bIns="0" rtlCol="0">
            <a:spAutoFit/>
          </a:bodyPr>
          <a:lstStyle/>
          <a:p>
            <a:pPr marL="108000" marR="0" lvl="0" indent="-108000" algn="l" defTabSz="787481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6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Artifact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또는 텍스트를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Event,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Activity, Gateway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에 연결할 때 활용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19057A-AE02-C261-F58C-8B10FF4F9EF1}"/>
              </a:ext>
            </a:extLst>
          </p:cNvPr>
          <p:cNvSpPr txBox="1"/>
          <p:nvPr/>
        </p:nvSpPr>
        <p:spPr>
          <a:xfrm>
            <a:off x="3280833" y="1818701"/>
            <a:ext cx="2700000" cy="360000"/>
          </a:xfrm>
          <a:prstGeom prst="rect">
            <a:avLst/>
          </a:prstGeom>
          <a:solidFill>
            <a:srgbClr val="000099"/>
          </a:solidFill>
        </p:spPr>
        <p:txBody>
          <a:bodyPr wrap="square" lIns="72000" rIns="7200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Connecting Objects (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연결 객체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)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E6C1CB-AEF2-6019-B5FF-EE719076862C}"/>
              </a:ext>
            </a:extLst>
          </p:cNvPr>
          <p:cNvSpPr txBox="1"/>
          <p:nvPr/>
        </p:nvSpPr>
        <p:spPr>
          <a:xfrm>
            <a:off x="6226703" y="2260341"/>
            <a:ext cx="2700000" cy="184666"/>
          </a:xfrm>
          <a:prstGeom prst="rect">
            <a:avLst/>
          </a:prstGeom>
          <a:noFill/>
        </p:spPr>
        <p:txBody>
          <a:bodyPr vert="horz" wrap="square" lIns="36000" tIns="0" rIns="36000" bIns="0" rtlCol="0">
            <a:spAutoFit/>
          </a:bodyPr>
          <a:lstStyle/>
          <a:p>
            <a:pPr marL="0" marR="0" lvl="0" indent="0" algn="l" defTabSz="787481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65A"/>
              </a:buClr>
              <a:buSzTx/>
              <a:buFontTx/>
              <a:buNone/>
              <a:tabLst/>
              <a:defRPr/>
            </a:pPr>
            <a:r>
              <a:rPr kumimoji="0" lang="en-US" altLang="ko-KR" sz="1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Swim Lane</a:t>
            </a:r>
            <a:endParaRPr kumimoji="0" lang="ko-KR" altLang="en-US" sz="1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DA28C1-AAF6-939A-DC3E-55EBD0C1382E}"/>
              </a:ext>
            </a:extLst>
          </p:cNvPr>
          <p:cNvSpPr txBox="1"/>
          <p:nvPr/>
        </p:nvSpPr>
        <p:spPr>
          <a:xfrm>
            <a:off x="6226703" y="4098262"/>
            <a:ext cx="2700000" cy="777136"/>
          </a:xfrm>
          <a:prstGeom prst="rect">
            <a:avLst/>
          </a:prstGeom>
          <a:noFill/>
        </p:spPr>
        <p:txBody>
          <a:bodyPr vert="horz" wrap="square" lIns="36000" tIns="0" rIns="36000" bIns="0" rtlCol="0" anchor="t">
            <a:spAutoFit/>
          </a:bodyPr>
          <a:lstStyle/>
          <a:p>
            <a:pPr marL="108000" marR="0" lvl="0" indent="-108000" algn="l" defTabSz="787481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6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프로세스와 관련된 특정 직무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/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역할 정의 및 배치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marL="108000" marR="0" lvl="0" indent="-108000" algn="l" defTabSz="787481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6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Activity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를 정의하는 영역으로 수평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또는 수직 방향으로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영역을 구분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8F12900-440F-8909-AD7D-CA6566F95111}"/>
              </a:ext>
            </a:extLst>
          </p:cNvPr>
          <p:cNvSpPr txBox="1"/>
          <p:nvPr/>
        </p:nvSpPr>
        <p:spPr>
          <a:xfrm>
            <a:off x="6226703" y="1818701"/>
            <a:ext cx="2700000" cy="360000"/>
          </a:xfrm>
          <a:prstGeom prst="rect">
            <a:avLst/>
          </a:prstGeom>
          <a:solidFill>
            <a:srgbClr val="000099"/>
          </a:solidFill>
        </p:spPr>
        <p:txBody>
          <a:bodyPr wrap="square" lIns="72000" rIns="7200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Swim Lanes (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스윔 레인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)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6A0875C-009A-D699-F762-DB4356925E24}"/>
              </a:ext>
            </a:extLst>
          </p:cNvPr>
          <p:cNvSpPr txBox="1"/>
          <p:nvPr/>
        </p:nvSpPr>
        <p:spPr>
          <a:xfrm>
            <a:off x="9172571" y="1818701"/>
            <a:ext cx="2700000" cy="360000"/>
          </a:xfrm>
          <a:prstGeom prst="rect">
            <a:avLst/>
          </a:prstGeom>
          <a:solidFill>
            <a:srgbClr val="000099"/>
          </a:solidFill>
        </p:spPr>
        <p:txBody>
          <a:bodyPr wrap="square" lIns="72000" rIns="7200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Artifacts (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아티팩트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)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2D51636-1207-E242-F157-9465CC2190C4}"/>
              </a:ext>
            </a:extLst>
          </p:cNvPr>
          <p:cNvSpPr txBox="1"/>
          <p:nvPr/>
        </p:nvSpPr>
        <p:spPr>
          <a:xfrm>
            <a:off x="10127637" y="2656946"/>
            <a:ext cx="1728000" cy="553998"/>
          </a:xfrm>
          <a:prstGeom prst="rect">
            <a:avLst/>
          </a:prstGeom>
          <a:noFill/>
        </p:spPr>
        <p:txBody>
          <a:bodyPr vert="horz" wrap="square" lIns="36000" tIns="0" rIns="36000" bIns="0" rtlCol="0" anchor="ctr">
            <a:spAutoFit/>
          </a:bodyPr>
          <a:lstStyle/>
          <a:p>
            <a:pPr marL="108000" marR="0" lvl="0" indent="-108000" algn="l" defTabSz="787481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6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Data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는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Activity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를 위해 필요한 필수 데이터 표시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4B70274-E4D3-00EB-3BBD-798F584ABF0D}"/>
              </a:ext>
            </a:extLst>
          </p:cNvPr>
          <p:cNvSpPr txBox="1"/>
          <p:nvPr/>
        </p:nvSpPr>
        <p:spPr>
          <a:xfrm>
            <a:off x="10127637" y="3991464"/>
            <a:ext cx="1728000" cy="777136"/>
          </a:xfrm>
          <a:prstGeom prst="rect">
            <a:avLst/>
          </a:prstGeom>
          <a:noFill/>
        </p:spPr>
        <p:txBody>
          <a:bodyPr vert="horz" wrap="square" lIns="36000" tIns="0" rIns="36000" bIns="0" rtlCol="0" anchor="ctr">
            <a:spAutoFit/>
          </a:bodyPr>
          <a:lstStyle/>
          <a:p>
            <a:pPr marL="108000" marR="0" lvl="0" indent="-108000" algn="l" defTabSz="787481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6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Activity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를 논리적으로 항목화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/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군집화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marL="108000" marR="0" lvl="0" indent="-108000" algn="l" defTabSz="787481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6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프로세스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Flow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를 변화시키지는 않음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205A413-4027-4C2F-F00A-0210A04B2DDF}"/>
              </a:ext>
            </a:extLst>
          </p:cNvPr>
          <p:cNvSpPr txBox="1"/>
          <p:nvPr/>
        </p:nvSpPr>
        <p:spPr>
          <a:xfrm>
            <a:off x="10127637" y="5514556"/>
            <a:ext cx="1728000" cy="553998"/>
          </a:xfrm>
          <a:prstGeom prst="rect">
            <a:avLst/>
          </a:prstGeom>
          <a:noFill/>
        </p:spPr>
        <p:txBody>
          <a:bodyPr vert="horz" wrap="square" lIns="36000" tIns="0" rIns="36000" bIns="0" rtlCol="0" anchor="ctr">
            <a:spAutoFit/>
          </a:bodyPr>
          <a:lstStyle/>
          <a:p>
            <a:pPr marL="108000" marR="0" lvl="0" indent="-108000" algn="l" defTabSz="787481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65A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Process Diagram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의 특정 부분에 대한 부연 설명을 표시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CEFDF83-8A13-47A2-9E60-BAEB57078B78}"/>
              </a:ext>
            </a:extLst>
          </p:cNvPr>
          <p:cNvSpPr txBox="1"/>
          <p:nvPr/>
        </p:nvSpPr>
        <p:spPr>
          <a:xfrm>
            <a:off x="9172571" y="2260341"/>
            <a:ext cx="2700000" cy="184666"/>
          </a:xfrm>
          <a:prstGeom prst="rect">
            <a:avLst/>
          </a:prstGeom>
          <a:noFill/>
        </p:spPr>
        <p:txBody>
          <a:bodyPr vert="horz" wrap="square" lIns="36000" tIns="0" rIns="36000" bIns="0" rtlCol="0">
            <a:spAutoFit/>
          </a:bodyPr>
          <a:lstStyle/>
          <a:p>
            <a:pPr marL="0" marR="0" lvl="0" indent="0" algn="l" defTabSz="787481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65A"/>
              </a:buClr>
              <a:buSzTx/>
              <a:buFontTx/>
              <a:buNone/>
              <a:tabLst/>
              <a:defRPr/>
            </a:pPr>
            <a:r>
              <a:rPr kumimoji="0" lang="en-US" altLang="ko-KR" sz="1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327CB69-9016-39C5-9F57-CE495FFE12B6}"/>
              </a:ext>
            </a:extLst>
          </p:cNvPr>
          <p:cNvSpPr txBox="1"/>
          <p:nvPr/>
        </p:nvSpPr>
        <p:spPr>
          <a:xfrm>
            <a:off x="9172571" y="3654452"/>
            <a:ext cx="2700000" cy="184666"/>
          </a:xfrm>
          <a:prstGeom prst="rect">
            <a:avLst/>
          </a:prstGeom>
          <a:noFill/>
        </p:spPr>
        <p:txBody>
          <a:bodyPr vert="horz" wrap="square" lIns="36000" tIns="0" rIns="36000" bIns="0" rtlCol="0">
            <a:spAutoFit/>
          </a:bodyPr>
          <a:lstStyle/>
          <a:p>
            <a:pPr marL="0" marR="0" lvl="0" indent="0" algn="l" defTabSz="787481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65A"/>
              </a:buClr>
              <a:buSzTx/>
              <a:buFontTx/>
              <a:buNone/>
              <a:tabLst/>
              <a:defRPr/>
            </a:pPr>
            <a:r>
              <a:rPr kumimoji="0" lang="en-US" altLang="ko-KR" sz="1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Group</a:t>
            </a:r>
            <a:endParaRPr kumimoji="0" lang="ko-KR" altLang="en-US" sz="1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354E82B-6984-BEEA-57C5-6F51216006E4}"/>
              </a:ext>
            </a:extLst>
          </p:cNvPr>
          <p:cNvSpPr txBox="1"/>
          <p:nvPr/>
        </p:nvSpPr>
        <p:spPr>
          <a:xfrm>
            <a:off x="9172571" y="5060495"/>
            <a:ext cx="2700000" cy="184666"/>
          </a:xfrm>
          <a:prstGeom prst="rect">
            <a:avLst/>
          </a:prstGeom>
          <a:noFill/>
        </p:spPr>
        <p:txBody>
          <a:bodyPr vert="horz" wrap="square" lIns="36000" tIns="0" rIns="36000" bIns="0" rtlCol="0">
            <a:spAutoFit/>
          </a:bodyPr>
          <a:lstStyle/>
          <a:p>
            <a:pPr marL="0" marR="0" lvl="0" indent="0" algn="l" defTabSz="787481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65A"/>
              </a:buClr>
              <a:buSzTx/>
              <a:buFontTx/>
              <a:buNone/>
              <a:tabLst/>
              <a:defRPr/>
            </a:pPr>
            <a:r>
              <a:rPr kumimoji="0" lang="en-US" altLang="ko-KR" sz="1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Annotation</a:t>
            </a:r>
            <a:endParaRPr kumimoji="0" lang="ko-KR" altLang="en-US" sz="1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69B3E11-E14B-4732-9117-94F0157E5EF0}"/>
              </a:ext>
            </a:extLst>
          </p:cNvPr>
          <p:cNvSpPr/>
          <p:nvPr/>
        </p:nvSpPr>
        <p:spPr>
          <a:xfrm>
            <a:off x="9295958" y="4127462"/>
            <a:ext cx="725669" cy="5051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38" name="Left Brace 137">
            <a:extLst>
              <a:ext uri="{FF2B5EF4-FFF2-40B4-BE49-F238E27FC236}">
                <a16:creationId xmlns:a16="http://schemas.microsoft.com/office/drawing/2014/main" id="{F0CF8976-1823-30F4-C655-2B64CA0B5B27}"/>
              </a:ext>
            </a:extLst>
          </p:cNvPr>
          <p:cNvSpPr/>
          <p:nvPr/>
        </p:nvSpPr>
        <p:spPr>
          <a:xfrm>
            <a:off x="9538866" y="5422226"/>
            <a:ext cx="239852" cy="738658"/>
          </a:xfrm>
          <a:prstGeom prst="leftBrace">
            <a:avLst>
              <a:gd name="adj1" fmla="val 17555"/>
              <a:gd name="adj2" fmla="val 50917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39" name="Rectangle: Folded Corner 138">
            <a:extLst>
              <a:ext uri="{FF2B5EF4-FFF2-40B4-BE49-F238E27FC236}">
                <a16:creationId xmlns:a16="http://schemas.microsoft.com/office/drawing/2014/main" id="{9ADFED35-26EB-7360-569E-5A4D0066F030}"/>
              </a:ext>
            </a:extLst>
          </p:cNvPr>
          <p:cNvSpPr/>
          <p:nvPr/>
        </p:nvSpPr>
        <p:spPr>
          <a:xfrm rot="5400000" flipH="1" flipV="1">
            <a:off x="9349079" y="2706753"/>
            <a:ext cx="619427" cy="454384"/>
          </a:xfrm>
          <a:prstGeom prst="foldedCorner">
            <a:avLst>
              <a:gd name="adj" fmla="val 4424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140" name="Straight Connector 1057">
            <a:extLst>
              <a:ext uri="{FF2B5EF4-FFF2-40B4-BE49-F238E27FC236}">
                <a16:creationId xmlns:a16="http://schemas.microsoft.com/office/drawing/2014/main" id="{CBDB8046-A521-0146-BE1F-18F3C7F3EC94}"/>
              </a:ext>
            </a:extLst>
          </p:cNvPr>
          <p:cNvCxnSpPr>
            <a:cxnSpLocks/>
          </p:cNvCxnSpPr>
          <p:nvPr/>
        </p:nvCxnSpPr>
        <p:spPr>
          <a:xfrm>
            <a:off x="3157898" y="2205304"/>
            <a:ext cx="0" cy="4176446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057">
            <a:extLst>
              <a:ext uri="{FF2B5EF4-FFF2-40B4-BE49-F238E27FC236}">
                <a16:creationId xmlns:a16="http://schemas.microsoft.com/office/drawing/2014/main" id="{59CD2297-52F4-2EF2-D62C-42166CE0E313}"/>
              </a:ext>
            </a:extLst>
          </p:cNvPr>
          <p:cNvCxnSpPr>
            <a:cxnSpLocks/>
          </p:cNvCxnSpPr>
          <p:nvPr/>
        </p:nvCxnSpPr>
        <p:spPr>
          <a:xfrm>
            <a:off x="6103768" y="2205304"/>
            <a:ext cx="0" cy="4176446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057">
            <a:extLst>
              <a:ext uri="{FF2B5EF4-FFF2-40B4-BE49-F238E27FC236}">
                <a16:creationId xmlns:a16="http://schemas.microsoft.com/office/drawing/2014/main" id="{BED779A2-8176-215C-0DB7-3C823AF33CE8}"/>
              </a:ext>
            </a:extLst>
          </p:cNvPr>
          <p:cNvCxnSpPr>
            <a:cxnSpLocks/>
          </p:cNvCxnSpPr>
          <p:nvPr/>
        </p:nvCxnSpPr>
        <p:spPr>
          <a:xfrm>
            <a:off x="9049638" y="2205304"/>
            <a:ext cx="0" cy="4176446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3E55CC18-98F0-184A-9733-F533A7374BFE}"/>
              </a:ext>
            </a:extLst>
          </p:cNvPr>
          <p:cNvGrpSpPr/>
          <p:nvPr/>
        </p:nvGrpSpPr>
        <p:grpSpPr>
          <a:xfrm>
            <a:off x="6455002" y="2694979"/>
            <a:ext cx="2243402" cy="1279183"/>
            <a:chOff x="6486992" y="2788113"/>
            <a:chExt cx="2243402" cy="1279183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0A3B66FB-858A-AC07-7CBF-6C8413809336}"/>
                </a:ext>
              </a:extLst>
            </p:cNvPr>
            <p:cNvGrpSpPr/>
            <p:nvPr/>
          </p:nvGrpSpPr>
          <p:grpSpPr>
            <a:xfrm>
              <a:off x="6486992" y="2788113"/>
              <a:ext cx="2243402" cy="641022"/>
              <a:chOff x="6485729" y="2788113"/>
              <a:chExt cx="2243402" cy="641022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DE5B38D2-5DE9-179B-AD56-EF8F73DB105A}"/>
                  </a:ext>
                </a:extLst>
              </p:cNvPr>
              <p:cNvSpPr/>
              <p:nvPr/>
            </p:nvSpPr>
            <p:spPr>
              <a:xfrm>
                <a:off x="7152458" y="2788113"/>
                <a:ext cx="1576673" cy="64088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3E01FE29-604D-A00B-0C65-055D42605E89}"/>
                  </a:ext>
                </a:extLst>
              </p:cNvPr>
              <p:cNvSpPr/>
              <p:nvPr/>
            </p:nvSpPr>
            <p:spPr>
              <a:xfrm>
                <a:off x="6485729" y="2788248"/>
                <a:ext cx="733197" cy="64088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45720" rIns="0" bIns="4572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Role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(</a:t>
                </a:r>
                <a:r>
                  <a:rPr kumimoji="0" lang="ko-KR" alt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34" charset="-127"/>
                    <a:cs typeface="Arial" panose="020B0604020202020204" pitchFamily="34" charset="0"/>
                  </a:rPr>
                  <a:t>직무</a:t>
                </a:r>
                <a:r>
                  <a:rPr kumimoji="0" lang="en-US" altLang="ko-KR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34" charset="-127"/>
                    <a:cs typeface="Arial" panose="020B0604020202020204" pitchFamily="34" charset="0"/>
                  </a:rPr>
                  <a:t>/</a:t>
                </a:r>
                <a:r>
                  <a:rPr kumimoji="0" lang="ko-KR" alt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34" charset="-127"/>
                    <a:cs typeface="Arial" panose="020B0604020202020204" pitchFamily="34" charset="0"/>
                  </a:rPr>
                  <a:t>역할</a:t>
                </a:r>
                <a:r>
                  <a:rPr kumimoji="0" lang="en-US" altLang="ko-KR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34" charset="-127"/>
                    <a:cs typeface="Arial" panose="020B0604020202020204" pitchFamily="34" charset="0"/>
                  </a:rPr>
                  <a:t>)</a:t>
                </a:r>
                <a:endPara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05002DF4-E68B-6C19-2D88-1968AB734ABD}"/>
                </a:ext>
              </a:extLst>
            </p:cNvPr>
            <p:cNvGrpSpPr/>
            <p:nvPr/>
          </p:nvGrpSpPr>
          <p:grpSpPr>
            <a:xfrm>
              <a:off x="6486992" y="3426274"/>
              <a:ext cx="2243402" cy="641022"/>
              <a:chOff x="6485729" y="2788113"/>
              <a:chExt cx="2243402" cy="641022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3943FA6F-8B94-63F8-DE81-16638573E6E1}"/>
                  </a:ext>
                </a:extLst>
              </p:cNvPr>
              <p:cNvSpPr/>
              <p:nvPr/>
            </p:nvSpPr>
            <p:spPr>
              <a:xfrm>
                <a:off x="7152458" y="2788113"/>
                <a:ext cx="1576673" cy="64088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CBE4A93B-DEA7-2636-4DE9-898F156F96FE}"/>
                  </a:ext>
                </a:extLst>
              </p:cNvPr>
              <p:cNvSpPr/>
              <p:nvPr/>
            </p:nvSpPr>
            <p:spPr>
              <a:xfrm>
                <a:off x="6485729" y="2788248"/>
                <a:ext cx="733197" cy="64088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45720" rIns="0" bIns="45720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Role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(</a:t>
                </a:r>
                <a:r>
                  <a:rPr kumimoji="0" lang="ko-KR" alt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34" charset="-127"/>
                    <a:cs typeface="Arial" panose="020B0604020202020204" pitchFamily="34" charset="0"/>
                  </a:rPr>
                  <a:t>직무</a:t>
                </a:r>
                <a:r>
                  <a:rPr kumimoji="0" lang="en-US" altLang="ko-KR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34" charset="-127"/>
                    <a:cs typeface="Arial" panose="020B0604020202020204" pitchFamily="34" charset="0"/>
                  </a:rPr>
                  <a:t>/</a:t>
                </a:r>
                <a:r>
                  <a:rPr kumimoji="0" lang="ko-KR" alt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34" charset="-127"/>
                    <a:cs typeface="Arial" panose="020B0604020202020204" pitchFamily="34" charset="0"/>
                  </a:rPr>
                  <a:t>역할</a:t>
                </a:r>
                <a:r>
                  <a:rPr kumimoji="0" lang="en-US" altLang="ko-KR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맑은 고딕" panose="020B0503020000020004" pitchFamily="34" charset="-127"/>
                    <a:cs typeface="Arial" panose="020B0604020202020204" pitchFamily="34" charset="0"/>
                  </a:rPr>
                  <a:t>)</a:t>
                </a:r>
                <a:endPara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5035ED-1F2A-DAA7-C16A-91E38FC18821}"/>
              </a:ext>
            </a:extLst>
          </p:cNvPr>
          <p:cNvSpPr/>
          <p:nvPr/>
        </p:nvSpPr>
        <p:spPr>
          <a:xfrm>
            <a:off x="9982563" y="267159"/>
            <a:ext cx="900000" cy="28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Learning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1AC42E-324A-1B7E-C07B-A8AAD49D369B}"/>
              </a:ext>
            </a:extLst>
          </p:cNvPr>
          <p:cNvSpPr/>
          <p:nvPr/>
        </p:nvSpPr>
        <p:spPr>
          <a:xfrm>
            <a:off x="10957309" y="265748"/>
            <a:ext cx="900000" cy="288000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418949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C463F83A-9DE6-3107-F4B1-CA0C976E0184}"/>
              </a:ext>
            </a:extLst>
          </p:cNvPr>
          <p:cNvSpPr/>
          <p:nvPr/>
        </p:nvSpPr>
        <p:spPr>
          <a:xfrm>
            <a:off x="2" y="0"/>
            <a:ext cx="6095998" cy="6867427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82E6F-BC2A-4771-A9CA-5A88BAC0428F}"/>
              </a:ext>
            </a:extLst>
          </p:cNvPr>
          <p:cNvSpPr txBox="1"/>
          <p:nvPr/>
        </p:nvSpPr>
        <p:spPr>
          <a:xfrm>
            <a:off x="406786" y="1351506"/>
            <a:ext cx="11378429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PI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방법론 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A to Z</a:t>
            </a:r>
          </a:p>
          <a:p>
            <a:pPr marL="571500" marR="0" lvl="1" indent="-5715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사업환경 및 경영 전략 이해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marL="571500" marR="0" lvl="1" indent="-5715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As-is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프로세스 설계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marL="571500" marR="0" lvl="1" indent="-5715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혁신과제 정의 및 우선순위화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marL="571500" marR="0" lvl="1" indent="-5715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To-be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프로세스 재정립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marL="571500" marR="0" lvl="1" indent="-5715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To-be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과제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구체화</a:t>
            </a:r>
          </a:p>
          <a:p>
            <a:pPr marL="571500" marR="0" lvl="1" indent="-5715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pic>
        <p:nvPicPr>
          <p:cNvPr id="2" name="Picture 2" descr="homem escrevendo no quadro branco">
            <a:extLst>
              <a:ext uri="{FF2B5EF4-FFF2-40B4-BE49-F238E27FC236}">
                <a16:creationId xmlns:a16="http://schemas.microsoft.com/office/drawing/2014/main" id="{318A7437-9166-FDCB-F4E4-217EA8BDC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4" r="26438"/>
          <a:stretch/>
        </p:blipFill>
        <p:spPr bwMode="auto">
          <a:xfrm>
            <a:off x="6096000" y="-9427"/>
            <a:ext cx="6096000" cy="686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02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6">
            <a:extLst>
              <a:ext uri="{FF2B5EF4-FFF2-40B4-BE49-F238E27FC236}">
                <a16:creationId xmlns:a16="http://schemas.microsoft.com/office/drawing/2014/main" id="{B0EDF79F-0BA5-52FE-7AF9-7BC33405E819}"/>
              </a:ext>
            </a:extLst>
          </p:cNvPr>
          <p:cNvGrpSpPr/>
          <p:nvPr/>
        </p:nvGrpSpPr>
        <p:grpSpPr>
          <a:xfrm>
            <a:off x="336000" y="1808162"/>
            <a:ext cx="11520000" cy="4573586"/>
            <a:chOff x="344226" y="1808163"/>
            <a:chExt cx="2880000" cy="45735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186DC9-0EBF-99A5-3A6D-2857CE72BF8A}"/>
                </a:ext>
              </a:extLst>
            </p:cNvPr>
            <p:cNvSpPr/>
            <p:nvPr/>
          </p:nvSpPr>
          <p:spPr>
            <a:xfrm>
              <a:off x="344226" y="1808163"/>
              <a:ext cx="2880000" cy="360000"/>
            </a:xfrm>
            <a:prstGeom prst="rect">
              <a:avLst/>
            </a:prstGeom>
            <a:solidFill>
              <a:srgbClr val="1428A0"/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Exercise Data</a:t>
              </a:r>
            </a:p>
          </p:txBody>
        </p:sp>
        <p:sp>
          <p:nvSpPr>
            <p:cNvPr id="7" name="Rectangle 45">
              <a:extLst>
                <a:ext uri="{FF2B5EF4-FFF2-40B4-BE49-F238E27FC236}">
                  <a16:creationId xmlns:a16="http://schemas.microsoft.com/office/drawing/2014/main" id="{727B5619-9A03-71FD-5725-B491A2E18F9E}"/>
                </a:ext>
              </a:extLst>
            </p:cNvPr>
            <p:cNvSpPr/>
            <p:nvPr/>
          </p:nvSpPr>
          <p:spPr>
            <a:xfrm>
              <a:off x="344226" y="2168162"/>
              <a:ext cx="2880000" cy="4213587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1DDB49A-AA9F-BBDA-F362-DC4E18ADC87F}"/>
              </a:ext>
            </a:extLst>
          </p:cNvPr>
          <p:cNvSpPr/>
          <p:nvPr/>
        </p:nvSpPr>
        <p:spPr>
          <a:xfrm>
            <a:off x="9982563" y="267159"/>
            <a:ext cx="900000" cy="28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Learning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3866B0-472B-E6F8-ABA1-BBFFBBD7D76F}"/>
              </a:ext>
            </a:extLst>
          </p:cNvPr>
          <p:cNvSpPr/>
          <p:nvPr/>
        </p:nvSpPr>
        <p:spPr>
          <a:xfrm>
            <a:off x="10957309" y="265748"/>
            <a:ext cx="900000" cy="288000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C7DAB79-FB93-3445-48F6-8A5B26584CE2}"/>
              </a:ext>
            </a:extLst>
          </p:cNvPr>
          <p:cNvSpPr txBox="1">
            <a:spLocks/>
          </p:cNvSpPr>
          <p:nvPr/>
        </p:nvSpPr>
        <p:spPr>
          <a:xfrm>
            <a:off x="338400" y="774387"/>
            <a:ext cx="11517794" cy="488524"/>
          </a:xfrm>
          <a:prstGeom prst="rect">
            <a:avLst/>
          </a:prstGeom>
        </p:spPr>
        <p:txBody>
          <a:bodyPr lIns="0">
            <a:noAutofit/>
            <a:scene3d>
              <a:camera prst="orthographicFront"/>
              <a:lightRig rig="threePt" dir="t"/>
            </a:scene3d>
            <a:sp3d>
              <a:bevelB w="0" h="1270"/>
            </a:sp3d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200"/>
              </a:spcAft>
              <a:buFont typeface="Arial" panose="020B0604020202020204" pitchFamily="34" charset="0"/>
              <a:buNone/>
              <a:defRPr sz="2200" b="1" kern="1200" spc="0" baseline="0">
                <a:solidFill>
                  <a:schemeClr val="tx1"/>
                </a:solidFill>
                <a:latin typeface="맑은 고딕" panose="020B0503020000020004" pitchFamily="50" charset="-127"/>
                <a:ea typeface="+mj-ea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rebuchet MS" panose="020B0703020202090204" pitchFamily="34" charset="0"/>
                <a:ea typeface="맑은 고딕" panose="020B0503020000020004" pitchFamily="50" charset="-127"/>
                <a:cs typeface="+mn-cs"/>
              </a:defRPr>
            </a:lvl2pPr>
            <a:lvl3pPr marL="457200" indent="-22860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200" kern="1200">
                <a:solidFill>
                  <a:schemeClr val="tx1"/>
                </a:solidFill>
                <a:latin typeface="Trebuchet MS" panose="020B0703020202090204" pitchFamily="34" charset="0"/>
                <a:ea typeface="맑은 고딕" panose="020B0503020000020004" pitchFamily="50" charset="-127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rebuchet MS" panose="020B0703020202090204" pitchFamily="34" charset="0"/>
                <a:ea typeface="맑은 고딕" panose="020B0503020000020004" pitchFamily="50" charset="-127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rebuchet MS" panose="020B0703020202090204" pitchFamily="34" charset="0"/>
                <a:ea typeface="맑은 고딕" panose="020B0503020000020004" pitchFamily="50" charset="-127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ABC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사의 제품 프로토타입 개발 업무 관련 배경을 설명한 내용입니다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. </a:t>
            </a:r>
            <a:b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하기 내용을 토대로 주요 이슈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,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원인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,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개선 기회와 혁신과제를 정리해주세요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FC444-CE1A-2ED1-8CB6-C7690127E363}"/>
              </a:ext>
            </a:extLst>
          </p:cNvPr>
          <p:cNvSpPr txBox="1">
            <a:spLocks/>
          </p:cNvSpPr>
          <p:nvPr/>
        </p:nvSpPr>
        <p:spPr>
          <a:xfrm>
            <a:off x="339244" y="421666"/>
            <a:ext cx="10515600" cy="313932"/>
          </a:xfrm>
          <a:prstGeom prst="rect">
            <a:avLst/>
          </a:prstGeom>
        </p:spPr>
        <p:txBody>
          <a:bodyPr lIns="0" anchor="t">
            <a:spAutoFit/>
            <a:scene3d>
              <a:camera prst="orthographicFront"/>
              <a:lightRig rig="threePt" dir="t"/>
            </a:scene3d>
            <a:sp3d>
              <a:bevelB w="0" h="1270"/>
            </a:sp3d>
          </a:bodyPr>
          <a:lstStyle>
            <a:lvl1pPr marL="0" indent="0"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kern="1200" spc="0" baseline="0">
                <a:solidFill>
                  <a:schemeClr val="tx1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marL="288000" marR="0" lvl="0" indent="0" algn="l" defTabSz="914377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혁신과제 정의 및 우선순위화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&gt;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핵심 이슈 기반 개선 기회 도출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Exercise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85BFC-CF4D-76D3-3650-B3D4BA2D8FB1}"/>
              </a:ext>
            </a:extLst>
          </p:cNvPr>
          <p:cNvSpPr/>
          <p:nvPr/>
        </p:nvSpPr>
        <p:spPr>
          <a:xfrm>
            <a:off x="339244" y="439152"/>
            <a:ext cx="252000" cy="252000"/>
          </a:xfrm>
          <a:prstGeom prst="rect">
            <a:avLst/>
          </a:prstGeom>
          <a:solidFill>
            <a:srgbClr val="1428A0"/>
          </a:solidFill>
          <a:ln>
            <a:solidFill>
              <a:srgbClr val="142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06B9F8-684C-EA94-8876-81865016A0F0}"/>
              </a:ext>
            </a:extLst>
          </p:cNvPr>
          <p:cNvSpPr txBox="1"/>
          <p:nvPr/>
        </p:nvSpPr>
        <p:spPr>
          <a:xfrm>
            <a:off x="336000" y="2335238"/>
            <a:ext cx="11520000" cy="3867725"/>
          </a:xfrm>
          <a:prstGeom prst="rect">
            <a:avLst/>
          </a:prstGeom>
          <a:noFill/>
        </p:spPr>
        <p:txBody>
          <a:bodyPr wrap="square" lIns="180000" tIns="0" rIns="180000" bIns="0">
            <a:spAutoFit/>
          </a:bodyPr>
          <a:lstStyle/>
          <a:p>
            <a:pPr marL="176213" marR="0" lvl="1" indent="-176213" algn="l" defTabSz="1041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ABC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사는 빠르게 변화하는 시장과 고객 니즈에 효율적으로 대응하기 위해 제품 프로토타입 개발의 효율화를 위한 방안을 고민하고 있습니다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</a:p>
          <a:p>
            <a:pPr marL="176213" marR="0" lvl="1" indent="-176213" algn="l" defTabSz="1041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현재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ABC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사는 제품 프로토타입 개발 과정에서 아래와 같은 문제가 있습니다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이를 기반으로 핵심 이슈와 근본 원인을 정리한 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이에 대한 개선 기회와 혁신과제를 정의하시기 바랍니다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180000" marR="0" lvl="1" indent="0" algn="l" defTabSz="1041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제품 프로토타입 개발 과정 상 문제</a:t>
            </a:r>
            <a:endParaRPr kumimoji="0" lang="en-US" altLang="ko-KR" sz="1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96000" marR="0" lvl="1" indent="-176213" algn="l" defTabSz="1041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제품 프로토타입 개발 모니터링은 엑셀로 관리되어 수시로 이해관계자에게 이메일을 통해 공유되고 있음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96000" marR="0" lvl="1" indent="-176213" algn="l" defTabSz="1041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각 이해관계자는 제품 프로토타입 개발 현황 확인을 위해 이메일을 확인하여 엑셀을 다운받고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필요 부분과 업데이트를  개별로 기획자에게 회신하고 있음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96000" marR="0" lvl="1" indent="-176213" algn="l" defTabSz="1041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제품 프로토타입 개발 시 협업 과정에서 작성되는 주요 문서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중간 산출물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최종 산출물들이 공유 폴더를 활용하나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조직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변경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담당자 변경 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관련 자료들이 제대로 이관되지 않고 유실되는 문제가 존재함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96000" marR="0" lvl="1" indent="-176213" algn="l" defTabSz="1041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보안 중요도가 높은 제품 프로토타입 관련 문서임에도 불구 핵심 이해관계자 외 대상에게 공유되는 상황 종종 발생하고 있음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96000" marR="0" lvl="1" indent="-176213" algn="l" defTabSz="1041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제품 프로토타입 디자인 시 다수의 인력이 공동으로 작업하는 관계로 버전 관리가 제대로 이루어지지 않아 최신본에 대한 확인이 어렵고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모든 수정내용의 반영여부를 재확인해야 하는 번거로움 존재함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96000" marR="0" lvl="1" indent="-176213" algn="l" defTabSz="1041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제품 프로토타입 진행 현황 보고를 위해 동일한 내용을 각 부서가 기호에 맞춰 별도로 작업하여 보고하는 형태로 수행 중임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396000" marR="0" lvl="1" indent="-176213" algn="l" defTabSz="1041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제품 프로토타입 기술 검수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심의 승인 등의 절차가 모두 대면으로 이루어지며 일정 준비부터 진행까지 시간이 많이 소요됨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96000" marR="0" lvl="1" indent="-176213" algn="l" defTabSz="1041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제품 프로토타입 심의 승인 이후 이해관계자에 승인 결과를 별도로 커뮤니케이션하고 추진을 진행하는 과정이 필요함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93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6">
            <a:extLst>
              <a:ext uri="{FF2B5EF4-FFF2-40B4-BE49-F238E27FC236}">
                <a16:creationId xmlns:a16="http://schemas.microsoft.com/office/drawing/2014/main" id="{B0EDF79F-0BA5-52FE-7AF9-7BC33405E819}"/>
              </a:ext>
            </a:extLst>
          </p:cNvPr>
          <p:cNvGrpSpPr/>
          <p:nvPr/>
        </p:nvGrpSpPr>
        <p:grpSpPr>
          <a:xfrm>
            <a:off x="336000" y="1808162"/>
            <a:ext cx="11520000" cy="4573586"/>
            <a:chOff x="344226" y="1808163"/>
            <a:chExt cx="2880000" cy="45735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186DC9-0EBF-99A5-3A6D-2857CE72BF8A}"/>
                </a:ext>
              </a:extLst>
            </p:cNvPr>
            <p:cNvSpPr/>
            <p:nvPr/>
          </p:nvSpPr>
          <p:spPr>
            <a:xfrm>
              <a:off x="344226" y="1808163"/>
              <a:ext cx="2880000" cy="360000"/>
            </a:xfrm>
            <a:prstGeom prst="rect">
              <a:avLst/>
            </a:prstGeom>
            <a:solidFill>
              <a:srgbClr val="1428A0"/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답안 작성 </a:t>
              </a: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맑은 고딕" panose="020B0503020000020004" pitchFamily="34" charset="-127"/>
                  <a:cs typeface="Arial" panose="020B0604020202020204" pitchFamily="34" charset="0"/>
                </a:rPr>
                <a:t>Template</a:t>
              </a:r>
            </a:p>
          </p:txBody>
        </p:sp>
        <p:sp>
          <p:nvSpPr>
            <p:cNvPr id="7" name="Rectangle 45">
              <a:extLst>
                <a:ext uri="{FF2B5EF4-FFF2-40B4-BE49-F238E27FC236}">
                  <a16:creationId xmlns:a16="http://schemas.microsoft.com/office/drawing/2014/main" id="{727B5619-9A03-71FD-5725-B491A2E18F9E}"/>
                </a:ext>
              </a:extLst>
            </p:cNvPr>
            <p:cNvSpPr/>
            <p:nvPr/>
          </p:nvSpPr>
          <p:spPr>
            <a:xfrm>
              <a:off x="344226" y="2168162"/>
              <a:ext cx="2880000" cy="4213587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1DDB49A-AA9F-BBDA-F362-DC4E18ADC87F}"/>
              </a:ext>
            </a:extLst>
          </p:cNvPr>
          <p:cNvSpPr/>
          <p:nvPr/>
        </p:nvSpPr>
        <p:spPr>
          <a:xfrm>
            <a:off x="9982563" y="267159"/>
            <a:ext cx="900000" cy="28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Learning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3866B0-472B-E6F8-ABA1-BBFFBBD7D76F}"/>
              </a:ext>
            </a:extLst>
          </p:cNvPr>
          <p:cNvSpPr/>
          <p:nvPr/>
        </p:nvSpPr>
        <p:spPr>
          <a:xfrm>
            <a:off x="10957309" y="265748"/>
            <a:ext cx="900000" cy="288000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C7DAB79-FB93-3445-48F6-8A5B26584CE2}"/>
              </a:ext>
            </a:extLst>
          </p:cNvPr>
          <p:cNvSpPr txBox="1">
            <a:spLocks/>
          </p:cNvSpPr>
          <p:nvPr/>
        </p:nvSpPr>
        <p:spPr>
          <a:xfrm>
            <a:off x="338400" y="774387"/>
            <a:ext cx="11517794" cy="488524"/>
          </a:xfrm>
          <a:prstGeom prst="rect">
            <a:avLst/>
          </a:prstGeom>
        </p:spPr>
        <p:txBody>
          <a:bodyPr lIns="0">
            <a:noAutofit/>
            <a:scene3d>
              <a:camera prst="orthographicFront"/>
              <a:lightRig rig="threePt" dir="t"/>
            </a:scene3d>
            <a:sp3d>
              <a:bevelB w="0" h="1270"/>
            </a:sp3d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200"/>
              </a:spcAft>
              <a:buFont typeface="Arial" panose="020B0604020202020204" pitchFamily="34" charset="0"/>
              <a:buNone/>
              <a:defRPr sz="2200" b="1" kern="1200" spc="0" baseline="0">
                <a:solidFill>
                  <a:schemeClr val="tx1"/>
                </a:solidFill>
                <a:latin typeface="맑은 고딕" panose="020B0503020000020004" pitchFamily="50" charset="-127"/>
                <a:ea typeface="+mj-ea"/>
                <a:cs typeface="+mn-cs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rebuchet MS" panose="020B0703020202090204" pitchFamily="34" charset="0"/>
                <a:ea typeface="맑은 고딕" panose="020B0503020000020004" pitchFamily="50" charset="-127"/>
                <a:cs typeface="+mn-cs"/>
              </a:defRPr>
            </a:lvl2pPr>
            <a:lvl3pPr marL="457200" indent="-228600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200" kern="1200">
                <a:solidFill>
                  <a:schemeClr val="tx1"/>
                </a:solidFill>
                <a:latin typeface="Trebuchet MS" panose="020B0703020202090204" pitchFamily="34" charset="0"/>
                <a:ea typeface="맑은 고딕" panose="020B0503020000020004" pitchFamily="50" charset="-127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rebuchet MS" panose="020B0703020202090204" pitchFamily="34" charset="0"/>
                <a:ea typeface="맑은 고딕" panose="020B0503020000020004" pitchFamily="50" charset="-127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rebuchet MS" panose="020B0703020202090204" pitchFamily="34" charset="0"/>
                <a:ea typeface="맑은 고딕" panose="020B0503020000020004" pitchFamily="50" charset="-127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ABC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사의 제품 프로토타입 개발 업무 관련 배경을 설명한 내용입니다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. </a:t>
            </a:r>
            <a:b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하기 내용을 토대로 주요 이슈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,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원인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,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개선 기회와 혁신과제를 정리해주세요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FC444-CE1A-2ED1-8CB6-C7690127E363}"/>
              </a:ext>
            </a:extLst>
          </p:cNvPr>
          <p:cNvSpPr txBox="1">
            <a:spLocks/>
          </p:cNvSpPr>
          <p:nvPr/>
        </p:nvSpPr>
        <p:spPr>
          <a:xfrm>
            <a:off x="339244" y="421666"/>
            <a:ext cx="10515600" cy="313932"/>
          </a:xfrm>
          <a:prstGeom prst="rect">
            <a:avLst/>
          </a:prstGeom>
        </p:spPr>
        <p:txBody>
          <a:bodyPr lIns="0" anchor="t">
            <a:spAutoFit/>
            <a:scene3d>
              <a:camera prst="orthographicFront"/>
              <a:lightRig rig="threePt" dir="t"/>
            </a:scene3d>
            <a:sp3d>
              <a:bevelB w="0" h="1270"/>
            </a:sp3d>
          </a:bodyPr>
          <a:lstStyle>
            <a:lvl1pPr marL="0" indent="0" algn="l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kern="1200" spc="0" baseline="0">
                <a:solidFill>
                  <a:schemeClr val="tx1"/>
                </a:solidFill>
                <a:latin typeface="맑은 고딕" panose="020B0503020000020004" pitchFamily="50" charset="-127"/>
                <a:ea typeface="+mj-ea"/>
                <a:cs typeface="+mj-cs"/>
              </a:defRPr>
            </a:lvl1pPr>
          </a:lstStyle>
          <a:p>
            <a:pPr marL="288000" marR="0" lvl="0" indent="0" algn="l" defTabSz="914377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혁신과제 정의 및 우선순위화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&gt;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핵심 이슈 기반 개선 기회 도출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Exercise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85BFC-CF4D-76D3-3650-B3D4BA2D8FB1}"/>
              </a:ext>
            </a:extLst>
          </p:cNvPr>
          <p:cNvSpPr/>
          <p:nvPr/>
        </p:nvSpPr>
        <p:spPr>
          <a:xfrm>
            <a:off x="339244" y="439152"/>
            <a:ext cx="252000" cy="252000"/>
          </a:xfrm>
          <a:prstGeom prst="rect">
            <a:avLst/>
          </a:prstGeom>
          <a:solidFill>
            <a:srgbClr val="1428A0"/>
          </a:solidFill>
          <a:ln>
            <a:solidFill>
              <a:srgbClr val="142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037F33-FE41-BC5C-B8BE-B2FAF4347D06}"/>
              </a:ext>
            </a:extLst>
          </p:cNvPr>
          <p:cNvSpPr/>
          <p:nvPr/>
        </p:nvSpPr>
        <p:spPr>
          <a:xfrm>
            <a:off x="3470152" y="2334466"/>
            <a:ext cx="2340000" cy="250550"/>
          </a:xfrm>
          <a:prstGeom prst="rect">
            <a:avLst/>
          </a:prstGeom>
          <a:solidFill>
            <a:schemeClr val="bg1"/>
          </a:solidFill>
          <a:ln w="19050">
            <a:solidFill>
              <a:srgbClr val="142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주요 원인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2B9E54-2339-5D86-FA33-A40445EE6C9D}"/>
              </a:ext>
            </a:extLst>
          </p:cNvPr>
          <p:cNvSpPr/>
          <p:nvPr/>
        </p:nvSpPr>
        <p:spPr>
          <a:xfrm>
            <a:off x="6422462" y="2334466"/>
            <a:ext cx="2340000" cy="250550"/>
          </a:xfrm>
          <a:prstGeom prst="rect">
            <a:avLst/>
          </a:prstGeom>
          <a:solidFill>
            <a:schemeClr val="bg1"/>
          </a:solidFill>
          <a:ln w="19050">
            <a:solidFill>
              <a:srgbClr val="142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개선 기회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5E934-AA4B-3F92-D912-CC441F3B8445}"/>
              </a:ext>
            </a:extLst>
          </p:cNvPr>
          <p:cNvSpPr/>
          <p:nvPr/>
        </p:nvSpPr>
        <p:spPr>
          <a:xfrm>
            <a:off x="517842" y="2334386"/>
            <a:ext cx="2340000" cy="250550"/>
          </a:xfrm>
          <a:prstGeom prst="rect">
            <a:avLst/>
          </a:prstGeom>
          <a:solidFill>
            <a:schemeClr val="bg1"/>
          </a:solidFill>
          <a:ln w="19050">
            <a:solidFill>
              <a:srgbClr val="142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이슈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List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4" name="직사각형 3">
            <a:extLst>
              <a:ext uri="{FF2B5EF4-FFF2-40B4-BE49-F238E27FC236}">
                <a16:creationId xmlns:a16="http://schemas.microsoft.com/office/drawing/2014/main" id="{0038FD7A-8FAF-CC9D-258F-1B44C1D9BDCF}"/>
              </a:ext>
            </a:extLst>
          </p:cNvPr>
          <p:cNvSpPr/>
          <p:nvPr/>
        </p:nvSpPr>
        <p:spPr>
          <a:xfrm>
            <a:off x="517842" y="3330031"/>
            <a:ext cx="234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latinLnBrk="0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문서 버전 관리 부재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최신본</a:t>
            </a:r>
            <a:r>
              <a:rPr lang="ko-KR" altLang="en-US" sz="1000" dirty="0">
                <a:solidFill>
                  <a:schemeClr val="tx1"/>
                </a:solidFill>
              </a:rPr>
              <a:t> 확인 어려움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4">
            <a:extLst>
              <a:ext uri="{FF2B5EF4-FFF2-40B4-BE49-F238E27FC236}">
                <a16:creationId xmlns:a16="http://schemas.microsoft.com/office/drawing/2014/main" id="{CE134F6A-5EC6-9D31-6D0B-B229FBB5DF25}"/>
              </a:ext>
            </a:extLst>
          </p:cNvPr>
          <p:cNvSpPr/>
          <p:nvPr/>
        </p:nvSpPr>
        <p:spPr>
          <a:xfrm>
            <a:off x="517842" y="3937952"/>
            <a:ext cx="234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latinLnBrk="0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조직 변경 시 문서 이관 실패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자료 유실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5">
            <a:extLst>
              <a:ext uri="{FF2B5EF4-FFF2-40B4-BE49-F238E27FC236}">
                <a16:creationId xmlns:a16="http://schemas.microsoft.com/office/drawing/2014/main" id="{E73852B8-F7D6-7E93-0922-F5AB31291DC4}"/>
              </a:ext>
            </a:extLst>
          </p:cNvPr>
          <p:cNvSpPr/>
          <p:nvPr/>
        </p:nvSpPr>
        <p:spPr>
          <a:xfrm>
            <a:off x="517842" y="5153794"/>
            <a:ext cx="234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latinLnBrk="0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부서별 중복 보고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시간 낭비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">
            <a:extLst>
              <a:ext uri="{FF2B5EF4-FFF2-40B4-BE49-F238E27FC236}">
                <a16:creationId xmlns:a16="http://schemas.microsoft.com/office/drawing/2014/main" id="{83FF1C7F-FFE1-1B4D-D333-F05EEC23CEE3}"/>
              </a:ext>
            </a:extLst>
          </p:cNvPr>
          <p:cNvSpPr/>
          <p:nvPr/>
        </p:nvSpPr>
        <p:spPr>
          <a:xfrm>
            <a:off x="517842" y="2722110"/>
            <a:ext cx="234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latinLnBrk="0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엑셀</a:t>
            </a:r>
            <a:r>
              <a:rPr lang="en-US" altLang="ko-KR" sz="1000" dirty="0">
                <a:solidFill>
                  <a:schemeClr val="tx1"/>
                </a:solidFill>
              </a:rPr>
              <a:t>·</a:t>
            </a:r>
            <a:r>
              <a:rPr lang="ko-KR" altLang="en-US" sz="1000" dirty="0">
                <a:solidFill>
                  <a:schemeClr val="tx1"/>
                </a:solidFill>
              </a:rPr>
              <a:t>이메일 수동 관리로 모니터링 비효율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7A4E47-A0A8-930C-9EAA-E49343D25B21}"/>
              </a:ext>
            </a:extLst>
          </p:cNvPr>
          <p:cNvSpPr/>
          <p:nvPr/>
        </p:nvSpPr>
        <p:spPr>
          <a:xfrm>
            <a:off x="9374773" y="2334466"/>
            <a:ext cx="2340000" cy="250550"/>
          </a:xfrm>
          <a:prstGeom prst="rect">
            <a:avLst/>
          </a:prstGeom>
          <a:solidFill>
            <a:schemeClr val="bg1"/>
          </a:solidFill>
          <a:ln w="19050">
            <a:solidFill>
              <a:srgbClr val="1428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혁신 과제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9" name="직사각형 32">
            <a:extLst>
              <a:ext uri="{FF2B5EF4-FFF2-40B4-BE49-F238E27FC236}">
                <a16:creationId xmlns:a16="http://schemas.microsoft.com/office/drawing/2014/main" id="{9A161D5E-E700-18EB-1F31-FABE22E0DFD2}"/>
              </a:ext>
            </a:extLst>
          </p:cNvPr>
          <p:cNvSpPr/>
          <p:nvPr/>
        </p:nvSpPr>
        <p:spPr>
          <a:xfrm>
            <a:off x="3453068" y="3141884"/>
            <a:ext cx="234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latinLnBrk="0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수작업 의존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시스템 부재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버전관리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표문문서</a:t>
            </a:r>
            <a:r>
              <a:rPr lang="ko-KR" altLang="en-US" sz="1000" dirty="0">
                <a:solidFill>
                  <a:schemeClr val="tx1"/>
                </a:solidFill>
              </a:rPr>
              <a:t> 관리체계 등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35">
            <a:extLst>
              <a:ext uri="{FF2B5EF4-FFF2-40B4-BE49-F238E27FC236}">
                <a16:creationId xmlns:a16="http://schemas.microsoft.com/office/drawing/2014/main" id="{0EF0189A-3B56-C123-6AF2-2D5BE00E5FB4}"/>
              </a:ext>
            </a:extLst>
          </p:cNvPr>
          <p:cNvSpPr/>
          <p:nvPr/>
        </p:nvSpPr>
        <p:spPr>
          <a:xfrm>
            <a:off x="3453068" y="3875236"/>
            <a:ext cx="234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latinLnBrk="0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접근 권한</a:t>
            </a:r>
            <a:r>
              <a:rPr lang="en-US" altLang="ko-KR" sz="1000" dirty="0">
                <a:solidFill>
                  <a:schemeClr val="tx1"/>
                </a:solidFill>
              </a:rPr>
              <a:t>·</a:t>
            </a:r>
            <a:r>
              <a:rPr lang="ko-KR" altLang="en-US" sz="1000" dirty="0">
                <a:solidFill>
                  <a:schemeClr val="tx1"/>
                </a:solidFill>
              </a:rPr>
              <a:t>보안 관리 부재</a:t>
            </a:r>
            <a:endParaRPr kumimoji="0" lang="ko-KR" altLang="en-US" sz="1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6">
            <a:extLst>
              <a:ext uri="{FF2B5EF4-FFF2-40B4-BE49-F238E27FC236}">
                <a16:creationId xmlns:a16="http://schemas.microsoft.com/office/drawing/2014/main" id="{D81C3E6E-DBDD-565E-5437-2C58D4D30DB1}"/>
              </a:ext>
            </a:extLst>
          </p:cNvPr>
          <p:cNvSpPr/>
          <p:nvPr/>
        </p:nvSpPr>
        <p:spPr>
          <a:xfrm>
            <a:off x="3453068" y="4608588"/>
            <a:ext cx="234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latinLnBrk="0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보고 체계 비표준화 및 전자승인 시스템 부재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6">
            <a:extLst>
              <a:ext uri="{FF2B5EF4-FFF2-40B4-BE49-F238E27FC236}">
                <a16:creationId xmlns:a16="http://schemas.microsoft.com/office/drawing/2014/main" id="{6BBC2332-66F2-5924-1EC8-231D88EC3C33}"/>
              </a:ext>
            </a:extLst>
          </p:cNvPr>
          <p:cNvSpPr/>
          <p:nvPr/>
        </p:nvSpPr>
        <p:spPr>
          <a:xfrm>
            <a:off x="3453068" y="5341940"/>
            <a:ext cx="234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정보공유 프로세스 미흡</a:t>
            </a:r>
          </a:p>
        </p:txBody>
      </p:sp>
      <p:sp>
        <p:nvSpPr>
          <p:cNvPr id="33" name="직사각형 3">
            <a:extLst>
              <a:ext uri="{FF2B5EF4-FFF2-40B4-BE49-F238E27FC236}">
                <a16:creationId xmlns:a16="http://schemas.microsoft.com/office/drawing/2014/main" id="{16D3922C-67A4-B60B-A877-919296F4CCC4}"/>
              </a:ext>
            </a:extLst>
          </p:cNvPr>
          <p:cNvSpPr/>
          <p:nvPr/>
        </p:nvSpPr>
        <p:spPr>
          <a:xfrm>
            <a:off x="500758" y="5761714"/>
            <a:ext cx="234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latinLnBrk="0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대면 중심 승인</a:t>
            </a:r>
            <a:r>
              <a:rPr lang="en-US" altLang="ko-KR" sz="1000" dirty="0">
                <a:solidFill>
                  <a:schemeClr val="tx1"/>
                </a:solidFill>
              </a:rPr>
              <a:t>·</a:t>
            </a:r>
            <a:r>
              <a:rPr lang="ko-KR" altLang="en-US" sz="1000" dirty="0">
                <a:solidFill>
                  <a:schemeClr val="tx1"/>
                </a:solidFill>
              </a:rPr>
              <a:t>검수 절차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일정 지연 및 승인 결과 커뮤니케이션 중복 발생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5" name="직선 연결선 39">
            <a:extLst>
              <a:ext uri="{FF2B5EF4-FFF2-40B4-BE49-F238E27FC236}">
                <a16:creationId xmlns:a16="http://schemas.microsoft.com/office/drawing/2014/main" id="{9A443498-78B0-EB77-BBB8-B13865D14B65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>
            <a:off x="2857842" y="2938110"/>
            <a:ext cx="595226" cy="41977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9">
            <a:extLst>
              <a:ext uri="{FF2B5EF4-FFF2-40B4-BE49-F238E27FC236}">
                <a16:creationId xmlns:a16="http://schemas.microsoft.com/office/drawing/2014/main" id="{3FD95CE1-2DDE-6648-B5FD-399C5B470B03}"/>
              </a:ext>
            </a:extLst>
          </p:cNvPr>
          <p:cNvCxnSpPr>
            <a:cxnSpLocks/>
            <a:stCxn id="14" idx="3"/>
            <a:endCxn id="29" idx="1"/>
          </p:cNvCxnSpPr>
          <p:nvPr/>
        </p:nvCxnSpPr>
        <p:spPr>
          <a:xfrm flipV="1">
            <a:off x="2857842" y="3357884"/>
            <a:ext cx="595226" cy="18814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9">
            <a:extLst>
              <a:ext uri="{FF2B5EF4-FFF2-40B4-BE49-F238E27FC236}">
                <a16:creationId xmlns:a16="http://schemas.microsoft.com/office/drawing/2014/main" id="{19DBB027-C045-B7DE-8A52-8C77FEF4469E}"/>
              </a:ext>
            </a:extLst>
          </p:cNvPr>
          <p:cNvCxnSpPr>
            <a:cxnSpLocks/>
            <a:stCxn id="15" idx="3"/>
            <a:endCxn id="30" idx="1"/>
          </p:cNvCxnSpPr>
          <p:nvPr/>
        </p:nvCxnSpPr>
        <p:spPr>
          <a:xfrm flipV="1">
            <a:off x="2857842" y="4091236"/>
            <a:ext cx="595226" cy="6271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9">
            <a:extLst>
              <a:ext uri="{FF2B5EF4-FFF2-40B4-BE49-F238E27FC236}">
                <a16:creationId xmlns:a16="http://schemas.microsoft.com/office/drawing/2014/main" id="{885AABE6-0506-ED86-5CCB-ACA7937BFBAD}"/>
              </a:ext>
            </a:extLst>
          </p:cNvPr>
          <p:cNvCxnSpPr>
            <a:cxnSpLocks/>
            <a:stCxn id="16" idx="3"/>
            <a:endCxn id="31" idx="1"/>
          </p:cNvCxnSpPr>
          <p:nvPr/>
        </p:nvCxnSpPr>
        <p:spPr>
          <a:xfrm flipV="1">
            <a:off x="2857842" y="4824588"/>
            <a:ext cx="595226" cy="54520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9">
            <a:extLst>
              <a:ext uri="{FF2B5EF4-FFF2-40B4-BE49-F238E27FC236}">
                <a16:creationId xmlns:a16="http://schemas.microsoft.com/office/drawing/2014/main" id="{9532339E-742B-472D-C4C4-A5B1B6781650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 flipV="1">
            <a:off x="2840758" y="5557940"/>
            <a:ext cx="612310" cy="41977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66D3E4F-1BA3-83C7-601A-41311FED8FC0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2857842" y="3357884"/>
            <a:ext cx="595226" cy="79606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5">
            <a:extLst>
              <a:ext uri="{FF2B5EF4-FFF2-40B4-BE49-F238E27FC236}">
                <a16:creationId xmlns:a16="http://schemas.microsoft.com/office/drawing/2014/main" id="{A642B8E1-DB85-0A07-E673-143AD09B3AF9}"/>
              </a:ext>
            </a:extLst>
          </p:cNvPr>
          <p:cNvSpPr/>
          <p:nvPr/>
        </p:nvSpPr>
        <p:spPr>
          <a:xfrm>
            <a:off x="517842" y="4545873"/>
            <a:ext cx="234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latinLnBrk="0">
              <a:defRPr/>
            </a:pPr>
            <a:r>
              <a:rPr lang="ko-KR" altLang="en-US" sz="1000" dirty="0">
                <a:solidFill>
                  <a:schemeClr val="tx1"/>
                </a:solidFill>
              </a:rPr>
              <a:t>보안 중요 문서 외부 공유 문제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2" name="직선 연결선 39">
            <a:extLst>
              <a:ext uri="{FF2B5EF4-FFF2-40B4-BE49-F238E27FC236}">
                <a16:creationId xmlns:a16="http://schemas.microsoft.com/office/drawing/2014/main" id="{D22FE82A-D53F-3E96-A1F8-77DABF0B91BF}"/>
              </a:ext>
            </a:extLst>
          </p:cNvPr>
          <p:cNvCxnSpPr>
            <a:cxnSpLocks/>
            <a:stCxn id="41" idx="3"/>
            <a:endCxn id="30" idx="1"/>
          </p:cNvCxnSpPr>
          <p:nvPr/>
        </p:nvCxnSpPr>
        <p:spPr>
          <a:xfrm flipV="1">
            <a:off x="2857842" y="4091236"/>
            <a:ext cx="595226" cy="6706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39">
            <a:extLst>
              <a:ext uri="{FF2B5EF4-FFF2-40B4-BE49-F238E27FC236}">
                <a16:creationId xmlns:a16="http://schemas.microsoft.com/office/drawing/2014/main" id="{1CE14542-75C5-9EF0-04C1-7E58A0945014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 flipV="1">
            <a:off x="2840758" y="4824588"/>
            <a:ext cx="612310" cy="11531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39">
            <a:extLst>
              <a:ext uri="{FF2B5EF4-FFF2-40B4-BE49-F238E27FC236}">
                <a16:creationId xmlns:a16="http://schemas.microsoft.com/office/drawing/2014/main" id="{B6569C1E-4576-08AD-5961-3D728A9D88D4}"/>
              </a:ext>
            </a:extLst>
          </p:cNvPr>
          <p:cNvCxnSpPr>
            <a:cxnSpLocks/>
            <a:stCxn id="60" idx="3"/>
            <a:endCxn id="57" idx="1"/>
          </p:cNvCxnSpPr>
          <p:nvPr/>
        </p:nvCxnSpPr>
        <p:spPr>
          <a:xfrm>
            <a:off x="8762462" y="3627361"/>
            <a:ext cx="612311" cy="410499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39">
            <a:extLst>
              <a:ext uri="{FF2B5EF4-FFF2-40B4-BE49-F238E27FC236}">
                <a16:creationId xmlns:a16="http://schemas.microsoft.com/office/drawing/2014/main" id="{173BE95E-6C6A-1BE2-1432-3F356276DFED}"/>
              </a:ext>
            </a:extLst>
          </p:cNvPr>
          <p:cNvCxnSpPr>
            <a:cxnSpLocks/>
            <a:stCxn id="61" idx="3"/>
            <a:endCxn id="57" idx="1"/>
          </p:cNvCxnSpPr>
          <p:nvPr/>
        </p:nvCxnSpPr>
        <p:spPr>
          <a:xfrm flipV="1">
            <a:off x="8762462" y="4037860"/>
            <a:ext cx="612311" cy="323650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3C5B35A-0CB6-A5FE-EFAB-27BD842831AF}"/>
              </a:ext>
            </a:extLst>
          </p:cNvPr>
          <p:cNvGrpSpPr/>
          <p:nvPr/>
        </p:nvGrpSpPr>
        <p:grpSpPr>
          <a:xfrm>
            <a:off x="9374773" y="3821860"/>
            <a:ext cx="2340000" cy="1272104"/>
            <a:chOff x="9374773" y="3692987"/>
            <a:chExt cx="2340000" cy="1272104"/>
          </a:xfrm>
        </p:grpSpPr>
        <p:sp>
          <p:nvSpPr>
            <p:cNvPr id="57" name="직사각형 32">
              <a:extLst>
                <a:ext uri="{FF2B5EF4-FFF2-40B4-BE49-F238E27FC236}">
                  <a16:creationId xmlns:a16="http://schemas.microsoft.com/office/drawing/2014/main" id="{67E1C331-ACB4-EEBE-DDC7-68583354195A}"/>
                </a:ext>
              </a:extLst>
            </p:cNvPr>
            <p:cNvSpPr/>
            <p:nvPr/>
          </p:nvSpPr>
          <p:spPr>
            <a:xfrm>
              <a:off x="9374773" y="3692987"/>
              <a:ext cx="2340000" cy="4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통합 디지털 협업 플랫폼 구축</a:t>
              </a:r>
            </a:p>
          </p:txBody>
        </p:sp>
        <p:sp>
          <p:nvSpPr>
            <p:cNvPr id="58" name="직사각형 34">
              <a:extLst>
                <a:ext uri="{FF2B5EF4-FFF2-40B4-BE49-F238E27FC236}">
                  <a16:creationId xmlns:a16="http://schemas.microsoft.com/office/drawing/2014/main" id="{87F72F7B-E830-10E9-38B9-DE90465B9D4B}"/>
                </a:ext>
              </a:extLst>
            </p:cNvPr>
            <p:cNvSpPr/>
            <p:nvPr/>
          </p:nvSpPr>
          <p:spPr>
            <a:xfrm>
              <a:off x="9374773" y="4533091"/>
              <a:ext cx="2340000" cy="4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업무 프로세스 자동화 및 표준화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34DD89B-BB10-370A-627B-58313CFCCFC9}"/>
              </a:ext>
            </a:extLst>
          </p:cNvPr>
          <p:cNvGrpSpPr/>
          <p:nvPr/>
        </p:nvGrpSpPr>
        <p:grpSpPr>
          <a:xfrm>
            <a:off x="6419850" y="3411361"/>
            <a:ext cx="2342612" cy="2093103"/>
            <a:chOff x="6419850" y="3141086"/>
            <a:chExt cx="2342612" cy="2093103"/>
          </a:xfrm>
        </p:grpSpPr>
        <p:sp>
          <p:nvSpPr>
            <p:cNvPr id="60" name="직사각형 32">
              <a:extLst>
                <a:ext uri="{FF2B5EF4-FFF2-40B4-BE49-F238E27FC236}">
                  <a16:creationId xmlns:a16="http://schemas.microsoft.com/office/drawing/2014/main" id="{0E696909-6F97-2939-6A84-182D6BB9FB96}"/>
                </a:ext>
              </a:extLst>
            </p:cNvPr>
            <p:cNvSpPr/>
            <p:nvPr/>
          </p:nvSpPr>
          <p:spPr>
            <a:xfrm>
              <a:off x="6422462" y="3141086"/>
              <a:ext cx="2340000" cy="4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 defTabSz="914377" latinLnBrk="0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클라우드 기반 버전 관리 도입 필요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35">
              <a:extLst>
                <a:ext uri="{FF2B5EF4-FFF2-40B4-BE49-F238E27FC236}">
                  <a16:creationId xmlns:a16="http://schemas.microsoft.com/office/drawing/2014/main" id="{67D5AA06-EA89-643E-BA16-307EC6B92E6E}"/>
                </a:ext>
              </a:extLst>
            </p:cNvPr>
            <p:cNvSpPr/>
            <p:nvPr/>
          </p:nvSpPr>
          <p:spPr>
            <a:xfrm>
              <a:off x="6422462" y="3875235"/>
              <a:ext cx="2340000" cy="4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 latinLnBrk="0">
                <a:defRPr/>
              </a:pPr>
              <a:r>
                <a:rPr lang="ko-KR" altLang="en-US" sz="1000" dirty="0">
                  <a:solidFill>
                    <a:schemeClr val="tx1"/>
                  </a:solidFill>
                </a:rPr>
                <a:t>접근 권한 통합 관리 솔루션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직사각형 32">
              <a:extLst>
                <a:ext uri="{FF2B5EF4-FFF2-40B4-BE49-F238E27FC236}">
                  <a16:creationId xmlns:a16="http://schemas.microsoft.com/office/drawing/2014/main" id="{0FA42D1A-3736-13C7-0E62-CE71CDA7F895}"/>
                </a:ext>
              </a:extLst>
            </p:cNvPr>
            <p:cNvSpPr/>
            <p:nvPr/>
          </p:nvSpPr>
          <p:spPr>
            <a:xfrm>
              <a:off x="6419850" y="4802189"/>
              <a:ext cx="2340000" cy="4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자동 알림 등 기능이 있는 대시보드 기반 모니터링 시스템 필요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63" name="직선 연결선 39">
            <a:extLst>
              <a:ext uri="{FF2B5EF4-FFF2-40B4-BE49-F238E27FC236}">
                <a16:creationId xmlns:a16="http://schemas.microsoft.com/office/drawing/2014/main" id="{7B74E182-9EE0-94FF-BA7D-483641B8BC88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5793068" y="3357884"/>
            <a:ext cx="629394" cy="26947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39">
            <a:extLst>
              <a:ext uri="{FF2B5EF4-FFF2-40B4-BE49-F238E27FC236}">
                <a16:creationId xmlns:a16="http://schemas.microsoft.com/office/drawing/2014/main" id="{CDBA42C3-461C-1BB7-7C4C-CCA16EFD0779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5793068" y="4824588"/>
            <a:ext cx="626782" cy="46387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39">
            <a:extLst>
              <a:ext uri="{FF2B5EF4-FFF2-40B4-BE49-F238E27FC236}">
                <a16:creationId xmlns:a16="http://schemas.microsoft.com/office/drawing/2014/main" id="{DA1F0975-3814-2549-04F3-7354ACBCF933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5793068" y="4091236"/>
            <a:ext cx="629394" cy="27027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39">
            <a:extLst>
              <a:ext uri="{FF2B5EF4-FFF2-40B4-BE49-F238E27FC236}">
                <a16:creationId xmlns:a16="http://schemas.microsoft.com/office/drawing/2014/main" id="{B20B7715-7266-9A17-B0F2-739723B4CB2E}"/>
              </a:ext>
            </a:extLst>
          </p:cNvPr>
          <p:cNvCxnSpPr>
            <a:cxnSpLocks/>
            <a:stCxn id="61" idx="3"/>
            <a:endCxn id="58" idx="1"/>
          </p:cNvCxnSpPr>
          <p:nvPr/>
        </p:nvCxnSpPr>
        <p:spPr>
          <a:xfrm>
            <a:off x="8762462" y="4361510"/>
            <a:ext cx="612311" cy="516454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39">
            <a:extLst>
              <a:ext uri="{FF2B5EF4-FFF2-40B4-BE49-F238E27FC236}">
                <a16:creationId xmlns:a16="http://schemas.microsoft.com/office/drawing/2014/main" id="{D23476E7-B966-C9A5-92CD-065DC9C5006A}"/>
              </a:ext>
            </a:extLst>
          </p:cNvPr>
          <p:cNvCxnSpPr>
            <a:cxnSpLocks/>
            <a:stCxn id="62" idx="3"/>
            <a:endCxn id="58" idx="1"/>
          </p:cNvCxnSpPr>
          <p:nvPr/>
        </p:nvCxnSpPr>
        <p:spPr>
          <a:xfrm flipV="1">
            <a:off x="8759850" y="4877964"/>
            <a:ext cx="614923" cy="410500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39">
            <a:extLst>
              <a:ext uri="{FF2B5EF4-FFF2-40B4-BE49-F238E27FC236}">
                <a16:creationId xmlns:a16="http://schemas.microsoft.com/office/drawing/2014/main" id="{40D8C835-B899-2DA3-4452-40FDF5E57DE4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5793068" y="5288464"/>
            <a:ext cx="626782" cy="26947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661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">
            <a:extLst>
              <a:ext uri="{FF2B5EF4-FFF2-40B4-BE49-F238E27FC236}">
                <a16:creationId xmlns:a16="http://schemas.microsoft.com/office/drawing/2014/main" id="{C463F83A-9DE6-3107-F4B1-CA0C976E0184}"/>
              </a:ext>
            </a:extLst>
          </p:cNvPr>
          <p:cNvSpPr/>
          <p:nvPr/>
        </p:nvSpPr>
        <p:spPr>
          <a:xfrm>
            <a:off x="2" y="0"/>
            <a:ext cx="6095998" cy="6867427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82E6F-BC2A-4771-A9CA-5A88BAC0428F}"/>
              </a:ext>
            </a:extLst>
          </p:cNvPr>
          <p:cNvSpPr txBox="1"/>
          <p:nvPr/>
        </p:nvSpPr>
        <p:spPr>
          <a:xfrm>
            <a:off x="406786" y="1351506"/>
            <a:ext cx="11378429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PI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방법론 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A to Z</a:t>
            </a:r>
          </a:p>
          <a:p>
            <a:pPr marL="571500" marR="0" lvl="1" indent="-5715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사업환경 및 경영전략 이해</a:t>
            </a:r>
            <a:endParaRPr kumimoji="0" lang="en-US" altLang="ko-KR" sz="2800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marL="571500" marR="0" lvl="1" indent="-5715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As-is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프로세스 설계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marL="571500" marR="0" lvl="1" indent="-5715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800" dirty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혁신과제 정의 및 우선순위화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marL="571500" marR="0" lvl="1" indent="-5715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To-be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프로세스 재정립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  <a:p>
            <a:pPr marL="571500" marR="0" lvl="1" indent="-5715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To-be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과제 구체화</a:t>
            </a:r>
          </a:p>
        </p:txBody>
      </p:sp>
      <p:pic>
        <p:nvPicPr>
          <p:cNvPr id="2" name="Picture 2" descr="homem escrevendo no quadro branco">
            <a:extLst>
              <a:ext uri="{FF2B5EF4-FFF2-40B4-BE49-F238E27FC236}">
                <a16:creationId xmlns:a16="http://schemas.microsoft.com/office/drawing/2014/main" id="{318A7437-9166-FDCB-F4E4-217EA8BDC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4" r="26438"/>
          <a:stretch/>
        </p:blipFill>
        <p:spPr bwMode="auto">
          <a:xfrm>
            <a:off x="6096000" y="-9427"/>
            <a:ext cx="6096000" cy="686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1086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20696</TotalTime>
  <Words>1594</Words>
  <Application>Microsoft Office PowerPoint</Application>
  <PresentationFormat>와이드스크린</PresentationFormat>
  <Paragraphs>275</Paragraphs>
  <Slides>14</Slides>
  <Notes>9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맑은 고딕</vt:lpstr>
      <vt:lpstr>현대하모니 L</vt:lpstr>
      <vt:lpstr>Arial</vt:lpstr>
      <vt:lpstr>IBM Plex Sans</vt:lpstr>
      <vt:lpstr>Wingdings</vt:lpstr>
      <vt:lpstr>Office 테마</vt:lpstr>
      <vt:lpstr>1_Office 테마</vt:lpstr>
      <vt:lpstr>think-cell Slide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Seunghoon Yu</dc:creator>
  <cp:lastModifiedBy>김지아</cp:lastModifiedBy>
  <cp:revision>198</cp:revision>
  <cp:lastPrinted>2023-02-03T00:30:45Z</cp:lastPrinted>
  <dcterms:created xsi:type="dcterms:W3CDTF">2022-12-05T04:22:37Z</dcterms:created>
  <dcterms:modified xsi:type="dcterms:W3CDTF">2025-09-22T06:48:00Z</dcterms:modified>
</cp:coreProperties>
</file>