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0" r:id="rId4"/>
    <p:sldId id="271" r:id="rId5"/>
    <p:sldId id="272" r:id="rId6"/>
    <p:sldId id="273" r:id="rId7"/>
    <p:sldId id="274" r:id="rId8"/>
    <p:sldId id="276" r:id="rId9"/>
    <p:sldId id="264" r:id="rId10"/>
    <p:sldId id="268" r:id="rId11"/>
    <p:sldId id="277" r:id="rId12"/>
    <p:sldId id="262" r:id="rId13"/>
    <p:sldId id="267" r:id="rId14"/>
    <p:sldId id="280" r:id="rId15"/>
    <p:sldId id="281" r:id="rId16"/>
    <p:sldId id="282" r:id="rId17"/>
    <p:sldId id="256" r:id="rId18"/>
    <p:sldId id="266" r:id="rId19"/>
    <p:sldId id="285" r:id="rId20"/>
    <p:sldId id="258" r:id="rId21"/>
    <p:sldId id="26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4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5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5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4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3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73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61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7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51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63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78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14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17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81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92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12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49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66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10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57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55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8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4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3DA3-5AD9-42A7-824B-CFEC1FC8BE4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26CD-FDAE-4765-BA6D-3A8C46C2C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2470-012C-4358-9363-91D65A1DFF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7C6F2-ED82-451C-8BB0-B0FE0F9F6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2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5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5.png"/><Relationship Id="rId21" Type="http://schemas.openxmlformats.org/officeDocument/2006/relationships/image" Target="../media/image85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87.png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24" Type="http://schemas.openxmlformats.org/officeDocument/2006/relationships/image" Target="../media/image4.png"/><Relationship Id="rId5" Type="http://schemas.openxmlformats.org/officeDocument/2006/relationships/image" Target="../media/image6.png"/><Relationship Id="rId23" Type="http://schemas.openxmlformats.org/officeDocument/2006/relationships/image" Target="../media/image34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22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04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71" Type="http://schemas.openxmlformats.org/officeDocument/2006/relationships/image" Target="../media/image103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7" Type="http://schemas.openxmlformats.org/officeDocument/2006/relationships/image" Target="../media/image89.png"/><Relationship Id="rId61" Type="http://schemas.openxmlformats.org/officeDocument/2006/relationships/image" Target="../media/image93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78" Type="http://schemas.openxmlformats.org/officeDocument/2006/relationships/image" Target="../media/image110.png"/><Relationship Id="rId56" Type="http://schemas.openxmlformats.org/officeDocument/2006/relationships/image" Target="../media/image88.png"/><Relationship Id="rId9" Type="http://schemas.openxmlformats.org/officeDocument/2006/relationships/image" Target="../media/image33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237627" y="4563240"/>
            <a:ext cx="4460003" cy="0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27895" y="2762472"/>
            <a:ext cx="626298" cy="72825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6254" y="2279182"/>
            <a:ext cx="2361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Real strain profile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38375" y="2905046"/>
            <a:ext cx="626298" cy="728257"/>
          </a:xfrm>
          <a:prstGeom prst="rect">
            <a:avLst/>
          </a:prstGeom>
          <a:solidFill>
            <a:srgbClr val="D0C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6302" y="3112820"/>
            <a:ext cx="626298" cy="728257"/>
          </a:xfrm>
          <a:prstGeom prst="rect">
            <a:avLst/>
          </a:prstGeom>
          <a:solidFill>
            <a:srgbClr val="E2F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cxnSp>
        <p:nvCxnSpPr>
          <p:cNvPr id="11" name="직선 화살표 연결선 10"/>
          <p:cNvCxnSpPr>
            <a:stCxn id="7" idx="2"/>
          </p:cNvCxnSpPr>
          <p:nvPr/>
        </p:nvCxnSpPr>
        <p:spPr>
          <a:xfrm>
            <a:off x="2741044" y="3490729"/>
            <a:ext cx="0" cy="711303"/>
          </a:xfrm>
          <a:prstGeom prst="straightConnector1">
            <a:avLst/>
          </a:prstGeom>
          <a:ln>
            <a:solidFill>
              <a:srgbClr val="00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866664" y="2443291"/>
            <a:ext cx="0" cy="152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66664" y="3963598"/>
            <a:ext cx="5010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</p:cNvCxnSpPr>
          <p:nvPr/>
        </p:nvCxnSpPr>
        <p:spPr>
          <a:xfrm flipH="1">
            <a:off x="3148938" y="3633303"/>
            <a:ext cx="2586" cy="568729"/>
          </a:xfrm>
          <a:prstGeom prst="straightConnector1">
            <a:avLst/>
          </a:prstGeom>
          <a:ln>
            <a:solidFill>
              <a:srgbClr val="00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</p:cNvCxnSpPr>
          <p:nvPr/>
        </p:nvCxnSpPr>
        <p:spPr>
          <a:xfrm>
            <a:off x="3549451" y="3841077"/>
            <a:ext cx="0" cy="360955"/>
          </a:xfrm>
          <a:prstGeom prst="straightConnector1">
            <a:avLst/>
          </a:prstGeom>
          <a:ln>
            <a:solidFill>
              <a:srgbClr val="00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655243" y="2945676"/>
            <a:ext cx="626298" cy="1256356"/>
            <a:chOff x="6669936" y="4418350"/>
            <a:chExt cx="432048" cy="1038311"/>
          </a:xfrm>
        </p:grpSpPr>
        <p:sp>
          <p:nvSpPr>
            <p:cNvPr id="17" name="직사각형 16"/>
            <p:cNvSpPr/>
            <p:nvPr/>
          </p:nvSpPr>
          <p:spPr>
            <a:xfrm>
              <a:off x="6669936" y="4418350"/>
              <a:ext cx="432048" cy="601865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7" idx="2"/>
            </p:cNvCxnSpPr>
            <p:nvPr/>
          </p:nvCxnSpPr>
          <p:spPr>
            <a:xfrm>
              <a:off x="6885960" y="5020215"/>
              <a:ext cx="0" cy="436446"/>
            </a:xfrm>
            <a:prstGeom prst="straightConnector1">
              <a:avLst/>
            </a:prstGeom>
            <a:ln>
              <a:solidFill>
                <a:srgbClr val="00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089260" y="2822634"/>
            <a:ext cx="626298" cy="1372162"/>
            <a:chOff x="6669936" y="4418350"/>
            <a:chExt cx="432048" cy="1134018"/>
          </a:xfrm>
        </p:grpSpPr>
        <p:sp>
          <p:nvSpPr>
            <p:cNvPr id="20" name="직사각형 19"/>
            <p:cNvSpPr/>
            <p:nvPr/>
          </p:nvSpPr>
          <p:spPr>
            <a:xfrm>
              <a:off x="6669936" y="4418350"/>
              <a:ext cx="432048" cy="601865"/>
            </a:xfrm>
            <a:prstGeom prst="rect">
              <a:avLst/>
            </a:prstGeom>
            <a:solidFill>
              <a:srgbClr val="FBE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20" idx="2"/>
            </p:cNvCxnSpPr>
            <p:nvPr/>
          </p:nvCxnSpPr>
          <p:spPr>
            <a:xfrm>
              <a:off x="6885960" y="5020215"/>
              <a:ext cx="0" cy="532153"/>
            </a:xfrm>
            <a:prstGeom prst="straightConnector1">
              <a:avLst/>
            </a:prstGeom>
            <a:ln>
              <a:solidFill>
                <a:srgbClr val="00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515168" y="2754190"/>
            <a:ext cx="626298" cy="1443489"/>
            <a:chOff x="6669936" y="4418350"/>
            <a:chExt cx="432048" cy="1192966"/>
          </a:xfrm>
        </p:grpSpPr>
        <p:sp>
          <p:nvSpPr>
            <p:cNvPr id="23" name="직사각형 22"/>
            <p:cNvSpPr/>
            <p:nvPr/>
          </p:nvSpPr>
          <p:spPr>
            <a:xfrm>
              <a:off x="6669936" y="4418350"/>
              <a:ext cx="432048" cy="60186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3" idx="2"/>
            </p:cNvCxnSpPr>
            <p:nvPr/>
          </p:nvCxnSpPr>
          <p:spPr>
            <a:xfrm>
              <a:off x="6885960" y="5020215"/>
              <a:ext cx="0" cy="591101"/>
            </a:xfrm>
            <a:prstGeom prst="straightConnector1">
              <a:avLst/>
            </a:prstGeom>
            <a:ln>
              <a:solidFill>
                <a:srgbClr val="00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4997651" y="2794118"/>
            <a:ext cx="626298" cy="1397797"/>
            <a:chOff x="6669936" y="4418350"/>
            <a:chExt cx="432048" cy="1155204"/>
          </a:xfrm>
        </p:grpSpPr>
        <p:sp>
          <p:nvSpPr>
            <p:cNvPr id="26" name="직사각형 25"/>
            <p:cNvSpPr/>
            <p:nvPr/>
          </p:nvSpPr>
          <p:spPr>
            <a:xfrm>
              <a:off x="6669936" y="4418350"/>
              <a:ext cx="432048" cy="601865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>
              <a:off x="6885960" y="5020215"/>
              <a:ext cx="0" cy="553339"/>
            </a:xfrm>
            <a:prstGeom prst="straightConnector1">
              <a:avLst/>
            </a:prstGeom>
            <a:ln>
              <a:solidFill>
                <a:srgbClr val="00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5454616" y="2873828"/>
            <a:ext cx="626298" cy="1318087"/>
            <a:chOff x="6669936" y="4418350"/>
            <a:chExt cx="432048" cy="1089328"/>
          </a:xfrm>
        </p:grpSpPr>
        <p:sp>
          <p:nvSpPr>
            <p:cNvPr id="29" name="직사각형 28"/>
            <p:cNvSpPr/>
            <p:nvPr/>
          </p:nvSpPr>
          <p:spPr>
            <a:xfrm>
              <a:off x="6669936" y="4418350"/>
              <a:ext cx="432048" cy="601865"/>
            </a:xfrm>
            <a:prstGeom prst="rect">
              <a:avLst/>
            </a:prstGeom>
            <a:solidFill>
              <a:srgbClr val="DEE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30" name="직선 화살표 연결선 29"/>
            <p:cNvCxnSpPr>
              <a:stCxn id="29" idx="2"/>
            </p:cNvCxnSpPr>
            <p:nvPr/>
          </p:nvCxnSpPr>
          <p:spPr>
            <a:xfrm>
              <a:off x="6885960" y="5020215"/>
              <a:ext cx="0" cy="487463"/>
            </a:xfrm>
            <a:prstGeom prst="straightConnector1">
              <a:avLst/>
            </a:prstGeom>
            <a:ln>
              <a:solidFill>
                <a:srgbClr val="00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5924340" y="2924794"/>
            <a:ext cx="626298" cy="1272885"/>
            <a:chOff x="6669936" y="4418350"/>
            <a:chExt cx="432048" cy="1051971"/>
          </a:xfrm>
        </p:grpSpPr>
        <p:sp>
          <p:nvSpPr>
            <p:cNvPr id="32" name="직사각형 31"/>
            <p:cNvSpPr/>
            <p:nvPr/>
          </p:nvSpPr>
          <p:spPr>
            <a:xfrm>
              <a:off x="6669936" y="4418350"/>
              <a:ext cx="432048" cy="601865"/>
            </a:xfrm>
            <a:prstGeom prst="rect">
              <a:avLst/>
            </a:prstGeom>
            <a:solidFill>
              <a:srgbClr val="F8C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33" name="직선 화살표 연결선 32"/>
            <p:cNvCxnSpPr>
              <a:stCxn id="32" idx="2"/>
            </p:cNvCxnSpPr>
            <p:nvPr/>
          </p:nvCxnSpPr>
          <p:spPr>
            <a:xfrm>
              <a:off x="6885960" y="5020215"/>
              <a:ext cx="0" cy="450106"/>
            </a:xfrm>
            <a:prstGeom prst="straightConnector1">
              <a:avLst/>
            </a:prstGeom>
            <a:ln>
              <a:solidFill>
                <a:srgbClr val="00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자유형 33"/>
          <p:cNvSpPr/>
          <p:nvPr/>
        </p:nvSpPr>
        <p:spPr>
          <a:xfrm>
            <a:off x="2298524" y="3129872"/>
            <a:ext cx="4459815" cy="704761"/>
          </a:xfrm>
          <a:custGeom>
            <a:avLst/>
            <a:gdLst>
              <a:gd name="connsiteX0" fmla="*/ 0 w 3076575"/>
              <a:gd name="connsiteY0" fmla="*/ 582447 h 582447"/>
              <a:gd name="connsiteX1" fmla="*/ 466725 w 3076575"/>
              <a:gd name="connsiteY1" fmla="*/ 58572 h 582447"/>
              <a:gd name="connsiteX2" fmla="*/ 942975 w 3076575"/>
              <a:gd name="connsiteY2" fmla="*/ 153822 h 582447"/>
              <a:gd name="connsiteX3" fmla="*/ 1762125 w 3076575"/>
              <a:gd name="connsiteY3" fmla="*/ 1422 h 582447"/>
              <a:gd name="connsiteX4" fmla="*/ 2495550 w 3076575"/>
              <a:gd name="connsiteY4" fmla="*/ 77622 h 582447"/>
              <a:gd name="connsiteX5" fmla="*/ 3076575 w 3076575"/>
              <a:gd name="connsiteY5" fmla="*/ 77622 h 58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75" h="582447">
                <a:moveTo>
                  <a:pt x="0" y="582447"/>
                </a:moveTo>
                <a:cubicBezTo>
                  <a:pt x="154781" y="356228"/>
                  <a:pt x="309563" y="130009"/>
                  <a:pt x="466725" y="58572"/>
                </a:cubicBezTo>
                <a:cubicBezTo>
                  <a:pt x="623887" y="-12865"/>
                  <a:pt x="727075" y="163347"/>
                  <a:pt x="942975" y="153822"/>
                </a:cubicBezTo>
                <a:cubicBezTo>
                  <a:pt x="1158875" y="144297"/>
                  <a:pt x="1503363" y="14122"/>
                  <a:pt x="1762125" y="1422"/>
                </a:cubicBezTo>
                <a:cubicBezTo>
                  <a:pt x="2020887" y="-11278"/>
                  <a:pt x="2276475" y="64922"/>
                  <a:pt x="2495550" y="77622"/>
                </a:cubicBezTo>
                <a:cubicBezTo>
                  <a:pt x="2714625" y="90322"/>
                  <a:pt x="2895600" y="83972"/>
                  <a:pt x="3076575" y="776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661289" y="4495319"/>
            <a:ext cx="156575" cy="130694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70651" y="4495319"/>
            <a:ext cx="156575" cy="130694"/>
          </a:xfrm>
          <a:prstGeom prst="ellipse">
            <a:avLst/>
          </a:prstGeom>
          <a:solidFill>
            <a:srgbClr val="D0CE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482704" y="4495319"/>
            <a:ext cx="156575" cy="130694"/>
          </a:xfrm>
          <a:prstGeom prst="ellipse">
            <a:avLst/>
          </a:prstGeom>
          <a:solidFill>
            <a:srgbClr val="E2F0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890105" y="4495319"/>
            <a:ext cx="156575" cy="130694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318792" y="4495319"/>
            <a:ext cx="156575" cy="130694"/>
          </a:xfrm>
          <a:prstGeom prst="ellipse">
            <a:avLst/>
          </a:prstGeom>
          <a:solidFill>
            <a:srgbClr val="FBE5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54566" y="4495319"/>
            <a:ext cx="156575" cy="130694"/>
          </a:xfrm>
          <a:prstGeom prst="ellipse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32513" y="4495319"/>
            <a:ext cx="156575" cy="130694"/>
          </a:xfrm>
          <a:prstGeom prst="ellipse">
            <a:avLst/>
          </a:prstGeom>
          <a:solidFill>
            <a:srgbClr val="FFF2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89478" y="4495319"/>
            <a:ext cx="156575" cy="130694"/>
          </a:xfrm>
          <a:prstGeom prst="ellipse">
            <a:avLst/>
          </a:prstGeom>
          <a:solidFill>
            <a:srgbClr val="DEEA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159202" y="4495319"/>
            <a:ext cx="156575" cy="130694"/>
          </a:xfrm>
          <a:prstGeom prst="ellipse">
            <a:avLst/>
          </a:prstGeom>
          <a:solidFill>
            <a:srgbClr val="F8CA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357977" y="2818105"/>
            <a:ext cx="269716" cy="396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87845" y="2195736"/>
            <a:ext cx="2361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Spatial Resolution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427895" y="2706989"/>
            <a:ext cx="62629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4404" y="4315907"/>
            <a:ext cx="1069792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66FF"/>
                </a:solidFill>
              </a:rPr>
              <a:t>Fiber</a:t>
            </a:r>
            <a:endParaRPr lang="ko-KR" altLang="en-US" sz="2000" b="1" dirty="0">
              <a:solidFill>
                <a:srgbClr val="0066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78935" y="3716986"/>
            <a:ext cx="1212017" cy="490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Sensing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1390999" y="2315580"/>
                <a:ext cx="367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99" y="2315580"/>
                <a:ext cx="36753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75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735463"/>
            <a:ext cx="4761752" cy="33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91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096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735463"/>
            <a:ext cx="4761752" cy="33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30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1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096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43" y="1849239"/>
            <a:ext cx="4563405" cy="31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9" y="1849239"/>
            <a:ext cx="4563405" cy="31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0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51628"/>
            <a:ext cx="4204849" cy="3153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6" b="23022"/>
          <a:stretch/>
        </p:blipFill>
        <p:spPr>
          <a:xfrm rot="5400000">
            <a:off x="6151584" y="2255143"/>
            <a:ext cx="4395900" cy="1326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2573" y="2657113"/>
            <a:ext cx="1373923" cy="30777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Specimen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707412"/>
            <a:ext cx="2232248" cy="16741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63152"/>
            <a:ext cx="2530588" cy="2530588"/>
          </a:xfrm>
          <a:prstGeom prst="rect">
            <a:avLst/>
          </a:prstGeom>
        </p:spPr>
      </p:pic>
      <p:cxnSp>
        <p:nvCxnSpPr>
          <p:cNvPr id="21" name="꺾인 연결선 20"/>
          <p:cNvCxnSpPr>
            <a:stCxn id="41" idx="1"/>
            <a:endCxn id="15" idx="3"/>
          </p:cNvCxnSpPr>
          <p:nvPr/>
        </p:nvCxnSpPr>
        <p:spPr>
          <a:xfrm rot="10800000" flipV="1">
            <a:off x="2710100" y="3424330"/>
            <a:ext cx="709772" cy="8041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3848" y="4129916"/>
            <a:ext cx="1955368" cy="52322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BOCDA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(Distributed sensor)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6073" y="4525106"/>
            <a:ext cx="1524655" cy="52322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Strain gauge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(Point sensor)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6" name="꺾인 연결선 25"/>
          <p:cNvCxnSpPr>
            <a:stCxn id="40" idx="0"/>
            <a:endCxn id="14" idx="2"/>
          </p:cNvCxnSpPr>
          <p:nvPr/>
        </p:nvCxnSpPr>
        <p:spPr>
          <a:xfrm rot="16200000" flipV="1">
            <a:off x="5611712" y="2169977"/>
            <a:ext cx="635070" cy="105830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7236296" y="4739860"/>
            <a:ext cx="969222" cy="48771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508104" y="3016667"/>
            <a:ext cx="1900593" cy="14812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19872" y="2771589"/>
            <a:ext cx="1579023" cy="1305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8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236"/>
          <p:cNvSpPr/>
          <p:nvPr/>
        </p:nvSpPr>
        <p:spPr>
          <a:xfrm>
            <a:off x="355600" y="4457199"/>
            <a:ext cx="8432800" cy="1481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600" y="2722033"/>
            <a:ext cx="8432800" cy="1481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5" y="1976815"/>
            <a:ext cx="4968173" cy="504503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1244508" y="700380"/>
            <a:ext cx="6721484" cy="81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41480" y="741952"/>
            <a:ext cx="396109" cy="396109"/>
            <a:chOff x="829489" y="2288718"/>
            <a:chExt cx="527221" cy="527221"/>
          </a:xfrm>
        </p:grpSpPr>
        <p:cxnSp>
          <p:nvCxnSpPr>
            <p:cNvPr id="208" name="직선 화살표 연결선 207"/>
            <p:cNvCxnSpPr/>
            <p:nvPr/>
          </p:nvCxnSpPr>
          <p:spPr>
            <a:xfrm flipV="1">
              <a:off x="831679" y="2288718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/>
            <p:nvPr/>
          </p:nvCxnSpPr>
          <p:spPr>
            <a:xfrm rot="5400000" flipV="1">
              <a:off x="1093100" y="2548853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7"/>
          <p:cNvSpPr txBox="1"/>
          <p:nvPr/>
        </p:nvSpPr>
        <p:spPr>
          <a:xfrm>
            <a:off x="301073" y="603210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y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27" name="TextBox 8"/>
          <p:cNvSpPr txBox="1"/>
          <p:nvPr/>
        </p:nvSpPr>
        <p:spPr>
          <a:xfrm>
            <a:off x="779359" y="1181386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x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41480" y="4954056"/>
            <a:ext cx="396109" cy="396109"/>
            <a:chOff x="829489" y="4140379"/>
            <a:chExt cx="527221" cy="527221"/>
          </a:xfrm>
        </p:grpSpPr>
        <p:cxnSp>
          <p:nvCxnSpPr>
            <p:cNvPr id="206" name="직선 화살표 연결선 205"/>
            <p:cNvCxnSpPr/>
            <p:nvPr/>
          </p:nvCxnSpPr>
          <p:spPr>
            <a:xfrm flipV="1">
              <a:off x="831679" y="4140379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/>
            <p:nvPr/>
          </p:nvCxnSpPr>
          <p:spPr>
            <a:xfrm rot="5400000" flipV="1">
              <a:off x="1093100" y="4400514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"/>
          <p:cNvSpPr txBox="1"/>
          <p:nvPr/>
        </p:nvSpPr>
        <p:spPr>
          <a:xfrm>
            <a:off x="779359" y="5393489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x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31" name="TextBox 14"/>
          <p:cNvSpPr txBox="1"/>
          <p:nvPr/>
        </p:nvSpPr>
        <p:spPr>
          <a:xfrm>
            <a:off x="8067065" y="991632"/>
            <a:ext cx="77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10cm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 rot="5400000" flipV="1">
            <a:off x="8109548" y="568098"/>
            <a:ext cx="0" cy="2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8120790" y="701611"/>
            <a:ext cx="0" cy="8112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>
            <a:off x="2340482" y="959747"/>
            <a:ext cx="451057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4595768" y="600092"/>
            <a:ext cx="0" cy="1002498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473454" y="929941"/>
            <a:ext cx="238471" cy="59612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141352" y="52937"/>
            <a:ext cx="45202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4BACC6"/>
                </a:solidFill>
              </a:rPr>
              <a:t>35cm</a:t>
            </a:r>
            <a:endParaRPr lang="ko-KR" altLang="en-US" sz="1100" dirty="0">
              <a:solidFill>
                <a:srgbClr val="4BACC6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2340482" y="381582"/>
            <a:ext cx="2255287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1357561" y="52937"/>
            <a:ext cx="45202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C0504D"/>
                </a:solidFill>
              </a:rPr>
              <a:t>20cm</a:t>
            </a:r>
            <a:endParaRPr lang="ko-KR" altLang="en-US" sz="1100" dirty="0">
              <a:solidFill>
                <a:srgbClr val="C0504D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1250194" y="381582"/>
            <a:ext cx="797885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1244508" y="5305806"/>
            <a:ext cx="6721484" cy="86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513789" y="789286"/>
            <a:ext cx="248796" cy="248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1513789" y="1162302"/>
            <a:ext cx="248796" cy="248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45" name="이등변 삼각형 144"/>
          <p:cNvSpPr/>
          <p:nvPr/>
        </p:nvSpPr>
        <p:spPr>
          <a:xfrm>
            <a:off x="1494823" y="5408218"/>
            <a:ext cx="313863" cy="2548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7424896" y="5411533"/>
            <a:ext cx="248796" cy="248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242864" y="52937"/>
            <a:ext cx="45202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C0504D"/>
                </a:solidFill>
              </a:rPr>
              <a:t>20cm</a:t>
            </a:r>
            <a:endParaRPr lang="ko-KR" altLang="en-US" sz="1100" dirty="0">
              <a:solidFill>
                <a:srgbClr val="C0504D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7135497" y="387639"/>
            <a:ext cx="797885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6851055" y="385008"/>
            <a:ext cx="284442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2025422" y="52937"/>
            <a:ext cx="38445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0B050"/>
                </a:solidFill>
              </a:rPr>
              <a:t>5cm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056040" y="380084"/>
            <a:ext cx="284442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7132595" y="237785"/>
            <a:ext cx="0" cy="5063423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701900" y="52937"/>
            <a:ext cx="38445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0B050"/>
                </a:solidFill>
              </a:rPr>
              <a:t>5cm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4593604" y="381582"/>
            <a:ext cx="2255287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5413896" y="52937"/>
            <a:ext cx="45202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4BACC6"/>
                </a:solidFill>
              </a:rPr>
              <a:t>35cm</a:t>
            </a:r>
            <a:endParaRPr lang="ko-KR" altLang="en-US" sz="1100" dirty="0">
              <a:solidFill>
                <a:srgbClr val="4BACC6"/>
              </a:solidFill>
            </a:endParaRPr>
          </a:p>
        </p:txBody>
      </p:sp>
      <p:cxnSp>
        <p:nvCxnSpPr>
          <p:cNvPr id="158" name="직선 연결선 157"/>
          <p:cNvCxnSpPr>
            <a:stCxn id="184" idx="2"/>
            <a:endCxn id="170" idx="2"/>
          </p:cNvCxnSpPr>
          <p:nvPr/>
        </p:nvCxnSpPr>
        <p:spPr>
          <a:xfrm flipH="1">
            <a:off x="2314098" y="1068771"/>
            <a:ext cx="4502507" cy="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2622905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3947030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 flipH="1">
            <a:off x="2340482" y="1204593"/>
            <a:ext cx="451057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3949333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628712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949077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621523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567873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4567873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621523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2949077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2314098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319906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4251124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253427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188385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6512511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514814" y="1174822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194193" y="1174822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514557" y="1174822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187004" y="1174822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6187004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514557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4879579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885387" y="1174822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16605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818908" y="1174822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3317180" y="600092"/>
            <a:ext cx="0" cy="1002498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5883898" y="600092"/>
            <a:ext cx="0" cy="1002498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3282324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291222" y="1175548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847805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856703" y="1174822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191068" y="929941"/>
            <a:ext cx="238471" cy="59612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5765046" y="929941"/>
            <a:ext cx="238471" cy="59612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45922" y="696781"/>
            <a:ext cx="820070" cy="46956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1232037" y="696781"/>
            <a:ext cx="816042" cy="46956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96" name="TextBox 81"/>
          <p:cNvSpPr txBox="1"/>
          <p:nvPr/>
        </p:nvSpPr>
        <p:spPr>
          <a:xfrm>
            <a:off x="301073" y="4815314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z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cxnSp>
        <p:nvCxnSpPr>
          <p:cNvPr id="198" name="직선 화살표 연결선 197"/>
          <p:cNvCxnSpPr/>
          <p:nvPr/>
        </p:nvCxnSpPr>
        <p:spPr>
          <a:xfrm flipH="1">
            <a:off x="1232037" y="92364"/>
            <a:ext cx="15566" cy="5846502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965992" y="96708"/>
            <a:ext cx="0" cy="5852572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2048079" y="237785"/>
            <a:ext cx="0" cy="5063423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3027754" y="394229"/>
            <a:ext cx="607860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 #4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4316358" y="394229"/>
            <a:ext cx="607860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 #8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5534050" y="394229"/>
            <a:ext cx="68159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 #12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228766" y="6076920"/>
            <a:ext cx="4764510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Low-fidelity data: BOCDA (15EA)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F81BD"/>
                </a:solidFill>
              </a:rPr>
              <a:t>High-fidelity data: Strain gauge (15EA)</a:t>
            </a:r>
            <a:endParaRPr lang="ko-KR" altLang="en-US" b="1" dirty="0">
              <a:solidFill>
                <a:srgbClr val="4F81BD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564291" y="711824"/>
            <a:ext cx="563304" cy="2462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 #15</a:t>
            </a:r>
          </a:p>
        </p:txBody>
      </p:sp>
      <p:sp>
        <p:nvSpPr>
          <p:cNvPr id="112" name="TextBox 104"/>
          <p:cNvSpPr txBox="1"/>
          <p:nvPr/>
        </p:nvSpPr>
        <p:spPr>
          <a:xfrm>
            <a:off x="8260009" y="5214331"/>
            <a:ext cx="58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0.5cm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8030425" y="5305808"/>
            <a:ext cx="236438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8030425" y="5399931"/>
            <a:ext cx="236438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8198031" y="5101622"/>
            <a:ext cx="0" cy="192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8198031" y="5394871"/>
            <a:ext cx="0" cy="192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아래쪽 화살표 116"/>
          <p:cNvSpPr/>
          <p:nvPr/>
        </p:nvSpPr>
        <p:spPr>
          <a:xfrm>
            <a:off x="4433713" y="4954057"/>
            <a:ext cx="315952" cy="33714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2"/>
          <p:cNvSpPr txBox="1"/>
          <p:nvPr/>
        </p:nvSpPr>
        <p:spPr>
          <a:xfrm>
            <a:off x="4732616" y="4674813"/>
            <a:ext cx="11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5.922 kg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(0.987*6EA)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48698" y="3409281"/>
            <a:ext cx="396109" cy="396109"/>
            <a:chOff x="829489" y="4140379"/>
            <a:chExt cx="527221" cy="527221"/>
          </a:xfrm>
        </p:grpSpPr>
        <p:cxnSp>
          <p:nvCxnSpPr>
            <p:cNvPr id="210" name="직선 화살표 연결선 209"/>
            <p:cNvCxnSpPr/>
            <p:nvPr/>
          </p:nvCxnSpPr>
          <p:spPr>
            <a:xfrm flipV="1">
              <a:off x="831679" y="4140379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/>
            <p:nvPr/>
          </p:nvCxnSpPr>
          <p:spPr>
            <a:xfrm rot="5400000" flipV="1">
              <a:off x="1093100" y="4400514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/>
          <p:cNvSpPr txBox="1"/>
          <p:nvPr/>
        </p:nvSpPr>
        <p:spPr>
          <a:xfrm>
            <a:off x="786578" y="3848714"/>
            <a:ext cx="340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x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1251727" y="3761031"/>
            <a:ext cx="6721483" cy="86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16" name="이등변 삼각형 215"/>
          <p:cNvSpPr/>
          <p:nvPr/>
        </p:nvSpPr>
        <p:spPr>
          <a:xfrm>
            <a:off x="1502042" y="3863443"/>
            <a:ext cx="313863" cy="2548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7432113" y="3866758"/>
            <a:ext cx="248796" cy="248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08292" y="3270539"/>
            <a:ext cx="340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z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93486" y="1593993"/>
            <a:ext cx="922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Support</a:t>
            </a:r>
          </a:p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Region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105289" y="1589760"/>
            <a:ext cx="922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Support</a:t>
            </a:r>
          </a:p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Region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226" name="아래쪽 화살표 225"/>
          <p:cNvSpPr/>
          <p:nvPr/>
        </p:nvSpPr>
        <p:spPr>
          <a:xfrm>
            <a:off x="6076051" y="3409281"/>
            <a:ext cx="315952" cy="33714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890035" y="3085118"/>
            <a:ext cx="14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1.97 kg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(0.987*2EA)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>
            <a:off x="2343850" y="1727264"/>
            <a:ext cx="3512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729465" y="1577223"/>
            <a:ext cx="278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prstClr val="black"/>
                </a:solidFill>
              </a:rPr>
              <a:t>x</a:t>
            </a:r>
            <a:endParaRPr lang="ko-KR" altLang="en-US" sz="1350" b="1" dirty="0">
              <a:solidFill>
                <a:prstClr val="black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034444" y="2762426"/>
            <a:ext cx="5128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&lt;Experimental study #1: Asymmetric distribution&gt;</a:t>
            </a:r>
            <a:endParaRPr lang="ko-KR" alt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2336632" y="260648"/>
            <a:ext cx="0" cy="158249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107381" y="711824"/>
            <a:ext cx="456695" cy="2462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 #1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034444" y="4390261"/>
            <a:ext cx="5128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&lt;Experimental study #2: Symmetric distribution&gt;</a:t>
            </a:r>
            <a:endParaRPr lang="ko-KR" alt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937291" y="5547989"/>
            <a:ext cx="1448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</a:rPr>
              <a:t>120cm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cxnSp>
        <p:nvCxnSpPr>
          <p:cNvPr id="235" name="직선 화살표 연결선 234"/>
          <p:cNvCxnSpPr/>
          <p:nvPr/>
        </p:nvCxnSpPr>
        <p:spPr>
          <a:xfrm>
            <a:off x="1255965" y="5860210"/>
            <a:ext cx="67214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2386185" y="5748451"/>
            <a:ext cx="3512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845943" y="260648"/>
            <a:ext cx="0" cy="158249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91377" y="562822"/>
            <a:ext cx="4528797" cy="2520000"/>
            <a:chOff x="2555776" y="404664"/>
            <a:chExt cx="4528797" cy="252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3" b="27976"/>
            <a:stretch/>
          </p:blipFill>
          <p:spPr>
            <a:xfrm>
              <a:off x="2555776" y="404664"/>
              <a:ext cx="4528797" cy="252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719600" y="2579754"/>
              <a:ext cx="979897" cy="30777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X=0 cm</a:t>
              </a:r>
              <a:endParaRPr lang="ko-KR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5262" y="2579754"/>
              <a:ext cx="979897" cy="30777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X=70 cm</a:t>
              </a:r>
              <a:endParaRPr lang="ko-KR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V="1">
              <a:off x="5888093" y="2170953"/>
              <a:ext cx="0" cy="28803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46406" y="2289771"/>
              <a:ext cx="890815" cy="30777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58 cm</a:t>
              </a:r>
              <a:endParaRPr lang="ko-KR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206750" y="2258945"/>
              <a:ext cx="265430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203680" y="2132856"/>
              <a:ext cx="0" cy="404797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6355210" y="2132856"/>
              <a:ext cx="0" cy="404797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5958923" y="1571190"/>
              <a:ext cx="56330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/>
              <a:r>
                <a:rPr lang="en-US" altLang="ko-KR" sz="1000" b="1" dirty="0"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CH #15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55648" y="1571191"/>
              <a:ext cx="456695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/>
              <a:r>
                <a:rPr lang="en-US" altLang="ko-KR" sz="1000" b="1" dirty="0"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CH #1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4" y="3327400"/>
            <a:ext cx="3999989" cy="29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20" y="270583"/>
            <a:ext cx="3999989" cy="29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/>
          </p:cNvPicPr>
          <p:nvPr/>
        </p:nvPicPr>
        <p:blipFill rotWithShape="1">
          <a:blip r:embed="rId5"/>
          <a:srcRect t="8842"/>
          <a:stretch/>
        </p:blipFill>
        <p:spPr>
          <a:xfrm>
            <a:off x="4958627" y="3512066"/>
            <a:ext cx="4386260" cy="29988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40919" y="111317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65319" y="111317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4227" y="3142734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(c)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8627" y="3142734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(d)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9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8" y="1757063"/>
            <a:ext cx="4695659" cy="335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91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096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79" y="1757063"/>
            <a:ext cx="4695659" cy="33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4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11507" y="33301"/>
            <a:ext cx="5142358" cy="6776891"/>
            <a:chOff x="1187451" y="-1539296"/>
            <a:chExt cx="6844478" cy="9922046"/>
          </a:xfrm>
        </p:grpSpPr>
        <p:grpSp>
          <p:nvGrpSpPr>
            <p:cNvPr id="2" name="그룹 1"/>
            <p:cNvGrpSpPr/>
            <p:nvPr/>
          </p:nvGrpSpPr>
          <p:grpSpPr>
            <a:xfrm>
              <a:off x="1187451" y="-1539296"/>
              <a:ext cx="6844478" cy="3240000"/>
              <a:chOff x="628651" y="44450"/>
              <a:chExt cx="6844478" cy="3240000"/>
            </a:xfrm>
          </p:grpSpPr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398" y="44450"/>
                <a:ext cx="2621731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1" y="44450"/>
                <a:ext cx="4668025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1187451" y="1801756"/>
              <a:ext cx="6844478" cy="3240000"/>
              <a:chOff x="628651" y="3468052"/>
              <a:chExt cx="6844478" cy="324000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398" y="3468052"/>
                <a:ext cx="2621731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1" y="3468052"/>
                <a:ext cx="4668025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1187451" y="5142750"/>
              <a:ext cx="6844478" cy="3240000"/>
              <a:chOff x="628651" y="7100050"/>
              <a:chExt cx="6844478" cy="32400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398" y="7100050"/>
                <a:ext cx="2621731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1" y="7100050"/>
                <a:ext cx="4668025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4528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3816" y="786660"/>
            <a:ext cx="4757156" cy="1943037"/>
            <a:chOff x="1243616" y="685832"/>
            <a:chExt cx="4757156" cy="19430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96" b="24808"/>
            <a:stretch/>
          </p:blipFill>
          <p:spPr>
            <a:xfrm>
              <a:off x="1243616" y="685832"/>
              <a:ext cx="4757156" cy="19430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15800" y="2337222"/>
              <a:ext cx="809833" cy="26161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X=0 cm</a:t>
              </a:r>
              <a:endParaRPr lang="ko-KR" altLang="en-US" sz="105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1661" y="2337222"/>
              <a:ext cx="809833" cy="26161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X=70 cm</a:t>
              </a:r>
              <a:endParaRPr lang="ko-KR" altLang="en-US" sz="105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3722895" y="2037995"/>
              <a:ext cx="0" cy="19673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63414" y="2127006"/>
              <a:ext cx="608439" cy="26161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 cm</a:t>
              </a:r>
              <a:endParaRPr lang="ko-KR" altLang="en-US" sz="105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122814" y="2098094"/>
              <a:ext cx="159172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120717" y="2011974"/>
              <a:ext cx="0" cy="27648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5276578" y="1945872"/>
              <a:ext cx="0" cy="3425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4868050" y="1489178"/>
              <a:ext cx="532517" cy="20005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/>
              <a:r>
                <a:rPr lang="en-US" altLang="ko-KR" sz="700" b="1" dirty="0"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CH #15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92792" y="1489178"/>
              <a:ext cx="481221" cy="20005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/>
              <a:r>
                <a:rPr lang="en-US" altLang="ko-KR" sz="700" b="1" dirty="0"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CH #1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9" y="3407467"/>
            <a:ext cx="3999989" cy="29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08667"/>
            <a:ext cx="3999989" cy="29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9"/>
          <a:stretch/>
        </p:blipFill>
        <p:spPr bwMode="auto">
          <a:xfrm>
            <a:off x="4821592" y="3407467"/>
            <a:ext cx="4403016" cy="294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40919" y="111317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5319" y="111317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227" y="3142734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(c)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8627" y="3142734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(d)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6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8" y="1735463"/>
            <a:ext cx="4725921" cy="337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91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096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79" y="1757063"/>
            <a:ext cx="4695659" cy="33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43703" y="39600"/>
            <a:ext cx="5656595" cy="6778800"/>
            <a:chOff x="685801" y="-2854102"/>
            <a:chExt cx="6844480" cy="9935900"/>
          </a:xfrm>
        </p:grpSpPr>
        <p:grpSp>
          <p:nvGrpSpPr>
            <p:cNvPr id="4" name="그룹 3"/>
            <p:cNvGrpSpPr/>
            <p:nvPr/>
          </p:nvGrpSpPr>
          <p:grpSpPr>
            <a:xfrm>
              <a:off x="685801" y="3841798"/>
              <a:ext cx="6844480" cy="3240000"/>
              <a:chOff x="628651" y="7100050"/>
              <a:chExt cx="6844480" cy="3240000"/>
            </a:xfrm>
          </p:grpSpPr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1" y="7100050"/>
                <a:ext cx="4668025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0" y="7100050"/>
                <a:ext cx="2621731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685801" y="500198"/>
              <a:ext cx="6844479" cy="3240000"/>
              <a:chOff x="628651" y="3773170"/>
              <a:chExt cx="6844479" cy="3240000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1" y="3773170"/>
                <a:ext cx="4668025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399" y="3773170"/>
                <a:ext cx="2621731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" name="그룹 1"/>
            <p:cNvGrpSpPr/>
            <p:nvPr/>
          </p:nvGrpSpPr>
          <p:grpSpPr>
            <a:xfrm>
              <a:off x="685801" y="-2854102"/>
              <a:ext cx="6844479" cy="3240000"/>
              <a:chOff x="628651" y="267970"/>
              <a:chExt cx="6844479" cy="3240000"/>
            </a:xfrm>
          </p:grpSpPr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1" y="267970"/>
                <a:ext cx="4668025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1" name="Picture 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399" y="267970"/>
                <a:ext cx="2621731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112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2"/>
          <p:cNvSpPr/>
          <p:nvPr/>
        </p:nvSpPr>
        <p:spPr>
          <a:xfrm>
            <a:off x="4755629" y="841319"/>
            <a:ext cx="3845391" cy="1393881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85725" indent="-85725" fontAlgn="base" latinLnBrk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Tx/>
              <a:buChar char="-"/>
              <a:defRPr/>
            </a:pPr>
            <a:endParaRPr kumimoji="1" lang="en-US" altLang="ko-KR" b="1" kern="0" dirty="0">
              <a:solidFill>
                <a:prstClr val="black"/>
              </a:solidFill>
              <a:latin typeface="맑은 고딕"/>
            </a:endParaRPr>
          </a:p>
          <a:p>
            <a:pPr marL="182563" indent="-182563" fontAlgn="base" latinLnBrk="0">
              <a:spcBef>
                <a:spcPct val="0"/>
              </a:spcBef>
              <a:spcAft>
                <a:spcPts val="500"/>
              </a:spcAft>
              <a:buFontTx/>
              <a:buChar char="-"/>
              <a:defRPr/>
            </a:pPr>
            <a:r>
              <a:rPr kumimoji="1" lang="en-US" altLang="ko-KR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Low accuracy with low SNR</a:t>
            </a:r>
          </a:p>
          <a:p>
            <a:pPr marL="182563" indent="-182563" fontAlgn="base" latinLnBrk="0">
              <a:spcBef>
                <a:spcPct val="0"/>
              </a:spcBef>
              <a:spcAft>
                <a:spcPts val="500"/>
              </a:spcAft>
              <a:buFontTx/>
              <a:buChar char="-"/>
              <a:defRPr/>
            </a:pPr>
            <a:r>
              <a:rPr kumimoji="1" lang="en-US" altLang="ko-KR" sz="16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Not limited to sensing points</a:t>
            </a:r>
          </a:p>
          <a:p>
            <a:pPr fontAlgn="base" latinLnBrk="0">
              <a:spcBef>
                <a:spcPct val="0"/>
              </a:spcBef>
              <a:spcAft>
                <a:spcPts val="500"/>
              </a:spcAft>
              <a:defRPr/>
            </a:pPr>
            <a:r>
              <a:rPr kumimoji="1" lang="en-US" altLang="ko-KR" sz="16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  (Any point can be sensor)</a:t>
            </a:r>
          </a:p>
        </p:txBody>
      </p:sp>
      <p:sp>
        <p:nvSpPr>
          <p:cNvPr id="59" name="직사각형 53"/>
          <p:cNvSpPr/>
          <p:nvPr/>
        </p:nvSpPr>
        <p:spPr>
          <a:xfrm>
            <a:off x="619304" y="841320"/>
            <a:ext cx="3801060" cy="139388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85725" indent="-85725" fontAlgn="base" latinLnBrk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Tx/>
              <a:buChar char="-"/>
              <a:defRPr/>
            </a:pPr>
            <a:endParaRPr kumimoji="1" lang="en-US" altLang="ko-KR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</a:endParaRPr>
          </a:p>
          <a:p>
            <a:pPr marL="182563" indent="-182563" defTabSz="360000" fontAlgn="base" latinLnBrk="0">
              <a:spcBef>
                <a:spcPct val="0"/>
              </a:spcBef>
              <a:spcAft>
                <a:spcPts val="500"/>
              </a:spcAft>
              <a:buFontTx/>
              <a:buChar char="-"/>
              <a:defRPr/>
            </a:pPr>
            <a:r>
              <a:rPr kumimoji="1" lang="en-US" altLang="ko-KR" sz="16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High accuracy with high SNR</a:t>
            </a:r>
          </a:p>
          <a:p>
            <a:pPr marL="182563" indent="-182563" defTabSz="360000" fontAlgn="base" latinLnBrk="0">
              <a:spcBef>
                <a:spcPct val="0"/>
              </a:spcBef>
              <a:spcAft>
                <a:spcPts val="500"/>
              </a:spcAft>
              <a:buFontTx/>
              <a:buChar char="-"/>
              <a:defRPr/>
            </a:pPr>
            <a:r>
              <a:rPr kumimoji="1" lang="en-US" altLang="ko-KR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Limited sensing points</a:t>
            </a:r>
          </a:p>
          <a:p>
            <a:pPr defTabSz="360000" fontAlgn="base" latinLnBrk="0">
              <a:spcBef>
                <a:spcPct val="0"/>
              </a:spcBef>
              <a:spcAft>
                <a:spcPts val="500"/>
              </a:spcAft>
              <a:defRPr/>
            </a:pPr>
            <a:r>
              <a:rPr kumimoji="1" lang="en-US" altLang="ko-KR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  (only work at discrete points)</a:t>
            </a:r>
          </a:p>
        </p:txBody>
      </p:sp>
      <p:sp>
        <p:nvSpPr>
          <p:cNvPr id="60" name="직사각형 54"/>
          <p:cNvSpPr/>
          <p:nvPr/>
        </p:nvSpPr>
        <p:spPr>
          <a:xfrm>
            <a:off x="619304" y="827382"/>
            <a:ext cx="3800024" cy="360040"/>
          </a:xfrm>
          <a:prstGeom prst="rect">
            <a:avLst/>
          </a:prstGeom>
          <a:solidFill>
            <a:srgbClr val="1F497D">
              <a:lumMod val="75000"/>
            </a:srgbClr>
          </a:solidFill>
          <a:ln w="127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0" dirty="0">
                <a:solidFill>
                  <a:prstClr val="white"/>
                </a:solidFill>
                <a:latin typeface="맑은 고딕"/>
              </a:rPr>
              <a:t>Point strain sensor</a:t>
            </a:r>
            <a:endParaRPr kumimoji="1" lang="ko-KR" altLang="en-US" sz="2400" b="1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1" name="직사각형 55"/>
          <p:cNvSpPr/>
          <p:nvPr/>
        </p:nvSpPr>
        <p:spPr>
          <a:xfrm>
            <a:off x="4757102" y="834802"/>
            <a:ext cx="3843918" cy="360040"/>
          </a:xfrm>
          <a:prstGeom prst="rect">
            <a:avLst/>
          </a:prstGeom>
          <a:solidFill>
            <a:srgbClr val="1F497D">
              <a:lumMod val="75000"/>
            </a:srgbClr>
          </a:solidFill>
          <a:ln w="127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0" dirty="0">
                <a:solidFill>
                  <a:prstClr val="white"/>
                </a:solidFill>
                <a:latin typeface="맑은 고딕"/>
              </a:rPr>
              <a:t>Distributed strain sensor</a:t>
            </a:r>
            <a:endParaRPr kumimoji="1" lang="ko-KR" altLang="en-US" sz="2400" b="1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18069" y="5753081"/>
            <a:ext cx="4525931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굴림" panose="020B0600000101010101" pitchFamily="50" charset="-127"/>
              </a:rPr>
              <a:t>BOTDA </a:t>
            </a:r>
            <a:r>
              <a:rPr kumimoji="1" lang="en-US" altLang="ko-KR" sz="12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굴림" panose="020B0600000101010101" pitchFamily="50" charset="-127"/>
              </a:rPr>
              <a:t>(Brillouin Optical Time Domain Analysis)</a:t>
            </a:r>
          </a:p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굴림" panose="020B0600000101010101" pitchFamily="50" charset="-127"/>
              </a:rPr>
              <a:t>BOCDA </a:t>
            </a:r>
            <a:r>
              <a:rPr kumimoji="1" lang="en-US" altLang="ko-KR" sz="12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굴림" panose="020B0600000101010101" pitchFamily="50" charset="-127"/>
              </a:rPr>
              <a:t>(Brillouin Optical Correlation Domain Analysis)</a:t>
            </a:r>
            <a:endParaRPr kumimoji="1" lang="en-US" altLang="ko-KR" sz="1600" b="1" kern="0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굴림" panose="020B0600000101010101" pitchFamily="50" charset="-127"/>
            </a:endParaRPr>
          </a:p>
        </p:txBody>
      </p:sp>
      <p:sp>
        <p:nvSpPr>
          <p:cNvPr id="63" name="직사각형 57"/>
          <p:cNvSpPr/>
          <p:nvPr/>
        </p:nvSpPr>
        <p:spPr>
          <a:xfrm>
            <a:off x="731965" y="5620105"/>
            <a:ext cx="3600400" cy="162303"/>
          </a:xfrm>
          <a:prstGeom prst="rect">
            <a:avLst/>
          </a:prstGeom>
          <a:solidFill>
            <a:srgbClr val="F79F5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4" name="직사각형 58"/>
          <p:cNvSpPr/>
          <p:nvPr/>
        </p:nvSpPr>
        <p:spPr>
          <a:xfrm>
            <a:off x="4872887" y="5620105"/>
            <a:ext cx="3600400" cy="162303"/>
          </a:xfrm>
          <a:prstGeom prst="rect">
            <a:avLst/>
          </a:prstGeom>
          <a:solidFill>
            <a:srgbClr val="F79F5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5" name="타원 59"/>
          <p:cNvSpPr/>
          <p:nvPr/>
        </p:nvSpPr>
        <p:spPr>
          <a:xfrm>
            <a:off x="5079403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6" name="타원 60"/>
          <p:cNvSpPr/>
          <p:nvPr/>
        </p:nvSpPr>
        <p:spPr>
          <a:xfrm>
            <a:off x="4975135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7" name="타원 61"/>
          <p:cNvSpPr/>
          <p:nvPr/>
        </p:nvSpPr>
        <p:spPr>
          <a:xfrm>
            <a:off x="5183671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8" name="타원 62"/>
          <p:cNvSpPr/>
          <p:nvPr/>
        </p:nvSpPr>
        <p:spPr>
          <a:xfrm>
            <a:off x="5287939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9" name="타원 63"/>
          <p:cNvSpPr/>
          <p:nvPr/>
        </p:nvSpPr>
        <p:spPr>
          <a:xfrm>
            <a:off x="5392207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0" name="타원 64"/>
          <p:cNvSpPr/>
          <p:nvPr/>
        </p:nvSpPr>
        <p:spPr>
          <a:xfrm>
            <a:off x="5496475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1" name="타원 65"/>
          <p:cNvSpPr/>
          <p:nvPr/>
        </p:nvSpPr>
        <p:spPr>
          <a:xfrm>
            <a:off x="5600743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2" name="타원 66"/>
          <p:cNvSpPr/>
          <p:nvPr/>
        </p:nvSpPr>
        <p:spPr>
          <a:xfrm>
            <a:off x="5705011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3" name="타원 67"/>
          <p:cNvSpPr/>
          <p:nvPr/>
        </p:nvSpPr>
        <p:spPr>
          <a:xfrm>
            <a:off x="5809279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4" name="타원 68"/>
          <p:cNvSpPr/>
          <p:nvPr/>
        </p:nvSpPr>
        <p:spPr>
          <a:xfrm>
            <a:off x="5913547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5" name="타원 69"/>
          <p:cNvSpPr/>
          <p:nvPr/>
        </p:nvSpPr>
        <p:spPr>
          <a:xfrm>
            <a:off x="6017815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6" name="타원 70"/>
          <p:cNvSpPr/>
          <p:nvPr/>
        </p:nvSpPr>
        <p:spPr>
          <a:xfrm>
            <a:off x="6226351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7" name="타원 71"/>
          <p:cNvSpPr/>
          <p:nvPr/>
        </p:nvSpPr>
        <p:spPr>
          <a:xfrm>
            <a:off x="6122083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8" name="타원 72"/>
          <p:cNvSpPr/>
          <p:nvPr/>
        </p:nvSpPr>
        <p:spPr>
          <a:xfrm>
            <a:off x="6330619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79" name="타원 73"/>
          <p:cNvSpPr/>
          <p:nvPr/>
        </p:nvSpPr>
        <p:spPr>
          <a:xfrm>
            <a:off x="6434887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0" name="타원 74"/>
          <p:cNvSpPr/>
          <p:nvPr/>
        </p:nvSpPr>
        <p:spPr>
          <a:xfrm>
            <a:off x="6539155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1" name="타원 75"/>
          <p:cNvSpPr/>
          <p:nvPr/>
        </p:nvSpPr>
        <p:spPr>
          <a:xfrm>
            <a:off x="6643423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2" name="타원 76"/>
          <p:cNvSpPr/>
          <p:nvPr/>
        </p:nvSpPr>
        <p:spPr>
          <a:xfrm>
            <a:off x="6747691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3" name="타원 77"/>
          <p:cNvSpPr/>
          <p:nvPr/>
        </p:nvSpPr>
        <p:spPr>
          <a:xfrm>
            <a:off x="6851959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4" name="타원 78"/>
          <p:cNvSpPr/>
          <p:nvPr/>
        </p:nvSpPr>
        <p:spPr>
          <a:xfrm>
            <a:off x="6956227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5" name="타원 79"/>
          <p:cNvSpPr/>
          <p:nvPr/>
        </p:nvSpPr>
        <p:spPr>
          <a:xfrm>
            <a:off x="7060495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6" name="타원 80"/>
          <p:cNvSpPr/>
          <p:nvPr/>
        </p:nvSpPr>
        <p:spPr>
          <a:xfrm>
            <a:off x="7164763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7" name="타원 81"/>
          <p:cNvSpPr/>
          <p:nvPr/>
        </p:nvSpPr>
        <p:spPr>
          <a:xfrm>
            <a:off x="7373299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8" name="타원 82"/>
          <p:cNvSpPr/>
          <p:nvPr/>
        </p:nvSpPr>
        <p:spPr>
          <a:xfrm>
            <a:off x="7269031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89" name="타원 83"/>
          <p:cNvSpPr/>
          <p:nvPr/>
        </p:nvSpPr>
        <p:spPr>
          <a:xfrm>
            <a:off x="7477567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0" name="타원 84"/>
          <p:cNvSpPr/>
          <p:nvPr/>
        </p:nvSpPr>
        <p:spPr>
          <a:xfrm>
            <a:off x="7581835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1" name="타원 85"/>
          <p:cNvSpPr/>
          <p:nvPr/>
        </p:nvSpPr>
        <p:spPr>
          <a:xfrm>
            <a:off x="7686103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2" name="타원 86"/>
          <p:cNvSpPr/>
          <p:nvPr/>
        </p:nvSpPr>
        <p:spPr>
          <a:xfrm>
            <a:off x="7790371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3" name="타원 87"/>
          <p:cNvSpPr/>
          <p:nvPr/>
        </p:nvSpPr>
        <p:spPr>
          <a:xfrm>
            <a:off x="7894639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4" name="타원 88"/>
          <p:cNvSpPr/>
          <p:nvPr/>
        </p:nvSpPr>
        <p:spPr>
          <a:xfrm>
            <a:off x="7998907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5" name="타원 89"/>
          <p:cNvSpPr/>
          <p:nvPr/>
        </p:nvSpPr>
        <p:spPr>
          <a:xfrm>
            <a:off x="8103175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6" name="타원 90"/>
          <p:cNvSpPr/>
          <p:nvPr/>
        </p:nvSpPr>
        <p:spPr>
          <a:xfrm>
            <a:off x="8207443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7" name="타원 91"/>
          <p:cNvSpPr/>
          <p:nvPr/>
        </p:nvSpPr>
        <p:spPr>
          <a:xfrm>
            <a:off x="8311724" y="5674007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8" name="타원 92"/>
          <p:cNvSpPr/>
          <p:nvPr/>
        </p:nvSpPr>
        <p:spPr>
          <a:xfrm>
            <a:off x="1254236" y="5668545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9" name="타원 93"/>
          <p:cNvSpPr/>
          <p:nvPr/>
        </p:nvSpPr>
        <p:spPr>
          <a:xfrm>
            <a:off x="3542009" y="5668545"/>
            <a:ext cx="55525" cy="5927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39245" y="5753081"/>
            <a:ext cx="298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Strain gauge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FBG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 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</a:rPr>
              <a:t>(Fiber Bragg Grating)</a:t>
            </a:r>
          </a:p>
        </p:txBody>
      </p:sp>
      <p:sp>
        <p:nvSpPr>
          <p:cNvPr id="101" name="직사각형 95"/>
          <p:cNvSpPr/>
          <p:nvPr/>
        </p:nvSpPr>
        <p:spPr>
          <a:xfrm>
            <a:off x="4840119" y="4883059"/>
            <a:ext cx="3717658" cy="64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b="1" dirty="0">
                <a:solidFill>
                  <a:srgbClr val="FF0000"/>
                </a:solidFill>
                <a:latin typeface="맑은 고딕"/>
                <a:ea typeface="굴림" panose="020B0600000101010101" pitchFamily="50" charset="-127"/>
              </a:rPr>
              <a:t>Low accuracy</a:t>
            </a:r>
          </a:p>
          <a:p>
            <a:pPr marL="285750" indent="-285750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b="1" dirty="0">
                <a:solidFill>
                  <a:srgbClr val="0000CC"/>
                </a:solidFill>
                <a:latin typeface="맑은 고딕"/>
                <a:ea typeface="굴림" panose="020B0600000101010101" pitchFamily="50" charset="-127"/>
              </a:rPr>
              <a:t>High spatial information</a:t>
            </a:r>
            <a:endParaRPr kumimoji="1" lang="ko-KR" altLang="en-US" sz="1600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" name="직사각형 96"/>
          <p:cNvSpPr/>
          <p:nvPr/>
        </p:nvSpPr>
        <p:spPr>
          <a:xfrm>
            <a:off x="876863" y="4883059"/>
            <a:ext cx="3717658" cy="64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b="1" dirty="0">
                <a:solidFill>
                  <a:srgbClr val="0000CC"/>
                </a:solidFill>
                <a:latin typeface="맑은 고딕"/>
                <a:ea typeface="굴림" panose="020B0600000101010101" pitchFamily="50" charset="-127"/>
              </a:rPr>
              <a:t>High accuracy</a:t>
            </a:r>
          </a:p>
          <a:p>
            <a:pPr marL="285750" indent="-285750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b="1" dirty="0">
                <a:solidFill>
                  <a:srgbClr val="FF0000"/>
                </a:solidFill>
                <a:latin typeface="맑은 고딕"/>
                <a:ea typeface="굴림" panose="020B0600000101010101" pitchFamily="50" charset="-127"/>
              </a:rPr>
              <a:t>Low spatial information</a:t>
            </a:r>
            <a:endParaRPr kumimoji="1" lang="ko-KR" altLang="en-US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30" y="2389068"/>
            <a:ext cx="3144585" cy="243072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754" y="2518745"/>
            <a:ext cx="3679095" cy="21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4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11456" y="534747"/>
            <a:ext cx="8930011" cy="5732703"/>
            <a:chOff x="111456" y="706197"/>
            <a:chExt cx="8930011" cy="5732703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441059" y="706197"/>
              <a:ext cx="0" cy="57327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610726" y="945830"/>
              <a:ext cx="443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</a:rPr>
                <a:t>Gaussian Process Mapping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6631" y="945830"/>
              <a:ext cx="4027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70C0"/>
                  </a:solidFill>
                </a:rPr>
                <a:t>Linear Mapping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691127" y="5531044"/>
                  <a:ext cx="32328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𝑯𝑭</m:t>
                          </m:r>
                        </m:sub>
                      </m:sSub>
                      <m:d>
                        <m:dPr>
                          <m:ctrlPr>
                            <a:rPr lang="ko-KR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en-US" altLang="ko-KR" sz="2000" dirty="0">
                      <a:solidFill>
                        <a:prstClr val="black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ko-KR" altLang="en-US" sz="2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ko-KR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d>
                        <m:dPr>
                          <m:ctrlPr>
                            <a:rPr lang="ko-KR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sz="200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ko-KR" altLang="en-US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ko-KR" altLang="en-US" sz="20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ko-KR" altLang="en-US" sz="2000" dirty="0">
                    <a:solidFill>
                      <a:srgbClr val="ED7D3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27" y="5531044"/>
                  <a:ext cx="3232808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753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6" name="Group 155"/>
            <p:cNvGrpSpPr/>
            <p:nvPr/>
          </p:nvGrpSpPr>
          <p:grpSpPr>
            <a:xfrm>
              <a:off x="111456" y="1724929"/>
              <a:ext cx="4118297" cy="3586664"/>
              <a:chOff x="-642236" y="1096279"/>
              <a:chExt cx="4118297" cy="358666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-121829" y="1096279"/>
                <a:ext cx="427055" cy="38823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  <a:endParaRPr lang="ko-KR" altLang="en-US" sz="1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Oval 2"/>
                  <p:cNvSpPr/>
                  <p:nvPr/>
                </p:nvSpPr>
                <p:spPr>
                  <a:xfrm>
                    <a:off x="933430" y="1096279"/>
                    <a:ext cx="427055" cy="3882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Oval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430" y="1096279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24765" y="1484511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772510" y="1484511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/>
                  <p:nvPr/>
                </p:nvSpPr>
                <p:spPr>
                  <a:xfrm>
                    <a:off x="413227" y="1867966"/>
                    <a:ext cx="427055" cy="38823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227" y="1867966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 l="-2667"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1342770" y="1860891"/>
                    <a:ext cx="427055" cy="3882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2770" y="1860891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>
                <a:off x="725544" y="2275290"/>
                <a:ext cx="259947" cy="34884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216545" y="2275290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901358" y="2710239"/>
                <a:ext cx="427055" cy="3882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-642236" y="1882453"/>
                    <a:ext cx="116025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𝑮𝑷𝑹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ko-KR" sz="1400" b="1" i="1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oMath>
                      </m:oMathPara>
                    </a14:m>
                    <a:endParaRPr lang="ko-KR" altLang="en-US" sz="1400" b="1" dirty="0">
                      <a:solidFill>
                        <a:srgbClr val="70AD47">
                          <a:lumMod val="50000"/>
                        </a:srgb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42236" y="1882453"/>
                    <a:ext cx="1160254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/>
              <p:nvPr/>
            </p:nvCxnSpPr>
            <p:spPr>
              <a:xfrm flipH="1">
                <a:off x="1823494" y="3166034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1315523" y="3170232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1494636" y="3571980"/>
                <a:ext cx="427055" cy="3882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Oval 84"/>
                  <p:cNvSpPr/>
                  <p:nvPr/>
                </p:nvSpPr>
                <p:spPr>
                  <a:xfrm>
                    <a:off x="1494636" y="4294711"/>
                    <a:ext cx="427055" cy="388232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5" name="Oval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4636" y="4294711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694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/>
              <p:nvPr/>
            </p:nvCxnSpPr>
            <p:spPr>
              <a:xfrm>
                <a:off x="1713877" y="4013384"/>
                <a:ext cx="1560" cy="2370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458215" y="3608901"/>
                <a:ext cx="4940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i="1" dirty="0">
                    <a:solidFill>
                      <a:prstClr val="black"/>
                    </a:solidFill>
                  </a:rPr>
                  <a:t>plus</a:t>
                </a:r>
                <a:endParaRPr lang="ko-KR" altLang="en-US" sz="1400" b="1" i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91987" y="2736555"/>
                <a:ext cx="4363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i="1" dirty="0">
                    <a:solidFill>
                      <a:prstClr val="black"/>
                    </a:solidFill>
                  </a:rPr>
                  <a:t>dot</a:t>
                </a:r>
                <a:endParaRPr lang="ko-KR" altLang="en-US" sz="1400" b="1" i="1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Oval 95"/>
                  <p:cNvSpPr/>
                  <p:nvPr/>
                </p:nvSpPr>
                <p:spPr>
                  <a:xfrm>
                    <a:off x="2438603" y="1867966"/>
                    <a:ext cx="427055" cy="3882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ko-KR" altLang="en-US" sz="1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Oval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603" y="1867966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/>
              <p:nvPr/>
            </p:nvCxnSpPr>
            <p:spPr>
              <a:xfrm flipH="1">
                <a:off x="2277683" y="2275290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1943953" y="2710585"/>
                    <a:ext cx="427055" cy="38823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53" y="2710585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2323181" y="2710239"/>
                    <a:ext cx="1152880" cy="3272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𝑮𝑷𝑹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sz="1400" i="1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b="1" i="1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ko-KR" altLang="en-US" sz="1400" b="1" i="1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b="1" dirty="0">
                      <a:solidFill>
                        <a:srgbClr val="70AD47">
                          <a:lumMod val="50000"/>
                        </a:srgb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3181" y="2710239"/>
                    <a:ext cx="1152880" cy="32720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5112923" y="5517226"/>
                  <a:ext cx="3569503" cy="4277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𝑯𝑭</m:t>
                          </m:r>
                        </m:sub>
                      </m:sSub>
                      <m:d>
                        <m:dPr>
                          <m:ctrlPr>
                            <a:rPr lang="ko-KR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en-US" altLang="ko-KR" sz="2000" dirty="0">
                      <a:solidFill>
                        <a:prstClr val="black"/>
                      </a:solidFill>
                    </a:rPr>
                    <a:t>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d>
                        <m:dPr>
                          <m:ctrlPr>
                            <a:rPr lang="ko-KR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sz="200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ko-KR" altLang="en-US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ko-KR" altLang="en-US" sz="20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ko-KR" altLang="en-US" sz="2000" dirty="0">
                    <a:solidFill>
                      <a:srgbClr val="ED7D3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23" y="5517226"/>
                  <a:ext cx="3569503" cy="42774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855" t="-714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7" name="Group 156"/>
            <p:cNvGrpSpPr/>
            <p:nvPr/>
          </p:nvGrpSpPr>
          <p:grpSpPr>
            <a:xfrm>
              <a:off x="4799471" y="1724929"/>
              <a:ext cx="4212186" cy="3586664"/>
              <a:chOff x="4665883" y="1096279"/>
              <a:chExt cx="4212186" cy="3586664"/>
            </a:xfrm>
          </p:grpSpPr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5285837" y="1516321"/>
                <a:ext cx="1175122" cy="1030992"/>
              </a:xfrm>
              <a:prstGeom prst="curvedConnector3">
                <a:avLst>
                  <a:gd name="adj1" fmla="val 84448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4665883" y="1826067"/>
                <a:ext cx="9345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FF0000"/>
                    </a:solidFill>
                  </a:rPr>
                  <a:t>feeding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FF0000"/>
                    </a:solidFill>
                  </a:rPr>
                  <a:t>input</a:t>
                </a:r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281773" y="1096279"/>
                <a:ext cx="427055" cy="38823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  <a:endParaRPr lang="ko-KR" altLang="en-US" sz="1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Oval 128"/>
                  <p:cNvSpPr/>
                  <p:nvPr/>
                </p:nvSpPr>
                <p:spPr>
                  <a:xfrm>
                    <a:off x="6337032" y="1096279"/>
                    <a:ext cx="427055" cy="3882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Oval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032" y="1096279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Arrow Connector 129"/>
              <p:cNvCxnSpPr/>
              <p:nvPr/>
            </p:nvCxnSpPr>
            <p:spPr>
              <a:xfrm>
                <a:off x="5628367" y="1484511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6176112" y="1484511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131"/>
                  <p:cNvSpPr/>
                  <p:nvPr/>
                </p:nvSpPr>
                <p:spPr>
                  <a:xfrm>
                    <a:off x="5816829" y="1867966"/>
                    <a:ext cx="427055" cy="38823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Oval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6829" y="1867966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l="-2667"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/>
              <p:cNvCxnSpPr/>
              <p:nvPr/>
            </p:nvCxnSpPr>
            <p:spPr>
              <a:xfrm>
                <a:off x="6129146" y="2275290"/>
                <a:ext cx="259947" cy="34884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6304960" y="2710239"/>
                <a:ext cx="427055" cy="38823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204233" y="1856762"/>
                    <a:ext cx="116025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𝑮𝑷𝑹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b="1" dirty="0">
                      <a:solidFill>
                        <a:srgbClr val="70AD47">
                          <a:lumMod val="50000"/>
                        </a:srgb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233" y="1856762"/>
                    <a:ext cx="1160254" cy="30777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 flipH="1">
                <a:off x="7227096" y="3166034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6719125" y="3170232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/>
              <p:cNvSpPr/>
              <p:nvPr/>
            </p:nvSpPr>
            <p:spPr>
              <a:xfrm>
                <a:off x="6898238" y="3571980"/>
                <a:ext cx="427055" cy="3882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40"/>
                  <p:cNvSpPr/>
                  <p:nvPr/>
                </p:nvSpPr>
                <p:spPr>
                  <a:xfrm>
                    <a:off x="6898238" y="4294711"/>
                    <a:ext cx="427055" cy="388232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altLang="ko-KR" sz="1400" b="1" i="1" dirty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41" name="Oval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238" y="4294711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 l="-83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/>
              <p:cNvCxnSpPr/>
              <p:nvPr/>
            </p:nvCxnSpPr>
            <p:spPr>
              <a:xfrm>
                <a:off x="7117479" y="4013384"/>
                <a:ext cx="1560" cy="2370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6861817" y="3608901"/>
                <a:ext cx="4940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i="1" dirty="0">
                    <a:solidFill>
                      <a:prstClr val="black"/>
                    </a:solidFill>
                  </a:rPr>
                  <a:t>plus</a:t>
                </a:r>
                <a:endParaRPr lang="ko-KR" altLang="en-US" sz="1400" b="1" i="1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Oval 144"/>
                  <p:cNvSpPr/>
                  <p:nvPr/>
                </p:nvSpPr>
                <p:spPr>
                  <a:xfrm>
                    <a:off x="7842205" y="1941963"/>
                    <a:ext cx="427055" cy="3882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ko-KR" altLang="en-US" sz="1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Oval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2205" y="1941963"/>
                    <a:ext cx="427055" cy="388232"/>
                  </a:xfrm>
                  <a:prstGeom prst="ellipse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Straight Arrow Connector 145"/>
              <p:cNvCxnSpPr/>
              <p:nvPr/>
            </p:nvCxnSpPr>
            <p:spPr>
              <a:xfrm flipH="1">
                <a:off x="7681285" y="2349287"/>
                <a:ext cx="259947" cy="34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Oval 146"/>
                  <p:cNvSpPr/>
                  <p:nvPr/>
                </p:nvSpPr>
                <p:spPr>
                  <a:xfrm>
                    <a:off x="7347555" y="2710585"/>
                    <a:ext cx="427055" cy="38823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7" name="Oval 1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7555" y="2710585"/>
                    <a:ext cx="427055" cy="388232"/>
                  </a:xfrm>
                  <a:prstGeom prst="ellipse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 w="28575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/>
                  <p:cNvSpPr/>
                  <p:nvPr/>
                </p:nvSpPr>
                <p:spPr>
                  <a:xfrm>
                    <a:off x="7725189" y="2718490"/>
                    <a:ext cx="1152880" cy="3272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𝑮𝑷𝑹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sz="1400" i="1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b="1" i="1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ko-KR" altLang="en-US" sz="1400" b="1" i="1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b="1" dirty="0">
                      <a:solidFill>
                        <a:srgbClr val="70AD47">
                          <a:lumMod val="50000"/>
                        </a:srgb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Rectangle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5189" y="2718490"/>
                    <a:ext cx="1152880" cy="32720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tangle 149"/>
                  <p:cNvSpPr/>
                  <p:nvPr/>
                </p:nvSpPr>
                <p:spPr>
                  <a:xfrm>
                    <a:off x="4694464" y="2706945"/>
                    <a:ext cx="1691296" cy="3271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𝑮𝑷𝑹</m:t>
                              </m:r>
                            </m:e>
                            <m:sub>
                              <m:r>
                                <a:rPr lang="ko-KR" altLang="en-US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 dirty="0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dirty="0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ko-KR" sz="1400" b="1" i="1" dirty="0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𝑳𝑭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1" i="1" dirty="0" smtClean="0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dirty="0" smtClean="0">
                                      <a:solidFill>
                                        <a:srgbClr val="70AD4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ko-KR" sz="1400" b="1" i="1" dirty="0" smtClean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dirty="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ko-KR" sz="1400" b="1" i="1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oMath>
                      </m:oMathPara>
                    </a14:m>
                    <a:endParaRPr lang="ko-KR" altLang="en-US" sz="1400" b="1" dirty="0">
                      <a:solidFill>
                        <a:srgbClr val="70AD47">
                          <a:lumMod val="50000"/>
                        </a:srgb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Rectangle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4464" y="2706945"/>
                    <a:ext cx="1691296" cy="327141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" name="Straight Arrow Connector 5"/>
          <p:cNvCxnSpPr/>
          <p:nvPr/>
        </p:nvCxnSpPr>
        <p:spPr>
          <a:xfrm flipV="1">
            <a:off x="6224508" y="3393989"/>
            <a:ext cx="415189" cy="3310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48786" y="3716599"/>
                <a:ext cx="1574149" cy="4555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prstDash val="sysDot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6" y="3716599"/>
                <a:ext cx="1574149" cy="45550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28575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128"/>
              <p:cNvSpPr/>
              <p:nvPr/>
            </p:nvSpPr>
            <p:spPr>
              <a:xfrm>
                <a:off x="6990976" y="2653233"/>
                <a:ext cx="427055" cy="388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ko-KR" alt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𝝆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4" name="Oval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76" y="2653233"/>
                <a:ext cx="427055" cy="388232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130"/>
          <p:cNvCxnSpPr/>
          <p:nvPr/>
        </p:nvCxnSpPr>
        <p:spPr>
          <a:xfrm flipH="1">
            <a:off x="6850858" y="3018117"/>
            <a:ext cx="179624" cy="195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394"/>
          <p:cNvSpPr/>
          <p:nvPr/>
        </p:nvSpPr>
        <p:spPr>
          <a:xfrm>
            <a:off x="4030525" y="5732015"/>
            <a:ext cx="662940" cy="580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4030525" y="3274148"/>
            <a:ext cx="662940" cy="580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690734" y="2509833"/>
            <a:ext cx="1870185" cy="3799654"/>
          </a:xfrm>
          <a:prstGeom prst="rect">
            <a:avLst/>
          </a:prstGeom>
          <a:solidFill>
            <a:schemeClr val="accent5">
              <a:lumMod val="40000"/>
              <a:lumOff val="60000"/>
              <a:alpha val="11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163071" y="2509833"/>
            <a:ext cx="1953947" cy="3799654"/>
          </a:xfrm>
          <a:prstGeom prst="rect">
            <a:avLst/>
          </a:prstGeom>
          <a:solidFill>
            <a:srgbClr val="FF9999">
              <a:alpha val="11000"/>
            </a:srgb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803781" y="3433378"/>
            <a:ext cx="662940" cy="27185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294557" y="3433377"/>
            <a:ext cx="662940" cy="27185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756648" y="3913699"/>
            <a:ext cx="662940" cy="175789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030525" y="3913699"/>
            <a:ext cx="662940" cy="1757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22921" y="3913699"/>
            <a:ext cx="662940" cy="1757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50589" y="3518632"/>
            <a:ext cx="100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72C4"/>
                </a:solidFill>
              </a:rPr>
              <a:t>Inputs</a:t>
            </a:r>
            <a:endParaRPr lang="ko-KR" altLang="en-US" sz="1600" b="1" dirty="0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740864" y="4107815"/>
                <a:ext cx="427055" cy="3882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4" y="4107815"/>
                <a:ext cx="427055" cy="388232"/>
              </a:xfrm>
              <a:prstGeom prst="ellipse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740864" y="4986760"/>
                <a:ext cx="427055" cy="3882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4" y="4986760"/>
                <a:ext cx="427055" cy="388232"/>
              </a:xfrm>
              <a:prstGeom prst="ellipse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4148468" y="4107815"/>
                <a:ext cx="427055" cy="388232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4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68" y="4107815"/>
                <a:ext cx="427055" cy="388232"/>
              </a:xfrm>
              <a:prstGeom prst="ellipse">
                <a:avLst/>
              </a:prstGeom>
              <a:blipFill rotWithShape="0">
                <a:blip r:embed="rId58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148468" y="4986760"/>
                <a:ext cx="427055" cy="388232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4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68" y="4986760"/>
                <a:ext cx="427055" cy="388232"/>
              </a:xfrm>
              <a:prstGeom prst="ellipse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2415544" y="3719583"/>
                <a:ext cx="427055" cy="388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544" y="3719583"/>
                <a:ext cx="427055" cy="388232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2437726" y="4598528"/>
                <a:ext cx="427055" cy="388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26" y="4598528"/>
                <a:ext cx="427055" cy="388232"/>
              </a:xfrm>
              <a:prstGeom prst="ellipse">
                <a:avLst/>
              </a:prstGeom>
              <a:blipFill rotWithShape="0"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2437726" y="5477473"/>
                <a:ext cx="427055" cy="388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26" y="5477473"/>
                <a:ext cx="427055" cy="388232"/>
              </a:xfrm>
              <a:prstGeom prst="ellipse">
                <a:avLst/>
              </a:prstGeom>
              <a:blipFill rotWithShape="0"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58" idx="6"/>
            <a:endCxn id="76" idx="2"/>
          </p:cNvCxnSpPr>
          <p:nvPr/>
        </p:nvCxnSpPr>
        <p:spPr>
          <a:xfrm flipV="1">
            <a:off x="1167919" y="3913699"/>
            <a:ext cx="1247625" cy="38823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8" idx="6"/>
            <a:endCxn id="77" idx="2"/>
          </p:cNvCxnSpPr>
          <p:nvPr/>
        </p:nvCxnSpPr>
        <p:spPr>
          <a:xfrm>
            <a:off x="1167919" y="4301931"/>
            <a:ext cx="1269807" cy="490713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8" idx="6"/>
            <a:endCxn id="78" idx="2"/>
          </p:cNvCxnSpPr>
          <p:nvPr/>
        </p:nvCxnSpPr>
        <p:spPr>
          <a:xfrm>
            <a:off x="1167919" y="4301931"/>
            <a:ext cx="1269807" cy="1369658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3" idx="6"/>
            <a:endCxn id="78" idx="2"/>
          </p:cNvCxnSpPr>
          <p:nvPr/>
        </p:nvCxnSpPr>
        <p:spPr>
          <a:xfrm>
            <a:off x="1167919" y="5180876"/>
            <a:ext cx="1269807" cy="490713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6"/>
            <a:endCxn id="77" idx="2"/>
          </p:cNvCxnSpPr>
          <p:nvPr/>
        </p:nvCxnSpPr>
        <p:spPr>
          <a:xfrm flipV="1">
            <a:off x="1167919" y="4792644"/>
            <a:ext cx="1269807" cy="38823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3" idx="6"/>
            <a:endCxn id="76" idx="2"/>
          </p:cNvCxnSpPr>
          <p:nvPr/>
        </p:nvCxnSpPr>
        <p:spPr>
          <a:xfrm flipV="1">
            <a:off x="1167919" y="3913699"/>
            <a:ext cx="1247625" cy="1267177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6" idx="6"/>
            <a:endCxn id="59" idx="2"/>
          </p:cNvCxnSpPr>
          <p:nvPr/>
        </p:nvCxnSpPr>
        <p:spPr>
          <a:xfrm>
            <a:off x="2842599" y="3913699"/>
            <a:ext cx="1305869" cy="38823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6" idx="6"/>
            <a:endCxn id="65" idx="2"/>
          </p:cNvCxnSpPr>
          <p:nvPr/>
        </p:nvCxnSpPr>
        <p:spPr>
          <a:xfrm>
            <a:off x="2842599" y="3913699"/>
            <a:ext cx="1305869" cy="1267177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7" idx="6"/>
            <a:endCxn id="59" idx="2"/>
          </p:cNvCxnSpPr>
          <p:nvPr/>
        </p:nvCxnSpPr>
        <p:spPr>
          <a:xfrm flipV="1">
            <a:off x="2864781" y="4301931"/>
            <a:ext cx="1283687" cy="490713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7" idx="6"/>
            <a:endCxn id="65" idx="2"/>
          </p:cNvCxnSpPr>
          <p:nvPr/>
        </p:nvCxnSpPr>
        <p:spPr>
          <a:xfrm>
            <a:off x="2864781" y="4792644"/>
            <a:ext cx="1283687" cy="38823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8" idx="6"/>
            <a:endCxn id="59" idx="2"/>
          </p:cNvCxnSpPr>
          <p:nvPr/>
        </p:nvCxnSpPr>
        <p:spPr>
          <a:xfrm flipV="1">
            <a:off x="2864781" y="4301931"/>
            <a:ext cx="1283687" cy="1369658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8" idx="6"/>
            <a:endCxn id="65" idx="2"/>
          </p:cNvCxnSpPr>
          <p:nvPr/>
        </p:nvCxnSpPr>
        <p:spPr>
          <a:xfrm flipV="1">
            <a:off x="2864781" y="5180876"/>
            <a:ext cx="1283687" cy="490713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/>
              <p:cNvSpPr/>
              <p:nvPr/>
            </p:nvSpPr>
            <p:spPr>
              <a:xfrm>
                <a:off x="7874592" y="4107815"/>
                <a:ext cx="427055" cy="388232"/>
              </a:xfrm>
              <a:prstGeom prst="ellipse">
                <a:avLst/>
              </a:prstGeom>
              <a:solidFill>
                <a:srgbClr val="C0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60" name="Oval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592" y="4107815"/>
                <a:ext cx="427055" cy="388232"/>
              </a:xfrm>
              <a:prstGeom prst="ellipse">
                <a:avLst/>
              </a:prstGeom>
              <a:blipFill rotWithShape="0">
                <a:blip r:embed="rId6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/>
              <p:cNvSpPr/>
              <p:nvPr/>
            </p:nvSpPr>
            <p:spPr>
              <a:xfrm>
                <a:off x="7874591" y="4986760"/>
                <a:ext cx="427055" cy="388232"/>
              </a:xfrm>
              <a:prstGeom prst="ellipse">
                <a:avLst/>
              </a:prstGeom>
              <a:solidFill>
                <a:srgbClr val="C0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61" name="Oval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591" y="4986760"/>
                <a:ext cx="427055" cy="388232"/>
              </a:xfrm>
              <a:prstGeom prst="ellipse">
                <a:avLst/>
              </a:prstGeom>
              <a:blipFill rotWithShape="0">
                <a:blip r:embed="rId6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/>
              <p:cNvSpPr/>
              <p:nvPr/>
            </p:nvSpPr>
            <p:spPr>
              <a:xfrm>
                <a:off x="4148468" y="5828092"/>
                <a:ext cx="427055" cy="388232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8" name="Oval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68" y="5828092"/>
                <a:ext cx="427055" cy="388232"/>
              </a:xfrm>
              <a:prstGeom prst="ellipse">
                <a:avLst/>
              </a:prstGeom>
              <a:blipFill rotWithShape="0">
                <a:blip r:embed="rId64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/>
              <p:cNvSpPr/>
              <p:nvPr/>
            </p:nvSpPr>
            <p:spPr>
              <a:xfrm>
                <a:off x="5921724" y="3719583"/>
                <a:ext cx="427055" cy="388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" name="Oval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24" y="3719583"/>
                <a:ext cx="427055" cy="388232"/>
              </a:xfrm>
              <a:prstGeom prst="ellipse">
                <a:avLst/>
              </a:prstGeom>
              <a:blipFill rotWithShape="0"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/>
              <p:cNvSpPr/>
              <p:nvPr/>
            </p:nvSpPr>
            <p:spPr>
              <a:xfrm>
                <a:off x="5921724" y="4598528"/>
                <a:ext cx="427055" cy="388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4" name="Oval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24" y="4598528"/>
                <a:ext cx="427055" cy="388232"/>
              </a:xfrm>
              <a:prstGeom prst="ellipse">
                <a:avLst/>
              </a:prstGeom>
              <a:blipFill rotWithShape="0"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Oval 164"/>
              <p:cNvSpPr/>
              <p:nvPr/>
            </p:nvSpPr>
            <p:spPr>
              <a:xfrm>
                <a:off x="5921724" y="5477473"/>
                <a:ext cx="427055" cy="388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5" name="Oval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24" y="5477473"/>
                <a:ext cx="427055" cy="388232"/>
              </a:xfrm>
              <a:prstGeom prst="ellipse">
                <a:avLst/>
              </a:prstGeom>
              <a:blipFill rotWithShape="0"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Oval 165"/>
              <p:cNvSpPr/>
              <p:nvPr/>
            </p:nvSpPr>
            <p:spPr>
              <a:xfrm>
                <a:off x="4148468" y="3366695"/>
                <a:ext cx="427055" cy="388232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Oval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68" y="3366695"/>
                <a:ext cx="427055" cy="388232"/>
              </a:xfrm>
              <a:prstGeom prst="ellipse">
                <a:avLst/>
              </a:prstGeom>
              <a:blipFill rotWithShape="0">
                <a:blip r:embed="rId68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/>
          <p:cNvCxnSpPr>
            <a:stCxn id="163" idx="6"/>
            <a:endCxn id="160" idx="2"/>
          </p:cNvCxnSpPr>
          <p:nvPr/>
        </p:nvCxnSpPr>
        <p:spPr>
          <a:xfrm>
            <a:off x="6348779" y="3913699"/>
            <a:ext cx="1525813" cy="388232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3" idx="6"/>
            <a:endCxn id="161" idx="2"/>
          </p:cNvCxnSpPr>
          <p:nvPr/>
        </p:nvCxnSpPr>
        <p:spPr>
          <a:xfrm>
            <a:off x="6348779" y="3913699"/>
            <a:ext cx="1525812" cy="1267177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4" idx="6"/>
            <a:endCxn id="160" idx="2"/>
          </p:cNvCxnSpPr>
          <p:nvPr/>
        </p:nvCxnSpPr>
        <p:spPr>
          <a:xfrm flipV="1">
            <a:off x="6348779" y="4301931"/>
            <a:ext cx="1525813" cy="49071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4" idx="6"/>
            <a:endCxn id="161" idx="2"/>
          </p:cNvCxnSpPr>
          <p:nvPr/>
        </p:nvCxnSpPr>
        <p:spPr>
          <a:xfrm>
            <a:off x="6348779" y="4792644"/>
            <a:ext cx="1525812" cy="388232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5" idx="6"/>
            <a:endCxn id="160" idx="2"/>
          </p:cNvCxnSpPr>
          <p:nvPr/>
        </p:nvCxnSpPr>
        <p:spPr>
          <a:xfrm flipV="1">
            <a:off x="6348779" y="4301931"/>
            <a:ext cx="1525813" cy="136965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5" idx="6"/>
            <a:endCxn id="161" idx="2"/>
          </p:cNvCxnSpPr>
          <p:nvPr/>
        </p:nvCxnSpPr>
        <p:spPr>
          <a:xfrm flipV="1">
            <a:off x="6348779" y="5180876"/>
            <a:ext cx="1525812" cy="49071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9" idx="6"/>
            <a:endCxn id="163" idx="2"/>
          </p:cNvCxnSpPr>
          <p:nvPr/>
        </p:nvCxnSpPr>
        <p:spPr>
          <a:xfrm flipV="1">
            <a:off x="4575523" y="3913699"/>
            <a:ext cx="1346201" cy="388232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59" idx="6"/>
            <a:endCxn id="164" idx="2"/>
          </p:cNvCxnSpPr>
          <p:nvPr/>
        </p:nvCxnSpPr>
        <p:spPr>
          <a:xfrm>
            <a:off x="4575523" y="4301931"/>
            <a:ext cx="1346201" cy="49071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59" idx="6"/>
            <a:endCxn id="165" idx="2"/>
          </p:cNvCxnSpPr>
          <p:nvPr/>
        </p:nvCxnSpPr>
        <p:spPr>
          <a:xfrm>
            <a:off x="4575523" y="4301931"/>
            <a:ext cx="1346201" cy="136965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65" idx="6"/>
            <a:endCxn id="165" idx="2"/>
          </p:cNvCxnSpPr>
          <p:nvPr/>
        </p:nvCxnSpPr>
        <p:spPr>
          <a:xfrm>
            <a:off x="4575523" y="5180876"/>
            <a:ext cx="1346201" cy="49071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65" idx="6"/>
            <a:endCxn id="164" idx="2"/>
          </p:cNvCxnSpPr>
          <p:nvPr/>
        </p:nvCxnSpPr>
        <p:spPr>
          <a:xfrm flipV="1">
            <a:off x="4575523" y="4792644"/>
            <a:ext cx="1346201" cy="388232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65" idx="6"/>
            <a:endCxn id="163" idx="2"/>
          </p:cNvCxnSpPr>
          <p:nvPr/>
        </p:nvCxnSpPr>
        <p:spPr>
          <a:xfrm flipV="1">
            <a:off x="4575523" y="3913699"/>
            <a:ext cx="1346201" cy="1267177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647304" y="2648332"/>
            <a:ext cx="196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</a:rPr>
              <a:t>Hidden layer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</a:rPr>
              <a:t>with infinitely units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153484" y="2509832"/>
            <a:ext cx="1963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</a:rPr>
              <a:t>Input-connected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</a:rPr>
              <a:t>hidden layer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</a:rPr>
              <a:t>with infinitely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7622664" y="3518632"/>
                <a:ext cx="8411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m:t>Outputs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64" y="3518632"/>
                <a:ext cx="841139" cy="338554"/>
              </a:xfrm>
              <a:prstGeom prst="rect">
                <a:avLst/>
              </a:prstGeom>
              <a:blipFill rotWithShape="0">
                <a:blip r:embed="rId69"/>
                <a:stretch>
                  <a:fillRect r="-2174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Arrow Connector 249"/>
          <p:cNvCxnSpPr>
            <a:stCxn id="166" idx="6"/>
            <a:endCxn id="163" idx="2"/>
          </p:cNvCxnSpPr>
          <p:nvPr/>
        </p:nvCxnSpPr>
        <p:spPr>
          <a:xfrm>
            <a:off x="4575523" y="3560811"/>
            <a:ext cx="1346201" cy="35288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66" idx="6"/>
            <a:endCxn id="164" idx="2"/>
          </p:cNvCxnSpPr>
          <p:nvPr/>
        </p:nvCxnSpPr>
        <p:spPr>
          <a:xfrm>
            <a:off x="4575523" y="3560811"/>
            <a:ext cx="1346201" cy="123183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66" idx="6"/>
            <a:endCxn id="165" idx="2"/>
          </p:cNvCxnSpPr>
          <p:nvPr/>
        </p:nvCxnSpPr>
        <p:spPr>
          <a:xfrm>
            <a:off x="4575523" y="3560811"/>
            <a:ext cx="1346201" cy="211077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158" idx="6"/>
            <a:endCxn id="163" idx="2"/>
          </p:cNvCxnSpPr>
          <p:nvPr/>
        </p:nvCxnSpPr>
        <p:spPr>
          <a:xfrm flipV="1">
            <a:off x="4575523" y="3913699"/>
            <a:ext cx="1346201" cy="210850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58" idx="6"/>
            <a:endCxn id="164" idx="2"/>
          </p:cNvCxnSpPr>
          <p:nvPr/>
        </p:nvCxnSpPr>
        <p:spPr>
          <a:xfrm flipV="1">
            <a:off x="4575523" y="4792644"/>
            <a:ext cx="1346201" cy="1229564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58" idx="6"/>
            <a:endCxn id="165" idx="2"/>
          </p:cNvCxnSpPr>
          <p:nvPr/>
        </p:nvCxnSpPr>
        <p:spPr>
          <a:xfrm flipV="1">
            <a:off x="4575523" y="5671589"/>
            <a:ext cx="1346201" cy="35061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2520790" y="4981480"/>
                <a:ext cx="2212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90" y="4981480"/>
                <a:ext cx="221214" cy="492443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6024644" y="4981480"/>
                <a:ext cx="2212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644" y="4981480"/>
                <a:ext cx="221214" cy="492443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/>
              <p:cNvSpPr/>
              <p:nvPr/>
            </p:nvSpPr>
            <p:spPr>
              <a:xfrm>
                <a:off x="7221082" y="1230154"/>
                <a:ext cx="1606915" cy="37029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ko-KR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ko-KR" altLang="ko-KR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600" b="1" i="1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prstClr val="white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ko-KR" sz="16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ko-KR" alt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6" name="Rectangle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082" y="1230154"/>
                <a:ext cx="1606915" cy="370294"/>
              </a:xfrm>
              <a:prstGeom prst="rect">
                <a:avLst/>
              </a:prstGeom>
              <a:blipFill rotWithShape="0">
                <a:blip r:embed="rId72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/>
              <p:cNvSpPr/>
              <p:nvPr/>
            </p:nvSpPr>
            <p:spPr>
              <a:xfrm>
                <a:off x="3983077" y="1248066"/>
                <a:ext cx="757836" cy="34413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ko-KR" altLang="ko-KR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ko-KR" alt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7" name="Rectangle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7" y="1248066"/>
                <a:ext cx="757836" cy="344133"/>
              </a:xfrm>
              <a:prstGeom prst="rect">
                <a:avLst/>
              </a:prstGeom>
              <a:blipFill rotWithShape="0">
                <a:blip r:embed="rId7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/>
              <p:cNvSpPr/>
              <p:nvPr/>
            </p:nvSpPr>
            <p:spPr>
              <a:xfrm>
                <a:off x="747612" y="1253911"/>
                <a:ext cx="373820" cy="33855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8" name="Rectangle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2" y="1253911"/>
                <a:ext cx="373820" cy="338554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9" name="Straight Arrow Connector 318"/>
          <p:cNvCxnSpPr/>
          <p:nvPr/>
        </p:nvCxnSpPr>
        <p:spPr>
          <a:xfrm flipV="1">
            <a:off x="1233690" y="1451615"/>
            <a:ext cx="2571199" cy="1"/>
          </a:xfrm>
          <a:prstGeom prst="straightConnector1">
            <a:avLst/>
          </a:prstGeom>
          <a:ln w="28575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4864100" y="1451613"/>
            <a:ext cx="2244478" cy="0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885248" y="1681876"/>
            <a:ext cx="1437727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1st GPR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350699" y="1654392"/>
            <a:ext cx="1569104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2nd GPR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>
            <a:off x="5921724" y="2227262"/>
            <a:ext cx="427055" cy="180850"/>
          </a:xfrm>
          <a:prstGeom prst="down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3" name="Down Arrow 352"/>
          <p:cNvSpPr/>
          <p:nvPr/>
        </p:nvSpPr>
        <p:spPr>
          <a:xfrm>
            <a:off x="2390583" y="2227262"/>
            <a:ext cx="427055" cy="18085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/>
              <p:cNvSpPr/>
              <p:nvPr/>
            </p:nvSpPr>
            <p:spPr>
              <a:xfrm>
                <a:off x="2267671" y="1201953"/>
                <a:ext cx="672877" cy="344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FAADC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8FAADC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solidFill>
                                <a:srgbClr val="8FAADC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600" b="1" i="1">
                              <a:solidFill>
                                <a:srgbClr val="8FAADC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ko-KR" altLang="ko-KR" sz="1600" b="1" i="1">
                              <a:solidFill>
                                <a:srgbClr val="8FAADC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8FAADC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ko-KR" altLang="en-US" sz="1600" b="1" dirty="0">
                  <a:solidFill>
                    <a:srgbClr val="8FAA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6" name="Rectangle 3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71" y="1201953"/>
                <a:ext cx="672877" cy="344133"/>
              </a:xfrm>
              <a:prstGeom prst="rect">
                <a:avLst/>
              </a:prstGeom>
              <a:blipFill rotWithShape="0">
                <a:blip r:embed="rId77"/>
                <a:stretch>
                  <a:fillRect b="-13559"/>
                </a:stretch>
              </a:blipFill>
              <a:ln>
                <a:solidFill>
                  <a:srgbClr val="8FAAD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" name="Freeform 401"/>
          <p:cNvSpPr/>
          <p:nvPr/>
        </p:nvSpPr>
        <p:spPr>
          <a:xfrm>
            <a:off x="1242060" y="848220"/>
            <a:ext cx="5791200" cy="569100"/>
          </a:xfrm>
          <a:custGeom>
            <a:avLst/>
            <a:gdLst>
              <a:gd name="connsiteX0" fmla="*/ 0 w 5791200"/>
              <a:gd name="connsiteY0" fmla="*/ 561480 h 569100"/>
              <a:gd name="connsiteX1" fmla="*/ 365760 w 5791200"/>
              <a:gd name="connsiteY1" fmla="*/ 203340 h 569100"/>
              <a:gd name="connsiteX2" fmla="*/ 754380 w 5791200"/>
              <a:gd name="connsiteY2" fmla="*/ 66180 h 569100"/>
              <a:gd name="connsiteX3" fmla="*/ 1775460 w 5791200"/>
              <a:gd name="connsiteY3" fmla="*/ 35700 h 569100"/>
              <a:gd name="connsiteX4" fmla="*/ 5791200 w 5791200"/>
              <a:gd name="connsiteY4" fmla="*/ 569100 h 56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569100">
                <a:moveTo>
                  <a:pt x="0" y="561480"/>
                </a:moveTo>
                <a:cubicBezTo>
                  <a:pt x="120015" y="423685"/>
                  <a:pt x="240030" y="285890"/>
                  <a:pt x="365760" y="203340"/>
                </a:cubicBezTo>
                <a:cubicBezTo>
                  <a:pt x="491490" y="120790"/>
                  <a:pt x="519430" y="94120"/>
                  <a:pt x="754380" y="66180"/>
                </a:cubicBezTo>
                <a:cubicBezTo>
                  <a:pt x="989330" y="38240"/>
                  <a:pt x="935990" y="-48120"/>
                  <a:pt x="1775460" y="35700"/>
                </a:cubicBezTo>
                <a:cubicBezTo>
                  <a:pt x="2614930" y="119520"/>
                  <a:pt x="4203065" y="344310"/>
                  <a:pt x="5791200" y="569100"/>
                </a:cubicBezTo>
              </a:path>
            </a:pathLst>
          </a:custGeom>
          <a:noFill/>
          <a:ln w="285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Rectangle 396"/>
              <p:cNvSpPr/>
              <p:nvPr/>
            </p:nvSpPr>
            <p:spPr>
              <a:xfrm>
                <a:off x="5803781" y="1163853"/>
                <a:ext cx="672877" cy="344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9999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999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solidFill>
                                <a:srgbClr val="FF999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999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ko-KR" altLang="ko-KR" sz="1600" b="1" i="1">
                              <a:solidFill>
                                <a:srgbClr val="FF999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999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ko-KR" altLang="en-US" sz="1600" b="1" dirty="0">
                  <a:solidFill>
                    <a:srgbClr val="FF99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7" name="Rectangle 3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781" y="1163853"/>
                <a:ext cx="672877" cy="344133"/>
              </a:xfrm>
              <a:prstGeom prst="rect">
                <a:avLst/>
              </a:prstGeom>
              <a:blipFill rotWithShape="0">
                <a:blip r:embed="rId78"/>
                <a:stretch>
                  <a:fillRect b="-15517"/>
                </a:stretch>
              </a:blipFill>
              <a:ln>
                <a:solidFill>
                  <a:srgbClr val="FF999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8135" y="797215"/>
            <a:ext cx="8936209" cy="5447185"/>
            <a:chOff x="-1087394" y="88056"/>
            <a:chExt cx="11251857" cy="6858719"/>
          </a:xfrm>
        </p:grpSpPr>
        <p:sp>
          <p:nvSpPr>
            <p:cNvPr id="4" name="직사각형 3"/>
            <p:cNvSpPr/>
            <p:nvPr/>
          </p:nvSpPr>
          <p:spPr>
            <a:xfrm>
              <a:off x="-1087394" y="357352"/>
              <a:ext cx="5721184" cy="546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 measurement for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both </a:t>
              </a:r>
              <a:r>
                <a:rPr lang="en-US" altLang="ko-KR" sz="1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point </a:t>
              </a:r>
              <a:r>
                <a:rPr lang="en-US" altLang="ko-KR" sz="1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altLang="ko-KR" sz="1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strain sensor</a:t>
              </a:r>
              <a:endParaRPr lang="ko-KR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7" idx="0"/>
            </p:cNvCxnSpPr>
            <p:nvPr/>
          </p:nvCxnSpPr>
          <p:spPr>
            <a:xfrm>
              <a:off x="1773198" y="903890"/>
              <a:ext cx="0" cy="380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-1087394" y="1284103"/>
                  <a:ext cx="5721184" cy="601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Construct </a:t>
                  </a:r>
                  <a:r>
                    <a:rPr lang="en-US" altLang="ko-KR" sz="1400" b="1" dirty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GP regression for LF-data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 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using LF-data in Eq. (12)</a:t>
                  </a:r>
                  <a:endParaRPr lang="ko-KR" altLang="en-US" sz="1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87394" y="1284103"/>
                  <a:ext cx="5721184" cy="60119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9000" b="-23000"/>
                  </a:stretch>
                </a:blip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904230" y="315413"/>
                  <a:ext cx="4879849" cy="558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Distribtued sensor (LF-data):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1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𝑳𝑭</m:t>
                          </m:r>
                        </m:sub>
                      </m:sSub>
                      <m:r>
                        <a:rPr lang="en-US" altLang="ko-KR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200" b="1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ko-KR" altLang="ko-KR" sz="12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sz="1200" b="1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2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altLang="ko-KR" sz="12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r>
                    <a:rPr lang="en-US" altLang="ko-KR" sz="1200" b="1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Point sensor (HF-data):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ko-KR" sz="1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ko-KR" altLang="ko-KR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ko-KR" altLang="ko-KR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ko-KR" altLang="en-US" sz="1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1" y="315413"/>
                  <a:ext cx="4879849" cy="643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49" t="-381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1087394" y="2285537"/>
                  <a:ext cx="5721184" cy="880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For mapping function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d>
                        <m:dPr>
                          <m:ctrlPr>
                            <a:rPr lang="ko-KR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b="1" i="1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en-US" altLang="ko-KR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), 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Construct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GPR for GP mapping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)) in Eq. (16)</a:t>
                  </a:r>
                  <a:endParaRPr lang="ko-KR" altLang="en-US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87394" y="2285537"/>
                  <a:ext cx="5721184" cy="880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70"/>
                  </a:stretch>
                </a:blip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4904230" y="2733126"/>
                  <a:ext cx="5105271" cy="4164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r>
                        <a:rPr lang="ko-KR" altLang="en-US" sz="1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4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400" b="1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b="1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𝑯𝑭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ko-KR" sz="1400" b="1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altLang="ko-KR" sz="1400" b="1" dirty="0">
                      <a:solidFill>
                        <a:prstClr val="black"/>
                      </a:solidFill>
                      <a:sym typeface="Wingdings" panose="05000000000000000000" pitchFamily="2" charset="2"/>
                    </a:rPr>
                    <a:t>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d>
                        <m:dPr>
                          <m:ctrlPr>
                            <a:rPr lang="ko-KR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1" y="2733126"/>
                  <a:ext cx="5349028" cy="4161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899" r="-456" b="-144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4904231" y="1376628"/>
                  <a:ext cx="3321119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r>
                        <a:rPr lang="ko-KR" altLang="en-US" sz="1400" b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ko-KR" sz="1400" b="1" dirty="0">
                      <a:solidFill>
                        <a:prstClr val="black"/>
                      </a:solidFill>
                      <a:sym typeface="Wingdings" panose="05000000000000000000" pitchFamily="2" charset="2"/>
                    </a:rPr>
                    <a:t> 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4472C4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4472C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rgbClr val="4472C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400" b="1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1" y="1376629"/>
                  <a:ext cx="34506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667" r="-105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4904230" y="2307903"/>
                  <a:ext cx="2807210" cy="386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1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d>
                        <m:dPr>
                          <m:ctrlPr>
                            <a:rPr lang="ko-KR" altLang="ko-KR" sz="1400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𝑯𝑭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400" b="1" dirty="0">
                      <a:solidFill>
                        <a:srgbClr val="4472C4"/>
                      </a:solidFill>
                      <a:sym typeface="Wingdings" panose="05000000000000000000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rgbClr val="4472C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altLang="ko-KR" sz="1400" b="1" dirty="0">
                      <a:solidFill>
                        <a:srgbClr val="4472C4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4472C4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4472C4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4472C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4472C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400" b="1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0" y="2307902"/>
                  <a:ext cx="2807210" cy="38478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34" t="-1587" b="-206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/>
            <p:cNvCxnSpPr>
              <a:stCxn id="7" idx="2"/>
              <a:endCxn id="16" idx="0"/>
            </p:cNvCxnSpPr>
            <p:nvPr/>
          </p:nvCxnSpPr>
          <p:spPr>
            <a:xfrm>
              <a:off x="1773198" y="1885295"/>
              <a:ext cx="0" cy="400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6" idx="2"/>
              <a:endCxn id="26" idx="0"/>
            </p:cNvCxnSpPr>
            <p:nvPr/>
          </p:nvCxnSpPr>
          <p:spPr>
            <a:xfrm>
              <a:off x="1773198" y="3165742"/>
              <a:ext cx="0" cy="3432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-1087394" y="3508972"/>
                  <a:ext cx="5721184" cy="9682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rgbClr val="ED7D3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Compute discrepancy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ko-KR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ED7D3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ED7D31"/>
                                  </a:solidFill>
                                  <a:latin typeface="Cambria Math"/>
                                </a:rPr>
                                <m:t>𝑯𝑭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400" b="1" dirty="0">
                      <a:solidFill>
                        <a:srgbClr val="ED7D3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between 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HF-data </a:t>
                  </a:r>
                  <a:r>
                    <a:rPr lang="en-US" altLang="ko-KR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and 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corresponding mapping prediction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∙,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)) via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</m:oMath>
                  </a14:m>
                  <a:r>
                    <a:rPr lang="ko-KR" altLang="en-US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altLang="ko-KR" sz="1400" b="1" dirty="0">
                      <a:solidFill>
                        <a:srgbClr val="ED7D3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 Eq. (17)</a:t>
                  </a:r>
                  <a:endParaRPr lang="ko-KR" altLang="en-US" sz="1400" b="1" dirty="0">
                    <a:solidFill>
                      <a:srgbClr val="ED7D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87394" y="3508972"/>
                  <a:ext cx="5721184" cy="9682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4375" b="-11250"/>
                  </a:stretch>
                </a:blip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4904231" y="4010755"/>
                  <a:ext cx="4334150" cy="4164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b="1" i="1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ko-KR" altLang="en-US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ko-KR" altLang="en-US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𝑯𝑭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ko-KR" altLang="en-US" sz="1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𝑯𝑭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ko-KR" altLang="en-US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𝑯𝑭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ko-KR" altLang="en-US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𝑳𝑭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ko-KR" altLang="en-US" sz="1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𝑯𝑭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sz="1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ko-KR" altLang="en-US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𝑯𝑭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1" y="4010755"/>
                  <a:ext cx="4534062" cy="4161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>
              <a:stCxn id="26" idx="2"/>
              <a:endCxn id="34" idx="0"/>
            </p:cNvCxnSpPr>
            <p:nvPr/>
          </p:nvCxnSpPr>
          <p:spPr>
            <a:xfrm>
              <a:off x="1773198" y="4477198"/>
              <a:ext cx="0" cy="336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/>
                <p:cNvSpPr/>
                <p:nvPr/>
              </p:nvSpPr>
              <p:spPr>
                <a:xfrm>
                  <a:off x="-1087394" y="4813986"/>
                  <a:ext cx="5721184" cy="586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Construct </a:t>
                  </a:r>
                  <a:r>
                    <a:rPr lang="en-US" altLang="ko-KR" sz="1400" b="1" dirty="0">
                      <a:solidFill>
                        <a:srgbClr val="ED7D3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GP regression for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rgbClr val="ED7D3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discrepancy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a14:m>
                  <a:r>
                    <a:rPr lang="ko-KR" altLang="en-US" sz="1400" b="1" dirty="0">
                      <a:solidFill>
                        <a:srgbClr val="ED7D31"/>
                      </a:solidFill>
                    </a:rPr>
                    <a:t> </a:t>
                  </a:r>
                  <a:r>
                    <a:rPr lang="en-US" altLang="ko-KR" sz="1400" b="1" dirty="0">
                      <a:solidFill>
                        <a:srgbClr val="ED7D31"/>
                      </a:solidFill>
                    </a:rPr>
                    <a:t>in Eq. (18)</a:t>
                  </a:r>
                  <a:endParaRPr lang="ko-KR" altLang="en-US" sz="1400" b="1" dirty="0">
                    <a:solidFill>
                      <a:srgbClr val="ED7D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직사각형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87394" y="4813986"/>
                  <a:ext cx="5721184" cy="5867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204" b="-24490"/>
                  </a:stretch>
                </a:blip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4904231" y="4910154"/>
                  <a:ext cx="4277869" cy="3959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ko-KR" altLang="en-US" sz="1400" b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ko-KR" altLang="en-US" sz="1400" b="1" dirty="0">
                      <a:solidFill>
                        <a:srgbClr val="ED7D31"/>
                      </a:solidFill>
                    </a:rPr>
                    <a:t> </a:t>
                  </a:r>
                  <a:r>
                    <a:rPr lang="en-US" altLang="ko-KR" sz="1400" b="1" dirty="0">
                      <a:solidFill>
                        <a:srgbClr val="ED7D31"/>
                      </a:solidFill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ko-KR" alt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𝑯𝑭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solidFill>
                        <a:srgbClr val="ED7D3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altLang="ko-KR" sz="1400" b="1" dirty="0">
                      <a:solidFill>
                        <a:srgbClr val="ED7D3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ko-KR" altLang="en-US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ko-KR" altLang="en-US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𝑯𝑭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400" b="1" dirty="0">
                      <a:solidFill>
                        <a:srgbClr val="ED7D31"/>
                      </a:solidFill>
                    </a:rPr>
                    <a:t>] </a:t>
                  </a:r>
                  <a:r>
                    <a:rPr lang="en-US" altLang="ko-KR" sz="1400" b="1" dirty="0">
                      <a:solidFill>
                        <a:prstClr val="black"/>
                      </a:solidFill>
                      <a:sym typeface="Wingdings" panose="05000000000000000000" pitchFamily="2" charset="2"/>
                    </a:rPr>
                    <a:t>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/>
                            </a:rPr>
                            <m:t>𝑮𝑷𝑹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400" b="1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ED7D31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ED7D31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1" i="1" smtClean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400" b="1" i="1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400" b="1" dirty="0">
                    <a:solidFill>
                      <a:srgbClr val="ED7D3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1" y="4910154"/>
                  <a:ext cx="4277869" cy="39440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7783490" y="88057"/>
              <a:ext cx="770301" cy="31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prstClr val="black"/>
                  </a:solidFill>
                </a:rPr>
                <a:t>Input</a:t>
              </a:r>
              <a:endParaRPr lang="ko-KR" alt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0617" y="88056"/>
              <a:ext cx="1025269" cy="31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>
                  <a:solidFill>
                    <a:prstClr val="black"/>
                  </a:solidFill>
                </a:rPr>
                <a:t>Output</a:t>
              </a:r>
              <a:endParaRPr lang="ko-KR" altLang="en-US" sz="1050" b="1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/>
                <p:cNvSpPr/>
                <p:nvPr/>
              </p:nvSpPr>
              <p:spPr>
                <a:xfrm>
                  <a:off x="4904230" y="3538936"/>
                  <a:ext cx="5009391" cy="4164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d>
                        <m:dPr>
                          <m:ctrlP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𝑳𝑭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ko-KR" altLang="en-US" sz="1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𝑯𝑭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𝑯𝑭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d>
                        <m:dPr>
                          <m:ctrlPr>
                            <a:rPr lang="ko-KR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𝑯𝑭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ko-KR" alt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𝑯𝑭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400" b="1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0" y="3538936"/>
                  <a:ext cx="5009390" cy="41614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43" b="-13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/>
                <p:cNvSpPr/>
                <p:nvPr/>
              </p:nvSpPr>
              <p:spPr>
                <a:xfrm>
                  <a:off x="-1087394" y="5745319"/>
                  <a:ext cx="5721184" cy="1031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Predict </a:t>
                  </a:r>
                  <a:r>
                    <a:rPr lang="en-US" altLang="ko-KR" sz="1400" b="1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HF-prediction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ko-KR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𝑴𝑭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𝑮𝑷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ko-KR" altLang="ko-KR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400" b="1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 by adding</a:t>
                  </a:r>
                  <a:r>
                    <a:rPr lang="en-US" altLang="ko-KR" sz="1400" b="1" dirty="0">
                      <a:solidFill>
                        <a:srgbClr val="E7E6E6">
                          <a:lumMod val="25000"/>
                        </a:srgb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𝑳𝑭</m:t>
                          </m:r>
                        </m:sub>
                      </m:sSub>
                      <m:d>
                        <m:dPr>
                          <m:ctrlPr>
                            <a:rPr lang="ko-KR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altLang="ko-KR" sz="1400" b="1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and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𝑮𝑷𝑹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400" b="1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1" i="1" smtClean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E7E6E6">
                          <a:lumMod val="25000"/>
                        </a:srgbClr>
                      </a:solidFill>
                    </a:rPr>
                    <a:t> 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rgbClr val="00B050"/>
                      </a:solidFill>
                    </a:rPr>
                    <a:t>in Eq. (19)</a:t>
                  </a:r>
                  <a:endParaRPr lang="ko-KR" alt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87394" y="5745319"/>
                  <a:ext cx="5721184" cy="103147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977"/>
                  </a:stretch>
                </a:blip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/>
                <p:cNvSpPr/>
                <p:nvPr/>
              </p:nvSpPr>
              <p:spPr>
                <a:xfrm>
                  <a:off x="4904231" y="6530297"/>
                  <a:ext cx="4277869" cy="4164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𝑴𝑭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𝑮𝑷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ko-KR" sz="1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ko-KR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𝝆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𝑳𝑭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400" b="1" i="1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ko-KR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400" b="1" dirty="0">
                    <a:solidFill>
                      <a:srgbClr val="ED7D3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직사각형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1" y="6530295"/>
                  <a:ext cx="4277869" cy="45557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화살표 연결선 52"/>
            <p:cNvCxnSpPr>
              <a:stCxn id="34" idx="2"/>
              <a:endCxn id="51" idx="0"/>
            </p:cNvCxnSpPr>
            <p:nvPr/>
          </p:nvCxnSpPr>
          <p:spPr>
            <a:xfrm>
              <a:off x="1773198" y="5400726"/>
              <a:ext cx="0" cy="344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/>
                <p:cNvSpPr/>
                <p:nvPr/>
              </p:nvSpPr>
              <p:spPr>
                <a:xfrm>
                  <a:off x="4904230" y="5703433"/>
                  <a:ext cx="3833370" cy="4164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𝑳𝑭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ko-KR" altLang="ko-KR" sz="1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𝑮𝑷𝑹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𝝆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𝑳𝑭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직사각형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0" y="5703433"/>
                  <a:ext cx="3833370" cy="41614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795" b="-13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/>
                <p:cNvSpPr/>
                <p:nvPr/>
              </p:nvSpPr>
              <p:spPr>
                <a:xfrm>
                  <a:off x="4904230" y="6139052"/>
                  <a:ext cx="2334770" cy="4164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ko-KR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1" i="1" dirty="0" smtClean="0">
                            <a:solidFill>
                              <a:srgbClr val="ED7D3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ko-KR" altLang="ko-KR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𝑮𝑷𝑹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ED7D3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400" b="1" i="1">
                            <a:solidFill>
                              <a:srgbClr val="ED7D3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ED7D3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ED7D3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직사각형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30" y="6139051"/>
                  <a:ext cx="2334770" cy="41620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/>
            <p:cNvCxnSpPr/>
            <p:nvPr/>
          </p:nvCxnSpPr>
          <p:spPr>
            <a:xfrm>
              <a:off x="4774107" y="1011656"/>
              <a:ext cx="53903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4774107" y="2065756"/>
              <a:ext cx="53903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4774107" y="3323056"/>
              <a:ext cx="53903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774107" y="4618456"/>
              <a:ext cx="53903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774107" y="5570956"/>
              <a:ext cx="53903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8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39569" y="77510"/>
            <a:ext cx="4598705" cy="3255500"/>
            <a:chOff x="1887890" y="77510"/>
            <a:chExt cx="4598705" cy="3255500"/>
          </a:xfrm>
        </p:grpSpPr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878" y="93010"/>
              <a:ext cx="4321717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887890" y="77510"/>
              <a:ext cx="7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</a:rPr>
                <a:t>(a)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3418090"/>
            <a:ext cx="8877843" cy="3240000"/>
            <a:chOff x="0" y="3418090"/>
            <a:chExt cx="8877843" cy="3240000"/>
          </a:xfrm>
        </p:grpSpPr>
        <p:grpSp>
          <p:nvGrpSpPr>
            <p:cNvPr id="2" name="그룹 1"/>
            <p:cNvGrpSpPr/>
            <p:nvPr/>
          </p:nvGrpSpPr>
          <p:grpSpPr>
            <a:xfrm>
              <a:off x="273289" y="3418090"/>
              <a:ext cx="8604554" cy="3240000"/>
              <a:chOff x="273289" y="3780040"/>
              <a:chExt cx="8604554" cy="3240000"/>
            </a:xfrm>
          </p:grpSpPr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6" y="3780040"/>
                <a:ext cx="4321717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289" y="3780040"/>
                <a:ext cx="4321717" cy="32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0" y="3424562"/>
              <a:ext cx="7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</a:rPr>
                <a:t>(b)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5737" y="3424562"/>
              <a:ext cx="7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</a:rPr>
                <a:t>(c)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03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" y="1755688"/>
            <a:ext cx="4697585" cy="3352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53" y="1755688"/>
            <a:ext cx="4697585" cy="335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91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096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5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5" y="1842550"/>
            <a:ext cx="4522373" cy="31620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41" y="1847961"/>
            <a:ext cx="4522373" cy="3162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091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(a)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0969" y="1633260"/>
            <a:ext cx="70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(b)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3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392304" y="226360"/>
            <a:ext cx="4565399" cy="3240000"/>
            <a:chOff x="2029294" y="454960"/>
            <a:chExt cx="4565399" cy="324000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976" y="454960"/>
              <a:ext cx="4321717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9294" y="454960"/>
              <a:ext cx="7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</a:rPr>
                <a:t>(a)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06007" y="3337247"/>
            <a:ext cx="8937993" cy="3240000"/>
            <a:chOff x="206007" y="3553147"/>
            <a:chExt cx="8937993" cy="3240000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20" y="3553147"/>
              <a:ext cx="4321717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06007" y="3553147"/>
              <a:ext cx="7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</a:rPr>
                <a:t>(b)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283" y="3553147"/>
              <a:ext cx="4321717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471669" y="3553147"/>
              <a:ext cx="7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</a:rPr>
                <a:t>(c)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04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621</Words>
  <Application>Microsoft Office PowerPoint</Application>
  <PresentationFormat>화면 슬라이드 쇼(4:3)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Office Theme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 seung-Seop</cp:lastModifiedBy>
  <cp:revision>34</cp:revision>
  <dcterms:created xsi:type="dcterms:W3CDTF">2020-12-22T02:53:38Z</dcterms:created>
  <dcterms:modified xsi:type="dcterms:W3CDTF">2022-07-27T15:16:28Z</dcterms:modified>
</cp:coreProperties>
</file>