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116" y="90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685799" y="1520824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gmsh</a:t>
            </a:r>
            <a:r>
              <a:rPr lang="ko-KR" altLang="en-US"/>
              <a:t>를 활용한 </a:t>
            </a:r>
            <a:r>
              <a:rPr lang="en-US" altLang="ko-KR"/>
              <a:t>RAE 2822</a:t>
            </a:r>
            <a:r>
              <a:rPr lang="ko-KR" altLang="en-US"/>
              <a:t> 해석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90849"/>
            <a:ext cx="6400800" cy="17526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학번</a:t>
            </a:r>
            <a:r>
              <a:rPr lang="en-US" altLang="ko-KR"/>
              <a:t>: 2019012825</a:t>
            </a:r>
            <a:endParaRPr lang="en-US" altLang="ko-KR"/>
          </a:p>
          <a:p>
            <a:pPr lvl="0">
              <a:defRPr/>
            </a:pPr>
            <a:r>
              <a:rPr/>
              <a:t>이름: </a:t>
            </a:r>
            <a:r>
              <a:rPr lang="ko-KR" altLang="en-US"/>
              <a:t>한승완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담당교수님</a:t>
            </a:r>
            <a:r>
              <a:rPr lang="en-US" altLang="ko-KR"/>
              <a:t>: </a:t>
            </a:r>
            <a:r>
              <a:rPr lang="ko-KR" altLang="en-US"/>
              <a:t>임동균 교수님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537926" y="511314"/>
            <a:ext cx="4068147" cy="696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/>
              <a:t>SU2 </a:t>
            </a:r>
            <a:r>
              <a:rPr lang="ko-KR" altLang="en-US" sz="4000"/>
              <a:t>보고서 </a:t>
            </a:r>
            <a:r>
              <a:rPr lang="en-US" altLang="ko-KR" sz="4000"/>
              <a:t>5</a:t>
            </a:r>
            <a:r>
              <a:rPr lang="ko-KR" altLang="en-US" sz="4000"/>
              <a:t>주차</a:t>
            </a:r>
            <a:endParaRPr lang="ko-KR" altLang="en-US" sz="4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E360DB-8EE3-42B5-93B2-F00D68D9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34" y="5181600"/>
            <a:ext cx="1505160" cy="1476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97" y="575572"/>
            <a:ext cx="7672005" cy="4402443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  <a:defRPr/>
            </a:pPr>
            <a:endParaRPr lang="ko-KR" altLang="en-US"/>
          </a:p>
          <a:p>
            <a:pPr lvl="0" algn="ctr">
              <a:defRPr/>
            </a:pPr>
            <a:r>
              <a:rPr lang="en-US" altLang="ko-KR"/>
              <a:t>gmsh</a:t>
            </a:r>
            <a:r>
              <a:rPr lang="ko-KR" altLang="en-US"/>
              <a:t> 결과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ko-KR" altLang="en-US"/>
              <a:t>격자 조건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  <a:p>
            <a:pPr lvl="0" algn="ctr">
              <a:defRPr/>
            </a:pPr>
            <a:r>
              <a:rPr lang="en-US" altLang="ko-KR"/>
              <a:t>RAE 2822</a:t>
            </a:r>
            <a:r>
              <a:rPr lang="ko-KR" altLang="en-US"/>
              <a:t> 해석 결과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18936" y="307741"/>
            <a:ext cx="2106127" cy="64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/>
              <a:t>gmsh</a:t>
            </a:r>
            <a:r>
              <a:rPr lang="ko-KR" altLang="en-US" b="1"/>
              <a:t> 결과</a:t>
            </a:r>
            <a:endParaRPr lang="ko-KR" altLang="en-US" b="1"/>
          </a:p>
          <a:p>
            <a:pPr lvl="0" algn="ctr">
              <a:defRPr/>
            </a:pPr>
            <a:endParaRPr lang="en-US" altLang="ko-KR" b="1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5686" y="1143134"/>
            <a:ext cx="5389378" cy="359636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4985708"/>
            <a:ext cx="4323420" cy="975363"/>
          </a:xfrm>
          <a:prstGeom prst="rect">
            <a:avLst/>
          </a:prstGeom>
        </p:spPr>
      </p:pic>
      <p:cxnSp>
        <p:nvCxnSpPr>
          <p:cNvPr id="20" name="선 19"/>
          <p:cNvCxnSpPr/>
          <p:nvPr/>
        </p:nvCxnSpPr>
        <p:spPr>
          <a:xfrm rot="16200000" flipH="1">
            <a:off x="1842459" y="3231530"/>
            <a:ext cx="3019754" cy="2439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선 20"/>
          <p:cNvCxnSpPr/>
          <p:nvPr/>
        </p:nvCxnSpPr>
        <p:spPr>
          <a:xfrm>
            <a:off x="2411451" y="2941318"/>
            <a:ext cx="6483968" cy="20443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8014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95F944-A072-4B37-95AD-26E40965ADAF}"/>
              </a:ext>
            </a:extLst>
          </p:cNvPr>
          <p:cNvSpPr txBox="1"/>
          <p:nvPr/>
        </p:nvSpPr>
        <p:spPr>
          <a:xfrm>
            <a:off x="298580" y="21922"/>
            <a:ext cx="5527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2D Bump </a:t>
            </a:r>
            <a:r>
              <a:rPr lang="ko-KR" altLang="en-US" sz="4000" dirty="0"/>
              <a:t>해석 격자 조건</a:t>
            </a:r>
          </a:p>
        </p:txBody>
      </p:sp>
      <p:sp>
        <p:nvSpPr>
          <p:cNvPr id="40" name="가로 글상자 39"/>
          <p:cNvSpPr txBox="1"/>
          <p:nvPr/>
        </p:nvSpPr>
        <p:spPr>
          <a:xfrm>
            <a:off x="248337" y="912354"/>
            <a:ext cx="8647326" cy="4498962"/>
          </a:xfrm>
          <a:prstGeom prst="rect">
            <a:avLst/>
          </a:prstGeom>
        </p:spPr>
        <p:txBody>
          <a:bodyPr wrap="square"/>
          <a:p>
            <a:pPr lvl="0">
              <a:defRPr/>
            </a:pPr>
            <a:r>
              <a:rPr lang="en-US" altLang="ko-KR" sz="1600"/>
              <a:t>■ Mesh Definition                                    ❘ ■ InCompressible Flow Condition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- NDIME = 2                                                ❘ - SOLVER : RANS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                                                                 ❘ - REYNOLDS_NUMBER = 11.72E6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                                                                 ❘ - REYNOLDS_LENGTH = 1.0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                                                                 ❘ - AOA = 3.06°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                                                                 ❘ -</a:t>
            </a:r>
            <a:r>
              <a:rPr lang="ko-KR" altLang="en-US" sz="1600"/>
              <a:t> </a:t>
            </a:r>
            <a:r>
              <a:rPr lang="en-US" altLang="ko-KR" sz="1600"/>
              <a:t>MACH_NUMBER = 0.3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❘ ■ Common Parameters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❘ - CFL_NUMBER = 25.0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❘ - CFL_ADAPT = YES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                                                       </a:t>
            </a:r>
            <a:endParaRPr lang="en-US" altLang="ko-KR" sz="1600"/>
          </a:p>
          <a:p>
            <a:pPr lvl="0">
              <a:defRPr/>
            </a:pPr>
            <a:endParaRPr lang="en-US" altLang="ko-KR" sz="1600"/>
          </a:p>
          <a:p>
            <a:pPr lvl="0">
              <a:defRPr/>
            </a:pPr>
            <a:r>
              <a:rPr lang="en-US" altLang="ko-KR" sz="1600"/>
              <a:t>  ❘ ■ Boundary Condition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❘ - MARKER_HEATFLUX = (airfoil, 0.0 )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❘ - MARKER_FAR = (farfield)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❘ - MARKER_PLOTTING = (airfoil)</a:t>
            </a:r>
            <a:endParaRPr lang="en-US" altLang="ko-KR" sz="1600"/>
          </a:p>
          <a:p>
            <a:pPr lvl="0">
              <a:defRPr/>
            </a:pPr>
            <a:r>
              <a:rPr lang="en-US" altLang="ko-KR" sz="1600"/>
              <a:t>  ❘ - MARKER_MONITORING = (airfoil)</a:t>
            </a:r>
            <a:endParaRPr lang="en-US" altLang="ko-KR" sz="160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4206" y="2940359"/>
            <a:ext cx="3842762" cy="3240550"/>
          </a:xfrm>
          <a:prstGeom prst="rect">
            <a:avLst/>
          </a:prstGeom>
        </p:spPr>
      </p:pic>
      <p:sp>
        <p:nvSpPr>
          <p:cNvPr id="42" name="가로 글상자 41"/>
          <p:cNvSpPr txBox="1"/>
          <p:nvPr/>
        </p:nvSpPr>
        <p:spPr>
          <a:xfrm>
            <a:off x="3784206" y="6339515"/>
            <a:ext cx="4562853" cy="367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Iter 386,</a:t>
            </a:r>
            <a:r>
              <a:rPr lang="ko-KR" altLang="en-US"/>
              <a:t> </a:t>
            </a:r>
            <a:r>
              <a:rPr lang="en-US" altLang="ko-KR"/>
              <a:t>Cl 0.377569 Cd 0.015190</a:t>
            </a:r>
            <a:r>
              <a:rPr lang="ko-KR" altLang="en-US"/>
              <a:t>으로 수렴함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1389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2349499" y="768350"/>
            <a:ext cx="914400" cy="914400"/>
          </a:xfrm>
          <a:prstGeom prst="rect">
            <a:avLst/>
          </a:prstGeom>
        </p:spPr>
        <p:txBody>
          <a:bodyPr wrap="none"/>
          <a:p>
            <a:pPr lvl="0">
              <a:defRPr/>
            </a:pPr>
            <a:endParaRPr/>
          </a:p>
        </p:txBody>
      </p:sp>
      <p:sp>
        <p:nvSpPr>
          <p:cNvPr id="6" name="가로 글상자 5"/>
          <p:cNvSpPr txBox="1"/>
          <p:nvPr/>
        </p:nvSpPr>
        <p:spPr>
          <a:xfrm>
            <a:off x="3322134" y="425604"/>
            <a:ext cx="2650737" cy="493751"/>
          </a:xfrm>
          <a:prstGeom prst="rect">
            <a:avLst/>
          </a:prstGeom>
        </p:spPr>
        <p:txBody>
          <a:bodyPr wrap="square"/>
          <a:p>
            <a:pPr lvl="0">
              <a:defRPr/>
            </a:pPr>
            <a:r>
              <a:rPr lang="ko-KR" altLang="en-US" sz="2200" b="1"/>
              <a:t>해석 결과 및 평가</a:t>
            </a:r>
            <a:endParaRPr lang="ko-KR" altLang="en-US" sz="2200" b="1"/>
          </a:p>
          <a:p>
            <a:pPr lvl="0">
              <a:defRPr/>
            </a:pPr>
            <a:endParaRPr sz="1600"/>
          </a:p>
          <a:p>
            <a:pPr lvl="0">
              <a:defRPr/>
            </a:pPr>
            <a:r>
              <a:rPr lang="ko-KR" altLang="en-US" sz="1600"/>
              <a:t>  </a:t>
            </a:r>
            <a:endParaRPr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204412"/>
            <a:ext cx="4572000" cy="24491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1998" y="2204412"/>
            <a:ext cx="4572000" cy="2449175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2698456" y="4653587"/>
            <a:ext cx="1873544" cy="3630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Surface_ Pressure</a:t>
            </a: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7567822" y="4653587"/>
            <a:ext cx="1576178" cy="36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Surface_ Mach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811504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47169" y="736599"/>
            <a:ext cx="622299" cy="38099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5" name="직사각형 14"/>
          <p:cNvSpPr/>
          <p:nvPr/>
        </p:nvSpPr>
        <p:spPr>
          <a:xfrm>
            <a:off x="6236019" y="5270500"/>
            <a:ext cx="622299" cy="38099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7" name="가로 글상자 16"/>
          <p:cNvSpPr txBox="1"/>
          <p:nvPr/>
        </p:nvSpPr>
        <p:spPr>
          <a:xfrm>
            <a:off x="3322134" y="425604"/>
            <a:ext cx="2499730" cy="501493"/>
          </a:xfrm>
          <a:prstGeom prst="rect">
            <a:avLst/>
          </a:prstGeom>
        </p:spPr>
        <p:txBody>
          <a:bodyPr wrap="square"/>
          <a:lstStyle/>
          <a:p>
            <a:pPr lvl="0">
              <a:defRPr/>
            </a:pPr>
            <a:r>
              <a:rPr lang="ko-KR" altLang="en-US" sz="2200" b="1"/>
              <a:t>해석 결과 및 평가</a:t>
            </a:r>
            <a:endParaRPr lang="ko-KR" altLang="en-US" sz="2200" b="1"/>
          </a:p>
          <a:p>
            <a:pPr lvl="0">
              <a:defRPr/>
            </a:pPr>
            <a:endParaRPr sz="1600"/>
          </a:p>
          <a:p>
            <a:pPr lvl="0">
              <a:defRPr/>
            </a:pPr>
            <a:r>
              <a:rPr lang="ko-KR" altLang="en-US" sz="1600"/>
              <a:t>  </a:t>
            </a:r>
            <a:endParaRPr sz="16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90542" y="3795086"/>
            <a:ext cx="4362914" cy="23371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774" y="1154063"/>
            <a:ext cx="4246742" cy="227493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21804" y="1139982"/>
            <a:ext cx="4273026" cy="2289017"/>
          </a:xfrm>
          <a:prstGeom prst="rect">
            <a:avLst/>
          </a:prstGeom>
        </p:spPr>
      </p:pic>
      <p:sp>
        <p:nvSpPr>
          <p:cNvPr id="21" name="가로 글상자 20"/>
          <p:cNvSpPr txBox="1"/>
          <p:nvPr/>
        </p:nvSpPr>
        <p:spPr>
          <a:xfrm>
            <a:off x="2152721" y="3429000"/>
            <a:ext cx="2221795" cy="36608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Wireframe _ Pressure</a:t>
            </a:r>
            <a:endParaRPr lang="en-US" altLang="ko-KR"/>
          </a:p>
        </p:txBody>
      </p:sp>
      <p:sp>
        <p:nvSpPr>
          <p:cNvPr id="22" name="가로 글상자 21"/>
          <p:cNvSpPr txBox="1"/>
          <p:nvPr/>
        </p:nvSpPr>
        <p:spPr>
          <a:xfrm>
            <a:off x="4459822" y="6132256"/>
            <a:ext cx="2398496" cy="3618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Wireframe _ Solid color</a:t>
            </a:r>
            <a:endParaRPr lang="en-US" altLang="ko-KR"/>
          </a:p>
        </p:txBody>
      </p:sp>
      <p:sp>
        <p:nvSpPr>
          <p:cNvPr id="23" name="가로 글상자 22"/>
          <p:cNvSpPr txBox="1"/>
          <p:nvPr/>
        </p:nvSpPr>
        <p:spPr>
          <a:xfrm>
            <a:off x="7195628" y="3429000"/>
            <a:ext cx="1948372" cy="366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Wireframe _ Mach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99132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851" y="669292"/>
            <a:ext cx="3487885" cy="2123701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3322134" y="98483"/>
            <a:ext cx="2499730" cy="501493"/>
          </a:xfrm>
          <a:prstGeom prst="rect">
            <a:avLst/>
          </a:prstGeom>
        </p:spPr>
        <p:txBody>
          <a:bodyPr wrap="square"/>
          <a:lstStyle/>
          <a:p>
            <a:pPr lvl="0">
              <a:defRPr/>
            </a:pPr>
            <a:r>
              <a:rPr lang="ko-KR" altLang="en-US" sz="2200" b="1"/>
              <a:t>해석 결과 및 평가</a:t>
            </a:r>
            <a:endParaRPr lang="ko-KR" altLang="en-US" sz="2200" b="1"/>
          </a:p>
          <a:p>
            <a:pPr lvl="0">
              <a:defRPr/>
            </a:pPr>
            <a:endParaRPr sz="1600"/>
          </a:p>
          <a:p>
            <a:pPr lvl="0">
              <a:defRPr/>
            </a:pPr>
            <a:r>
              <a:rPr lang="ko-KR" altLang="en-US" sz="1600"/>
              <a:t>  </a:t>
            </a:r>
            <a:endParaRPr sz="1600"/>
          </a:p>
        </p:txBody>
      </p:sp>
      <p:sp>
        <p:nvSpPr>
          <p:cNvPr id="9" name="가로 글상자 8"/>
          <p:cNvSpPr txBox="1"/>
          <p:nvPr/>
        </p:nvSpPr>
        <p:spPr>
          <a:xfrm>
            <a:off x="4706696" y="848363"/>
            <a:ext cx="3539966" cy="17655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sz="1000"/>
              <a:t>실험/분석 개요</a:t>
            </a:r>
            <a:endParaRPr sz="1000"/>
          </a:p>
          <a:p>
            <a:pPr lvl="0">
              <a:defRPr/>
            </a:pPr>
            <a:endParaRPr sz="1000"/>
          </a:p>
          <a:p>
            <a:pPr lvl="0">
              <a:defRPr/>
            </a:pPr>
            <a:r>
              <a:rPr sz="1000"/>
              <a:t>Airfoil: RAE 2822</a:t>
            </a:r>
            <a:endParaRPr sz="1000"/>
          </a:p>
          <a:p>
            <a:pPr lvl="0">
              <a:defRPr/>
            </a:pPr>
            <a:endParaRPr sz="1000"/>
          </a:p>
          <a:p>
            <a:pPr lvl="0">
              <a:defRPr/>
            </a:pPr>
            <a:r>
              <a:rPr sz="1000"/>
              <a:t>참조 사이트: airfoiltools.com</a:t>
            </a:r>
            <a:endParaRPr sz="1000"/>
          </a:p>
          <a:p>
            <a:pPr lvl="0">
              <a:defRPr/>
            </a:pPr>
            <a:endParaRPr sz="1000"/>
          </a:p>
          <a:p>
            <a:pPr lvl="0">
              <a:defRPr/>
            </a:pPr>
            <a:r>
              <a:rPr sz="1000"/>
              <a:t>그래프 내용: x/c에 따른 압력 분포 (Pressure vs. Chordwise position)</a:t>
            </a:r>
            <a:endParaRPr sz="1000"/>
          </a:p>
          <a:p>
            <a:pPr lvl="0">
              <a:defRPr/>
            </a:pPr>
            <a:endParaRPr sz="1000"/>
          </a:p>
          <a:p>
            <a:pPr lvl="0">
              <a:defRPr/>
            </a:pPr>
            <a:r>
              <a:rPr sz="1000"/>
              <a:t>분석 목적: 에어포일 표면의 압력 특성 및 양력 발생 메커니즘 파악</a:t>
            </a:r>
            <a:endParaRPr sz="1000"/>
          </a:p>
        </p:txBody>
      </p:sp>
      <p:graphicFrame>
        <p:nvGraphicFramePr>
          <p:cNvPr id="11" name="표 10"/>
          <p:cNvGraphicFramePr/>
          <p:nvPr/>
        </p:nvGraphicFramePr>
        <p:xfrm>
          <a:off x="236851" y="3217333"/>
          <a:ext cx="3673321" cy="1778606"/>
        </p:xfrm>
        <a:graphic>
          <a:graphicData uri="http://schemas.openxmlformats.org/drawingml/2006/table">
            <a:tbl>
              <a:tblPr firstRow="1" bandRow="1"/>
              <a:tblGrid>
                <a:gridCol w="1224440"/>
                <a:gridCol w="1224440"/>
                <a:gridCol w="1224440"/>
              </a:tblGrid>
              <a:tr h="28508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/>
                        <a:t>구간</a:t>
                      </a:r>
                      <a:endParaRPr lang="ko-KR" altLang="en-US" sz="10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/>
                        <a:t>압력 변화 특징</a:t>
                      </a:r>
                      <a:endParaRPr lang="ko-KR" altLang="en-US" sz="10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/>
                        <a:t>물리적 의미</a:t>
                      </a:r>
                      <a:endParaRPr lang="ko-KR" altLang="en-US" sz="10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48640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x/c ≈ 0 (앞전)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상면: 급격한 감압 (-1.5 부근)하면: 압력 증가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상면 가속 → 강한 양력 발생 시작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48640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x/c ≈ 0.2 ~ 0.7 (중간부)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상면 압력 점진적 회복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유동 감속, 압력 회복 구간 (shock 가능성 존재)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6240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x/c ≈ 1 (뒷전)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상하 압력 거의 동일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Kutta 조건 만족, 유동 정리 구간</a:t>
                      </a:r>
                      <a:endParaRPr xmlns:mc="http://schemas.openxmlformats.org/markup-compatibility/2006" xmlns:hp="http://schemas.haansoft.com/office/presentation/8.0" sz="10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06696" y="3004661"/>
            <a:ext cx="4231005" cy="8486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해석 요약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RAE 2822는초음속 전이(Transonic)구간에서 사용되는 대표적 에어포일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상면 전방부의 강한 감압 → 충격파(shock) 발생 전조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하면은 상대적으로 높은 압력 유지 → 양력 발생에 기여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압력 회복 구간에서의 완만한 기울기 →박리 억제 설계가 핵심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06696" y="4418180"/>
            <a:ext cx="3909370" cy="11555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결론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본 그래프는RAE 2822의 전형적 압력 분포 특성을 보여주며,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상면 감압–하면 가압 구조를 통해 양력이 형성됨을 확인할 수 있다.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특히x/c ≈ 0.3~0.5부근의 급격한 압력 변화는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초음속 충격파 형성 가능 구간으로 추정된다.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따라서, RAE 2822는고속 영역에서의 압력 안정성</a:t>
            </a:r>
            <a:r>
              <a:rPr xmlns:mc="http://schemas.openxmlformats.org/markup-compatibility/2006" xmlns:hp="http://schemas.haansoft.com/office/presentation/8.0" lang="ko-KR" altLang="en-US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및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박리 제어에 최적화된 형상임을 알 수 있다.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5808204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>
        <a:defPPr lvl="0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234</ep:Words>
  <ep:PresentationFormat>화면 슬라이드 쇼(4:3)</ep:PresentationFormat>
  <ep:Paragraphs>70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gmsh를 활용한 RAE 2822 해석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2013-01-27T09:14:16.000</dcterms:created>
  <dc:creator>Cju</dc:creator>
  <dc:description>generated using python-pptx</dc:description>
  <cp:lastModifiedBy>PC</cp:lastModifiedBy>
  <dcterms:modified xsi:type="dcterms:W3CDTF">2025-10-24T16:20:27.662</dcterms:modified>
  <cp:revision>75</cp:revision>
  <dc:title>3D Wing CFD Simulation Report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