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00"/>
    <a:srgbClr val="1C1C1C"/>
    <a:srgbClr val="FF33CC"/>
    <a:srgbClr val="2B0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1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7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1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9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3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0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B726-EB40-490D-8123-602537E83BA7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F547-B384-4663-9A27-AECFDC5B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아이스크림]베스킨라빈스 로고 jpg,png,ai : 네이버 블로그">
            <a:extLst>
              <a:ext uri="{FF2B5EF4-FFF2-40B4-BE49-F238E27FC236}">
                <a16:creationId xmlns:a16="http://schemas.microsoft.com/office/drawing/2014/main" id="{871173AF-5BCB-4310-BF14-BA310FD0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416" y="116416"/>
            <a:ext cx="6625167" cy="66251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DB036C4-32EA-4FF7-B9E1-05A327C4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653"/>
            <a:ext cx="9144000" cy="1655762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defRPr sz="1600" spc="-133">
                <a:ln w="12700">
                  <a:solidFill>
                    <a:srgbClr val="FFFFFF">
                      <a:alpha val="0"/>
                    </a:srgbClr>
                  </a:solidFill>
                </a:ln>
                <a:solidFill>
                  <a:srgbClr val="F2F2F2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20213014  </a:t>
            </a:r>
            <a:r>
              <a:rPr lang="ko-KR" altLang="en-US" sz="20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손승완</a:t>
            </a:r>
            <a:endParaRPr lang="ko-KR" altLang="en-US" sz="20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D6D57A-EAF9-41BC-90EA-66E43656C8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404585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600" spc="-1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</a:lstStyle>
          <a:p>
            <a:r>
              <a:rPr lang="en-US" sz="5000" b="1" dirty="0">
                <a:solidFill>
                  <a:schemeClr val="tx1"/>
                </a:solidFill>
              </a:rPr>
              <a:t>Baskin</a:t>
            </a:r>
            <a:r>
              <a:rPr lang="ko-KR" altLang="en-US" sz="5000" b="1" dirty="0">
                <a:solidFill>
                  <a:schemeClr val="tx1"/>
                </a:solidFill>
              </a:rPr>
              <a:t> </a:t>
            </a:r>
            <a:r>
              <a:rPr lang="en-US" altLang="ko-KR" sz="5000" b="1" dirty="0">
                <a:solidFill>
                  <a:schemeClr val="tx1"/>
                </a:solidFill>
              </a:rPr>
              <a:t>Robbins</a:t>
            </a:r>
            <a:r>
              <a:rPr lang="ko-KR" altLang="en-US" sz="5000" b="1" dirty="0">
                <a:solidFill>
                  <a:schemeClr val="tx1"/>
                </a:solidFill>
              </a:rPr>
              <a:t> </a:t>
            </a:r>
            <a:r>
              <a:rPr lang="en-US" altLang="ko-KR" sz="5000" b="1" dirty="0">
                <a:solidFill>
                  <a:schemeClr val="tx1"/>
                </a:solidFill>
              </a:rPr>
              <a:t>Game</a:t>
            </a:r>
            <a:endParaRPr sz="5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4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CAC3D-8D94-4573-B248-F9B8D72B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5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Baskin Robbins 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게임이란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게임 실행 및 설명</a:t>
            </a:r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Computer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작용</a:t>
            </a:r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4EC5E8-7DD9-4F15-9A4B-F9AA01484D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600" spc="-1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</a:lstStyle>
          <a:p>
            <a:r>
              <a:rPr lang="en-US" sz="5000" dirty="0">
                <a:solidFill>
                  <a:schemeClr val="tx1"/>
                </a:solidFill>
              </a:rPr>
              <a:t>Contents</a:t>
            </a:r>
            <a:endParaRPr sz="5000" dirty="0">
              <a:solidFill>
                <a:schemeClr val="tx1"/>
              </a:solidFill>
            </a:endParaRPr>
          </a:p>
        </p:txBody>
      </p:sp>
      <p:pic>
        <p:nvPicPr>
          <p:cNvPr id="15" name="Picture 4" descr="베스킨라빈스 로고">
            <a:extLst>
              <a:ext uri="{FF2B5EF4-FFF2-40B4-BE49-F238E27FC236}">
                <a16:creationId xmlns:a16="http://schemas.microsoft.com/office/drawing/2014/main" id="{383D5974-2E6A-4E30-AE98-B37582248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655" b="75549" l="46317" r="92972">
                        <a14:foregroundMark x1="50466" y1="29741" x2="50466" y2="29741"/>
                        <a14:foregroundMark x1="47206" y1="33733" x2="47206" y2="33733"/>
                        <a14:foregroundMark x1="46401" y1="28244" x2="46401" y2="28244"/>
                        <a14:foregroundMark x1="48052" y1="61876" x2="48052" y2="61876"/>
                        <a14:foregroundMark x1="57028" y1="61178" x2="57028" y2="61178"/>
                        <a14:foregroundMark x1="61008" y1="60978" x2="61008" y2="60978"/>
                        <a14:foregroundMark x1="73793" y1="58583" x2="73793" y2="58583"/>
                        <a14:foregroundMark x1="66469" y1="34132" x2="66469" y2="34132"/>
                        <a14:foregroundMark x1="73328" y1="36926" x2="73328" y2="36926"/>
                        <a14:foregroundMark x1="81837" y1="36128" x2="81837" y2="36128"/>
                        <a14:foregroundMark x1="81372" y1="25150" x2="81372" y2="25150"/>
                        <a14:foregroundMark x1="86960" y1="37226" x2="86960" y2="37226"/>
                        <a14:foregroundMark x1="87511" y1="66168" x2="87511" y2="66168"/>
                        <a14:foregroundMark x1="90559" y1="43912" x2="90559" y2="43912"/>
                        <a14:foregroundMark x1="91109" y1="64471" x2="91109" y2="64471"/>
                        <a14:foregroundMark x1="78535" y1="61377" x2="78535" y2="61377"/>
                        <a14:foregroundMark x1="78704" y1="52894" x2="78704" y2="52894"/>
                        <a14:foregroundMark x1="92972" y1="56587" x2="92972" y2="56587"/>
                        <a14:backgroundMark x1="56478" y1="24750" x2="56478" y2="2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67" t="16391" r="6875" b="17860"/>
          <a:stretch/>
        </p:blipFill>
        <p:spPr bwMode="auto">
          <a:xfrm>
            <a:off x="7464776" y="2660009"/>
            <a:ext cx="2156179" cy="122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래픽 16" descr="랩톱">
            <a:extLst>
              <a:ext uri="{FF2B5EF4-FFF2-40B4-BE49-F238E27FC236}">
                <a16:creationId xmlns:a16="http://schemas.microsoft.com/office/drawing/2014/main" id="{ACEF0CC4-2FCD-48DF-96AF-42F9221FD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2801" y="714903"/>
            <a:ext cx="5590999" cy="5590999"/>
          </a:xfrm>
          <a:prstGeom prst="rect">
            <a:avLst/>
          </a:prstGeom>
        </p:spPr>
      </p:pic>
      <p:pic>
        <p:nvPicPr>
          <p:cNvPr id="19" name="그래픽 18" descr="게임 컨트롤러">
            <a:extLst>
              <a:ext uri="{FF2B5EF4-FFF2-40B4-BE49-F238E27FC236}">
                <a16:creationId xmlns:a16="http://schemas.microsoft.com/office/drawing/2014/main" id="{CB2655A4-995B-482E-9EE6-E67E2F911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1100" y="4214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3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B7E61-0B52-48BB-B106-5B16035B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2500" b="0" i="0" dirty="0">
              <a:solidFill>
                <a:srgbClr val="373A3C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참여자들은 차례를 정해 </a:t>
            </a:r>
            <a:r>
              <a:rPr lang="en-US" altLang="ko-KR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부터 </a:t>
            </a:r>
            <a:r>
              <a:rPr lang="en-US" altLang="ko-KR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31</a:t>
            </a:r>
            <a:r>
              <a:rPr lang="ko-KR" altLang="en-US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까지의 수를 순차적으로 부른다</a:t>
            </a:r>
            <a:r>
              <a:rPr lang="en-US" altLang="ko-KR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2500" dirty="0">
              <a:solidFill>
                <a:srgbClr val="373A3C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한번에 </a:t>
            </a:r>
            <a:r>
              <a:rPr lang="en-US" altLang="ko-KR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1~3</a:t>
            </a:r>
            <a:r>
              <a:rPr lang="ko-KR" altLang="en-US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개까지 수를 연달아 부를 수 있다</a:t>
            </a:r>
            <a:r>
              <a:rPr lang="en-US" altLang="ko-KR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2500" dirty="0">
              <a:solidFill>
                <a:srgbClr val="373A3C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마지막 </a:t>
            </a:r>
            <a:r>
              <a:rPr lang="en-US" altLang="ko-KR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31</a:t>
            </a:r>
            <a:r>
              <a:rPr lang="ko-KR" altLang="en-US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을 부른 사람이 진다</a:t>
            </a:r>
            <a:r>
              <a:rPr lang="en-US" altLang="ko-KR" sz="2500" b="0" i="0" dirty="0">
                <a:solidFill>
                  <a:srgbClr val="373A3C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F4681B-927D-430D-8990-F7DAABAE3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600" spc="-1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</a:lstStyle>
          <a:p>
            <a:r>
              <a:rPr lang="en-US" sz="5000" dirty="0">
                <a:solidFill>
                  <a:schemeClr val="tx1"/>
                </a:solidFill>
              </a:rPr>
              <a:t>Baskin Robbins </a:t>
            </a:r>
            <a:r>
              <a:rPr lang="ko-KR" altLang="en-US" sz="4200" dirty="0">
                <a:solidFill>
                  <a:schemeClr val="tx1"/>
                </a:solidFill>
              </a:rPr>
              <a:t>게임이란</a:t>
            </a:r>
            <a:r>
              <a:rPr lang="en-US" altLang="ko-KR" sz="4200" dirty="0">
                <a:solidFill>
                  <a:schemeClr val="tx1"/>
                </a:solidFill>
              </a:rPr>
              <a:t>?</a:t>
            </a:r>
            <a:endParaRPr sz="420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BBD677-1C21-40C7-935B-611BE8C7BAAA}"/>
              </a:ext>
            </a:extLst>
          </p:cNvPr>
          <p:cNvGrpSpPr/>
          <p:nvPr/>
        </p:nvGrpSpPr>
        <p:grpSpPr>
          <a:xfrm>
            <a:off x="0" y="5048524"/>
            <a:ext cx="12192000" cy="1890184"/>
            <a:chOff x="0" y="5048524"/>
            <a:chExt cx="12192000" cy="18901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09045A-C262-4E56-9A78-1B7C09D53064}"/>
                </a:ext>
              </a:extLst>
            </p:cNvPr>
            <p:cNvSpPr/>
            <p:nvPr/>
          </p:nvSpPr>
          <p:spPr>
            <a:xfrm>
              <a:off x="0" y="6594652"/>
              <a:ext cx="12192000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B43398-5F93-4826-A936-8571BA2E3F4C}"/>
                </a:ext>
              </a:extLst>
            </p:cNvPr>
            <p:cNvGrpSpPr/>
            <p:nvPr/>
          </p:nvGrpSpPr>
          <p:grpSpPr>
            <a:xfrm>
              <a:off x="9072890" y="5048524"/>
              <a:ext cx="2175669" cy="1890184"/>
              <a:chOff x="9061601" y="5048524"/>
              <a:chExt cx="2175669" cy="1890184"/>
            </a:xfrm>
          </p:grpSpPr>
          <p:sp>
            <p:nvSpPr>
              <p:cNvPr id="9" name="현 8">
                <a:extLst>
                  <a:ext uri="{FF2B5EF4-FFF2-40B4-BE49-F238E27FC236}">
                    <a16:creationId xmlns:a16="http://schemas.microsoft.com/office/drawing/2014/main" id="{F1F99E94-B7F3-4B5D-BB1B-32F53C1827B1}"/>
                  </a:ext>
                </a:extLst>
              </p:cNvPr>
              <p:cNvSpPr/>
              <p:nvPr/>
            </p:nvSpPr>
            <p:spPr>
              <a:xfrm rot="5400000">
                <a:off x="9383140" y="4905782"/>
                <a:ext cx="1532592" cy="2175669"/>
              </a:xfrm>
              <a:prstGeom prst="chord">
                <a:avLst>
                  <a:gd name="adj1" fmla="val 2700000"/>
                  <a:gd name="adj2" fmla="val 18885020"/>
                </a:avLst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Picture 8" descr="아이스크림]베스킨라빈스 로고 jpg,png,ai : 네이버 블로그">
                <a:extLst>
                  <a:ext uri="{FF2B5EF4-FFF2-40B4-BE49-F238E27FC236}">
                    <a16:creationId xmlns:a16="http://schemas.microsoft.com/office/drawing/2014/main" id="{6E507621-0754-4B49-88C5-341FF07C4C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4345" y="5048524"/>
                <a:ext cx="1890184" cy="1890184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3078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DE27B76-9557-486B-8608-E6A2B7C0B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2188923"/>
            <a:ext cx="4388556" cy="2388716"/>
          </a:xfr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4E5E16E-97AA-47CA-B2F2-6B528D6ADBEB}"/>
              </a:ext>
            </a:extLst>
          </p:cNvPr>
          <p:cNvGrpSpPr/>
          <p:nvPr/>
        </p:nvGrpSpPr>
        <p:grpSpPr>
          <a:xfrm>
            <a:off x="0" y="5048524"/>
            <a:ext cx="12192000" cy="1890184"/>
            <a:chOff x="0" y="5048524"/>
            <a:chExt cx="12192000" cy="18901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1E9AF4-3526-4ACA-96C7-9A6B4880B1E1}"/>
                </a:ext>
              </a:extLst>
            </p:cNvPr>
            <p:cNvSpPr/>
            <p:nvPr/>
          </p:nvSpPr>
          <p:spPr>
            <a:xfrm>
              <a:off x="0" y="6594652"/>
              <a:ext cx="12192000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4BE8624-F3D4-4227-8ED9-F2EEEA3411CE}"/>
                </a:ext>
              </a:extLst>
            </p:cNvPr>
            <p:cNvGrpSpPr/>
            <p:nvPr/>
          </p:nvGrpSpPr>
          <p:grpSpPr>
            <a:xfrm>
              <a:off x="9072890" y="5048524"/>
              <a:ext cx="2175669" cy="1890184"/>
              <a:chOff x="9061601" y="5048524"/>
              <a:chExt cx="2175669" cy="1890184"/>
            </a:xfrm>
          </p:grpSpPr>
          <p:sp>
            <p:nvSpPr>
              <p:cNvPr id="7" name="현 6">
                <a:extLst>
                  <a:ext uri="{FF2B5EF4-FFF2-40B4-BE49-F238E27FC236}">
                    <a16:creationId xmlns:a16="http://schemas.microsoft.com/office/drawing/2014/main" id="{9D537670-A916-4F6A-B126-767EA21A26D0}"/>
                  </a:ext>
                </a:extLst>
              </p:cNvPr>
              <p:cNvSpPr/>
              <p:nvPr/>
            </p:nvSpPr>
            <p:spPr>
              <a:xfrm rot="5400000">
                <a:off x="9383140" y="4905782"/>
                <a:ext cx="1532592" cy="2175669"/>
              </a:xfrm>
              <a:prstGeom prst="chord">
                <a:avLst>
                  <a:gd name="adj1" fmla="val 2700000"/>
                  <a:gd name="adj2" fmla="val 18885020"/>
                </a:avLst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Picture 8" descr="아이스크림]베스킨라빈스 로고 jpg,png,ai : 네이버 블로그">
                <a:extLst>
                  <a:ext uri="{FF2B5EF4-FFF2-40B4-BE49-F238E27FC236}">
                    <a16:creationId xmlns:a16="http://schemas.microsoft.com/office/drawing/2014/main" id="{7379E884-D33E-4EB3-965A-23BB0E7850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4345" y="5048524"/>
                <a:ext cx="1890184" cy="1890184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C238B362-E54D-40B3-A246-E011A63C78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600" spc="-1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</a:lstStyle>
          <a:p>
            <a:r>
              <a:rPr lang="ko-KR" altLang="en-US" sz="4200" dirty="0">
                <a:solidFill>
                  <a:schemeClr val="tx1"/>
                </a:solidFill>
              </a:rPr>
              <a:t>게임 실행</a:t>
            </a:r>
            <a:endParaRPr sz="4200" dirty="0">
              <a:solidFill>
                <a:schemeClr val="tx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D3299C8-1C71-4227-8FD2-13901D054C8A}"/>
              </a:ext>
            </a:extLst>
          </p:cNvPr>
          <p:cNvSpPr txBox="1">
            <a:spLocks/>
          </p:cNvSpPr>
          <p:nvPr/>
        </p:nvSpPr>
        <p:spPr>
          <a:xfrm>
            <a:off x="5562973" y="1253459"/>
            <a:ext cx="6200049" cy="490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sz="2500" dirty="0">
              <a:solidFill>
                <a:srgbClr val="373A3C"/>
              </a:solidFill>
              <a:latin typeface="Open Sans" panose="020B0606030504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선공</a:t>
            </a:r>
            <a:r>
              <a:rPr lang="en-US" altLang="ko-KR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 err="1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후공을</a:t>
            </a:r>
            <a:r>
              <a:rPr lang="ko-KR" altLang="en-US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정하고</a:t>
            </a:r>
            <a:r>
              <a:rPr lang="en-US" altLang="ko-KR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난이도를 설정한다</a:t>
            </a:r>
            <a:r>
              <a:rPr lang="en-US" altLang="ko-KR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사용자가 부를 숫자를 입력한다</a:t>
            </a:r>
            <a:r>
              <a:rPr lang="en-US" altLang="ko-KR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사용자가 입력을 하면 컴퓨터 또한 숫자를 불러 숫자 디스플레이를 변경한다</a:t>
            </a:r>
            <a:r>
              <a:rPr lang="en-US" altLang="ko-KR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변경된 숫자 디스플레이를 토대로 사용자가 다시 숫자를 부르며 게임이 진행된다</a:t>
            </a:r>
            <a:r>
              <a:rPr lang="en-US" altLang="ko-KR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게임의 승패가 결정되면 새게임을 시작하도록 한다</a:t>
            </a:r>
            <a:r>
              <a:rPr lang="en-US" altLang="ko-KR" sz="2400" dirty="0">
                <a:solidFill>
                  <a:srgbClr val="373A3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2500" dirty="0">
              <a:solidFill>
                <a:srgbClr val="373A3C"/>
              </a:solidFill>
              <a:latin typeface="Open Sans" panose="020B0606030504020204" pitchFamily="34" charset="0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8D827020-FAC1-41DF-819D-B25658ADBBDC}"/>
              </a:ext>
            </a:extLst>
          </p:cNvPr>
          <p:cNvSpPr txBox="1">
            <a:spLocks/>
          </p:cNvSpPr>
          <p:nvPr/>
        </p:nvSpPr>
        <p:spPr>
          <a:xfrm>
            <a:off x="1881011" y="4751838"/>
            <a:ext cx="2099733" cy="59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defRPr sz="1600" spc="-133">
                <a:ln w="12700">
                  <a:solidFill>
                    <a:srgbClr val="FFFFFF">
                      <a:alpha val="0"/>
                    </a:srgbClr>
                  </a:solidFill>
                </a:ln>
                <a:solidFill>
                  <a:srgbClr val="F2F2F2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r>
              <a:rPr lang="ko-KR" altLang="en-US" sz="2000" spc="-133" dirty="0">
                <a:ln w="12700">
                  <a:solidFill>
                    <a:srgbClr val="FFFFFF">
                      <a:alpha val="0"/>
                    </a:srgbClr>
                  </a:solidFill>
                </a:ln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돋움"/>
                <a:sym typeface="함초롬돋움"/>
              </a:rPr>
              <a:t>게임 시연 모습</a:t>
            </a:r>
          </a:p>
        </p:txBody>
      </p:sp>
    </p:spTree>
    <p:extLst>
      <p:ext uri="{BB962C8B-B14F-4D97-AF65-F5344CB8AC3E}">
        <p14:creationId xmlns:p14="http://schemas.microsoft.com/office/powerpoint/2010/main" val="276226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FF01-6978-42C4-92E0-7A438E24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/>
              </a:rPr>
              <a:t>Computer</a:t>
            </a:r>
            <a:r>
              <a:rPr lang="ko-KR" altLang="en-US" sz="4200" dirty="0">
                <a:latin typeface="배달의민족 한나는 열한살"/>
              </a:rPr>
              <a:t>의 작용</a:t>
            </a:r>
            <a:r>
              <a:rPr lang="en-US" altLang="ko-KR" dirty="0">
                <a:latin typeface="배달의민족 한나는 열한살"/>
              </a:rPr>
              <a:t>: Normal </a:t>
            </a:r>
            <a:endParaRPr lang="ko-KR" altLang="en-US" dirty="0">
              <a:latin typeface="배달의민족 한나는 열한살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B97CD-2E29-49FF-A757-E529AC86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숫자 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1, 2, 3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범위 내에서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사용자가 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31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부르게 되는 경우를 찾아 부른다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ko-KR" altLang="en-US" sz="2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</a:t>
            </a:r>
            <a:r>
              <a:rPr lang="en-US" altLang="ko-KR" sz="2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2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불러들인 값이 </a:t>
            </a:r>
            <a:r>
              <a:rPr lang="en-US" altLang="ko-KR" sz="2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27</a:t>
            </a:r>
            <a:r>
              <a:rPr lang="ko-KR" altLang="en-US" sz="2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 경우 반드시 </a:t>
            </a:r>
            <a:r>
              <a:rPr lang="en-US" altLang="ko-KR" sz="2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부른다</a:t>
            </a:r>
            <a:r>
              <a:rPr lang="en-US" altLang="ko-KR" sz="2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 외의 게임 진행에서는 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1, 2, 3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범위 안의 수를 무작위를 선택하여 부른다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숫자 디스플레이를 변경한다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DD1388-1FE4-4A26-951F-4713D8AB165C}"/>
              </a:ext>
            </a:extLst>
          </p:cNvPr>
          <p:cNvGrpSpPr/>
          <p:nvPr/>
        </p:nvGrpSpPr>
        <p:grpSpPr>
          <a:xfrm>
            <a:off x="0" y="5048524"/>
            <a:ext cx="12192000" cy="1890184"/>
            <a:chOff x="0" y="5048524"/>
            <a:chExt cx="12192000" cy="18901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7227CB-EEF0-425A-9015-858EC0621437}"/>
                </a:ext>
              </a:extLst>
            </p:cNvPr>
            <p:cNvSpPr/>
            <p:nvPr/>
          </p:nvSpPr>
          <p:spPr>
            <a:xfrm>
              <a:off x="0" y="6594652"/>
              <a:ext cx="12192000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C135E40-D5F8-4B6D-93F7-799BA2593E0E}"/>
                </a:ext>
              </a:extLst>
            </p:cNvPr>
            <p:cNvGrpSpPr/>
            <p:nvPr/>
          </p:nvGrpSpPr>
          <p:grpSpPr>
            <a:xfrm>
              <a:off x="9072890" y="5048524"/>
              <a:ext cx="2175669" cy="1890184"/>
              <a:chOff x="9061601" y="5048524"/>
              <a:chExt cx="2175669" cy="1890184"/>
            </a:xfrm>
          </p:grpSpPr>
          <p:sp>
            <p:nvSpPr>
              <p:cNvPr id="7" name="현 6">
                <a:extLst>
                  <a:ext uri="{FF2B5EF4-FFF2-40B4-BE49-F238E27FC236}">
                    <a16:creationId xmlns:a16="http://schemas.microsoft.com/office/drawing/2014/main" id="{8DF4E3E8-C9F1-45B8-9F49-591AEEDB380D}"/>
                  </a:ext>
                </a:extLst>
              </p:cNvPr>
              <p:cNvSpPr/>
              <p:nvPr/>
            </p:nvSpPr>
            <p:spPr>
              <a:xfrm rot="5400000">
                <a:off x="9383140" y="4905782"/>
                <a:ext cx="1532592" cy="2175669"/>
              </a:xfrm>
              <a:prstGeom prst="chord">
                <a:avLst>
                  <a:gd name="adj1" fmla="val 2700000"/>
                  <a:gd name="adj2" fmla="val 18885020"/>
                </a:avLst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Picture 8" descr="아이스크림]베스킨라빈스 로고 jpg,png,ai : 네이버 블로그">
                <a:extLst>
                  <a:ext uri="{FF2B5EF4-FFF2-40B4-BE49-F238E27FC236}">
                    <a16:creationId xmlns:a16="http://schemas.microsoft.com/office/drawing/2014/main" id="{5F03AA81-C390-4015-873E-D1864D6DF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4345" y="5048524"/>
                <a:ext cx="1890184" cy="1890184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" name="그래픽 9" descr="클라우드 컴퓨팅">
            <a:extLst>
              <a:ext uri="{FF2B5EF4-FFF2-40B4-BE49-F238E27FC236}">
                <a16:creationId xmlns:a16="http://schemas.microsoft.com/office/drawing/2014/main" id="{5E870754-D19E-412D-B52B-37591125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245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FF01-6978-42C4-92E0-7A438E24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/>
              </a:rPr>
              <a:t>Computer</a:t>
            </a:r>
            <a:r>
              <a:rPr lang="ko-KR" altLang="en-US" sz="4200" dirty="0">
                <a:latin typeface="배달의민족 한나는 열한살"/>
              </a:rPr>
              <a:t>의 작용</a:t>
            </a:r>
            <a:r>
              <a:rPr lang="en-US" altLang="ko-KR" dirty="0">
                <a:latin typeface="배달의민족 한나는 열한살"/>
              </a:rPr>
              <a:t>: Hard </a:t>
            </a:r>
            <a:endParaRPr lang="ko-KR" altLang="en-US" dirty="0">
              <a:latin typeface="배달의민족 한나는 열한살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B97CD-2E29-49FF-A757-E529AC86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Baskin Robbins 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게임의 승리 전략을 알고 있음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승리 전략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처음에 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1, 2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부른 후 상대방이 부른 숫자의 개수 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 n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되는 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call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하면 반드시 게임에서 승리한다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이하 난이도 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Normal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작용과 같다</a:t>
            </a:r>
            <a:r>
              <a:rPr lang="en-US" altLang="ko-KR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DD1388-1FE4-4A26-951F-4713D8AB165C}"/>
              </a:ext>
            </a:extLst>
          </p:cNvPr>
          <p:cNvGrpSpPr/>
          <p:nvPr/>
        </p:nvGrpSpPr>
        <p:grpSpPr>
          <a:xfrm>
            <a:off x="0" y="5048524"/>
            <a:ext cx="12192000" cy="1890184"/>
            <a:chOff x="0" y="5048524"/>
            <a:chExt cx="12192000" cy="18901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7227CB-EEF0-425A-9015-858EC0621437}"/>
                </a:ext>
              </a:extLst>
            </p:cNvPr>
            <p:cNvSpPr/>
            <p:nvPr/>
          </p:nvSpPr>
          <p:spPr>
            <a:xfrm>
              <a:off x="0" y="6594652"/>
              <a:ext cx="12192000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C135E40-D5F8-4B6D-93F7-799BA2593E0E}"/>
                </a:ext>
              </a:extLst>
            </p:cNvPr>
            <p:cNvGrpSpPr/>
            <p:nvPr/>
          </p:nvGrpSpPr>
          <p:grpSpPr>
            <a:xfrm>
              <a:off x="9072890" y="5048524"/>
              <a:ext cx="2175669" cy="1890184"/>
              <a:chOff x="9061601" y="5048524"/>
              <a:chExt cx="2175669" cy="1890184"/>
            </a:xfrm>
          </p:grpSpPr>
          <p:sp>
            <p:nvSpPr>
              <p:cNvPr id="7" name="현 6">
                <a:extLst>
                  <a:ext uri="{FF2B5EF4-FFF2-40B4-BE49-F238E27FC236}">
                    <a16:creationId xmlns:a16="http://schemas.microsoft.com/office/drawing/2014/main" id="{8DF4E3E8-C9F1-45B8-9F49-591AEEDB380D}"/>
                  </a:ext>
                </a:extLst>
              </p:cNvPr>
              <p:cNvSpPr/>
              <p:nvPr/>
            </p:nvSpPr>
            <p:spPr>
              <a:xfrm rot="5400000">
                <a:off x="9383140" y="4905782"/>
                <a:ext cx="1532592" cy="2175669"/>
              </a:xfrm>
              <a:prstGeom prst="chord">
                <a:avLst>
                  <a:gd name="adj1" fmla="val 2700000"/>
                  <a:gd name="adj2" fmla="val 18885020"/>
                </a:avLst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Picture 8" descr="아이스크림]베스킨라빈스 로고 jpg,png,ai : 네이버 블로그">
                <a:extLst>
                  <a:ext uri="{FF2B5EF4-FFF2-40B4-BE49-F238E27FC236}">
                    <a16:creationId xmlns:a16="http://schemas.microsoft.com/office/drawing/2014/main" id="{5F03AA81-C390-4015-873E-D1864D6DF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4345" y="5048524"/>
                <a:ext cx="1890184" cy="1890184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" name="그래픽 9" descr="클라우드 컴퓨팅">
            <a:extLst>
              <a:ext uri="{FF2B5EF4-FFF2-40B4-BE49-F238E27FC236}">
                <a16:creationId xmlns:a16="http://schemas.microsoft.com/office/drawing/2014/main" id="{82DE2D43-437E-482D-ABDE-642DA086A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934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201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배달의민족 한나는 열한살</vt:lpstr>
      <vt:lpstr>한컴 고딕</vt:lpstr>
      <vt:lpstr>Arial</vt:lpstr>
      <vt:lpstr>Calibri</vt:lpstr>
      <vt:lpstr>Calibri Light</vt:lpstr>
      <vt:lpstr>Open Sans</vt:lpstr>
      <vt:lpstr>Office Theme</vt:lpstr>
      <vt:lpstr>Baskin Robbins Game</vt:lpstr>
      <vt:lpstr>Contents</vt:lpstr>
      <vt:lpstr>Baskin Robbins 게임이란?</vt:lpstr>
      <vt:lpstr>게임 실행</vt:lpstr>
      <vt:lpstr>Computer의 작용: Normal </vt:lpstr>
      <vt:lpstr>Computer의 작용: Hard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Baskin Robbins Game</dc:title>
  <dc:creator>주익 손</dc:creator>
  <cp:lastModifiedBy>주익 손</cp:lastModifiedBy>
  <cp:revision>11</cp:revision>
  <dcterms:created xsi:type="dcterms:W3CDTF">2021-11-29T06:29:14Z</dcterms:created>
  <dcterms:modified xsi:type="dcterms:W3CDTF">2021-11-29T08:55:42Z</dcterms:modified>
</cp:coreProperties>
</file>