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BCF86-1C97-C04D-8739-17CC13319695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0448-E38B-7841-AF5A-EA82AF6B0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1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0448-E38B-7841-AF5A-EA82AF6B01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dev.phys.ethz.ch/content/courses/QSIT11/presentations/QSIT-ShorTheory.pdf" TargetMode="Externa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599d/06wi/lecturenotes11.pdf" TargetMode="External"/><Relationship Id="rId4" Type="http://schemas.openxmlformats.org/officeDocument/2006/relationships/hyperlink" Target="https://www.cl.cam.ac.uk/teaching/2006/QuantComp/lecture7.pdf" TargetMode="External"/><Relationship Id="rId5" Type="http://schemas.openxmlformats.org/officeDocument/2006/relationships/hyperlink" Target="https://www.uwyo.edu/moorhouse/slides/talk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tbrun/Course/lecture1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760296" cy="226855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Fourier Transform and its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01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Construct the 3-qubit QFT (Not Quantum Field Theory!) using H, S, and T gates.</a:t>
            </a:r>
          </a:p>
          <a:p>
            <a:r>
              <a:rPr lang="en-GB" dirty="0" smtClean="0"/>
              <a:t>2. Compare the efficiency of the classical FFT algorithm and the QFT algorithm. How many operations (approximately) should each algorithms do when they operate on n bases?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6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unitary operator can have some complex phases as the eigenvalue, with the phase value unknown.</a:t>
            </a:r>
          </a:p>
          <a:p>
            <a:r>
              <a:rPr lang="en-GB" dirty="0" smtClean="0"/>
              <a:t>Of course, the overall process is close to an approximation, as we all know that the phase itself is an ‘exponential’ term.</a:t>
            </a:r>
          </a:p>
          <a:p>
            <a:r>
              <a:rPr lang="en-GB" dirty="0" smtClean="0"/>
              <a:t>Our Goal: Shor’s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7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Sometimes called as a ‘black box’</a:t>
                </a:r>
              </a:p>
              <a:p>
                <a:r>
                  <a:rPr lang="en-GB" dirty="0"/>
                  <a:t>capable of preparing the state |u⟩ and performing the </a:t>
                </a:r>
                <a:r>
                  <a:rPr lang="en-GB" dirty="0" smtClean="0"/>
                  <a:t>controlled-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GB" dirty="0" smtClean="0"/>
                  <a:t> operation</a:t>
                </a:r>
                <a:endParaRPr lang="en-GB" dirty="0"/>
              </a:p>
              <a:p>
                <a:r>
                  <a:rPr lang="en-GB" dirty="0" smtClean="0"/>
                  <a:t>The usage of oracles are NOT algorithms; they are more close to subroutines or modules.</a:t>
                </a:r>
              </a:p>
              <a:p>
                <a:r>
                  <a:rPr lang="en-GB" dirty="0" smtClean="0"/>
                  <a:t>They are normally combined with other procedures to perform some useful tasks. (e.g. Search Algorithms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Next Seminar!)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56" y="2052638"/>
            <a:ext cx="6890626" cy="3997325"/>
          </a:xfrm>
        </p:spPr>
      </p:pic>
    </p:spTree>
    <p:extLst>
      <p:ext uri="{BB962C8B-B14F-4D97-AF65-F5344CB8AC3E}">
        <p14:creationId xmlns:p14="http://schemas.microsoft.com/office/powerpoint/2010/main" val="1806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Obviously, the overall state after the first state is given as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last part is the product representation.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19" y="3024085"/>
            <a:ext cx="7251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Stage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Remember 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When we mark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the formula we saw in the last slide changes to ]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Okay</a:t>
                </a:r>
                <a:r>
                  <a:rPr lang="en-GB" dirty="0"/>
                  <a:t>! Let’s apply the inverse Quantum Fourier </a:t>
                </a:r>
                <a:r>
                  <a:rPr lang="en-GB" dirty="0" smtClean="0"/>
                  <a:t>Transform</a:t>
                </a:r>
                <a:r>
                  <a:rPr lang="en-GB" dirty="0"/>
                  <a:t> </a:t>
                </a:r>
                <a:r>
                  <a:rPr lang="en-GB" dirty="0" smtClean="0"/>
                  <a:t>and we are done!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b="-1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" y="2512609"/>
            <a:ext cx="8978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73" y="4370176"/>
            <a:ext cx="7721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Schematic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Note. As you can easily deduce, this is an ESTIMATION of the phase until the nth order in binary.</a:t>
            </a:r>
          </a:p>
          <a:p>
            <a:r>
              <a:rPr lang="en-GB" dirty="0" smtClean="0"/>
              <a:t>Of course, the more qubits you have in the first register, the more precise the measurement gets.*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73" y="4151871"/>
            <a:ext cx="5664200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5055" y="6317673"/>
                <a:ext cx="8416086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* </a:t>
                </a:r>
                <a:r>
                  <a:rPr lang="en-GB" sz="1400" dirty="0" smtClean="0"/>
                  <a:t>To acquire the phase accurately to n bits with success rate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1−</m:t>
                    </m:r>
                    <m:r>
                      <a:rPr lang="en-GB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GB" sz="1400" dirty="0" smtClean="0"/>
                  <a:t> requires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𝑡</m:t>
                    </m:r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  <m:r>
                      <a:rPr lang="en-GB" sz="1400" b="0" i="1" smtClean="0">
                        <a:latin typeface="Cambria Math" charset="0"/>
                      </a:rPr>
                      <m:t>𝑛</m:t>
                    </m:r>
                    <m:r>
                      <a:rPr lang="en-GB" sz="1400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1400" b="0" i="0" smtClean="0">
                        <a:latin typeface="Cambria Math" charset="0"/>
                      </a:rPr>
                      <m:t>log</m:t>
                    </m:r>
                    <m:r>
                      <a:rPr lang="en-GB" sz="1400" b="0" i="1" smtClean="0">
                        <a:latin typeface="Cambria Math" charset="0"/>
                      </a:rPr>
                      <m:t>(2+</m:t>
                    </m:r>
                    <m:f>
                      <m:fPr>
                        <m:ctrlPr>
                          <a:rPr lang="mr-IN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den>
                    </m:f>
                    <m:r>
                      <a:rPr lang="en-GB" sz="1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sz="1400" dirty="0" smtClean="0"/>
                  <a:t> registers. </a:t>
                </a:r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6317673"/>
                <a:ext cx="8416086" cy="397545"/>
              </a:xfrm>
              <a:prstGeom prst="rect">
                <a:avLst/>
              </a:prstGeom>
              <a:blipFill rotWithShape="0">
                <a:blip r:embed="rId4"/>
                <a:stretch>
                  <a:fillRect l="-579" t="-9091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RSA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explanation: The conventional algorithm for secure data transmission using number theory (i.e. Primes)</a:t>
            </a:r>
          </a:p>
          <a:p>
            <a:r>
              <a:rPr lang="en-GB" dirty="0" smtClean="0"/>
              <a:t>It’s hard to factorise composites rather than to multiply primes!</a:t>
            </a:r>
          </a:p>
          <a:p>
            <a:r>
              <a:rPr lang="en-GB" dirty="0" smtClean="0"/>
              <a:t>How much efficient?: The FASTEST classical factorisation algorithm operates at sub-exponential time scale.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Order-Finding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Order (Number Theory): The order of x modulo N is defined as the smallest integer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1 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GB" dirty="0" smtClean="0"/>
                  <a:t>Question: Prove that for n&lt;r,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s have different </a:t>
                </a:r>
                <a:r>
                  <a:rPr lang="en-GB" dirty="0" err="1" smtClean="0"/>
                  <a:t>modulos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Think of a unitary operator such tat U |y⟩ ≡ |</a:t>
                </a:r>
                <a:r>
                  <a:rPr lang="en-GB" dirty="0" err="1" smtClean="0"/>
                  <a:t>xy</a:t>
                </a:r>
                <a:r>
                  <a:rPr lang="en-GB" dirty="0" smtClean="0"/>
                  <a:t>(mod N )⟩ </a:t>
                </a:r>
              </a:p>
              <a:p>
                <a:r>
                  <a:rPr lang="en-GB" dirty="0" smtClean="0"/>
                  <a:t>IF y is larger than N, by convention, U is identity for y larger than 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Order-Finding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Think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𝑖𝑠𝑘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charset="0"/>
                                  </a:rPr>
                                  <m:t>mod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𝑈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𝑟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𝑖𝑠𝑘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charset="0"/>
                                  </a:rPr>
                                  <m:t>mod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Okay! Now we have to approximate the eigenvalues!</a:t>
                </a:r>
              </a:p>
              <a:p>
                <a:r>
                  <a:rPr lang="en-GB" dirty="0" smtClean="0"/>
                  <a:t>I know you will have questions regarding this formalism. Let me explain.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Today’s seminar is based on chapter 5 in Nielsen &amp; Chuang.</a:t>
            </a:r>
          </a:p>
          <a:p>
            <a:r>
              <a:rPr lang="en-GB" dirty="0" smtClean="0"/>
              <a:t>We are now looking some specific algorithms and their applications today.</a:t>
            </a:r>
          </a:p>
          <a:p>
            <a:r>
              <a:rPr lang="en-GB" dirty="0" smtClean="0"/>
              <a:t>As in the last seminar, there are exercises. The incorporation method is the same as before.</a:t>
            </a:r>
          </a:p>
        </p:txBody>
      </p:sp>
    </p:spTree>
    <p:extLst>
      <p:ext uri="{BB962C8B-B14F-4D97-AF65-F5344CB8AC3E}">
        <p14:creationId xmlns:p14="http://schemas.microsoft.com/office/powerpoint/2010/main" val="5303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Modular Exponentiation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Question. Can we implement </a:t>
                </a:r>
                <a:r>
                  <a:rPr lang="en-GB" dirty="0"/>
                  <a:t>controlled-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GB" dirty="0" smtClean="0"/>
                  <a:t> operations with reasonable (i.e. not exponential) amount of gates?</a:t>
                </a:r>
              </a:p>
              <a:p>
                <a:r>
                  <a:rPr lang="en-GB" dirty="0" smtClean="0"/>
                  <a:t>It is. If you are curious, look at Box 5.2 at </a:t>
                </a:r>
                <a:r>
                  <a:rPr lang="en-GB" dirty="0"/>
                  <a:t>Nielsen &amp; Chuang or </a:t>
                </a:r>
                <a:r>
                  <a:rPr lang="en-GB" dirty="0">
                    <a:hlinkClick r:id="rId2"/>
                  </a:rPr>
                  <a:t>http://</a:t>
                </a:r>
                <a:r>
                  <a:rPr lang="en-GB" dirty="0" smtClean="0">
                    <a:hlinkClick r:id="rId2"/>
                  </a:rPr>
                  <a:t>qudev.phys.ethz.ch/content/courses/QSIT11/presentations/QSIT-ShorTheory.pdf</a:t>
                </a:r>
                <a:r>
                  <a:rPr lang="en-GB" dirty="0"/>
                  <a:t> </a:t>
                </a:r>
                <a:r>
                  <a:rPr lang="en-GB" dirty="0" smtClean="0"/>
                  <a:t>(ETH Zurich lecture PPT)</a:t>
                </a:r>
              </a:p>
              <a:p>
                <a:r>
                  <a:rPr lang="en-GB" dirty="0" smtClean="0"/>
                  <a:t>Result: The overall performance can be made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gates.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 r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Preparing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Wait..does preparing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require having knowledge on s?</a:t>
                </a:r>
              </a:p>
              <a:p>
                <a:r>
                  <a:rPr lang="en-GB" dirty="0" smtClean="0"/>
                  <a:t>We can avoid this problem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r>
                  <a:rPr lang="en-GB" dirty="0" smtClean="0"/>
                  <a:t>Apply the Phase Estimation Algorithm: </a:t>
                </a:r>
                <a:r>
                  <a:rPr lang="en-GB" dirty="0"/>
                  <a:t>for each s in the range 0 through r − 1, we will obtain an estimate of the phase </a:t>
                </a:r>
                <a:r>
                  <a:rPr lang="en-GB" dirty="0" err="1"/>
                  <a:t>φ</a:t>
                </a:r>
                <a:r>
                  <a:rPr lang="en-GB" dirty="0"/>
                  <a:t> ≈ s/r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 Fraction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Let’s reduce the order-finding algorithm to phase estimation.</a:t>
                </a:r>
              </a:p>
              <a:p>
                <a:r>
                  <a:rPr lang="en-GB" dirty="0" smtClean="0"/>
                  <a:t>Continued Fraction: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…+</m:t>
                                </m:r>
                                <m:f>
                                  <m:fPr>
                                    <m:ctrlPr>
                                      <a:rPr lang="mr-IN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Theorem. Suppose s/r is a rational number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&lt;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. </a:t>
                </a:r>
                <a:r>
                  <a:rPr lang="en-GB" dirty="0"/>
                  <a:t>Then s/r is a convergent of the continued fraction for </a:t>
                </a:r>
                <a:r>
                  <a:rPr lang="en-GB" dirty="0" err="1"/>
                  <a:t>φ</a:t>
                </a:r>
                <a:r>
                  <a:rPr lang="en-GB" dirty="0"/>
                  <a:t>, and thus can be </a:t>
                </a:r>
                <a:r>
                  <a:rPr lang="en-GB" dirty="0" smtClean="0"/>
                  <a:t>computed </a:t>
                </a:r>
                <a:r>
                  <a:rPr lang="en-GB" dirty="0"/>
                  <a:t>in O(L3) operations using the continued fractions algorithm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Using this, s/r can be quickly approximated, thus giving r with a reasonable accuracy.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3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75" y="1549415"/>
            <a:ext cx="5664529" cy="4855311"/>
          </a:xfrm>
        </p:spPr>
      </p:pic>
    </p:spTree>
    <p:extLst>
      <p:ext uri="{BB962C8B-B14F-4D97-AF65-F5344CB8AC3E}">
        <p14:creationId xmlns:p14="http://schemas.microsoft.com/office/powerpoint/2010/main" val="390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all know what factoring is.</a:t>
                </a:r>
              </a:p>
              <a:p>
                <a:r>
                  <a:rPr lang="en-GB" dirty="0" smtClean="0"/>
                  <a:t>Our task: Reduce the factoring problem to an order-finding problem.</a:t>
                </a:r>
              </a:p>
              <a:p>
                <a:endParaRPr lang="en-GB" dirty="0"/>
              </a:p>
              <a:p>
                <a:r>
                  <a:rPr lang="en-GB" dirty="0" smtClean="0"/>
                  <a:t>Step 1. </a:t>
                </a:r>
                <a:r>
                  <a:rPr lang="en-GB" dirty="0"/>
                  <a:t>S</a:t>
                </a:r>
                <a:r>
                  <a:rPr lang="en-GB" dirty="0" smtClean="0"/>
                  <a:t>how </a:t>
                </a:r>
                <a:r>
                  <a:rPr lang="en-GB" dirty="0"/>
                  <a:t>that we can compute a factor of N if we can find a non-trivial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GB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GB" i="1" dirty="0" smtClean="0">
                        <a:latin typeface="Cambria Math" charset="0"/>
                      </a:rPr>
                      <m:t> ± 1(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charset="0"/>
                      </a:rPr>
                      <m:t>mod</m:t>
                    </m:r>
                    <m:r>
                      <a:rPr lang="en-GB" i="1" dirty="0" smtClean="0">
                        <a:latin typeface="Cambria Math" charset="0"/>
                      </a:rPr>
                      <m:t> </m:t>
                    </m:r>
                    <m:r>
                      <a:rPr lang="en-GB" i="1" dirty="0" smtClean="0">
                        <a:latin typeface="Cambria Math" charset="0"/>
                      </a:rPr>
                      <m:t>𝑁</m:t>
                    </m:r>
                    <m:r>
                      <a:rPr lang="en-GB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charset="0"/>
                      </a:rPr>
                      <m:t> = 1(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charset="0"/>
                      </a:rPr>
                      <m:t>mod</m:t>
                    </m:r>
                    <m:r>
                      <a:rPr lang="en-GB" i="1" dirty="0" smtClean="0">
                        <a:latin typeface="Cambria Math" charset="0"/>
                      </a:rPr>
                      <m:t> </m:t>
                    </m:r>
                    <m:r>
                      <a:rPr lang="en-GB" i="1" dirty="0" smtClean="0">
                        <a:latin typeface="Cambria Math" charset="0"/>
                      </a:rPr>
                      <m:t>𝑁</m:t>
                    </m:r>
                    <m:r>
                      <a:rPr lang="en-GB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  <a:endParaRPr lang="en-GB" dirty="0" smtClean="0"/>
              </a:p>
              <a:p>
                <a:r>
                  <a:rPr lang="en-GB" dirty="0" smtClean="0"/>
                  <a:t>Step 2.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4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4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Important Theorems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Theorem 1. </a:t>
                </a:r>
                <a:r>
                  <a:rPr lang="en-GB" dirty="0"/>
                  <a:t>Suppose N is an L bit composite number, and x is a non-trivial solution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charset="0"/>
                      </a:rPr>
                      <m:t> = 1</m:t>
                    </m:r>
                    <m:d>
                      <m:dPr>
                        <m:ctrlPr>
                          <a:rPr lang="en-GB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charset="0"/>
                          </a:rPr>
                          <m:t>mod</m:t>
                        </m:r>
                        <m:r>
                          <a:rPr lang="en-GB" i="1" dirty="0">
                            <a:latin typeface="Cambria Math" charset="0"/>
                          </a:rPr>
                          <m:t> </m:t>
                        </m:r>
                        <m:r>
                          <a:rPr lang="en-GB" i="1" dirty="0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in </a:t>
                </a:r>
                <a:r>
                  <a:rPr lang="en-GB" dirty="0"/>
                  <a:t>the range 1 ≤ x ≤ </a:t>
                </a:r>
                <a:r>
                  <a:rPr lang="en-GB" dirty="0" smtClean="0"/>
                  <a:t>N. Then </a:t>
                </a:r>
                <a:r>
                  <a:rPr lang="en-GB" dirty="0"/>
                  <a:t>at least one of </a:t>
                </a:r>
                <a:r>
                  <a:rPr lang="en-GB" dirty="0" err="1"/>
                  <a:t>gcd</a:t>
                </a:r>
                <a:r>
                  <a:rPr lang="en-GB" dirty="0"/>
                  <a:t>(x−</a:t>
                </a:r>
                <a:r>
                  <a:rPr lang="en-GB" dirty="0" smtClean="0"/>
                  <a:t>1,N) and </a:t>
                </a:r>
                <a:r>
                  <a:rPr lang="en-GB" dirty="0" err="1" smtClean="0"/>
                  <a:t>gcd</a:t>
                </a:r>
                <a:r>
                  <a:rPr lang="en-GB" dirty="0" smtClean="0"/>
                  <a:t>(x+1,N) is a non-trivial factor of N that can be </a:t>
                </a:r>
                <a:r>
                  <a:rPr lang="en-GB" dirty="0"/>
                  <a:t>computed 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  <a:r>
                  <a:rPr lang="en-GB" dirty="0"/>
                  <a:t> operations. </a:t>
                </a:r>
              </a:p>
              <a:p>
                <a:r>
                  <a:rPr lang="en-GB" dirty="0" smtClean="0"/>
                  <a:t>Theorem 2. </a:t>
                </a:r>
                <a:r>
                  <a:rPr lang="en-GB" dirty="0" smtClean="0"/>
                  <a:t>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 smtClean="0"/>
                  <a:t>, which is the prime factorisation of odd N. </a:t>
                </a:r>
                <a:r>
                  <a:rPr lang="en-GB" dirty="0"/>
                  <a:t>Let x be an integer chosen uniformly at random, subject to the requirements that 1 ≤ x ≤ N − 1 and x is co-prime to N . Let r be the order of x modulo N.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𝑒𝑣𝑒𝑛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≠−1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≥1−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5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Shor’s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1. If N is even, return the factor 2.</a:t>
                </a:r>
              </a:p>
              <a:p>
                <a:r>
                  <a:rPr lang="en-GB" dirty="0" smtClean="0"/>
                  <a:t>2. Determine whether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GB" dirty="0" smtClean="0"/>
                  <a:t>. If so, return a. (This can be done using classical computers.)</a:t>
                </a:r>
              </a:p>
              <a:p>
                <a:r>
                  <a:rPr lang="en-GB" dirty="0" smtClean="0"/>
                  <a:t>3. </a:t>
                </a:r>
                <a:r>
                  <a:rPr lang="en-GB" dirty="0"/>
                  <a:t>Randomly choose x in the range 1 to N −1. If </a:t>
                </a:r>
                <a:r>
                  <a:rPr lang="en-GB" dirty="0" err="1"/>
                  <a:t>gcd</a:t>
                </a:r>
                <a:r>
                  <a:rPr lang="en-GB" dirty="0"/>
                  <a:t>(x, N) &gt; 1 then return </a:t>
                </a:r>
                <a:r>
                  <a:rPr lang="en-GB" dirty="0" smtClean="0"/>
                  <a:t>the </a:t>
                </a:r>
                <a:r>
                  <a:rPr lang="en-GB" dirty="0"/>
                  <a:t>factor </a:t>
                </a:r>
                <a:r>
                  <a:rPr lang="en-GB" dirty="0" err="1"/>
                  <a:t>gcd</a:t>
                </a:r>
                <a:r>
                  <a:rPr lang="en-GB" dirty="0"/>
                  <a:t>(x, N ). </a:t>
                </a:r>
                <a:endParaRPr lang="en-GB" dirty="0" smtClean="0"/>
              </a:p>
              <a:p>
                <a:r>
                  <a:rPr lang="en-GB" dirty="0" smtClean="0"/>
                  <a:t>4. </a:t>
                </a:r>
                <a:r>
                  <a:rPr lang="en-GB" dirty="0"/>
                  <a:t>Use the order-finding subroutine to find the order r of x modulo N. </a:t>
                </a:r>
              </a:p>
              <a:p>
                <a:r>
                  <a:rPr lang="en-GB" dirty="0" smtClean="0"/>
                  <a:t>5. If r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 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, then compute </a:t>
                </a:r>
                <a:r>
                  <a:rPr lang="en-GB" b="0" i="0" dirty="0" smtClean="0">
                    <a:latin typeface="Cambria Math" charset="0"/>
                  </a:rPr>
                  <a:t/>
                </a:r>
                <a:br>
                  <a:rPr lang="en-GB" b="0" i="0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b="0" i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and test whether these have some non-trivial factors.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3359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Validity of Shor’s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Step 1 &amp; 2 either returns a factor, or provide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𝑁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GB" i="1"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 smtClean="0"/>
                  <a:t>. </a:t>
                </a:r>
              </a:p>
              <a:p>
                <a:r>
                  <a:rPr lang="en-GB" dirty="0" smtClean="0"/>
                  <a:t>Step 3 and 4 generates the random number and computes the order r.</a:t>
                </a:r>
              </a:p>
              <a:p>
                <a:r>
                  <a:rPr lang="en-GB" dirty="0" smtClean="0"/>
                  <a:t>For Step 5,  the second theorem first guarantees that r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𝑟</m:t>
                        </m:r>
                        <m:r>
                          <a:rPr lang="en-GB" i="1">
                            <a:latin typeface="Cambria Math" charset="0"/>
                          </a:rPr>
                          <m:t>/2</m:t>
                        </m:r>
                      </m:sup>
                    </m:sSup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≠−1 (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with at least 1/2 chance.</a:t>
                </a:r>
              </a:p>
              <a:p>
                <a:r>
                  <a:rPr lang="en-GB" dirty="0" smtClean="0"/>
                  <a:t>Then, the first theorem shows that either </a:t>
                </a:r>
                <a:r>
                  <a:rPr lang="en-GB" dirty="0" smtClean="0">
                    <a:latin typeface="Cambria Math" charset="0"/>
                  </a:rPr>
                  <a:t/>
                </a:r>
                <a:br>
                  <a:rPr lang="en-GB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will have a non-trivial factor.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2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1. Factoring 91: Suppose </a:t>
                </a:r>
                <a:r>
                  <a:rPr lang="en-GB" dirty="0"/>
                  <a:t>we wish to factor N = 91. Confirm that steps 1 and 2 are passed. For step 3, suppose we choose x = 4, which is co-prime to 91. Compute the order r of x with respect to N, and show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/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GB" i="0" dirty="0">
                        <a:latin typeface="Cambria Math" charset="0"/>
                      </a:rPr>
                      <m:t>od</m:t>
                    </m:r>
                    <m:r>
                      <a:rPr lang="en-GB" i="1" dirty="0">
                        <a:latin typeface="Cambria Math" charset="0"/>
                      </a:rPr>
                      <m:t> </m:t>
                    </m:r>
                    <m:r>
                      <a:rPr lang="en-GB" i="1" dirty="0">
                        <a:latin typeface="Cambria Math" charset="0"/>
                      </a:rPr>
                      <m:t>91</m:t>
                    </m:r>
                    <m:r>
                      <a:rPr lang="en-GB" i="1" dirty="0">
                        <a:latin typeface="Cambria Math" charset="0"/>
                      </a:rPr>
                      <m:t> = </m:t>
                    </m:r>
                    <m:r>
                      <a:rPr lang="en-GB" i="1" dirty="0">
                        <a:latin typeface="Cambria Math" charset="0"/>
                      </a:rPr>
                      <m:t>64</m:t>
                    </m:r>
                    <m:r>
                      <a:rPr lang="en-GB" i="1" dirty="0">
                        <a:latin typeface="Cambria Math" charset="0"/>
                      </a:rPr>
                      <m:t>  ̸</m:t>
                    </m:r>
                    <m:r>
                      <a:rPr lang="en-GB" i="1" dirty="0">
                        <a:latin typeface="Cambria Math" charset="0"/>
                      </a:rPr>
                      <m:t>= − </m:t>
                    </m:r>
                    <m:r>
                      <a:rPr lang="en-GB" i="1" dirty="0">
                        <a:latin typeface="Cambria Math" charset="0"/>
                      </a:rPr>
                      <m:t>1</m:t>
                    </m:r>
                    <m:r>
                      <a:rPr lang="en-GB" i="1" dirty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i="0" dirty="0">
                        <a:latin typeface="Cambria Math" charset="0"/>
                      </a:rPr>
                      <m:t>mod</m:t>
                    </m:r>
                    <m:r>
                      <a:rPr lang="en-GB" i="1" dirty="0">
                        <a:latin typeface="Cambria Math" charset="0"/>
                      </a:rPr>
                      <m:t> </m:t>
                    </m:r>
                    <m:r>
                      <a:rPr lang="en-GB" i="1" dirty="0">
                        <a:latin typeface="Cambria Math" charset="0"/>
                      </a:rPr>
                      <m:t>91</m:t>
                    </m:r>
                    <m:r>
                      <a:rPr lang="en-GB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, so the algorithm succeeds, </a:t>
                </a:r>
                <a:r>
                  <a:rPr lang="en-GB" dirty="0" smtClean="0"/>
                  <a:t>giving </a:t>
                </a:r>
                <a:r>
                  <a:rPr lang="en-GB" dirty="0" err="1" smtClean="0"/>
                  <a:t>gcd</a:t>
                </a:r>
                <a:r>
                  <a:rPr lang="en-GB" dirty="0" smtClean="0"/>
                  <a:t>(64 </a:t>
                </a:r>
                <a:r>
                  <a:rPr lang="en-GB" dirty="0"/>
                  <a:t>− 1, 19) = 7.</a:t>
                </a:r>
                <a:br>
                  <a:rPr lang="en-GB" dirty="0"/>
                </a:br>
                <a:endParaRPr lang="en-GB" dirty="0" smtClean="0"/>
              </a:p>
              <a:p>
                <a:r>
                  <a:rPr lang="en-GB" dirty="0" smtClean="0"/>
                  <a:t>2. Using the contents you have learnt, factorise 15 quantum mechanically. This process was physically implemented using NMR.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2290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 on Shor’s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http://www-bcf.usc.edu/~</a:t>
            </a:r>
            <a:r>
              <a:rPr lang="en-GB" dirty="0" smtClean="0">
                <a:hlinkClick r:id="rId2"/>
              </a:rPr>
              <a:t>tbrun/Course/lecture15.pdf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courses.cs.washington.edu/courses/cse599d/06wi/lecturenotes11.pdf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www.cl.cam.ac.uk/teaching/2006/QuantComp/lecture7.pdf</a:t>
            </a:r>
            <a:endParaRPr lang="en-GB" dirty="0" smtClean="0"/>
          </a:p>
          <a:p>
            <a:r>
              <a:rPr lang="en-GB" dirty="0" smtClean="0"/>
              <a:t>See these </a:t>
            </a:r>
            <a:r>
              <a:rPr lang="en-GB" dirty="0" smtClean="0"/>
              <a:t>three </a:t>
            </a:r>
            <a:r>
              <a:rPr lang="en-GB" dirty="0" smtClean="0"/>
              <a:t>notes to understand the algorithms better.</a:t>
            </a:r>
          </a:p>
          <a:p>
            <a:r>
              <a:rPr lang="en-GB" dirty="0"/>
              <a:t>See </a:t>
            </a:r>
            <a:r>
              <a:rPr lang="en-GB" dirty="0">
                <a:hlinkClick r:id="rId5"/>
              </a:rPr>
              <a:t>https://www.uwyo.edu/moorhouse/slides/talk2.pdf</a:t>
            </a:r>
            <a:r>
              <a:rPr lang="en-GB" dirty="0"/>
              <a:t> on how to factorise large numbers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some prerequisites:</a:t>
            </a:r>
          </a:p>
          <a:p>
            <a:r>
              <a:rPr lang="en-GB" dirty="0" smtClean="0"/>
              <a:t>1. You must at least understand what FFT does.</a:t>
            </a:r>
          </a:p>
          <a:p>
            <a:r>
              <a:rPr lang="en-GB" dirty="0" smtClean="0"/>
              <a:t>2. Small knowledge in Number Theory will be useful.</a:t>
            </a:r>
          </a:p>
          <a:p>
            <a:endParaRPr lang="en-GB" dirty="0"/>
          </a:p>
          <a:p>
            <a:r>
              <a:rPr lang="en-GB" dirty="0" smtClean="0"/>
              <a:t>Don’t worry! It’s not that hard..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Finding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19936"/>
          </a:xfrm>
        </p:spPr>
        <p:txBody>
          <a:bodyPr/>
          <a:lstStyle/>
          <a:p>
            <a:r>
              <a:rPr lang="en-GB" dirty="0" smtClean="0"/>
              <a:t>For a function f(</a:t>
            </a:r>
            <a:r>
              <a:rPr lang="en-GB" dirty="0" err="1" smtClean="0"/>
              <a:t>x+r</a:t>
            </a:r>
            <a:r>
              <a:rPr lang="en-GB" dirty="0" smtClean="0"/>
              <a:t>)=f(r), can we find a period for this function using quantum algorithms?</a:t>
            </a:r>
          </a:p>
          <a:p>
            <a:r>
              <a:rPr lang="en-GB" dirty="0" smtClean="0"/>
              <a:t>Yes, and we can do it using Phase Estimation.</a:t>
            </a:r>
          </a:p>
          <a:p>
            <a:r>
              <a:rPr lang="en-GB" dirty="0" smtClean="0"/>
              <a:t>Remember 				   at the order-finding </a:t>
            </a:r>
            <a:r>
              <a:rPr lang="en-GB" dirty="0" err="1" smtClean="0"/>
              <a:t>algo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Phase can be estimated using the continued fractions method, just as before.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0" y="4007635"/>
            <a:ext cx="2764313" cy="1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Finding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07" y="2052638"/>
            <a:ext cx="5396723" cy="3997325"/>
          </a:xfrm>
        </p:spPr>
      </p:pic>
    </p:spTree>
    <p:extLst>
      <p:ext uri="{BB962C8B-B14F-4D97-AF65-F5344CB8AC3E}">
        <p14:creationId xmlns:p14="http://schemas.microsoft.com/office/powerpoint/2010/main" val="8435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Logarithms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Little more complex version of the Period Finding </a:t>
                </a:r>
                <a:r>
                  <a:rPr lang="en-GB" dirty="0" err="1" smtClean="0"/>
                  <a:t>Algo</a:t>
                </a:r>
                <a:r>
                  <a:rPr lang="en-GB" dirty="0" smtClean="0"/>
                  <a:t>.</a:t>
                </a:r>
              </a:p>
              <a:p>
                <a:r>
                  <a:rPr lang="en-GB" b="0" dirty="0" smtClean="0"/>
                  <a:t>Think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This is definitely periodic in 2D (Period (l, -ls))</a:t>
                </a:r>
              </a:p>
              <a:p>
                <a:r>
                  <a:rPr lang="en-GB" dirty="0" smtClean="0"/>
                  <a:t>Also, this poses the question </a:t>
                </a:r>
                <a:r>
                  <a:rPr lang="en-GB" i="1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𝑏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i="1" dirty="0" smtClean="0"/>
                  <a:t>while a, b are given, what is s?</a:t>
                </a:r>
                <a:r>
                  <a:rPr lang="en-GB" dirty="0" smtClean="0"/>
                  <a:t> (Discrete Logarithm Problem)</a:t>
                </a:r>
              </a:p>
              <a:p>
                <a:r>
                  <a:rPr lang="en-GB" dirty="0" smtClean="0"/>
                  <a:t>Quite expectedly, this is basically the 2D version of Period finding.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9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Logarithms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27" y="2850078"/>
            <a:ext cx="4297989" cy="21893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43" y="2290029"/>
            <a:ext cx="5552934" cy="33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Hidden Subgroup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generalisation for all the work we have done.</a:t>
            </a:r>
          </a:p>
          <a:p>
            <a:r>
              <a:rPr lang="en-GB" dirty="0" smtClean="0"/>
              <a:t>In Group Theory Language: </a:t>
            </a:r>
            <a:r>
              <a:rPr lang="en-GB" dirty="0"/>
              <a:t>Let f be a function from a finitely generated group G to a finite set X such that f is constant on the </a:t>
            </a:r>
            <a:r>
              <a:rPr lang="en-GB" dirty="0" err="1"/>
              <a:t>cosets</a:t>
            </a:r>
            <a:r>
              <a:rPr lang="en-GB" dirty="0"/>
              <a:t> of a subgroup K, and distinct on each </a:t>
            </a:r>
            <a:r>
              <a:rPr lang="en-GB" dirty="0" err="1"/>
              <a:t>coset</a:t>
            </a:r>
            <a:r>
              <a:rPr lang="en-GB" dirty="0"/>
              <a:t>. </a:t>
            </a:r>
            <a:endParaRPr lang="en-GB" dirty="0"/>
          </a:p>
          <a:p>
            <a:r>
              <a:rPr lang="en-GB" dirty="0"/>
              <a:t>Given a quantum black box for performing the unitary transform </a:t>
            </a:r>
            <a:r>
              <a:rPr lang="en-GB" dirty="0" err="1"/>
              <a:t>U|g</a:t>
            </a:r>
            <a:r>
              <a:rPr lang="en-GB" dirty="0"/>
              <a:t>⟩|h⟩ = |g⟩|</a:t>
            </a:r>
            <a:r>
              <a:rPr lang="en-GB" dirty="0" err="1"/>
              <a:t>h⊕f</a:t>
            </a:r>
            <a:r>
              <a:rPr lang="en-GB" dirty="0"/>
              <a:t>(g)⟩, for g ∈ G, h ∈ X, and ⊕ an appropriately chosen binary operation on X, find a generating set for 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019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Hidden Subgroup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finite or finitely generated Abelian groups, log G gates can effectively solve this problem.</a:t>
            </a:r>
          </a:p>
          <a:p>
            <a:r>
              <a:rPr lang="en-GB" dirty="0" smtClean="0"/>
              <a:t>The Hidden Subgroup problems are usually extremely hard to solve.</a:t>
            </a:r>
          </a:p>
          <a:p>
            <a:r>
              <a:rPr lang="en-GB" dirty="0" smtClean="0"/>
              <a:t>For example, what if there is a group where the continued fraction expansion does not work?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84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Fourier Transforms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𝑖𝑗𝑘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I will not prove how this formula is justified. (Out of Scope!)</a:t>
                </a:r>
              </a:p>
              <a:p>
                <a:r>
                  <a:rPr lang="en-GB" dirty="0" smtClean="0"/>
                  <a:t>For Quantum Computers: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𝑖𝑗𝑘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The coefficients are called ‘Amplitudes’. (Obviously.)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4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2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Representation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Fourier Transform will be unitary</a:t>
                </a:r>
                <a:r>
                  <a:rPr lang="mr-IN" dirty="0" smtClean="0"/>
                  <a:t>…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We can construct the circuit using basic gates</a:t>
                </a:r>
                <a:r>
                  <a:rPr lang="mr-IN" dirty="0" smtClean="0"/>
                  <a:t>…</a:t>
                </a:r>
                <a:r>
                  <a:rPr lang="en-GB" dirty="0" smtClean="0"/>
                  <a:t> but how?</a:t>
                </a:r>
              </a:p>
              <a:p>
                <a:endParaRPr lang="en-GB" dirty="0"/>
              </a:p>
              <a:p>
                <a:r>
                  <a:rPr lang="en-GB" dirty="0" smtClean="0"/>
                  <a:t>Take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. The basis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goes from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…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Let’s represent j in binary: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𝑗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Binary Fraction: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0.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Little algebra gives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Proof</a:t>
            </a:r>
            <a:endParaRPr lang="en-GB" dirty="0"/>
          </a:p>
          <a:p>
            <a:r>
              <a:rPr lang="en-GB" dirty="0" smtClean="0"/>
              <a:t>(Yeah.. I’m not doing</a:t>
            </a:r>
            <a:br>
              <a:rPr lang="en-GB" dirty="0" smtClean="0"/>
            </a:br>
            <a:r>
              <a:rPr lang="en-GB" dirty="0" smtClean="0"/>
              <a:t>that!)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" y="2853047"/>
            <a:ext cx="8978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37" y="3842860"/>
            <a:ext cx="4667002" cy="29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Gate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636" r="-2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Since this is unitary, we can of course construct controlled-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with CNOT and basic single qubit gates.</a:t>
                </a:r>
              </a:p>
              <a:p>
                <a:r>
                  <a:rPr lang="en-GB" dirty="0" smtClean="0"/>
                  <a:t>Will you give it a go? (MIT homework question!)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69" y="4649685"/>
            <a:ext cx="5384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Fourier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do we make each terms?</a:t>
                </a:r>
              </a:p>
              <a:p>
                <a:r>
                  <a:rPr lang="en-GB" dirty="0" smtClean="0"/>
                  <a:t>1. Apply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gate to produce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2. Apply the controlled-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gate n-1 times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 (Control: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, obviously)</a:t>
                </a:r>
              </a:p>
              <a:p>
                <a:r>
                  <a:rPr lang="en-GB" dirty="0" smtClean="0"/>
                  <a:t>3. Repeat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, apply the gate for n-k times.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2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13" y="1885285"/>
            <a:ext cx="8978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27" y="1767762"/>
            <a:ext cx="7796212" cy="2138201"/>
          </a:xfrm>
        </p:spPr>
      </p:pic>
      <p:sp>
        <p:nvSpPr>
          <p:cNvPr id="8" name="TextBox 7"/>
          <p:cNvSpPr txBox="1"/>
          <p:nvPr/>
        </p:nvSpPr>
        <p:spPr>
          <a:xfrm>
            <a:off x="2943225" y="4300538"/>
            <a:ext cx="639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Note! The </a:t>
            </a:r>
            <a:r>
              <a:rPr lang="en-GB" dirty="0" err="1" smtClean="0"/>
              <a:t>Hadamard</a:t>
            </a:r>
            <a:r>
              <a:rPr lang="en-GB" dirty="0" smtClean="0"/>
              <a:t> gate MUST be applied at all basis </a:t>
            </a:r>
            <a:r>
              <a:rPr lang="en-GB" dirty="0" err="1" smtClean="0"/>
              <a:t>kets</a:t>
            </a:r>
            <a:r>
              <a:rPr lang="en-GB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940</TotalTime>
  <Words>2242</Words>
  <Application>Microsoft Macintosh PowerPoint</Application>
  <PresentationFormat>Widescreen</PresentationFormat>
  <Paragraphs>156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 Math</vt:lpstr>
      <vt:lpstr>Mangal</vt:lpstr>
      <vt:lpstr>MS Shell Dlg 2</vt:lpstr>
      <vt:lpstr>Wingdings</vt:lpstr>
      <vt:lpstr>Wingdings 3</vt:lpstr>
      <vt:lpstr>Arial</vt:lpstr>
      <vt:lpstr>Madison</vt:lpstr>
      <vt:lpstr>Fourier Transform and its Applications</vt:lpstr>
      <vt:lpstr>Before going in…</vt:lpstr>
      <vt:lpstr>Before Going in…</vt:lpstr>
      <vt:lpstr>Discrete Fourier Transforms</vt:lpstr>
      <vt:lpstr>Product Representation</vt:lpstr>
      <vt:lpstr>Product Representation</vt:lpstr>
      <vt:lpstr>The R_k Gate</vt:lpstr>
      <vt:lpstr>Quantum Fourier Algorithm</vt:lpstr>
      <vt:lpstr>Visualisation</vt:lpstr>
      <vt:lpstr>Question.</vt:lpstr>
      <vt:lpstr>Phase Estimation</vt:lpstr>
      <vt:lpstr>The Oracle</vt:lpstr>
      <vt:lpstr>First Stage</vt:lpstr>
      <vt:lpstr>First Stage</vt:lpstr>
      <vt:lpstr>Second Stage</vt:lpstr>
      <vt:lpstr>Schematic Diagram</vt:lpstr>
      <vt:lpstr>RSA Encryption</vt:lpstr>
      <vt:lpstr>Order-Finding</vt:lpstr>
      <vt:lpstr>Order-Finding</vt:lpstr>
      <vt:lpstr>Computing the Modular Exponentiation Algorithm</vt:lpstr>
      <vt:lpstr>Preparing |├ u_s ⟩┤</vt:lpstr>
      <vt:lpstr>Continued Fraction Algorithm</vt:lpstr>
      <vt:lpstr>Summary</vt:lpstr>
      <vt:lpstr>Factoring</vt:lpstr>
      <vt:lpstr>Two Important Theorems</vt:lpstr>
      <vt:lpstr>Shor’s Algorithm</vt:lpstr>
      <vt:lpstr>Validity of Shor’s Algorithm</vt:lpstr>
      <vt:lpstr>Questions</vt:lpstr>
      <vt:lpstr>More information on Shor’s Algorithm</vt:lpstr>
      <vt:lpstr>Period Finding</vt:lpstr>
      <vt:lpstr>Period Finding</vt:lpstr>
      <vt:lpstr>Discrete Logarithms</vt:lpstr>
      <vt:lpstr>Discrete Logarithms</vt:lpstr>
      <vt:lpstr>The Hidden Subgroup Problem</vt:lpstr>
      <vt:lpstr>The Hidden Subgroup Problem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 &amp; Search Algorithms</dc:title>
  <dc:creator>Luke Kim</dc:creator>
  <cp:lastModifiedBy>Luke Kim</cp:lastModifiedBy>
  <cp:revision>28</cp:revision>
  <dcterms:created xsi:type="dcterms:W3CDTF">2017-08-02T13:49:25Z</dcterms:created>
  <dcterms:modified xsi:type="dcterms:W3CDTF">2017-08-06T15:42:00Z</dcterms:modified>
</cp:coreProperties>
</file>