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  <p:sldId id="298" r:id="rId44"/>
    <p:sldId id="299" r:id="rId45"/>
    <p:sldId id="30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5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Formalisms:</a:t>
            </a:r>
            <a:br>
              <a:rPr lang="en-GB" dirty="0" smtClean="0"/>
            </a:br>
            <a:r>
              <a:rPr lang="en-GB" dirty="0" smtClean="0"/>
              <a:t>QM &amp; Computing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Seminar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81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Explicit Calculation of the Tensor Product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Suppose A is an m by n matrix, and B is a p by q matrix. </a:t>
                </a:r>
                <a:endParaRPr lang="en-US" dirty="0"/>
              </a:p>
              <a:p>
                <a:r>
                  <a:rPr lang="en-GB" dirty="0" smtClean="0"/>
                  <a:t>The </a:t>
                </a:r>
                <a:r>
                  <a:rPr lang="en-GB" dirty="0" err="1" smtClean="0"/>
                  <a:t>Kronecker</a:t>
                </a:r>
                <a:r>
                  <a:rPr lang="en-GB" dirty="0" smtClean="0"/>
                  <a:t> Product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Example 1. Calculate the Tensor Product of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mr-IN" i="1" smtClean="0">
                            <a:latin typeface="Cambria Math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mr-IN" i="1">
                            <a:latin typeface="Cambria Math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e>
                      </m:mr>
                    </m:m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Example 2. Calculate the Tensor Product of the X and Y Pauli matrices.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b="-4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/>
          <a:stretch/>
        </p:blipFill>
        <p:spPr>
          <a:xfrm>
            <a:off x="5915025" y="2536555"/>
            <a:ext cx="5370429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Polar and Singular Value Decompositions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(Polar) Let A be a linear operator on a vector space V . </a:t>
                </a:r>
                <a:r>
                  <a:rPr lang="en-US" dirty="0"/>
                  <a:t>Then there exists unitary U and positive operators J and K such that 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𝐴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</a:rPr>
                      <m:t>𝑈𝐽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</a:rPr>
                      <m:t>𝐾𝑈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where the unique positive operators J and K satisfying these equations are defined by J ≡ √A†A and K ≡ √AA†. Moreover, if A is invertible then U is unique.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(Singular Value)</a:t>
                </a:r>
                <a:r>
                  <a:rPr lang="en-GB" dirty="0"/>
                  <a:t> Let A be a square matrix. Then there exist unitary matrices U and V , and a diagonal matrix D with non-negative entries such that </a:t>
                </a:r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charset="0"/>
                      </a:rPr>
                      <m:t>𝐴</m:t>
                    </m:r>
                    <m:r>
                      <a:rPr lang="en-GB" i="1" dirty="0" smtClean="0">
                        <a:latin typeface="Cambria Math" charset="0"/>
                      </a:rPr>
                      <m:t> = </m:t>
                    </m:r>
                    <m:r>
                      <a:rPr lang="en-GB" i="1" dirty="0" smtClean="0">
                        <a:latin typeface="Cambria Math" charset="0"/>
                      </a:rPr>
                      <m:t>𝑈𝐷𝑉</m:t>
                    </m:r>
                    <m:r>
                      <a:rPr lang="en-GB" i="1" dirty="0" smtClean="0">
                        <a:latin typeface="Cambria Math" charset="0"/>
                      </a:rPr>
                      <m:t> . 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t="-4733" r="-1407" b="-3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17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Projective Measurements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projective measurement is described by an observable, M </a:t>
                </a:r>
                <a:endParaRPr lang="en-US" dirty="0"/>
              </a:p>
              <a:p>
                <a:r>
                  <a:rPr lang="en-GB" dirty="0" smtClean="0"/>
                  <a:t>Of course, M has a spectral decomposition, noted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𝑀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GB" dirty="0" smtClean="0"/>
              </a:p>
              <a:p>
                <a:r>
                  <a:rPr lang="en-GB" dirty="0" smtClean="0"/>
                  <a:t>This concept is simple, if not trivial.</a:t>
                </a:r>
              </a:p>
              <a:p>
                <a:r>
                  <a:rPr lang="en-GB" dirty="0" smtClean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𝑚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e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GB" dirty="0" smtClean="0"/>
                  <a:t>, then after the measurement gives m, the wave function collapses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hr-HR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hr-H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7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POVM measurements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Abbreviation for </a:t>
                </a:r>
                <a:r>
                  <a:rPr lang="en-GB" dirty="0"/>
                  <a:t>Positive Operator-Valued Measure </a:t>
                </a:r>
              </a:p>
              <a:p>
                <a:r>
                  <a:rPr lang="en-GB" dirty="0" smtClean="0"/>
                  <a:t>Measurement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 smtClean="0"/>
                  <a:t>: the probability of outcome m is given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𝑚</m:t>
                        </m:r>
                      </m:e>
                    </m:d>
                    <m:r>
                      <a:rPr lang="en-GB" i="1">
                        <a:latin typeface="Cambria Math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sk-SK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e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  <m:sup>
                        <m:r>
                          <a:rPr lang="sk-SK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 smtClean="0"/>
                  <a:t>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charset="0"/>
                      </a:rPr>
                      <m:t>=1 &amp; </m:t>
                    </m:r>
                    <m:r>
                      <a:rPr lang="en-GB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charset="0"/>
                          </a:rPr>
                          <m:t>𝑚</m:t>
                        </m:r>
                      </m:e>
                    </m:d>
                    <m:r>
                      <a:rPr lang="en-GB" i="1">
                        <a:latin typeface="Cambria Math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b>
                        </m:sSub>
                      </m:e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The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 smtClean="0"/>
                  <a:t> is known as the POVM.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98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Incoherent mixtures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Consider the Stern-</a:t>
                </a:r>
                <a:r>
                  <a:rPr lang="en-GB" dirty="0" err="1" smtClean="0"/>
                  <a:t>Gerlach</a:t>
                </a:r>
                <a:r>
                  <a:rPr lang="en-GB" dirty="0" smtClean="0"/>
                  <a:t> experiment</a:t>
                </a:r>
              </a:p>
              <a:p>
                <a:r>
                  <a:rPr lang="en-GB" dirty="0" smtClean="0"/>
                  <a:t>For the + and </a:t>
                </a:r>
                <a:r>
                  <a:rPr lang="mr-IN" dirty="0" smtClean="0"/>
                  <a:t>–</a:t>
                </a:r>
                <a:r>
                  <a:rPr lang="en-GB" dirty="0" smtClean="0"/>
                  <a:t> states, we DO NOT have information on the phase differences. (This will cause huge problems.)</a:t>
                </a:r>
              </a:p>
              <a:p>
                <a:r>
                  <a:rPr lang="en-GB" dirty="0" smtClean="0"/>
                  <a:t>What does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+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GB" b="0" i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+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imply? Can this state explain the terrible situation above?</a:t>
                </a:r>
              </a:p>
              <a:p>
                <a:r>
                  <a:rPr lang="en-GB" dirty="0" smtClean="0"/>
                  <a:t>This is more with probability and statistics, not wave functions.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94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Ensemble Averages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Let’s introduce ‘probabilities’: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+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GB" dirty="0" smtClean="0"/>
                  <a:t> in SG experiment.</a:t>
                </a:r>
              </a:p>
              <a:p>
                <a:r>
                  <a:rPr lang="en-GB" dirty="0" smtClean="0"/>
                  <a:t>Pure Ensemble: Every member can be characterised by the same </a:t>
                </a:r>
                <a:r>
                  <a:rPr lang="en-GB" dirty="0" err="1" smtClean="0"/>
                  <a:t>ket</a:t>
                </a:r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Mixed Ensemble: Roughly speaking, only a fraction of members are represented by the same </a:t>
                </a:r>
                <a:r>
                  <a:rPr lang="en-GB" dirty="0" err="1" smtClean="0"/>
                  <a:t>ket</a:t>
                </a:r>
                <a:r>
                  <a:rPr lang="en-GB" dirty="0" smtClean="0"/>
                  <a:t>. Let’s write the fractions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Obviously, the states DO NOT have to be orthogonal nor coincide with the dimension of the </a:t>
                </a:r>
                <a:r>
                  <a:rPr lang="en-GB" dirty="0" err="1" smtClean="0"/>
                  <a:t>ket</a:t>
                </a:r>
                <a:r>
                  <a:rPr lang="en-GB" dirty="0" smtClean="0"/>
                  <a:t> space.</a:t>
                </a:r>
              </a:p>
              <a:p>
                <a:r>
                  <a:rPr lang="en-GB" dirty="0" smtClean="0"/>
                  <a:t>Example: In spin ½ systems, 50% in z+, 20% in x+, 30% in y+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t="-458" r="-1329" b="-18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34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Density Operator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Ensemble Average: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e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′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r-HR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hr-HR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p>
                                            <m:r>
                                              <a:rPr lang="en-GB" i="1">
                                                <a:latin typeface="Cambria Math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GB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GB" i="1">
                                                <a:latin typeface="Cambria Math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e>
                    </m:nary>
                  </m:oMath>
                </a14:m>
                <a:r>
                  <a:rPr lang="en-GB" dirty="0" smtClean="0"/>
                  <a:t>, where a’ is the </a:t>
                </a:r>
                <a:r>
                  <a:rPr lang="en-GB" dirty="0" err="1" smtClean="0"/>
                  <a:t>eigenket</a:t>
                </a:r>
                <a:r>
                  <a:rPr lang="en-GB" dirty="0" smtClean="0"/>
                  <a:t> of A.</a:t>
                </a:r>
              </a:p>
              <a:p>
                <a:r>
                  <a:rPr lang="en-GB" dirty="0" smtClean="0"/>
                  <a:t>We can look this in other generalised basis </a:t>
                </a:r>
                <a:r>
                  <a:rPr lang="en-GB" dirty="0" err="1" smtClean="0"/>
                  <a:t>kets</a:t>
                </a:r>
                <a:r>
                  <a:rPr lang="en-GB" dirty="0" smtClean="0"/>
                  <a:t> (suppose b’, b’’)</a:t>
                </a:r>
              </a:p>
              <a:p>
                <a:r>
                  <a:rPr lang="en-GB" dirty="0" smtClean="0"/>
                  <a:t>The basic property of the ensemble that DOES NOT depend on the observable can be factored out.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charset="0"/>
                              </a:rPr>
                              <m:t>𝑏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′′</m:t>
                            </m:r>
                          </m:sub>
                          <m:sup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GB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hr-HR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′′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(</m:t>
                                        </m:r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hr-HR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(</m:t>
                                        </m:r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  <m:r>
                      <a:rPr lang="en-GB" b="0" i="0" smtClean="0">
                        <a:latin typeface="Cambria Math" charset="0"/>
                      </a:rPr>
                      <m:t>)</m:t>
                    </m:r>
                    <m:r>
                      <a:rPr lang="en-US" i="1" smtClean="0">
                        <a:latin typeface="Cambria Math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′</m:t>
                        </m:r>
                      </m:e>
                      <m:e>
                        <m:r>
                          <a:rPr lang="en-GB" i="1">
                            <a:latin typeface="Cambria Math" charset="0"/>
                          </a:rPr>
                          <m:t>𝐴</m:t>
                        </m:r>
                      </m:e>
                      <m:e>
                        <m:r>
                          <a:rPr lang="en-GB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′′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 smtClean="0"/>
                  <a:t>Density operator: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ρ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d>
                      <m:dPr>
                        <m:begChr m:val="⟨"/>
                        <m:endChr m:val=""/>
                        <m:ctrlPr>
                          <a:rPr lang="en-GB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hr-HR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b="-258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94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Density Operators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GB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𝑏</m:t>
                        </m:r>
                        <m:r>
                          <a:rPr lang="en-GB" i="1">
                            <a:latin typeface="Cambria Math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i="1">
                                <a:latin typeface="Cambria Math" charset="0"/>
                              </a:rPr>
                              <m:t>𝑏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′′</m:t>
                            </m:r>
                          </m:sub>
                          <m:sup/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′′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i="1">
                        <a:latin typeface="Cambria Math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charset="0"/>
                          </a:rPr>
                          <m:t>𝑏</m:t>
                        </m:r>
                        <m:r>
                          <a:rPr lang="en-GB" i="1">
                            <a:latin typeface="Cambria Math" charset="0"/>
                          </a:rPr>
                          <m:t>′</m:t>
                        </m:r>
                      </m:e>
                      <m:e>
                        <m:r>
                          <a:rPr lang="en-GB" i="1">
                            <a:latin typeface="Cambria Math" charset="0"/>
                          </a:rPr>
                          <m:t>𝐴</m:t>
                        </m:r>
                      </m:e>
                      <m:e>
                        <m:r>
                          <a:rPr lang="en-GB" i="1">
                            <a:latin typeface="Cambria Math" charset="0"/>
                          </a:rPr>
                          <m:t>𝑏</m:t>
                        </m:r>
                        <m:r>
                          <a:rPr lang="en-GB" i="1">
                            <a:latin typeface="Cambria Math" charset="0"/>
                          </a:rPr>
                          <m:t>′′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</a:rPr>
                      <m:t>𝑡𝑟</m:t>
                    </m:r>
                    <m:r>
                      <a:rPr lang="en-GB" b="0" i="1" smtClean="0">
                        <a:latin typeface="Cambria Math" charset="0"/>
                      </a:rPr>
                      <m:t>(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𝑡𝑟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i="1">
                                <a:latin typeface="Cambria Math" charset="0"/>
                              </a:rPr>
                              <m:t>𝑏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′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⟨"/>
                                <m:endChr m:val="⟩"/>
                                <m:ctrlPr>
                                  <a:rPr lang="hr-HR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begChr m:val="⟨"/>
                                <m:endChr m:val="⟩"/>
                                <m:ctrlPr>
                                  <a:rPr lang="hr-HR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GB" b="0" i="1" smtClean="0">
                        <a:latin typeface="Cambria Math" charset="0"/>
                      </a:rPr>
                      <m:t>=1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⟶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tr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0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GB" dirty="0"/>
                  <a:t/>
                </a:r>
                <a:br>
                  <a:rPr lang="en-GB" dirty="0"/>
                </a:br>
                <a:endParaRPr lang="en-GB" dirty="0" smtClean="0"/>
              </a:p>
              <a:p>
                <a:r>
                  <a:rPr lang="en-GB" dirty="0" smtClean="0"/>
                  <a:t>We can obviously put the density operator in a matrix form..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218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 the Density Operator in Matrix Form in the following states.</a:t>
            </a:r>
          </a:p>
          <a:p>
            <a:r>
              <a:rPr lang="en-GB" dirty="0" smtClean="0"/>
              <a:t>1. A completely polarised beam for z+-spin &amp; y+-spin</a:t>
            </a:r>
          </a:p>
          <a:p>
            <a:r>
              <a:rPr lang="en-GB" dirty="0" smtClean="0"/>
              <a:t>2. Incoherent mixture of 50% z+ and 50% z-. Calculate the ensemble average for S. (Not z-direction!)</a:t>
            </a:r>
          </a:p>
          <a:p>
            <a:r>
              <a:rPr lang="en-GB" dirty="0" smtClean="0"/>
              <a:t>3. 75-25 mixture of </a:t>
            </a:r>
            <a:r>
              <a:rPr lang="en-GB" dirty="0" err="1" smtClean="0"/>
              <a:t>Sz</a:t>
            </a:r>
            <a:r>
              <a:rPr lang="en-GB" dirty="0" smtClean="0"/>
              <a:t>+ and </a:t>
            </a:r>
            <a:r>
              <a:rPr lang="en-GB" dirty="0" err="1" smtClean="0"/>
              <a:t>Sx</a:t>
            </a:r>
            <a:r>
              <a:rPr lang="en-GB" dirty="0" smtClean="0"/>
              <a:t>+. Calculate the ensemble averages for </a:t>
            </a:r>
            <a:r>
              <a:rPr lang="en-GB" dirty="0" err="1" smtClean="0"/>
              <a:t>Sx</a:t>
            </a:r>
            <a:r>
              <a:rPr lang="en-GB" dirty="0" smtClean="0"/>
              <a:t>, </a:t>
            </a:r>
            <a:r>
              <a:rPr lang="en-GB" dirty="0" err="1" smtClean="0"/>
              <a:t>Sy</a:t>
            </a:r>
            <a:r>
              <a:rPr lang="en-GB" dirty="0" smtClean="0"/>
              <a:t>, and </a:t>
            </a:r>
            <a:r>
              <a:rPr lang="en-GB" dirty="0" err="1" smtClean="0"/>
              <a:t>Sz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1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Evolution of Density Operators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d>
                      <m:dPr>
                        <m:begChr m:val="⟨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Let time evolution to happen, and consider that the </a:t>
                </a:r>
                <a:r>
                  <a:rPr lang="en-GB" dirty="0" err="1" smtClean="0"/>
                  <a:t>kets</a:t>
                </a:r>
                <a:r>
                  <a:rPr lang="en-GB" dirty="0" smtClean="0"/>
                  <a:t> obey the </a:t>
                </a:r>
                <a:r>
                  <a:rPr lang="en-GB" dirty="0"/>
                  <a:t>S</a:t>
                </a:r>
                <a:r>
                  <a:rPr lang="en-GB" dirty="0" smtClean="0"/>
                  <a:t>chrodinger equation!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𝑖</m:t>
                    </m:r>
                    <m:r>
                      <m:rPr>
                        <m:nor/>
                      </m:rPr>
                      <a:rPr lang="en-GB">
                        <a:latin typeface="Calibri" charset="0"/>
                        <a:ea typeface="Calibri" charset="0"/>
                        <a:cs typeface="Calibri" charset="0"/>
                      </a:rPr>
                      <m:t>ħ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𝜕𝜌</m:t>
                        </m:r>
                      </m:num>
                      <m:den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den>
                    </m:f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𝐻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nary>
                    <m:d>
                      <m:dPr>
                        <m:begChr m:val="⟨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GB" i="1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−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i="1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begChr m:val="⟨"/>
                        <m:endChr m:val="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i="1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𝐻</m:t>
                    </m:r>
                    <m:r>
                      <a:rPr lang="en-GB" b="0" i="1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GB" b="0" dirty="0" smtClean="0"/>
                  <a:t>       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charset="0"/>
                      </a:rPr>
                      <m:t>          =−[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ρ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𝐻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GB" b="0" dirty="0" smtClean="0">
                    <a:latin typeface="Calibri" charset="0"/>
                  </a:rPr>
                  <a:t> </a:t>
                </a:r>
                <a:endParaRPr lang="en-GB" b="0" dirty="0" smtClean="0"/>
              </a:p>
              <a:p>
                <a:r>
                  <a:rPr lang="en-GB" dirty="0" smtClean="0"/>
                  <a:t>Note that the </a:t>
                </a:r>
                <a:r>
                  <a:rPr lang="en-GB" dirty="0"/>
                  <a:t>S</a:t>
                </a:r>
                <a:r>
                  <a:rPr lang="en-GB" dirty="0" smtClean="0"/>
                  <a:t>chrodinger equation displays OPPOSITE signs when applied to conjugates. Also, this looks quite similar to the Heisenberg equation of motion.</a:t>
                </a:r>
              </a:p>
              <a:p>
                <a:r>
                  <a:rPr lang="en-GB" dirty="0" smtClean="0"/>
                  <a:t>Classical Analogue (</a:t>
                </a:r>
                <a:r>
                  <a:rPr lang="en-GB" dirty="0" err="1" smtClean="0"/>
                  <a:t>Liouville’s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Thm</a:t>
                </a:r>
                <a:r>
                  <a:rPr lang="en-GB" dirty="0" smtClean="0"/>
                  <a:t>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𝜕𝜌</m:t>
                        </m:r>
                      </m:num>
                      <m:den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=−[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𝐻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GB" dirty="0" smtClean="0"/>
                  <a:t> 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t="-138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Important Announcement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have to quit SNU as I have to undergo my visa application.</a:t>
            </a:r>
          </a:p>
          <a:p>
            <a:r>
              <a:rPr lang="en-GB" dirty="0" smtClean="0"/>
              <a:t>Still, I will have my student ID card so hopefully I can request admittance claiming my card doesn’t work</a:t>
            </a:r>
            <a:r>
              <a:rPr lang="mr-IN" dirty="0" smtClean="0"/>
              <a:t>…</a:t>
            </a:r>
            <a:r>
              <a:rPr lang="en-GB" dirty="0" smtClean="0"/>
              <a:t>?</a:t>
            </a:r>
          </a:p>
          <a:p>
            <a:r>
              <a:rPr lang="en-GB" dirty="0" smtClean="0"/>
              <a:t>(Seriously, this place is so good!)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36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Continuum Generalisation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Change the </a:t>
                </a:r>
                <a:r>
                  <a:rPr lang="en-GB" dirty="0" err="1" smtClean="0"/>
                  <a:t>sigmas</a:t>
                </a:r>
                <a:r>
                  <a:rPr lang="en-GB" dirty="0" smtClean="0"/>
                  <a:t> to integrals.</a:t>
                </a:r>
              </a:p>
              <a:p>
                <a:r>
                  <a:rPr lang="en-GB" dirty="0" smtClean="0"/>
                  <a:t>I’m not going to write this (My hands hurt.).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′′</m:t>
                        </m:r>
                      </m:e>
                      <m:e>
                        <m:r>
                          <a:rPr lang="en-GB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e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′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′′</m:t>
                            </m:r>
                          </m:sup>
                        </m:sSup>
                        <m:r>
                          <a:rPr lang="en-GB" b="0" i="1" smtClean="0">
                            <a:latin typeface="Cambria Math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  <m:r>
                          <a:rPr lang="en-GB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 smtClean="0"/>
              </a:p>
              <a:p>
                <a:r>
                  <a:rPr lang="en-GB" dirty="0" smtClean="0"/>
                  <a:t>Trivial?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2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Quantum Statistical Mechanics: Entropy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Define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tr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𝑙𝑛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Okay, let’s only consider the diagonal cases. (If not, it shall get messy</a:t>
                </a:r>
                <a:r>
                  <a:rPr lang="mr-IN" dirty="0" smtClean="0"/>
                  <a:t>…</a:t>
                </a:r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Then,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𝑘𝑘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𝑘𝑘</m:t>
                            </m:r>
                          </m:sub>
                        </m:sSub>
                      </m:e>
                    </m:nary>
                  </m:oMath>
                </a14:m>
                <a:endParaRPr lang="en-GB" dirty="0" smtClean="0"/>
              </a:p>
              <a:p>
                <a:r>
                  <a:rPr lang="en-GB" dirty="0" smtClean="0"/>
                  <a:t>Example. Calculate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GB" dirty="0" smtClean="0"/>
                  <a:t> for completely random ensemble and pure ensemble. (N states)</a:t>
                </a:r>
              </a:p>
              <a:p>
                <a:r>
                  <a:rPr lang="en-GB" dirty="0" smtClean="0"/>
                  <a:t>Wait, can’t we define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𝑆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</a:rPr>
                      <m:t>𝑘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GB" dirty="0" smtClean="0"/>
                  <a:t>? (k is Boltzmann </a:t>
                </a:r>
                <a:r>
                  <a:rPr lang="en-GB" dirty="0" err="1" smtClean="0"/>
                  <a:t>const</a:t>
                </a:r>
                <a:r>
                  <a:rPr lang="en-GB" dirty="0" smtClean="0"/>
                  <a:t>, but actually it can be any constant!)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1329" b="-3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1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 Parts of the Turing Machine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(a) a program, rather like an ordinary computer;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b) a finite state control, which acts like a stripped-down microprocessor, </a:t>
            </a:r>
            <a:r>
              <a:rPr lang="en-US" dirty="0" err="1"/>
              <a:t>co-ordinating</a:t>
            </a:r>
            <a:r>
              <a:rPr lang="en-US" dirty="0"/>
              <a:t> the other operations of the machine;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c) a tape, which acts like a computer memory;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(d) a read- write tape-head, which points to the position on the tape which is currently readable or writable.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 Parts of the Turing Machine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Finite State Control</a:t>
                </a:r>
              </a:p>
              <a:p>
                <a:r>
                  <a:rPr lang="en-GB" dirty="0" smtClean="0"/>
                  <a:t>Consists of a finite set of internal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GB" dirty="0" smtClean="0"/>
                  <a:t>m is a variable; sufficiently large m does NOT alter the abilities of the machine for this effect.</a:t>
                </a:r>
              </a:p>
              <a:p>
                <a:r>
                  <a:rPr lang="en-GB" dirty="0"/>
                  <a:t>It provides temporary storage off-tape, and a central place where all processing for the machine may be done.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 &amp;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dirty="0" smtClean="0"/>
                  <a:t> : Denotes start and end of the execution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1720" b="-58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883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Parts of the Turing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Tape</a:t>
            </a:r>
          </a:p>
          <a:p>
            <a:r>
              <a:rPr lang="en-GB" dirty="0"/>
              <a:t>one-dimensional object, which stretches off to infinity in one direction. </a:t>
            </a:r>
          </a:p>
          <a:p>
            <a:r>
              <a:rPr lang="en-GB" dirty="0"/>
              <a:t>The tape consists of an infinite sequence of tape squares. We number the tape squares 0,1,2,3,.... </a:t>
            </a:r>
            <a:endParaRPr lang="en-GB" dirty="0" smtClean="0"/>
          </a:p>
          <a:p>
            <a:r>
              <a:rPr lang="en-GB" dirty="0" smtClean="0"/>
              <a:t>Each square has one symbol drawn from some alphabet (e.g., 0, 1, </a:t>
            </a:r>
            <a:r>
              <a:rPr lang="en-GB" dirty="0"/>
              <a:t>b </a:t>
            </a:r>
            <a:r>
              <a:rPr lang="en-GB" dirty="0" smtClean="0"/>
              <a:t>(blank), ▷ (marks the left edge)</a:t>
            </a:r>
            <a:endParaRPr lang="en-GB" dirty="0"/>
          </a:p>
          <a:p>
            <a:r>
              <a:rPr lang="en-GB" dirty="0" smtClean="0"/>
              <a:t>The read-and-write head identifies the current tape square.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03" y="1885285"/>
            <a:ext cx="79756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90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in the Turing Machine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finite ordered list of program lines of the form ⟨q, x, q′, x′, s⟩ </a:t>
                </a:r>
              </a:p>
              <a:p>
                <a:r>
                  <a:rPr lang="en-US" dirty="0" smtClean="0"/>
                  <a:t>q</a:t>
                </a:r>
                <a:r>
                  <a:rPr lang="en-GB" dirty="0" smtClean="0"/>
                  <a:t>, q’ are the states; x, x’ are the alphabets. S denotes the next action.</a:t>
                </a:r>
              </a:p>
              <a:p>
                <a:r>
                  <a:rPr lang="en-GB" dirty="0" smtClean="0"/>
                  <a:t>1. Find the state which internal state is q and the alphabet is x.</a:t>
                </a:r>
              </a:p>
              <a:p>
                <a:r>
                  <a:rPr lang="en-GB" dirty="0" smtClean="0"/>
                  <a:t>2. If you can’t, the state goes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dirty="0" smtClean="0"/>
                  <a:t> and terminated. Else, change the internal state to q’ with alphabet x’.</a:t>
                </a:r>
              </a:p>
              <a:p>
                <a:r>
                  <a:rPr lang="en-GB" dirty="0" smtClean="0"/>
                  <a:t>3. Proceed as s dictates.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79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will this programme compute?</a:t>
            </a:r>
          </a:p>
          <a:p>
            <a:r>
              <a:rPr lang="en-GB" dirty="0" err="1" smtClean="0"/>
              <a:t>Ans</a:t>
            </a:r>
            <a:r>
              <a:rPr lang="en-GB" dirty="0" smtClean="0"/>
              <a:t>: Constant function f(x)=1</a:t>
            </a:r>
          </a:p>
          <a:p>
            <a:endParaRPr lang="en-GB" dirty="0"/>
          </a:p>
          <a:p>
            <a:r>
              <a:rPr lang="en-GB" dirty="0" smtClean="0"/>
              <a:t>Will anyone try?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77" y="2052116"/>
            <a:ext cx="2413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56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Church-Turing Thesis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class of functions computable by a Turing machine corresponds exactly to the class of functions which we would naturally regard as being computable by an algorithm. </a:t>
            </a:r>
            <a:endParaRPr lang="en-GB" dirty="0" smtClean="0"/>
          </a:p>
          <a:p>
            <a:r>
              <a:rPr lang="en-GB" dirty="0" smtClean="0"/>
              <a:t>No exceptions found to date.</a:t>
            </a:r>
          </a:p>
          <a:p>
            <a:endParaRPr lang="en-GB" dirty="0"/>
          </a:p>
          <a:p>
            <a:r>
              <a:rPr lang="en-GB" dirty="0" smtClean="0"/>
              <a:t>Quiz. Can anyone construct the Turing machine with TWO tapes?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847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Universal Turing Machines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Thm</a:t>
            </a:r>
            <a:r>
              <a:rPr lang="en-GB" dirty="0" smtClean="0"/>
              <a:t>. Two-tape Turing machines can simulate One-tape Turing machines.</a:t>
            </a:r>
          </a:p>
          <a:p>
            <a:r>
              <a:rPr lang="en-GB" dirty="0" smtClean="0"/>
              <a:t>Generalisation: There is a universal Turing machine that can simulate an arbitrary Turing machine.</a:t>
            </a:r>
          </a:p>
          <a:p>
            <a:endParaRPr lang="en-GB" dirty="0" smtClean="0"/>
          </a:p>
          <a:p>
            <a:r>
              <a:rPr lang="en-GB" dirty="0" smtClean="0"/>
              <a:t>I will not go on with the construction. (Little out of scope..)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875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Entscheidungsproblem</a:t>
            </a:r>
            <a:r>
              <a:rPr lang="en-GB" dirty="0" smtClean="0"/>
              <a:t>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there an algorithm to decide all the problems of </a:t>
            </a:r>
            <a:r>
              <a:rPr lang="en-US" dirty="0" smtClean="0"/>
              <a:t>mathematics?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: No.</a:t>
            </a:r>
          </a:p>
          <a:p>
            <a:r>
              <a:rPr lang="en-US" dirty="0" smtClean="0"/>
              <a:t>Counterexample: The Halting Problem </a:t>
            </a:r>
          </a:p>
          <a:p>
            <a:r>
              <a:rPr lang="en-GB" dirty="0" smtClean="0"/>
              <a:t>Explanation: </a:t>
            </a:r>
            <a:r>
              <a:rPr lang="en-GB" dirty="0"/>
              <a:t>does the machine with Turing number x halt upon input of the number y? </a:t>
            </a:r>
          </a:p>
        </p:txBody>
      </p:sp>
    </p:spTree>
    <p:extLst>
      <p:ext uri="{BB962C8B-B14F-4D97-AF65-F5344CB8AC3E}">
        <p14:creationId xmlns:p14="http://schemas.microsoft.com/office/powerpoint/2010/main" val="119887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50881"/>
            <a:ext cx="7958331" cy="1077229"/>
          </a:xfrm>
        </p:spPr>
        <p:txBody>
          <a:bodyPr/>
          <a:lstStyle/>
          <a:p>
            <a:r>
              <a:rPr lang="en-GB" dirty="0" smtClean="0"/>
              <a:t>Schedule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366316"/>
            <a:ext cx="7796540" cy="5205934"/>
          </a:xfrm>
        </p:spPr>
        <p:txBody>
          <a:bodyPr>
            <a:normAutofit/>
          </a:bodyPr>
          <a:lstStyle/>
          <a:p>
            <a:r>
              <a:rPr lang="en-GB" dirty="0" smtClean="0"/>
              <a:t>1. Introduction to Quantum Computing</a:t>
            </a:r>
          </a:p>
          <a:p>
            <a:r>
              <a:rPr lang="en-GB" dirty="0" smtClean="0"/>
              <a:t>2. Formalisms in QM &amp; Computing - Today</a:t>
            </a:r>
          </a:p>
          <a:p>
            <a:r>
              <a:rPr lang="en-GB" dirty="0" smtClean="0"/>
              <a:t>3. Quantum Computations</a:t>
            </a:r>
          </a:p>
          <a:p>
            <a:r>
              <a:rPr lang="en-GB" dirty="0" smtClean="0"/>
              <a:t>4. Realisations of Quantum Computers</a:t>
            </a:r>
          </a:p>
          <a:p>
            <a:r>
              <a:rPr lang="en-GB" dirty="0" smtClean="0"/>
              <a:t>5. Quantum Noise, Operations, and Distances</a:t>
            </a:r>
          </a:p>
          <a:p>
            <a:r>
              <a:rPr lang="en-GB" dirty="0" smtClean="0"/>
              <a:t>6. Error Corrections</a:t>
            </a:r>
          </a:p>
          <a:p>
            <a:r>
              <a:rPr lang="en-GB" dirty="0" smtClean="0"/>
              <a:t>7. Quantum Entropy &amp; Information Theory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0204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Halting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 h(x): 1 if halts, 0 if not halts if the input is x</a:t>
            </a:r>
          </a:p>
          <a:p>
            <a:r>
              <a:rPr lang="en-GB" dirty="0"/>
              <a:t>If there is an algorithm to solve the halting problem, then there surely is an </a:t>
            </a:r>
            <a:r>
              <a:rPr lang="en-GB" dirty="0" smtClean="0"/>
              <a:t>algorithm </a:t>
            </a:r>
            <a:r>
              <a:rPr lang="en-GB" dirty="0"/>
              <a:t>to evaluate h(x) </a:t>
            </a:r>
            <a:r>
              <a:rPr lang="en-GB" dirty="0" smtClean="0"/>
              <a:t>(Call it HALT(x))</a:t>
            </a:r>
          </a:p>
          <a:p>
            <a:r>
              <a:rPr lang="en-GB" dirty="0"/>
              <a:t>Since HALT is a valid program, TURING must also be a valid program, with some Turing </a:t>
            </a:r>
            <a:r>
              <a:rPr lang="en-GB" dirty="0" smtClean="0"/>
              <a:t>number </a:t>
            </a:r>
            <a:r>
              <a:rPr lang="en-GB" i="1" dirty="0"/>
              <a:t>t</a:t>
            </a:r>
            <a:r>
              <a:rPr lang="en-GB" dirty="0"/>
              <a:t>. </a:t>
            </a:r>
          </a:p>
          <a:p>
            <a:r>
              <a:rPr lang="en-GB" dirty="0" smtClean="0"/>
              <a:t>By </a:t>
            </a:r>
            <a:r>
              <a:rPr lang="en-GB" dirty="0" err="1" smtClean="0"/>
              <a:t>def</a:t>
            </a:r>
            <a:r>
              <a:rPr lang="en-GB" dirty="0" smtClean="0"/>
              <a:t>, h(t)=1 if and only if TURING halts at t.</a:t>
            </a:r>
            <a:endParaRPr lang="en-GB" dirty="0"/>
          </a:p>
          <a:p>
            <a:r>
              <a:rPr lang="en-GB" dirty="0" smtClean="0"/>
              <a:t>Programme: halts when h(t)=0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" y="2586512"/>
            <a:ext cx="2565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9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Circuits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89" y="2052638"/>
            <a:ext cx="5353560" cy="3997325"/>
          </a:xfrm>
        </p:spPr>
      </p:pic>
    </p:spTree>
    <p:extLst>
      <p:ext uri="{BB962C8B-B14F-4D97-AF65-F5344CB8AC3E}">
        <p14:creationId xmlns:p14="http://schemas.microsoft.com/office/powerpoint/2010/main" val="285557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Gates in Classical Computations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FANIN &amp; FANOUT: I explained those last class.</a:t>
            </a:r>
          </a:p>
          <a:p>
            <a:r>
              <a:rPr lang="en-GB" dirty="0" smtClean="0"/>
              <a:t>CROSSOVER: The value of two bits are interchanged.</a:t>
            </a:r>
          </a:p>
          <a:p>
            <a:endParaRPr lang="en-GB" dirty="0"/>
          </a:p>
          <a:p>
            <a:r>
              <a:rPr lang="en-GB" dirty="0" smtClean="0"/>
              <a:t>Not a gate, but </a:t>
            </a:r>
            <a:r>
              <a:rPr lang="en-GB" dirty="0"/>
              <a:t>the preparation of extra </a:t>
            </a:r>
            <a:r>
              <a:rPr lang="en-GB" dirty="0" err="1"/>
              <a:t>ancilla</a:t>
            </a:r>
            <a:r>
              <a:rPr lang="en-GB" dirty="0"/>
              <a:t> or work bits, </a:t>
            </a:r>
            <a:r>
              <a:rPr lang="en-GB" dirty="0" smtClean="0"/>
              <a:t>or to </a:t>
            </a:r>
            <a:r>
              <a:rPr lang="en-GB" dirty="0"/>
              <a:t>allow extra working space during the </a:t>
            </a:r>
            <a:r>
              <a:rPr lang="en-GB" dirty="0" smtClean="0"/>
              <a:t>computation is allowed.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71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Half &amp; Full Adders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72" y="1346670"/>
            <a:ext cx="7343402" cy="27265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23" y="4240315"/>
            <a:ext cx="74041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9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Universality of NAND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Step 1. Boolean Functions.</a:t>
            </a:r>
          </a:p>
          <a:p>
            <a:r>
              <a:rPr lang="en-GB" dirty="0" smtClean="0"/>
              <a:t>Boolean has 4 operations: Identity, Bit Flip (NOT), changing input to 0 (AND), changing input to 1 (OR)</a:t>
            </a:r>
          </a:p>
          <a:p>
            <a:endParaRPr lang="en-GB" dirty="0"/>
          </a:p>
          <a:p>
            <a:r>
              <a:rPr lang="en-GB" dirty="0" smtClean="0"/>
              <a:t>Let’s use induction from this!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601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Universality of NAND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</a:t>
                </a:r>
                <a:r>
                  <a:rPr lang="en-US" dirty="0"/>
                  <a:t>that any function on n bits may be computed by a circuit, and let f be a function on n + 1 bits. </a:t>
                </a:r>
              </a:p>
              <a:p>
                <a:r>
                  <a:rPr lang="en-GB" dirty="0" smtClean="0"/>
                  <a:t>Define f0 and f1: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=</m:t>
                    </m:r>
                    <m:r>
                      <a:rPr lang="en-GB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GB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These are n-bits, so they are computable with circuits.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08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Universality of NAND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Depending on the first input, we can make the output the correct answer: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20" y="2975427"/>
            <a:ext cx="5278087" cy="324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10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Universality of NAND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Step 3.</a:t>
            </a:r>
          </a:p>
          <a:p>
            <a:r>
              <a:rPr lang="en-GB" dirty="0" smtClean="0"/>
              <a:t>Universality requires: Wires, </a:t>
            </a:r>
            <a:r>
              <a:rPr lang="en-GB" dirty="0" err="1" smtClean="0"/>
              <a:t>Ancilla</a:t>
            </a:r>
            <a:r>
              <a:rPr lang="en-GB" dirty="0" smtClean="0"/>
              <a:t> Bits, FANOUT, CROSSOVER, AND, XOR, and NOT gates.</a:t>
            </a:r>
          </a:p>
          <a:p>
            <a:r>
              <a:rPr lang="en-GB" dirty="0" smtClean="0"/>
              <a:t>These all can be simulated with NAND. (I won’t do it.)</a:t>
            </a:r>
          </a:p>
          <a:p>
            <a:endParaRPr lang="en-GB" dirty="0"/>
          </a:p>
          <a:p>
            <a:r>
              <a:rPr lang="en-GB" dirty="0" smtClean="0"/>
              <a:t>Therefore, it is proved.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760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Extras: Quantum Complexity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much resources (time included!) do we need to do a certain task? How efficiently can we do it?</a:t>
            </a:r>
          </a:p>
          <a:p>
            <a:r>
              <a:rPr lang="en-GB" dirty="0" smtClean="0"/>
              <a:t>Strong Church-Turing Thesis: </a:t>
            </a:r>
            <a:r>
              <a:rPr lang="en-GB" dirty="0"/>
              <a:t>Any model of computation can be simulated on a probabilistic Turing machine with at most a polynomial increase in the number of elementary operations required. </a:t>
            </a:r>
          </a:p>
          <a:p>
            <a:r>
              <a:rPr lang="en-GB" dirty="0"/>
              <a:t>Shannon (1949): For any n ≥ 2, there is an n-</a:t>
            </a:r>
            <a:r>
              <a:rPr lang="en-GB" dirty="0" err="1"/>
              <a:t>ary</a:t>
            </a:r>
            <a:r>
              <a:rPr lang="en-GB" dirty="0"/>
              <a:t> </a:t>
            </a:r>
            <a:r>
              <a:rPr lang="en-GB" dirty="0" err="1"/>
              <a:t>boolean</a:t>
            </a:r>
            <a:r>
              <a:rPr lang="en-GB" dirty="0"/>
              <a:t> function f such that no </a:t>
            </a:r>
            <a:r>
              <a:rPr lang="en-GB" dirty="0" err="1"/>
              <a:t>boolean</a:t>
            </a:r>
            <a:r>
              <a:rPr lang="en-GB" dirty="0"/>
              <a:t> circuits with </a:t>
            </a:r>
            <a:r>
              <a:rPr lang="en-GB" dirty="0" smtClean="0"/>
              <a:t>2^n/(</a:t>
            </a:r>
            <a:r>
              <a:rPr lang="en-GB" dirty="0"/>
              <a:t>2n) or fewer gates can compute it.</a:t>
            </a:r>
          </a:p>
        </p:txBody>
      </p:sp>
    </p:spTree>
    <p:extLst>
      <p:ext uri="{BB962C8B-B14F-4D97-AF65-F5344CB8AC3E}">
        <p14:creationId xmlns:p14="http://schemas.microsoft.com/office/powerpoint/2010/main" val="1125296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P-Class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P: class of computational problems that can be solved quickly on a classical computer </a:t>
            </a:r>
          </a:p>
          <a:p>
            <a:r>
              <a:rPr lang="en-GB" dirty="0" smtClean="0"/>
              <a:t>*Quickly ~ In polynomial time</a:t>
            </a:r>
            <a:endParaRPr lang="en-GB" dirty="0"/>
          </a:p>
          <a:p>
            <a:r>
              <a:rPr lang="en-GB" dirty="0" smtClean="0"/>
              <a:t>Most tasks we know how to do will probably be 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293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going in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 Rocket Science today!</a:t>
            </a:r>
          </a:p>
          <a:p>
            <a:r>
              <a:rPr lang="en-GB" dirty="0" smtClean="0"/>
              <a:t>Today, we have three things to do.</a:t>
            </a:r>
          </a:p>
          <a:p>
            <a:r>
              <a:rPr lang="en-GB" dirty="0" smtClean="0"/>
              <a:t>1. Tensor Products,</a:t>
            </a:r>
          </a:p>
          <a:p>
            <a:r>
              <a:rPr lang="en-GB" dirty="0" smtClean="0"/>
              <a:t>2. Basics in QM: Projections/POVM/Mixed Ensembles</a:t>
            </a:r>
          </a:p>
          <a:p>
            <a:r>
              <a:rPr lang="en-GB" dirty="0" smtClean="0"/>
              <a:t>3. Basics in </a:t>
            </a:r>
            <a:r>
              <a:rPr lang="en-GB" dirty="0" err="1" smtClean="0"/>
              <a:t>CompSci</a:t>
            </a:r>
            <a:r>
              <a:rPr lang="en-GB" dirty="0" smtClean="0"/>
              <a:t>: Turing Machines/Circuits/Complexity</a:t>
            </a:r>
          </a:p>
          <a:p>
            <a:r>
              <a:rPr lang="en-GB" dirty="0" smtClean="0"/>
              <a:t>Some prerequisites: Basic Linear Algebra/Bra-</a:t>
            </a:r>
            <a:r>
              <a:rPr lang="en-GB" dirty="0" err="1" smtClean="0"/>
              <a:t>Ket</a:t>
            </a:r>
            <a:r>
              <a:rPr lang="en-GB" dirty="0" smtClean="0"/>
              <a:t> Formalisms/Graph Theory</a:t>
            </a:r>
          </a:p>
          <a:p>
            <a:r>
              <a:rPr lang="en-GB" dirty="0" smtClean="0"/>
              <a:t>Today’s session shall be short; I expect around </a:t>
            </a:r>
            <a:r>
              <a:rPr lang="en-US" altLang="ko-KR" dirty="0" smtClean="0"/>
              <a:t>45</a:t>
            </a:r>
            <a:r>
              <a:rPr lang="en-GB" dirty="0" smtClean="0"/>
              <a:t> min.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778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NP-Class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(</a:t>
            </a:r>
            <a:r>
              <a:rPr lang="en-GB" dirty="0"/>
              <a:t>1)  If x ∈ L then there exists a witness string w such that M halts in the state </a:t>
            </a:r>
            <a:r>
              <a:rPr lang="en-GB" dirty="0" err="1"/>
              <a:t>qY</a:t>
            </a:r>
            <a:r>
              <a:rPr lang="en-GB" dirty="0"/>
              <a:t> after a time polynomial in |x| when the machine is started in the state x-blank-w. </a:t>
            </a:r>
          </a:p>
          <a:p>
            <a:r>
              <a:rPr lang="en-GB" dirty="0"/>
              <a:t>(2)  If x ̸∈ L then for all strings w which attempt to play the role of a witness, the machine halts in state </a:t>
            </a:r>
            <a:r>
              <a:rPr lang="en-GB" dirty="0" err="1"/>
              <a:t>qN</a:t>
            </a:r>
            <a:r>
              <a:rPr lang="en-GB" dirty="0"/>
              <a:t> after a time polynomial in |x| when M is started in the state x-blank-w. </a:t>
            </a:r>
          </a:p>
          <a:p>
            <a:endParaRPr lang="en-GB" dirty="0" smtClean="0"/>
          </a:p>
          <a:p>
            <a:r>
              <a:rPr lang="en-GB" dirty="0" smtClean="0"/>
              <a:t>Factoring: </a:t>
            </a:r>
            <a:r>
              <a:rPr lang="en-GB" dirty="0"/>
              <a:t>Given a composite integer m and l &lt; m, does m have a non-trivial factor less than l?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698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</a:t>
            </a:r>
            <a:r>
              <a:rPr lang="en-US" dirty="0"/>
              <a:t>a language L in the complexity class which is the ‘most difficult’ to decide, in the sense that every other language in the complexity class can be reduced to L. </a:t>
            </a:r>
            <a:endParaRPr lang="en-US" dirty="0" smtClean="0"/>
          </a:p>
          <a:p>
            <a:r>
              <a:rPr lang="en-US" dirty="0" smtClean="0"/>
              <a:t>Not all complexity classes have complete problems.</a:t>
            </a:r>
          </a:p>
          <a:p>
            <a:r>
              <a:rPr lang="en-US" dirty="0" smtClean="0"/>
              <a:t>P-complete definitely exists.</a:t>
            </a:r>
          </a:p>
          <a:p>
            <a:r>
              <a:rPr lang="en-US" dirty="0" smtClean="0"/>
              <a:t>Example for NP-complete: Circuit Satisfiability Problem (CSAT, Cook-Levin Theorem)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367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PSPACE-Class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PSPACE: problems which can be solved using resources which are few in spatial size, but not necessarily in </a:t>
            </a:r>
            <a:r>
              <a:rPr lang="en-GB" dirty="0" smtClean="0"/>
              <a:t>time</a:t>
            </a:r>
          </a:p>
          <a:p>
            <a:r>
              <a:rPr lang="en-GB" dirty="0" smtClean="0"/>
              <a:t>It is easy to see that P and NP are in PSPACE; we don’t know whether non P-complete problems are in PSPACE</a:t>
            </a:r>
          </a:p>
          <a:p>
            <a:r>
              <a:rPr lang="en-GB" dirty="0" err="1" smtClean="0"/>
              <a:t>Thm</a:t>
            </a:r>
            <a:r>
              <a:rPr lang="en-GB" dirty="0" smtClean="0"/>
              <a:t>. </a:t>
            </a:r>
            <a:r>
              <a:rPr lang="en-GB" dirty="0"/>
              <a:t>the class of problems solvable on a quantum computer in polynomial time is a subset of </a:t>
            </a:r>
            <a:r>
              <a:rPr lang="en-GB" dirty="0" smtClean="0"/>
              <a:t>PSPACE. (Not now!) </a:t>
            </a:r>
            <a:endParaRPr lang="en-GB" dirty="0"/>
          </a:p>
          <a:p>
            <a:r>
              <a:rPr lang="en-GB" dirty="0" smtClean="0"/>
              <a:t>So, if P=PSPACE, we are doomed.</a:t>
            </a:r>
          </a:p>
        </p:txBody>
      </p:sp>
    </p:spTree>
    <p:extLst>
      <p:ext uri="{BB962C8B-B14F-4D97-AF65-F5344CB8AC3E}">
        <p14:creationId xmlns:p14="http://schemas.microsoft.com/office/powerpoint/2010/main" val="989605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Complexity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BPP: class of problems that can be solved using randomized algorithms in polynomial time, if a bounded probability of error is allowed in the solution to the problem. </a:t>
            </a:r>
          </a:p>
          <a:p>
            <a:r>
              <a:rPr lang="en-GB" dirty="0"/>
              <a:t>L: Solvable in Logarithmic Time</a:t>
            </a:r>
          </a:p>
          <a:p>
            <a:r>
              <a:rPr lang="en-GB" dirty="0"/>
              <a:t>EXP: Solvable in Exponential </a:t>
            </a:r>
            <a:r>
              <a:rPr lang="en-GB" dirty="0" smtClean="0"/>
              <a:t>Time</a:t>
            </a:r>
          </a:p>
          <a:p>
            <a:r>
              <a:rPr lang="en-GB" dirty="0" smtClean="0"/>
              <a:t>MAXSNP: Set of problems possible </a:t>
            </a:r>
            <a:r>
              <a:rPr lang="en-GB" dirty="0"/>
              <a:t>to efficiently verify approximate solutions to the problem. </a:t>
            </a:r>
          </a:p>
          <a:p>
            <a:r>
              <a:rPr lang="en-GB" dirty="0" smtClean="0"/>
              <a:t>Quiz. Determine the relations between EXP, L, P, PSPACE, and NP.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307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Landauer’s</a:t>
            </a:r>
            <a:r>
              <a:rPr lang="en-GB" dirty="0" smtClean="0"/>
              <a:t> Principle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Complexity does not necessarily mean time and space; energy is included.</a:t>
                </a:r>
              </a:p>
              <a:p>
                <a:r>
                  <a:rPr lang="en-GB" dirty="0" err="1" smtClean="0"/>
                  <a:t>Landauer’s</a:t>
                </a:r>
                <a:r>
                  <a:rPr lang="en-GB" dirty="0" smtClean="0"/>
                  <a:t> Principle: When </a:t>
                </a:r>
                <a:r>
                  <a:rPr lang="en-GB" dirty="0"/>
                  <a:t>a computer erases a single bit of </a:t>
                </a:r>
                <a:r>
                  <a:rPr lang="en-GB" dirty="0" smtClean="0"/>
                  <a:t>information, the </a:t>
                </a:r>
                <a:r>
                  <a:rPr lang="en-GB" dirty="0"/>
                  <a:t>amount of energy dissipated into the environment is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GB" b="0" i="1" dirty="0" smtClean="0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lang="en-GB" i="1" dirty="0" smtClean="0">
                        <a:latin typeface="Cambria Math" charset="0"/>
                      </a:rPr>
                      <m:t>𝑇</m:t>
                    </m:r>
                    <m:r>
                      <a:rPr lang="en-GB" i="1" dirty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i="1" dirty="0" smtClean="0">
                        <a:latin typeface="Cambria Math" charset="0"/>
                      </a:rPr>
                      <m:t>ln</m:t>
                    </m:r>
                    <m:r>
                      <a:rPr lang="en-GB" i="1" dirty="0" smtClean="0">
                        <a:latin typeface="Cambria Math" charset="0"/>
                      </a:rPr>
                      <m:t>2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‘Erasing’ data (i.e. irreversible) requires energy!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787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overall text was amended using Nielsen &amp; Chuang, Quantum Computations and Quantum Information, 10</a:t>
            </a:r>
            <a:r>
              <a:rPr lang="en-GB" baseline="30000" dirty="0" smtClean="0"/>
              <a:t>th</a:t>
            </a:r>
            <a:r>
              <a:rPr lang="en-GB" dirty="0" smtClean="0"/>
              <a:t> anniversary edition, Cambridge University Press, 2010.</a:t>
            </a:r>
          </a:p>
          <a:p>
            <a:endParaRPr lang="en-GB" dirty="0"/>
          </a:p>
          <a:p>
            <a:r>
              <a:rPr lang="en-GB" dirty="0" smtClean="0"/>
              <a:t>The figures used in this presentation is also an excerpt from Nielsen and Chuang.</a:t>
            </a:r>
          </a:p>
          <a:p>
            <a:r>
              <a:rPr lang="en-GB" dirty="0" smtClean="0"/>
              <a:t>This presentation is NOT intended for commercial uses, but for education.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36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Overview on Linear Algebra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Vector spaces: Usually, we call the columns ‘vectors’.</a:t>
            </a:r>
          </a:p>
          <a:p>
            <a:r>
              <a:rPr lang="en-GB" dirty="0" err="1" smtClean="0"/>
              <a:t>Srsly</a:t>
            </a:r>
            <a:r>
              <a:rPr lang="en-GB" dirty="0" smtClean="0"/>
              <a:t>, everyone will know how to add/subtract/multiply matrices.</a:t>
            </a:r>
          </a:p>
          <a:p>
            <a:endParaRPr lang="en-GB" dirty="0"/>
          </a:p>
          <a:p>
            <a:r>
              <a:rPr lang="en-GB" dirty="0" smtClean="0"/>
              <a:t>Linear Independence? </a:t>
            </a:r>
            <a:r>
              <a:rPr lang="en-GB" dirty="0" err="1" smtClean="0"/>
              <a:t>Hermitians</a:t>
            </a:r>
            <a:r>
              <a:rPr lang="en-GB" dirty="0" smtClean="0"/>
              <a:t>? Operators?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97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Tensor Products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is a way </a:t>
                </a:r>
                <a:r>
                  <a:rPr lang="en-US" dirty="0"/>
                  <a:t>of putting vector spaces together to form larger vector spaces. 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𝑉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⊗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</m:oMath>
                </a14:m>
                <a:endParaRPr lang="en-GB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GB" dirty="0" smtClean="0"/>
                  <a:t>Notations: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𝑣𝑤</m:t>
                            </m:r>
                          </m:e>
                        </m:d>
                        <m:r>
                          <a:rPr lang="en-GB" b="0" i="1" smtClean="0">
                            <a:latin typeface="Cambria Math" charset="0"/>
                          </a:rPr>
                          <m:t>=</m:t>
                        </m:r>
                      </m:e>
                    </m:d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⨂</m:t>
                    </m:r>
                    <m:d>
                      <m:dPr>
                        <m:begChr m:val="|"/>
                        <m:endChr m:val=""/>
                        <m:ctrlPr>
                          <a:rPr lang="hr-HR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89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Tensor Products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z </a:t>
                </a:r>
                <a:r>
                  <a:rPr lang="hr-HR" dirty="0" smtClean="0"/>
                  <a:t>(|</a:t>
                </a:r>
                <a:r>
                  <a:rPr lang="hr-HR" dirty="0"/>
                  <a:t>v⟩⊗|w</a:t>
                </a:r>
                <a:r>
                  <a:rPr lang="hr-HR" dirty="0" smtClean="0"/>
                  <a:t>⟩) =(</a:t>
                </a:r>
                <a:r>
                  <a:rPr lang="hr-HR" dirty="0" err="1" smtClean="0"/>
                  <a:t>z|v</a:t>
                </a:r>
                <a:r>
                  <a:rPr lang="hr-HR" dirty="0" smtClean="0"/>
                  <a:t>⟩)⊗|</a:t>
                </a:r>
                <a:r>
                  <a:rPr lang="hr-HR" dirty="0"/>
                  <a:t>w⟩ </a:t>
                </a:r>
                <a:r>
                  <a:rPr lang="hr-HR" dirty="0" smtClean="0"/>
                  <a:t>=</a:t>
                </a:r>
                <a:r>
                  <a:rPr lang="hr-HR" dirty="0"/>
                  <a:t> </a:t>
                </a:r>
                <a:r>
                  <a:rPr lang="hr-HR" dirty="0" smtClean="0"/>
                  <a:t>|v⟩⊗ (</a:t>
                </a:r>
                <a:r>
                  <a:rPr lang="hr-HR" dirty="0" err="1" smtClean="0"/>
                  <a:t>z|w</a:t>
                </a:r>
                <a:r>
                  <a:rPr lang="hr-HR" dirty="0" smtClean="0"/>
                  <a:t>⟩)</a:t>
                </a:r>
                <a:endParaRPr lang="hr-HR" dirty="0"/>
              </a:p>
              <a:p>
                <a:r>
                  <a:rPr lang="hr-HR" dirty="0" smtClean="0"/>
                  <a:t>(|</a:t>
                </a:r>
                <a:r>
                  <a:rPr lang="hr-HR" dirty="0"/>
                  <a:t>v1⟩+|v2</a:t>
                </a:r>
                <a:r>
                  <a:rPr lang="hr-HR" dirty="0" smtClean="0"/>
                  <a:t>⟩) </a:t>
                </a:r>
                <a14:m>
                  <m:oMath xmlns:m="http://schemas.openxmlformats.org/officeDocument/2006/math">
                    <m:r>
                      <a:rPr lang="hr-H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⨂</m:t>
                    </m:r>
                  </m:oMath>
                </a14:m>
                <a:r>
                  <a:rPr lang="hr-HR" dirty="0" smtClean="0"/>
                  <a:t>|</a:t>
                </a:r>
                <a:r>
                  <a:rPr lang="hr-HR" dirty="0"/>
                  <a:t>w⟩=|v1⟩⊗|w⟩+|v2⟩⊗|w⟩. </a:t>
                </a:r>
              </a:p>
              <a:p>
                <a:r>
                  <a:rPr lang="hr-HR" dirty="0"/>
                  <a:t>|v⟩⊗ </a:t>
                </a:r>
                <a:r>
                  <a:rPr lang="hr-HR" dirty="0" smtClean="0"/>
                  <a:t>(|</a:t>
                </a:r>
                <a:r>
                  <a:rPr lang="hr-HR" dirty="0"/>
                  <a:t>w1⟩+|w2</a:t>
                </a:r>
                <a:r>
                  <a:rPr lang="hr-HR" dirty="0" smtClean="0"/>
                  <a:t>⟩) </a:t>
                </a:r>
                <a:r>
                  <a:rPr lang="hr-HR" dirty="0"/>
                  <a:t>=|v⟩⊗|w1⟩+|v⟩⊗|w2⟩.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Easy?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70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Operators Acting on </a:t>
            </a:r>
            <a:r>
              <a:rPr lang="pl-PL" dirty="0"/>
              <a:t>V ⊗ W </a:t>
            </a:r>
            <a:br>
              <a:rPr lang="pl-PL" dirty="0"/>
            </a:b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|v⟩ and |w⟩ are vectors in V and W , and A and B are linear operators on V and W.</a:t>
                </a:r>
                <a:endParaRPr lang="en-US" dirty="0"/>
              </a:p>
              <a:p>
                <a:r>
                  <a:rPr lang="mr-IN" dirty="0"/>
                  <a:t>(</a:t>
                </a:r>
                <a:r>
                  <a:rPr lang="mr-IN" dirty="0" err="1"/>
                  <a:t>A</a:t>
                </a:r>
                <a:r>
                  <a:rPr lang="mr-IN" dirty="0"/>
                  <a:t> ⊗ </a:t>
                </a:r>
                <a:r>
                  <a:rPr lang="mr-IN" dirty="0" err="1"/>
                  <a:t>B</a:t>
                </a:r>
                <a:r>
                  <a:rPr lang="mr-IN" dirty="0"/>
                  <a:t>)(|</a:t>
                </a:r>
                <a:r>
                  <a:rPr lang="mr-IN" dirty="0" err="1"/>
                  <a:t>v</a:t>
                </a:r>
                <a:r>
                  <a:rPr lang="mr-IN" dirty="0"/>
                  <a:t>⟩ ⊗ |</a:t>
                </a:r>
                <a:r>
                  <a:rPr lang="mr-IN" dirty="0" err="1"/>
                  <a:t>w</a:t>
                </a:r>
                <a:r>
                  <a:rPr lang="mr-IN" dirty="0"/>
                  <a:t>⟩) ≡ </a:t>
                </a:r>
                <a:r>
                  <a:rPr lang="mr-IN" dirty="0" err="1"/>
                  <a:t>A|v</a:t>
                </a:r>
                <a:r>
                  <a:rPr lang="mr-IN" dirty="0"/>
                  <a:t>⟩ ⊗ </a:t>
                </a:r>
                <a:r>
                  <a:rPr lang="mr-IN" dirty="0" err="1"/>
                  <a:t>B|w</a:t>
                </a:r>
                <a:r>
                  <a:rPr lang="mr-IN" dirty="0"/>
                  <a:t>⟩.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To ensure linearity, </a:t>
                </a:r>
                <a:r>
                  <a:rPr lang="hr-HR" dirty="0"/>
                  <a:t>(A ⊗ B</a:t>
                </a:r>
                <a:r>
                  <a:rPr lang="hr-HR" dirty="0" smtClean="0"/>
                  <a:t>)(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r-HR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GB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dirty="0" smtClean="0"/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r-H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1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06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Operators Acting on </a:t>
            </a:r>
            <a:r>
              <a:rPr lang="pl-PL" dirty="0"/>
              <a:t>V ⊗ 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Indeed, an arbitrary linear operator C mapping V ⊗ W to V ′ ⊗ W ′ can be represented as a linear combination of tensor products of operators mapping V to V ′ and W to W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𝐶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Inner Products: Define the inner product as </a:t>
                </a:r>
                <a14:m>
                  <m:oMath xmlns:m="http://schemas.openxmlformats.org/officeDocument/2006/math">
                    <m:r>
                      <a:rPr lang="en-GB" dirty="0">
                        <a:latin typeface="Cambria Math" charset="0"/>
                      </a:rPr>
                      <m:t>&lt;</m:t>
                    </m:r>
                    <m:nary>
                      <m:naryPr>
                        <m:chr m:val="∑"/>
                        <m:supHide m:val="on"/>
                        <m:ctrlPr>
                          <a:rPr lang="hr-H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GB" i="1">
                        <a:latin typeface="Cambria Math" charset="0"/>
                      </a:rPr>
                      <m:t> </m:t>
                    </m:r>
                    <m:r>
                      <a:rPr lang="en-GB" b="0" i="1" smtClean="0">
                        <a:latin typeface="Cambria Math" charset="0"/>
                      </a:rPr>
                      <m:t>,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hr-HR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dirty="0" smtClean="0"/>
                  <a:t>&gt;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hr-HR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charset="0"/>
                              </a:rPr>
                              <m:t>′</m:t>
                            </m:r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hr-HR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charset="0"/>
                              </a:rPr>
                              <m:t>′</m:t>
                            </m:r>
                          </m:e>
                        </m:d>
                      </m:e>
                    </m:nary>
                  </m:oMath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1407" b="-12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037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539</TotalTime>
  <Words>3010</Words>
  <Application>Microsoft Macintosh PowerPoint</Application>
  <PresentationFormat>Widescreen</PresentationFormat>
  <Paragraphs>230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Calibri</vt:lpstr>
      <vt:lpstr>Cambria Math</vt:lpstr>
      <vt:lpstr>Mangal</vt:lpstr>
      <vt:lpstr>MS Shell Dlg 2</vt:lpstr>
      <vt:lpstr>Wingdings</vt:lpstr>
      <vt:lpstr>Wingdings 3</vt:lpstr>
      <vt:lpstr>맑은 고딕</vt:lpstr>
      <vt:lpstr>Arial</vt:lpstr>
      <vt:lpstr>Madison</vt:lpstr>
      <vt:lpstr>Formalisms: QM &amp; Computing</vt:lpstr>
      <vt:lpstr>Some Important Announcement</vt:lpstr>
      <vt:lpstr>Schedule</vt:lpstr>
      <vt:lpstr>Before going in…</vt:lpstr>
      <vt:lpstr>Quick Overview on Linear Algebra</vt:lpstr>
      <vt:lpstr>Tensor Products</vt:lpstr>
      <vt:lpstr>Properties of Tensor Products</vt:lpstr>
      <vt:lpstr>Linear Operators Acting on V ⊗ W   </vt:lpstr>
      <vt:lpstr>Linear Operators Acting on V ⊗ W</vt:lpstr>
      <vt:lpstr>Explicit Calculation of the Tensor Product</vt:lpstr>
      <vt:lpstr>The Polar and Singular Value Decompositions</vt:lpstr>
      <vt:lpstr>Projective Measurements</vt:lpstr>
      <vt:lpstr>POVM measurements</vt:lpstr>
      <vt:lpstr>Incoherent mixtures</vt:lpstr>
      <vt:lpstr>Ensemble Averages</vt:lpstr>
      <vt:lpstr>Density Operator</vt:lpstr>
      <vt:lpstr>Properties of Density Operators</vt:lpstr>
      <vt:lpstr>Example</vt:lpstr>
      <vt:lpstr>Time Evolution of Density Operators</vt:lpstr>
      <vt:lpstr>Continuum Generalisation</vt:lpstr>
      <vt:lpstr>Quantum Statistical Mechanics: Entropy</vt:lpstr>
      <vt:lpstr>Four Parts of the Turing Machine</vt:lpstr>
      <vt:lpstr>Four Parts of the Turing Machine</vt:lpstr>
      <vt:lpstr>Four Parts of the Turing Machine</vt:lpstr>
      <vt:lpstr>Programming in the Turing Machine</vt:lpstr>
      <vt:lpstr>Example</vt:lpstr>
      <vt:lpstr>Church-Turing Thesis</vt:lpstr>
      <vt:lpstr>Universal Turing Machines</vt:lpstr>
      <vt:lpstr>The Entscheidungsproblem  </vt:lpstr>
      <vt:lpstr>The Halting Problem</vt:lpstr>
      <vt:lpstr>Circuits</vt:lpstr>
      <vt:lpstr>Additional Gates in Classical Computations</vt:lpstr>
      <vt:lpstr>Half &amp; Full Adders</vt:lpstr>
      <vt:lpstr>Universality of NAND</vt:lpstr>
      <vt:lpstr>Universality of NAND</vt:lpstr>
      <vt:lpstr>Universality of NAND</vt:lpstr>
      <vt:lpstr>Universality of NAND</vt:lpstr>
      <vt:lpstr>Some Extras: Quantum Complexity Theory</vt:lpstr>
      <vt:lpstr>The P-Class</vt:lpstr>
      <vt:lpstr>NP-Class</vt:lpstr>
      <vt:lpstr>Completeness</vt:lpstr>
      <vt:lpstr>PSPACE-Class</vt:lpstr>
      <vt:lpstr>Other Complexity Classes</vt:lpstr>
      <vt:lpstr>Landauer’s Principle</vt:lpstr>
      <vt:lpstr>Acknowledgements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Formalisms: QM &amp; Computing</dc:title>
  <dc:creator>Luke Kim</dc:creator>
  <cp:lastModifiedBy>Luke Kim</cp:lastModifiedBy>
  <cp:revision>35</cp:revision>
  <dcterms:created xsi:type="dcterms:W3CDTF">2017-07-17T13:55:41Z</dcterms:created>
  <dcterms:modified xsi:type="dcterms:W3CDTF">2017-08-07T13:52:09Z</dcterms:modified>
</cp:coreProperties>
</file>