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>
        <p:scale>
          <a:sx n="100" d="100"/>
          <a:sy n="100" d="100"/>
        </p:scale>
        <p:origin x="10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Quantum Search Algorithms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Seminar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28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Grover Iteration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Grover Iteration consists of Four steps.</a:t>
                </a:r>
              </a:p>
              <a:p>
                <a:r>
                  <a:rPr lang="en-GB" dirty="0" smtClean="0"/>
                  <a:t>1. Apply the Oracle O.</a:t>
                </a:r>
              </a:p>
              <a:p>
                <a:r>
                  <a:rPr lang="en-GB" dirty="0" smtClean="0"/>
                  <a:t>2. Apply the </a:t>
                </a:r>
                <a:r>
                  <a:rPr lang="en-GB" dirty="0" err="1" smtClean="0"/>
                  <a:t>Hadamard</a:t>
                </a:r>
                <a:r>
                  <a:rPr lang="en-GB" dirty="0" smtClean="0"/>
                  <a:t> Transform.</a:t>
                </a:r>
              </a:p>
              <a:p>
                <a:r>
                  <a:rPr lang="en-GB" dirty="0" smtClean="0"/>
                  <a:t>3. Apply a conditional phase shift: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, the state remains the same. For non-zero x,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 is transformed to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charset="0"/>
                      </a:rPr>
                      <m:t>−</m:t>
                    </m:r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4. Apply the </a:t>
                </a:r>
                <a:r>
                  <a:rPr lang="en-GB" dirty="0" err="1" smtClean="0"/>
                  <a:t>Hadamard</a:t>
                </a:r>
                <a:r>
                  <a:rPr lang="en-GB" dirty="0" smtClean="0"/>
                  <a:t> Transform again.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82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Schematic Diagram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36" y="2052638"/>
            <a:ext cx="5352465" cy="3997325"/>
          </a:xfrm>
        </p:spPr>
      </p:pic>
    </p:spTree>
    <p:extLst>
      <p:ext uri="{BB962C8B-B14F-4D97-AF65-F5344CB8AC3E}">
        <p14:creationId xmlns:p14="http://schemas.microsoft.com/office/powerpoint/2010/main" val="35548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Explanations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Hadamard Transforms can be done with O(log n) gates.</a:t>
                </a:r>
              </a:p>
              <a:p>
                <a:r>
                  <a:rPr lang="en-GB" dirty="0" smtClean="0"/>
                  <a:t>Conditional Transforms can be done with O(n) gates.</a:t>
                </a:r>
              </a:p>
              <a:p>
                <a:r>
                  <a:rPr lang="en-GB" dirty="0" smtClean="0"/>
                  <a:t>The gates required for the oracle will differ by the search required.</a:t>
                </a:r>
              </a:p>
              <a:p>
                <a:endParaRPr lang="en-GB" dirty="0"/>
              </a:p>
              <a:p>
                <a:r>
                  <a:rPr lang="en-GB" dirty="0" smtClean="0"/>
                  <a:t>The whole process can be written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𝐻</m:t>
                        </m:r>
                      </m:e>
                      <m:sup>
                        <m:r>
                          <a:rPr lang="en-GB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⨂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d>
                            <m:d>
                              <m:dPr>
                                <m:begChr m:val="⟨"/>
                                <m:endChr m:val=""/>
                                <m:ctrlPr>
                                  <a:rPr lang="en-GB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hr-HR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𝐼</m:t>
                                </m:r>
                              </m:e>
                            </m:d>
                          </m:e>
                        </m:d>
                      </m:e>
                    </m:d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charset="0"/>
                          </a:rPr>
                          <m:t>𝐻</m:t>
                        </m:r>
                      </m:e>
                      <m:sup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⨂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</a:rPr>
                      <m:t>𝑂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charset="0"/>
                          </a:rPr>
                          <m:t>2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𝜓</m:t>
                                </m:r>
                              </m:e>
                            </m:d>
                            <m:d>
                              <m:dPr>
                                <m:begChr m:val="⟨"/>
                                <m:endChr m:val=""/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hr-HR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r-HR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𝜓</m:t>
                                    </m:r>
                                  </m:e>
                                </m:d>
                                <m:r>
                                  <a:rPr lang="en-GB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charset="0"/>
                                  </a:rPr>
                                  <m:t>𝐼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𝑂</m:t>
                    </m:r>
                  </m:oMath>
                </a14:m>
                <a:r>
                  <a:rPr lang="en-GB" dirty="0" smtClean="0"/>
                  <a:t>.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 is the equal superposition state.)</a:t>
                </a:r>
              </a:p>
              <a:p>
                <a:r>
                  <a:rPr lang="en-GB" dirty="0" smtClean="0"/>
                  <a:t>Quiz.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b="-109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41" y="5483334"/>
            <a:ext cx="4227286" cy="8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61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Geometric Visualisation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Question: What does the Grover Iteration do?</a:t>
                </a:r>
              </a:p>
              <a:p>
                <a:r>
                  <a:rPr lang="en-GB" dirty="0" smtClean="0"/>
                  <a:t>Define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𝑀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b="0" i="1" smtClean="0">
                            <a:latin typeface="Cambria Math" charset="0"/>
                          </a:rPr>
                          <m:t>′′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𝑀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mr-IN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i="1">
                            <a:latin typeface="Cambria Math" charset="0"/>
                          </a:rPr>
                          <m:t>′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GB" dirty="0" smtClean="0"/>
                  <a:t>, meaning that the first </a:t>
                </a:r>
                <a:r>
                  <a:rPr lang="en-GB" dirty="0" err="1" smtClean="0"/>
                  <a:t>ket</a:t>
                </a:r>
                <a:r>
                  <a:rPr lang="en-GB" dirty="0" smtClean="0"/>
                  <a:t> is an equal superposition of states that are NOT solutions, and the second </a:t>
                </a:r>
                <a:r>
                  <a:rPr lang="en-GB" dirty="0" err="1" smtClean="0"/>
                  <a:t>ket</a:t>
                </a:r>
                <a:r>
                  <a:rPr lang="en-GB" dirty="0" smtClean="0"/>
                  <a:t> is a superposition of states that ARE solutions.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charset="0"/>
                              </a:rPr>
                              <m:t>𝑁</m:t>
                            </m:r>
                          </m:den>
                        </m:f>
                      </m:e>
                    </m:rad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GB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GB" i="1">
                                <a:latin typeface="Cambria Math" charset="0"/>
                              </a:rPr>
                              <m:t>𝑁</m:t>
                            </m:r>
                          </m:den>
                        </m:f>
                      </m:e>
                    </m:rad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 : The initial state is spanned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t="-1985" r="-547" b="-6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78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Geometric Visualisation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Oracle’s Role: Reflection by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-axis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</a:rPr>
                      <m:t>2</m:t>
                    </m:r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hr-H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𝜓</m:t>
                                </m:r>
                              </m:e>
                            </m:d>
                            <m:r>
                              <a:rPr lang="en-GB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charset="0"/>
                              </a:rPr>
                              <m:t>𝐼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’s Role: Reflection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0" dirty="0">
                        <a:latin typeface="Cambria Math" charset="0"/>
                      </a:rPr>
                      <m:t>c</m:t>
                    </m:r>
                    <m:r>
                      <m:rPr>
                        <m:sty m:val="p"/>
                      </m:rPr>
                      <a:rPr lang="en-GB" b="0" i="0" dirty="0" smtClean="0">
                        <a:latin typeface="Cambria Math" charset="0"/>
                      </a:rPr>
                      <m:t>os</m:t>
                    </m:r>
                    <m:f>
                      <m:fPr>
                        <m:ctrlPr>
                          <a:rPr lang="mr-IN" b="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num>
                      <m:den>
                        <m:r>
                          <a:rPr lang="en-GB" b="0" i="1" dirty="0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GB" b="0" i="1" dirty="0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GB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GB" i="1">
                                <a:latin typeface="Cambria Math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r>
                  <a:rPr lang="en-GB" dirty="0" smtClean="0"/>
                  <a:t>: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charset="0"/>
                      </a:rPr>
                      <m:t>𝐺</m:t>
                    </m:r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dirty="0">
                        <a:latin typeface="Cambria Math" charset="0"/>
                      </a:rPr>
                      <m:t>cos</m:t>
                    </m:r>
                    <m:f>
                      <m:fPr>
                        <m:ctrlPr>
                          <a:rPr lang="mr-IN" i="1" dirty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charset="0"/>
                          </a:rPr>
                          <m:t>3</m:t>
                        </m:r>
                        <m:r>
                          <a:rPr lang="mr-I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num>
                      <m:den>
                        <m:r>
                          <a:rPr lang="en-GB" i="1" dirty="0">
                            <a:latin typeface="Cambria Math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sin</m:t>
                    </m:r>
                    <m:f>
                      <m:fPr>
                        <m:ctrlPr>
                          <a:rPr lang="mr-IN" i="1" dirty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charset="0"/>
                          </a:rPr>
                          <m:t>3</m:t>
                        </m:r>
                        <m:r>
                          <a:rPr lang="mr-I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num>
                      <m:den>
                        <m:r>
                          <a:rPr lang="en-GB" i="1" dirty="0">
                            <a:latin typeface="Cambria Math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Obviously,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GB" b="0" i="1" dirty="0" smtClean="0">
                            <a:latin typeface="Cambria Math" charset="0"/>
                          </a:rPr>
                          <m:t>𝑘</m:t>
                        </m:r>
                      </m:sup>
                    </m:sSup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dirty="0">
                        <a:latin typeface="Cambria Math" charset="0"/>
                      </a:rPr>
                      <m:t>cos</m:t>
                    </m:r>
                    <m:f>
                      <m:fPr>
                        <m:ctrlPr>
                          <a:rPr lang="mr-IN" i="1" dirty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charset="0"/>
                          </a:rPr>
                          <m:t>(2</m:t>
                        </m:r>
                        <m:r>
                          <a:rPr lang="en-GB" b="0" i="1" dirty="0" smtClean="0">
                            <a:latin typeface="Cambria Math" charset="0"/>
                          </a:rPr>
                          <m:t>𝑘</m:t>
                        </m:r>
                        <m:r>
                          <a:rPr lang="en-GB" b="0" i="1" dirty="0" smtClean="0">
                            <a:latin typeface="Cambria Math" charset="0"/>
                          </a:rPr>
                          <m:t>+1)</m:t>
                        </m:r>
                        <m:r>
                          <a:rPr lang="mr-I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num>
                      <m:den>
                        <m:r>
                          <a:rPr lang="en-GB" i="1" dirty="0">
                            <a:latin typeface="Cambria Math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>
                        <a:latin typeface="Cambria Math" charset="0"/>
                        <a:ea typeface="Cambria Math" charset="0"/>
                        <a:cs typeface="Cambria Math" charset="0"/>
                      </a:rPr>
                      <m:t>sin</m:t>
                    </m:r>
                    <m:f>
                      <m:fPr>
                        <m:ctrlPr>
                          <a:rPr lang="mr-IN" i="1" dirty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charset="0"/>
                          </a:rPr>
                          <m:t>(2</m:t>
                        </m:r>
                        <m:r>
                          <a:rPr lang="en-GB" b="0" i="1" dirty="0" smtClean="0">
                            <a:latin typeface="Cambria Math" charset="0"/>
                          </a:rPr>
                          <m:t>𝑘</m:t>
                        </m:r>
                        <m:r>
                          <a:rPr lang="en-GB" b="0" i="1" dirty="0" smtClean="0">
                            <a:latin typeface="Cambria Math" charset="0"/>
                          </a:rPr>
                          <m:t>+1)</m:t>
                        </m:r>
                        <m:r>
                          <a:rPr lang="mr-I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num>
                      <m:den>
                        <m:r>
                          <a:rPr lang="en-GB" i="1" dirty="0">
                            <a:latin typeface="Cambria Math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5" t="-29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01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Grover Iteration is an operation that ROTATES the state </a:t>
                </a:r>
                <a:r>
                  <a:rPr lang="en-GB" dirty="0" err="1" smtClean="0"/>
                  <a:t>ket</a:t>
                </a:r>
                <a:r>
                  <a:rPr lang="en-GB" dirty="0" smtClean="0"/>
                  <a:t> by </a:t>
                </a:r>
                <a14:m>
                  <m:oMath xmlns:m="http://schemas.openxmlformats.org/officeDocument/2006/math">
                    <m:r>
                      <a:rPr lang="mr-IN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GB" dirty="0" smtClean="0"/>
                  <a:t> on a 2D space spanned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If applied repeatedly, the state </a:t>
                </a:r>
                <a:r>
                  <a:rPr lang="en-GB" dirty="0" err="1" smtClean="0"/>
                  <a:t>ket</a:t>
                </a:r>
                <a:r>
                  <a:rPr lang="en-GB" dirty="0" smtClean="0"/>
                  <a:t> will eventually be close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.</a:t>
                </a:r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r="-48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64" y="4069844"/>
            <a:ext cx="2725717" cy="225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9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How many iterations shall we need?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GB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GB" i="1">
                                <a:latin typeface="Cambria Math" charset="0"/>
                              </a:rPr>
                              <m:t>𝑁</m:t>
                            </m:r>
                          </m:den>
                        </m:f>
                      </m:e>
                    </m:rad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GB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GB" i="1">
                                <a:latin typeface="Cambria Math" charset="0"/>
                              </a:rPr>
                              <m:t>𝑁</m:t>
                            </m:r>
                          </m:den>
                        </m:f>
                      </m:e>
                    </m:rad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: we must rotate </a:t>
                </a:r>
                <a:r>
                  <a:rPr lang="en-GB" dirty="0" err="1" smtClean="0"/>
                  <a:t>arccos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GB" i="1">
                                <a:latin typeface="Cambria Math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r>
                  <a:rPr lang="en-GB" dirty="0" smtClean="0"/>
                  <a:t> radians to reach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CI(x): integer closest to x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𝑅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r>
                      <a:rPr lang="en-GB" b="0" i="1" smtClean="0">
                        <a:latin typeface="Cambria Math" charset="0"/>
                      </a:rPr>
                      <m:t>𝐶𝐼</m:t>
                    </m:r>
                    <m:r>
                      <a:rPr lang="en-GB" b="0" i="1" smtClean="0">
                        <a:latin typeface="Cambria Math" charset="0"/>
                      </a:rPr>
                      <m:t>(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charset="0"/>
                              </a:rPr>
                              <m:t>arccos</m:t>
                            </m:r>
                          </m:fName>
                          <m:e>
                            <m:rad>
                              <m:radPr>
                                <m:degHide m:val="on"/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mr-IN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𝑀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rad>
                          </m:e>
                        </m:func>
                      </m:num>
                      <m:den>
                        <m: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den>
                    </m:f>
                    <m:r>
                      <a:rPr lang="en-GB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GB" dirty="0" smtClean="0"/>
                  <a:t> iterations </a:t>
                </a:r>
                <a:r>
                  <a:rPr lang="en-US" dirty="0"/>
                  <a:t>rotates |</a:t>
                </a:r>
                <a:r>
                  <a:rPr lang="en-US" dirty="0" err="1"/>
                  <a:t>ψ</a:t>
                </a:r>
                <a:r>
                  <a:rPr lang="en-US" dirty="0"/>
                  <a:t>⟩ to within an angle </a:t>
                </a:r>
                <a:r>
                  <a:rPr lang="en-US" dirty="0" err="1"/>
                  <a:t>θ</a:t>
                </a:r>
                <a:r>
                  <a:rPr lang="en-US" dirty="0"/>
                  <a:t>/2 ≤ π/4 of |β</a:t>
                </a:r>
                <a:r>
                  <a:rPr lang="en-US" dirty="0" smtClean="0"/>
                  <a:t>⟩.</a:t>
                </a:r>
                <a:endParaRPr lang="en-US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t="-35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997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M&lt;&lt;N: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sin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≈2</m:t>
                    </m:r>
                    <m:rad>
                      <m:radPr>
                        <m:degHide m:val="on"/>
                        <m:ctrlPr>
                          <a:rPr lang="en-GB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GB" i="1">
                                <a:latin typeface="Cambria Math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r>
                  <a:rPr lang="en-GB" dirty="0" smtClean="0"/>
                  <a:t>: The angular error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GB" i="1">
                                <a:latin typeface="Cambria Math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General Case: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</a:rPr>
                      <m:t>𝑅</m:t>
                    </m:r>
                    <m:r>
                      <a:rPr lang="en-GB" i="1">
                        <a:latin typeface="Cambria Math" charset="0"/>
                      </a:rPr>
                      <m:t>=</m:t>
                    </m:r>
                    <m:r>
                      <a:rPr lang="en-GB" i="1">
                        <a:latin typeface="Cambria Math" charset="0"/>
                      </a:rPr>
                      <m:t>𝐶𝐼</m:t>
                    </m:r>
                    <m:r>
                      <a:rPr lang="en-GB" i="1">
                        <a:latin typeface="Cambria Math" charset="0"/>
                      </a:rPr>
                      <m:t>(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charset="0"/>
                              </a:rPr>
                              <m:t>arccos</m:t>
                            </m:r>
                          </m:fName>
                          <m:e>
                            <m:rad>
                              <m:radPr>
                                <m:degHide m:val="on"/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mr-IN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𝑀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rad>
                          </m:e>
                        </m:func>
                      </m:num>
                      <m:den>
                        <m: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den>
                    </m:f>
                    <m:r>
                      <a:rPr lang="en-GB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 -&gt; Lower limit of theta means upper limit of R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num>
                      <m:den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sin</m:t>
                    </m:r>
                    <m:f>
                      <m:fPr>
                        <m:ctrlP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num>
                      <m:den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GB" i="1">
                                <a:latin typeface="Cambria Math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r>
                  <a:rPr lang="en-GB" dirty="0" smtClean="0"/>
                  <a:t>: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charset="0"/>
                      </a:rPr>
                      <m:t>𝑅</m:t>
                    </m:r>
                    <m:r>
                      <a:rPr lang="en-GB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GB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mr-IN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GB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den>
                        </m:f>
                        <m:rad>
                          <m:radPr>
                            <m:degHide m:val="on"/>
                            <m:ctrlPr>
                              <a:rPr lang="mr-IN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mr-IN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GB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en-GB" dirty="0" smtClean="0"/>
                  <a:t> : Total number of operations is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GB" i="1">
                                <a:latin typeface="Cambria Math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r>
                  <a:rPr lang="en-GB" dirty="0" smtClean="0"/>
                  <a:t>).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459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655" y="2052638"/>
            <a:ext cx="6139628" cy="3997325"/>
          </a:xfrm>
        </p:spPr>
      </p:pic>
    </p:spTree>
    <p:extLst>
      <p:ext uri="{BB962C8B-B14F-4D97-AF65-F5344CB8AC3E}">
        <p14:creationId xmlns:p14="http://schemas.microsoft.com/office/powerpoint/2010/main" val="1744949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Caveats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Okay</a:t>
                </a:r>
                <a:r>
                  <a:rPr lang="mr-IN" dirty="0" smtClean="0"/>
                  <a:t>…</a:t>
                </a:r>
                <a:r>
                  <a:rPr lang="en-GB" dirty="0" smtClean="0"/>
                  <a:t> what if M is larger or equal to N/2? Then we don’t have direct evidence that G will rotate the state close enough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If it is known that M &gt; N/2: Just pick any element and test it. The success rate is more than ½.</a:t>
                </a:r>
              </a:p>
              <a:p>
                <a:r>
                  <a:rPr lang="en-GB" dirty="0" smtClean="0"/>
                  <a:t>If it is unknown: </a:t>
                </a:r>
                <a:r>
                  <a:rPr lang="en-GB" dirty="0"/>
                  <a:t>double the number of elements in the search space by adding N extra items to the search space, none of which are solutions. </a:t>
                </a:r>
                <a:r>
                  <a:rPr lang="en-GB" dirty="0" smtClean="0"/>
                  <a:t>(i.e. add another qubit to the search index.)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r="-21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08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Before Going in</a:t>
            </a:r>
            <a:r>
              <a:rPr lang="mr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Shor’s Algorithm was devised in 1994.</a:t>
            </a:r>
          </a:p>
          <a:p>
            <a:r>
              <a:rPr lang="en-GB" dirty="0" smtClean="0"/>
              <a:t>The Quantum Search Algorithm, or Grover’s Algorithm, was devised in 1996.</a:t>
            </a:r>
          </a:p>
          <a:p>
            <a:endParaRPr lang="en-GB" dirty="0"/>
          </a:p>
          <a:p>
            <a:r>
              <a:rPr lang="en-GB" dirty="0" err="1" smtClean="0"/>
              <a:t>Yeah..pretty</a:t>
            </a:r>
            <a:r>
              <a:rPr lang="en-GB" dirty="0" smtClean="0"/>
              <a:t> contemporary stuff! You know what this means then!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42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‘Deriving’ the Quantum Search Algorithm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Okay..we did this, but how the f*** can we think of it?</a:t>
                </a:r>
              </a:p>
              <a:p>
                <a:endParaRPr lang="en-GB" dirty="0"/>
              </a:p>
              <a:p>
                <a:r>
                  <a:rPr lang="en-GB" dirty="0" smtClean="0"/>
                  <a:t>For the sake of simplicity, let’s assume there is just one solution to the search algorithm problem: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GB" dirty="0" smtClean="0"/>
              </a:p>
              <a:p>
                <a:r>
                  <a:rPr lang="en-GB" dirty="0" smtClean="0"/>
                  <a:t>Step 1. Think of a Hamiltonian that depends 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, and after some prescribed time,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 evolves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Step 2. Simulate this whole action using the Quantum Simulation Algorithm.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r="-235" b="-3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698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Hamiltonian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Simple viable solutions: H = |x⟩⟨x| + |</a:t>
                </a:r>
                <a:r>
                  <a:rPr lang="en-GB" dirty="0" err="1" smtClean="0"/>
                  <a:t>ψ</a:t>
                </a:r>
                <a:r>
                  <a:rPr lang="en-GB" dirty="0" smtClean="0"/>
                  <a:t>⟩⟨</a:t>
                </a:r>
                <a:r>
                  <a:rPr lang="en-GB" dirty="0" err="1" smtClean="0"/>
                  <a:t>ψ</a:t>
                </a:r>
                <a:r>
                  <a:rPr lang="en-GB" dirty="0" smtClean="0"/>
                  <a:t>| or H = |x⟩⟨</a:t>
                </a:r>
                <a:r>
                  <a:rPr lang="en-GB" dirty="0" err="1" smtClean="0"/>
                  <a:t>ψ</a:t>
                </a:r>
                <a:r>
                  <a:rPr lang="en-GB" dirty="0" smtClean="0"/>
                  <a:t>| + |</a:t>
                </a:r>
                <a:r>
                  <a:rPr lang="en-GB" dirty="0" err="1" smtClean="0"/>
                  <a:t>ψ</a:t>
                </a:r>
                <a:r>
                  <a:rPr lang="en-GB" dirty="0" smtClean="0"/>
                  <a:t>⟩⟨x|. (Actually, both turn out to be solutions!) </a:t>
                </a:r>
              </a:p>
              <a:p>
                <a:r>
                  <a:rPr lang="en-GB" dirty="0" smtClean="0"/>
                  <a:t>Time evolution: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𝑖𝐻𝑡</m:t>
                        </m:r>
                      </m:sup>
                    </m:sSup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𝑖𝐻𝑡</m:t>
                        </m:r>
                      </m:e>
                    </m:d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𝑖𝑡</m:t>
                        </m:r>
                      </m:e>
                    </m:d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𝑖𝑡</m:t>
                    </m:r>
                    <m:d>
                      <m:dPr>
                        <m:begChr m:val="⟨"/>
                        <m:endChr m:val="⟩"/>
                        <m:ctrlPr>
                          <a:rPr lang="hr-H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e>
                        <m:r>
                          <a:rPr lang="hr-H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e>
                    </m:d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GB" dirty="0" smtClean="0"/>
              </a:p>
              <a:p>
                <a:r>
                  <a:rPr lang="en-GB" dirty="0" smtClean="0"/>
                  <a:t>OMG!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 vector is now slightly rotated closer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 axis! Can we make this closer?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r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670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Hamiltonian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Orthogonal Bases </a:t>
                </a:r>
                <a:r>
                  <a:rPr lang="hr-HR" dirty="0"/>
                  <a:t>|x⟩ </a:t>
                </a:r>
                <a:r>
                  <a:rPr lang="hr-HR" dirty="0" err="1"/>
                  <a:t>and</a:t>
                </a:r>
                <a:r>
                  <a:rPr lang="hr-HR" dirty="0"/>
                  <a:t> </a:t>
                </a:r>
                <a:r>
                  <a:rPr lang="hr-HR" dirty="0" smtClean="0"/>
                  <a:t>|</a:t>
                </a:r>
                <a:r>
                  <a:rPr lang="hr-HR" dirty="0"/>
                  <a:t>y</a:t>
                </a:r>
                <a:r>
                  <a:rPr lang="hr-HR" dirty="0" smtClean="0"/>
                  <a:t>⟩ </a:t>
                </a:r>
                <a:endParaRPr lang="hr-HR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hr-HR" dirty="0" smtClean="0"/>
              </a:p>
              <a:p>
                <a:r>
                  <a:rPr lang="hr-HR" dirty="0" err="1" smtClean="0"/>
                  <a:t>Then</a:t>
                </a:r>
                <a:r>
                  <a:rPr lang="hr-HR" dirty="0" smtClean="0"/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𝐻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mr-IN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mr-I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mr-I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𝛼𝛽</m:t>
                              </m:r>
                            </m:e>
                          </m:mr>
                          <m:mr>
                            <m:e>
                              <m:r>
                                <a:rPr lang="mr-I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𝛽𝛼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mr-IN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mr-I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mr-I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𝛼𝛽</m:t>
                              </m:r>
                            </m:e>
                          </m:mr>
                          <m:mr>
                            <m:e>
                              <m:r>
                                <a:rPr lang="mr-I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𝛽𝛼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mr-IN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mr-I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r>
                      <a:rPr lang="en-GB" b="0" i="1" smtClean="0">
                        <a:latin typeface="Cambria Math" charset="0"/>
                      </a:rPr>
                      <m:t>𝐼</m:t>
                    </m:r>
                    <m:r>
                      <a:rPr lang="en-GB" b="0" i="1" smtClean="0">
                        <a:latin typeface="Cambria Math" charset="0"/>
                      </a:rPr>
                      <m:t>+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𝑍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hr-HR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r-HR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𝑖𝐻𝑡</m:t>
                        </m:r>
                      </m:sup>
                    </m:sSup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𝑖𝑡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</a:rPr>
                      <m:t>(</m:t>
                    </m:r>
                    <m:func>
                      <m:func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𝑖𝑠𝑖𝑛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𝑍</m:t>
                        </m:r>
                      </m:e>
                    </m:d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hr-HR" dirty="0" smtClean="0"/>
              </a:p>
              <a:p>
                <a:r>
                  <a:rPr lang="hr-HR" dirty="0" smtClean="0"/>
                  <a:t>Note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β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𝑍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hr-H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r-HR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charset="0"/>
                          </a:rPr>
                          <m:t>−</m:t>
                        </m:r>
                        <m:r>
                          <a:rPr lang="en-GB" i="1">
                            <a:latin typeface="Cambria Math" charset="0"/>
                          </a:rPr>
                          <m:t>𝑖𝐻𝑡</m:t>
                        </m:r>
                      </m:sup>
                    </m:sSup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charset="0"/>
                          </a:rPr>
                          <m:t>−</m:t>
                        </m:r>
                        <m:r>
                          <a:rPr lang="en-GB" i="1">
                            <a:latin typeface="Cambria Math" charset="0"/>
                          </a:rPr>
                          <m:t>𝑖𝑡</m:t>
                        </m:r>
                      </m:sup>
                    </m:sSup>
                    <m:r>
                      <a:rPr lang="en-GB" i="1">
                        <a:latin typeface="Cambria Math" charset="0"/>
                      </a:rPr>
                      <m:t>(</m:t>
                    </m:r>
                    <m:func>
                      <m:funcPr>
                        <m:ctrlPr>
                          <a:rPr lang="en-GB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𝑖𝑠𝑖𝑛</m:t>
                    </m:r>
                    <m:d>
                      <m:dPr>
                        <m:ctrlP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</m:d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hr-H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b="-177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052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r-HR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charset="0"/>
                          </a:rPr>
                          <m:t>−</m:t>
                        </m:r>
                        <m:r>
                          <a:rPr lang="en-GB" i="1">
                            <a:latin typeface="Cambria Math" charset="0"/>
                          </a:rPr>
                          <m:t>𝑖𝐻𝑡</m:t>
                        </m:r>
                      </m:sup>
                    </m:sSup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charset="0"/>
                          </a:rPr>
                          <m:t>−</m:t>
                        </m:r>
                        <m:r>
                          <a:rPr lang="en-GB" i="1">
                            <a:latin typeface="Cambria Math" charset="0"/>
                          </a:rPr>
                          <m:t>𝑖𝑡</m:t>
                        </m:r>
                      </m:sup>
                    </m:sSup>
                    <m:r>
                      <a:rPr lang="en-GB" i="1">
                        <a:latin typeface="Cambria Math" charset="0"/>
                      </a:rPr>
                      <m:t>(</m:t>
                    </m:r>
                    <m:func>
                      <m:funcPr>
                        <m:ctrlPr>
                          <a:rPr lang="en-GB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𝑖𝑠𝑖𝑛</m:t>
                    </m:r>
                    <m:d>
                      <m:dPr>
                        <m:ctrlP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</m:d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hr-HR" dirty="0" smtClean="0"/>
                  <a:t>: </a:t>
                </a:r>
                <a:r>
                  <a:rPr lang="en-GB" dirty="0" smtClean="0"/>
                  <a:t>When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𝑡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GB" dirty="0" smtClean="0"/>
                  <a:t>, we can get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 with probability 1!</a:t>
                </a:r>
              </a:p>
              <a:p>
                <a:r>
                  <a:rPr lang="en-GB" dirty="0" smtClean="0"/>
                  <a:t>Problem: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GB" dirty="0" smtClean="0"/>
                  <a:t> depends 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  <a:p>
                <a:r>
                  <a:rPr lang="en-GB" dirty="0" smtClean="0"/>
                  <a:t>Solution: make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charset="0"/>
                          </a:rPr>
                          <m:t>𝑥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GB" dirty="0" smtClean="0"/>
                  <a:t> -&gt; by this way,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GB" dirty="0" smtClean="0"/>
                  <a:t> is the same regardless of the state </a:t>
                </a:r>
                <a:r>
                  <a:rPr lang="en-GB" dirty="0" err="1" smtClean="0"/>
                  <a:t>ket</a:t>
                </a:r>
                <a:r>
                  <a:rPr lang="en-GB" dirty="0" smtClean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r="-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290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Realisations as Quantum Circuits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know the algorithm </a:t>
                </a:r>
                <a:r>
                  <a:rPr lang="mr-IN" dirty="0" smtClean="0"/>
                  <a:t>–</a:t>
                </a:r>
                <a:r>
                  <a:rPr lang="en-GB" dirty="0" smtClean="0"/>
                  <a:t> let’s make it into a Quantum Circuit!</a:t>
                </a:r>
              </a:p>
              <a:p>
                <a:r>
                  <a:rPr lang="en-GB" dirty="0" smtClean="0"/>
                  <a:t>How do we simulate the Hamiltonians </a:t>
                </a:r>
                <a:r>
                  <a:rPr lang="en-GB" dirty="0"/>
                  <a:t>|x⟩⟨x| </a:t>
                </a:r>
                <a:r>
                  <a:rPr lang="en-GB" dirty="0" smtClean="0"/>
                  <a:t>and </a:t>
                </a:r>
                <a:r>
                  <a:rPr lang="en-GB" dirty="0"/>
                  <a:t>|</a:t>
                </a:r>
                <a:r>
                  <a:rPr lang="en-GB" dirty="0" err="1"/>
                  <a:t>ψ</a:t>
                </a:r>
                <a:r>
                  <a:rPr lang="en-GB" dirty="0"/>
                  <a:t>⟩⟨</a:t>
                </a:r>
                <a:r>
                  <a:rPr lang="en-GB" dirty="0" err="1"/>
                  <a:t>ψ</a:t>
                </a:r>
                <a:r>
                  <a:rPr lang="en-GB" dirty="0"/>
                  <a:t>|</a:t>
                </a:r>
                <a:r>
                  <a:rPr lang="en-GB" dirty="0" smtClean="0"/>
                  <a:t> ?</a:t>
                </a:r>
                <a:br>
                  <a:rPr lang="en-GB" dirty="0" smtClean="0"/>
                </a:br>
                <a:r>
                  <a:rPr lang="en-US" altLang="ko-KR" dirty="0" smtClean="0"/>
                  <a:t>(</a:t>
                </a:r>
                <a:r>
                  <a:rPr lang="en-GB" altLang="ko-KR" dirty="0" smtClean="0"/>
                  <a:t>To be specific,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ko-KR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altLang="ko-KR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GB" altLang="ko-KR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GB" altLang="ko-KR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GB" altLang="ko-KR" b="0" i="1" smtClean="0">
                            <a:latin typeface="Cambria Math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hr-HR" altLang="ko-K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altLang="ko-KR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altLang="ko-KR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lang="hr-HR" altLang="ko-K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hr-HR" altLang="ko-KR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altLang="ko-KR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r>
                          <a:rPr lang="en-GB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GB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ko-KR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altLang="ko-KR" i="1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GB" altLang="ko-KR" i="1">
                            <a:latin typeface="Cambria Math" charset="0"/>
                          </a:rPr>
                          <m:t>−</m:t>
                        </m:r>
                        <m:r>
                          <a:rPr lang="en-GB" altLang="ko-KR" i="1">
                            <a:latin typeface="Cambria Math" charset="0"/>
                          </a:rPr>
                          <m:t>𝑖</m:t>
                        </m:r>
                        <m:r>
                          <a:rPr lang="en-GB" altLang="ko-KR" i="1">
                            <a:latin typeface="Cambria Math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hr-HR" altLang="ko-K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altLang="ko-K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hr-HR" altLang="ko-KR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𝜓</m:t>
                                </m:r>
                              </m:e>
                            </m:d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lang="hr-HR" altLang="ko-K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hr-HR" altLang="ko-K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hr-HR" altLang="ko-KR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𝜓</m:t>
                                </m:r>
                              </m:e>
                            </m:d>
                          </m:e>
                        </m:d>
                        <m:r>
                          <m:rPr>
                            <m:sty m:val="p"/>
                          </m:rPr>
                          <a:rPr lang="el-GR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r>
                          <a:rPr lang="en-GB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GB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dirty="0" smtClean="0"/>
                  <a:t>)</a:t>
                </a:r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t="-30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1" y="4051030"/>
            <a:ext cx="3695451" cy="1517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973" y="4037505"/>
            <a:ext cx="3764050" cy="15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89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Links with the Search Algorithm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What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en-GB" dirty="0" smtClean="0"/>
                  <a:t>?</a:t>
                </a:r>
              </a:p>
              <a:p>
                <a:r>
                  <a:rPr lang="en-GB" dirty="0" smtClean="0"/>
                  <a:t>Compare the result with the Grover Iteration:</a:t>
                </a:r>
              </a:p>
              <a:p>
                <a:endParaRPr lang="en-GB" dirty="0"/>
              </a:p>
              <a:p>
                <a:r>
                  <a:rPr lang="en-GB" dirty="0" smtClean="0"/>
                  <a:t>Caveat. Brute-Application gives usually gives O(N) (No better than the classical search algorithm.). Actually,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en-GB" dirty="0" smtClean="0"/>
                  <a:t> is a special case and gives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GB" dirty="0" smtClean="0"/>
                  <a:t>) oracles to be used!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r="-1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55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Quantum Counting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do we determine the number of solutions in a Quantum Search problem?</a:t>
            </a:r>
          </a:p>
          <a:p>
            <a:endParaRPr lang="en-GB" dirty="0"/>
          </a:p>
          <a:p>
            <a:r>
              <a:rPr lang="en-GB" dirty="0" smtClean="0"/>
              <a:t>Classical: O(N) (Obviously.)</a:t>
            </a:r>
          </a:p>
          <a:p>
            <a:r>
              <a:rPr lang="en-GB" dirty="0" smtClean="0"/>
              <a:t>How do we do it in Quantum?</a:t>
            </a:r>
          </a:p>
          <a:p>
            <a:endParaRPr lang="en-GB" dirty="0"/>
          </a:p>
          <a:p>
            <a:r>
              <a:rPr lang="en-GB" dirty="0" smtClean="0"/>
              <a:t>Spoiler Alert: We use Phase Estimation.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716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Basics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|a⟩ and |b⟩ are the two eigenvectors of the Grover iteration in the space spanned by |α⟩ and |β⟩. </a:t>
                </a:r>
                <a:endParaRPr lang="en-US" dirty="0"/>
              </a:p>
              <a:p>
                <a:r>
                  <a:rPr lang="en-US" dirty="0"/>
                  <a:t>Let </a:t>
                </a:r>
                <a:r>
                  <a:rPr lang="en-US" dirty="0" err="1"/>
                  <a:t>θ</a:t>
                </a:r>
                <a:r>
                  <a:rPr lang="en-US" dirty="0"/>
                  <a:t> be the angle of rotation determined by the Grover iteration. </a:t>
                </a:r>
              </a:p>
              <a:p>
                <a:r>
                  <a:rPr lang="en-GB" dirty="0" smtClean="0"/>
                  <a:t>Little calculation shows that the eigenvalues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</a:rPr>
                      <m:t>, </m:t>
                    </m:r>
                    <m:sSup>
                      <m:sSup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(2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GOAL: Assume augmented oracle: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charset="0"/>
                          </a:rPr>
                          <m:t>sin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𝑀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dirty="0" smtClean="0"/>
                  <a:t> . Then, estimating theta in a reasonable amount of accuracy shall suffice.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r="-1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641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Recall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63" y="2168317"/>
            <a:ext cx="7796212" cy="3765966"/>
          </a:xfrm>
        </p:spPr>
      </p:pic>
    </p:spTree>
    <p:extLst>
      <p:ext uri="{BB962C8B-B14F-4D97-AF65-F5344CB8AC3E}">
        <p14:creationId xmlns:p14="http://schemas.microsoft.com/office/powerpoint/2010/main" val="641040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Approximate Quantum Counting Algorithm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76" y="2052638"/>
            <a:ext cx="6043386" cy="39973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11973" y="6217316"/>
                <a:ext cx="2757999" cy="484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Note.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𝑡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log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(2+</m:t>
                    </m:r>
                    <m:f>
                      <m:fPr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</m:den>
                    </m:f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973" y="6217316"/>
                <a:ext cx="2757999" cy="484813"/>
              </a:xfrm>
              <a:prstGeom prst="rect">
                <a:avLst/>
              </a:prstGeom>
              <a:blipFill rotWithShape="0">
                <a:blip r:embed="rId3"/>
                <a:stretch>
                  <a:fillRect l="-1991" b="-75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33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Before Going in</a:t>
            </a:r>
            <a:r>
              <a:rPr lang="mr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Quantum Search Algorithm anyway?</a:t>
            </a:r>
          </a:p>
          <a:p>
            <a:r>
              <a:rPr lang="en-GB" dirty="0"/>
              <a:t>Suppose you are given a map containing many cities, and wish to determine the shortest route passing through all cities on the map. </a:t>
            </a:r>
          </a:p>
          <a:p>
            <a:r>
              <a:rPr lang="en-GB" dirty="0" smtClean="0"/>
              <a:t>Brute Force: Just Draw it all!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3497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Estimation of Error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Our discussion of this topic last seminar reveals that this circuit can estimate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GB" dirty="0" smtClean="0"/>
                  <a:t> 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2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GB" dirty="0" smtClean="0"/>
                  <a:t> with an error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GB" dirty="0" smtClean="0"/>
                  <a:t> with an accuracy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1−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How much does this give on error of M?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hr-HR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𝑀</m:t>
                            </m:r>
                          </m:e>
                        </m:d>
                      </m:num>
                      <m:den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𝑁</m:t>
                        </m:r>
                      </m:den>
                    </m:f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hr-HR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GB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  <m:r>
                              <a:rPr lang="el-G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n-GB" b="0" i="1" smtClean="0">
                            <a:latin typeface="Cambria Math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GB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GB" dirty="0" smtClean="0"/>
              </a:p>
              <a:p>
                <a:r>
                  <a:rPr lang="en-GB" dirty="0" smtClean="0"/>
                  <a:t>Simple calculation gives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𝑀</m:t>
                            </m:r>
                          </m:e>
                        </m:d>
                      </m:num>
                      <m:den>
                        <m:r>
                          <a:rPr lang="en-GB" i="1">
                            <a:latin typeface="Cambria Math" charset="0"/>
                          </a:rPr>
                          <m:t>2</m:t>
                        </m:r>
                        <m:r>
                          <a:rPr lang="en-GB" i="1">
                            <a:latin typeface="Cambria Math" charset="0"/>
                          </a:rPr>
                          <m:t>𝑁</m:t>
                        </m:r>
                      </m:den>
                    </m:f>
                    <m:r>
                      <a:rPr lang="en-GB" b="0" i="1" smtClean="0">
                        <a:latin typeface="Cambria Math" charset="0"/>
                      </a:rPr>
                      <m:t>&lt;(2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charset="0"/>
                      </a:rPr>
                      <m:t>sin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GB" b="0" i="0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  <m:r>
                              <a:rPr lang="el-G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GB" i="1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GB" b="0" i="0" smtClean="0">
                        <a:latin typeface="Cambria Math" charset="0"/>
                      </a:rPr>
                      <m:t>)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  <m: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GB" i="1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 smtClean="0"/>
                  <a:t> or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</m:t>
                        </m:r>
                      </m:e>
                    </m:d>
                    <m:r>
                      <a:rPr lang="en-GB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&lt;(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𝑀𝑁</m:t>
                        </m:r>
                      </m:e>
                    </m:ra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sSup>
                      <m:sSupPr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b="-9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327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Speeding up NP-complete problems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 smtClean="0"/>
                  <a:t>Example. Hamiltonian Cycles (HC): </a:t>
                </a:r>
                <a:r>
                  <a:rPr lang="en-GB" dirty="0"/>
                  <a:t>A</a:t>
                </a:r>
                <a:r>
                  <a:rPr lang="en-GB" dirty="0" smtClean="0"/>
                  <a:t> </a:t>
                </a:r>
                <a:r>
                  <a:rPr lang="en-GB" dirty="0"/>
                  <a:t>simple cycle which visits every vertex of the graph. </a:t>
                </a:r>
              </a:p>
              <a:p>
                <a:r>
                  <a:rPr lang="en-GB" dirty="0" smtClean="0"/>
                  <a:t>How to solve: 1. Label the vertices. (Repetition ALLOWED)</a:t>
                </a:r>
              </a:p>
              <a:p>
                <a:r>
                  <a:rPr lang="en-GB" dirty="0" smtClean="0"/>
                  <a:t>2. Check each ordering to see whether it is the solution.</a:t>
                </a:r>
                <a:br>
                  <a:rPr lang="en-GB" dirty="0" smtClean="0"/>
                </a:br>
                <a:r>
                  <a:rPr lang="en-GB" dirty="0" smtClean="0"/>
                  <a:t>(Simple and clear, isn’t it?)</a:t>
                </a:r>
              </a:p>
              <a:p>
                <a:r>
                  <a:rPr lang="en-GB" dirty="0" smtClean="0"/>
                  <a:t>Total: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charset="0"/>
                          </a:rPr>
                          <m:t>log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 smtClean="0"/>
                  <a:t> processes.</a:t>
                </a:r>
              </a:p>
              <a:p>
                <a:r>
                  <a:rPr lang="en-GB" dirty="0" smtClean="0"/>
                  <a:t>Solving NP problems are similar to this: </a:t>
                </a:r>
                <a:r>
                  <a:rPr lang="en-GB" dirty="0"/>
                  <a:t>if a problem of size n has witnesses which can be specified using w(n</a:t>
                </a:r>
                <a:r>
                  <a:rPr lang="en-GB" dirty="0" smtClean="0"/>
                  <a:t>) (Polynomial) </a:t>
                </a:r>
                <a:r>
                  <a:rPr lang="en-GB" dirty="0"/>
                  <a:t>bits, </a:t>
                </a:r>
                <a:r>
                  <a:rPr lang="en-GB" dirty="0" smtClean="0"/>
                  <a:t>then </a:t>
                </a:r>
                <a:r>
                  <a:rPr lang="en-GB" dirty="0"/>
                  <a:t>searching through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GB" b="0" i="1" dirty="0" smtClean="0">
                            <a:latin typeface="Cambria Math" charset="0"/>
                          </a:rPr>
                          <m:t>𝑤</m:t>
                        </m:r>
                        <m:r>
                          <a:rPr lang="en-GB" b="0" i="1" dirty="0" smtClean="0">
                            <a:latin typeface="Cambria Math" charset="0"/>
                          </a:rPr>
                          <m:t>(</m:t>
                        </m:r>
                        <m:r>
                          <a:rPr lang="en-GB" b="0" i="1" dirty="0" smtClean="0">
                            <a:latin typeface="Cambria Math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charset="0"/>
                          </a:rPr>
                          <m:t>)</m:t>
                        </m:r>
                      </m:sup>
                    </m:sSup>
                    <m:r>
                      <a:rPr lang="en-GB" b="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GB" dirty="0"/>
                  <a:t>possible witnesses will </a:t>
                </a:r>
                <a:r>
                  <a:rPr lang="en-GB" dirty="0" smtClean="0"/>
                  <a:t>suffice.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9" t="-4885" r="-782" b="-24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22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Quantum-Way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 won’t go in details. Just think that we construct the oracle accordingly, and perform the search algorithm.</a:t>
                </a:r>
              </a:p>
              <a:p>
                <a:r>
                  <a:rPr lang="en-GB" dirty="0" smtClean="0"/>
                  <a:t>Normally, the quantum way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charset="0"/>
                      </a:rPr>
                      <m:t>p</m:t>
                    </m:r>
                    <m:r>
                      <a:rPr lang="en-GB" b="0" i="0" smtClean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charset="0"/>
                      </a:rPr>
                      <m:t>n</m:t>
                    </m:r>
                    <m:r>
                      <a:rPr lang="en-GB" b="0" i="0" smtClean="0">
                        <a:latin typeface="Cambria Math" charset="0"/>
                      </a:rPr>
                      <m:t>)</m:t>
                    </m:r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GB" i="1">
                            <a:latin typeface="Cambria Math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charset="0"/>
                          </a:rPr>
                          <m:t>log</m:t>
                        </m:r>
                        <m:r>
                          <a:rPr lang="en-GB" i="1">
                            <a:latin typeface="Cambria Math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GB" dirty="0" smtClean="0"/>
                  <a:t> operations. This is roughly the square root of the classical algorithm if viewed asymptotically.</a:t>
                </a:r>
              </a:p>
              <a:p>
                <a:r>
                  <a:rPr lang="en-GB" dirty="0" smtClean="0"/>
                  <a:t>P(n) emerges because constructing oracle requires operations.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974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Search in an Unstructured Database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How do we find Chrysanthemum in a database that contains 10,000 flowers?</a:t>
                </a:r>
              </a:p>
              <a:p>
                <a:r>
                  <a:rPr lang="en-GB" dirty="0"/>
                  <a:t>Suppose we have a database containing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charset="0"/>
                      </a:rPr>
                      <m:t>𝑁</m:t>
                    </m:r>
                    <m:r>
                      <a:rPr lang="en-GB" i="1" dirty="0" smtClean="0">
                        <a:latin typeface="Cambria Math" charset="0"/>
                      </a:rPr>
                      <m:t> ≡ </m:t>
                    </m:r>
                    <m:sSup>
                      <m:sSupPr>
                        <m:ctrlPr>
                          <a:rPr lang="en-GB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GB" b="0" i="1" dirty="0" smtClean="0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GB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GB" dirty="0"/>
                  <a:t>items, each of length l bits. We will label these </a:t>
                </a:r>
                <a:r>
                  <a:rPr lang="en-GB" dirty="0" smtClean="0"/>
                  <a:t>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 smtClean="0"/>
                  <a:t>. </a:t>
                </a:r>
              </a:p>
              <a:p>
                <a:r>
                  <a:rPr lang="en-GB" dirty="0" smtClean="0"/>
                  <a:t>CPU: Stores small amount of information, data manipulation takes place.</a:t>
                </a:r>
              </a:p>
              <a:p>
                <a:r>
                  <a:rPr lang="en-GB" dirty="0" smtClean="0"/>
                  <a:t>Memory: Stores the database, PASSIVE storage.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r="-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080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Classical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Rather brute force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 smtClean="0"/>
              <a:t>Set an n-bit index. The CPU must be able to store this information.</a:t>
            </a:r>
          </a:p>
          <a:p>
            <a:r>
              <a:rPr lang="en-GB" dirty="0" smtClean="0"/>
              <a:t>We compare it one-by-one: 1. The database entry corresponding to the index is loaded.</a:t>
            </a:r>
          </a:p>
          <a:p>
            <a:r>
              <a:rPr lang="en-GB" dirty="0" smtClean="0"/>
              <a:t>2. Compare to the string we want to search.</a:t>
            </a:r>
          </a:p>
          <a:p>
            <a:r>
              <a:rPr lang="en-GB" dirty="0" smtClean="0"/>
              <a:t>3. Match -&gt; Output the value and Halt. No Match -&gt; value increases.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334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‘Quantum’ CPU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CPU is consisted of 4 registers;</a:t>
            </a:r>
          </a:p>
          <a:p>
            <a:r>
              <a:rPr lang="en-GB" dirty="0"/>
              <a:t>(1) an n qubit ‘index’ register initialized to |0⟩; </a:t>
            </a:r>
            <a:endParaRPr lang="en-GB" dirty="0" smtClean="0"/>
          </a:p>
          <a:p>
            <a:r>
              <a:rPr lang="en-GB" dirty="0" smtClean="0"/>
              <a:t>(</a:t>
            </a:r>
            <a:r>
              <a:rPr lang="en-GB" dirty="0"/>
              <a:t>2) an l qubit register initialized to |s⟩ and remaining in that state for the entire computation; </a:t>
            </a:r>
            <a:endParaRPr lang="en-GB" dirty="0" smtClean="0"/>
          </a:p>
          <a:p>
            <a:r>
              <a:rPr lang="en-GB" dirty="0" smtClean="0"/>
              <a:t>(</a:t>
            </a:r>
            <a:r>
              <a:rPr lang="en-GB" dirty="0"/>
              <a:t>3) an l qubit ‘data’ register initialized to |0⟩; </a:t>
            </a:r>
            <a:endParaRPr lang="en-GB" dirty="0" smtClean="0"/>
          </a:p>
          <a:p>
            <a:r>
              <a:rPr lang="en-GB" dirty="0" smtClean="0"/>
              <a:t>and </a:t>
            </a:r>
            <a:r>
              <a:rPr lang="en-GB" dirty="0"/>
              <a:t>(4) a 1 qubit register initialized to (|0⟩ − |1⟩)/√2.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524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‘Quantum’ Memory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Two ways of Implementation:</a:t>
                </a:r>
              </a:p>
              <a:p>
                <a:r>
                  <a:rPr lang="en-GB" dirty="0" smtClean="0"/>
                  <a:t>1. Quantum memory containing all the information,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 as the entries.</a:t>
                </a:r>
              </a:p>
              <a:p>
                <a:r>
                  <a:rPr lang="en-GB" dirty="0" smtClean="0"/>
                  <a:t>2. Use classical memory. However, </a:t>
                </a:r>
                <a:r>
                  <a:rPr lang="en-GB" dirty="0"/>
                  <a:t>it can be addressed by an index x which can be in a superposition of </a:t>
                </a:r>
                <a:r>
                  <a:rPr lang="en-GB" dirty="0" smtClean="0"/>
                  <a:t>MULTIPLE </a:t>
                </a:r>
                <a:r>
                  <a:rPr lang="en-GB" dirty="0"/>
                  <a:t>values. </a:t>
                </a:r>
              </a:p>
              <a:p>
                <a:r>
                  <a:rPr lang="en-GB" dirty="0" smtClean="0"/>
                  <a:t>Therefore, a superposition of values can be loaded!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932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Oracle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Loading: </a:t>
                </a:r>
                <a:r>
                  <a:rPr lang="en-GB" dirty="0"/>
                  <a:t>the CPU’s index register is in the state |x⟩ and the data register is in the state |d</a:t>
                </a:r>
                <a:r>
                  <a:rPr lang="en-GB" dirty="0" smtClean="0"/>
                  <a:t>⟩.</a:t>
                </a:r>
                <a:endParaRPr lang="en-GB" dirty="0"/>
              </a:p>
              <a:p>
                <a:r>
                  <a:rPr lang="en-GB" dirty="0"/>
                  <a:t>then the contents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GB" b="0" i="1" dirty="0" smtClean="0"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/>
                  <a:t> of the </a:t>
                </a:r>
                <a:r>
                  <a:rPr lang="en-GB" dirty="0" err="1"/>
                  <a:t>xth</a:t>
                </a:r>
                <a:r>
                  <a:rPr lang="en-GB" dirty="0"/>
                  <a:t> memory cell are added to the data register: |d⟩ → |d 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GB" i="1" dirty="0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GB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GB" dirty="0" smtClean="0"/>
                  <a:t>⟩.</a:t>
                </a:r>
              </a:p>
              <a:p>
                <a:r>
                  <a:rPr lang="en-GB" dirty="0" smtClean="0"/>
                  <a:t>What the oracle must do: flip the phase when it is the answer!</a:t>
                </a:r>
              </a:p>
              <a:p>
                <a:r>
                  <a:rPr lang="en-GB" dirty="0" smtClean="0"/>
                  <a:t>Assume starting 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  <m:d>
                      <m:dPr>
                        <m:begChr m:val="|"/>
                        <m:endChr m:val=""/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</m:d>
                      </m:e>
                    </m:d>
                    <m:d>
                      <m:dPr>
                        <m:begChr m:val="|"/>
                        <m:endChr m:val=""/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</m:e>
                    </m:d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GB" b="0" i="1" smtClean="0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r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861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Oracle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Then, the CPU loads the data: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  <m:d>
                      <m:dPr>
                        <m:begChr m:val="|"/>
                        <m:endChr m:val=""/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𝑠</m:t>
                            </m:r>
                          </m:e>
                        </m:d>
                      </m:e>
                    </m:d>
                    <m:d>
                      <m:dPr>
                        <m:begChr m:val="|"/>
                        <m:endChr m:val=""/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</m:d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GB" i="1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i="1">
                                <a:latin typeface="Cambria Math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GB" dirty="0" smtClean="0"/>
                  <a:t> </a:t>
                </a:r>
              </a:p>
              <a:p>
                <a:r>
                  <a:rPr lang="en-GB" dirty="0" smtClean="0"/>
                  <a:t>The Second and Third registers are compared. If same, return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charset="0"/>
                      </a:rPr>
                      <m:t>−</m:t>
                    </m:r>
                    <m:d>
                      <m:dPr>
                        <m:begChr m:val="|"/>
                        <m:endChr m:val=""/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  <m:d>
                      <m:dPr>
                        <m:begChr m:val="|"/>
                        <m:endChr m:val=""/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𝑠</m:t>
                            </m:r>
                          </m:e>
                        </m:d>
                      </m:e>
                    </m:d>
                    <m:d>
                      <m:dPr>
                        <m:begChr m:val="|"/>
                        <m:endChr m:val=""/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</m:d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GB" i="1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i="1">
                                <a:latin typeface="Cambria Math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GB" dirty="0" smtClean="0"/>
                  <a:t> and if different,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  <m:d>
                      <m:dPr>
                        <m:begChr m:val="|"/>
                        <m:endChr m:val=""/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𝑠</m:t>
                            </m:r>
                          </m:e>
                        </m:d>
                      </m:e>
                    </m:d>
                    <m:d>
                      <m:dPr>
                        <m:begChr m:val="|"/>
                        <m:endChr m:val=""/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</m:d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GB" i="1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i="1">
                                <a:latin typeface="Cambria Math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Finally, load the data again. This will make the state to be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  <m:d>
                      <m:dPr>
                        <m:begChr m:val="|"/>
                        <m:endChr m:val=""/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𝑠</m:t>
                            </m:r>
                          </m:e>
                        </m:d>
                      </m:e>
                    </m:d>
                    <m:d>
                      <m:dPr>
                        <m:begChr m:val="|"/>
                        <m:endChr m:val=""/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</m:e>
                    </m:d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GB" i="1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i="1">
                                <a:latin typeface="Cambria Math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GB" dirty="0" smtClean="0"/>
                  <a:t> once again.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218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Analysis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By our results in Quantum Search Algorithms, we require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r>
                  <a:rPr lang="en-GB" dirty="0" smtClean="0"/>
                  <a:t> operations of loading, instead of O(N) in classical.</a:t>
                </a:r>
              </a:p>
              <a:p>
                <a:r>
                  <a:rPr lang="en-GB" dirty="0" smtClean="0"/>
                  <a:t>Can the memory be implemented classically? </a:t>
                </a:r>
                <a:br>
                  <a:rPr lang="en-GB" dirty="0" smtClean="0"/>
                </a:br>
                <a:r>
                  <a:rPr lang="en-GB" dirty="0" smtClean="0"/>
                  <a:t>Answer: Yes, but with some limitations. This is referred as the Quantum Addressing Scheme. See P.268 in Nielsen and Chuang for conceptual details.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92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Before Going in</a:t>
            </a:r>
            <a:r>
              <a:rPr lang="mr-IN" dirty="0" smtClean="0"/>
              <a:t>…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When the whole graph has N routes, it is obvious that the whole algorithm will require O(N) operations.</a:t>
                </a:r>
              </a:p>
              <a:p>
                <a:r>
                  <a:rPr lang="en-GB" dirty="0" smtClean="0"/>
                  <a:t>For Quantum Computers, surprisingly, this is viable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𝑂</m:t>
                    </m:r>
                    <m:r>
                      <a:rPr lang="en-GB" b="0" i="1" smtClean="0">
                        <a:latin typeface="Cambria Math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charset="0"/>
                          </a:rPr>
                          <m:t>𝑁</m:t>
                        </m:r>
                      </m:e>
                    </m:rad>
                    <m:r>
                      <a:rPr lang="en-GB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GB" dirty="0" smtClean="0"/>
                  <a:t> operations!</a:t>
                </a:r>
              </a:p>
              <a:p>
                <a:r>
                  <a:rPr lang="en-GB" dirty="0" smtClean="0"/>
                  <a:t>Can we do better than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</a:rPr>
                      <m:t>𝑂</m:t>
                    </m:r>
                    <m:r>
                      <a:rPr lang="en-GB" i="1">
                        <a:latin typeface="Cambria Math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GB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GB" i="1">
                            <a:latin typeface="Cambria Math" charset="0"/>
                          </a:rPr>
                          <m:t>𝑁</m:t>
                        </m:r>
                      </m:e>
                    </m:rad>
                    <m:r>
                      <a:rPr lang="en-GB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GB" dirty="0" smtClean="0"/>
                  <a:t>?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r="-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0502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1. There is no such thing as ‘unstructured’ database. It can be complex and be similar to being unstructured, but it is little different.</a:t>
            </a:r>
          </a:p>
          <a:p>
            <a:r>
              <a:rPr lang="en-GB" dirty="0" smtClean="0"/>
              <a:t>2. The Quantum Addressing Scheme ruins the practicality. The scheme requires O(</a:t>
            </a:r>
            <a:r>
              <a:rPr lang="en-GB" dirty="0" err="1" smtClean="0"/>
              <a:t>NlogN</a:t>
            </a:r>
            <a:r>
              <a:rPr lang="en-GB" dirty="0" smtClean="0"/>
              <a:t>) operations, which is not the best optimisation one will hope for.</a:t>
            </a:r>
          </a:p>
        </p:txBody>
      </p:sp>
    </p:spTree>
    <p:extLst>
      <p:ext uri="{BB962C8B-B14F-4D97-AF65-F5344CB8AC3E}">
        <p14:creationId xmlns:p14="http://schemas.microsoft.com/office/powerpoint/2010/main" val="1043044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Optimality of the Search Algorithm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have shown that in a database that has N entries, with the Quantum Search Algorithm, we can do it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𝑂</m:t>
                    </m:r>
                    <m:r>
                      <a:rPr lang="en-GB" b="0" i="1" smtClean="0">
                        <a:latin typeface="Cambria Math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charset="0"/>
                          </a:rPr>
                          <m:t>𝑁</m:t>
                        </m:r>
                      </m:e>
                    </m:rad>
                    <m:r>
                      <a:rPr lang="en-GB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GB" dirty="0" smtClean="0"/>
                  <a:t> operations.</a:t>
                </a:r>
              </a:p>
              <a:p>
                <a:r>
                  <a:rPr lang="en-GB" dirty="0" smtClean="0"/>
                  <a:t>Is this the best you can do?</a:t>
                </a:r>
              </a:p>
              <a:p>
                <a:r>
                  <a:rPr lang="en-GB" dirty="0" smtClean="0"/>
                  <a:t>Answer: Yes. </a:t>
                </a:r>
                <a:r>
                  <a:rPr lang="en-GB" dirty="0"/>
                  <a:t>N</a:t>
                </a:r>
                <a:r>
                  <a:rPr lang="en-GB" dirty="0" smtClean="0"/>
                  <a:t>o </a:t>
                </a:r>
                <a:r>
                  <a:rPr lang="en-GB" dirty="0"/>
                  <a:t>quantum algorithm can perform this task using fewer than </a:t>
                </a:r>
                <a:r>
                  <a:rPr lang="en-GB" dirty="0" err="1"/>
                  <a:t>Ω</a:t>
                </a:r>
                <a:r>
                  <a:rPr lang="en-GB" dirty="0"/>
                  <a:t>(√N) accesses to the search oracle, and thus the algorithm we have demonstrated is optimal. </a:t>
                </a:r>
              </a:p>
              <a:p>
                <a:r>
                  <a:rPr lang="en-GB" dirty="0" smtClean="0"/>
                  <a:t>Let’s prove it!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380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Assumptions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 algorithm starts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, and assume that the search problem has only one solution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We have access to a general oracle, which returns a phase shift of -1 if the state is a solution, and 1 if not. In other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𝑂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r>
                      <a:rPr lang="en-GB" b="0" i="1" smtClean="0">
                        <a:latin typeface="Cambria Math" charset="0"/>
                      </a:rPr>
                      <m:t>𝐼</m:t>
                    </m:r>
                    <m:r>
                      <a:rPr lang="en-GB" b="0" i="1" smtClean="0">
                        <a:latin typeface="Cambria Math" charset="0"/>
                      </a:rPr>
                      <m:t>−2</m:t>
                    </m:r>
                    <m:d>
                      <m:dPr>
                        <m:begChr m:val="|"/>
                        <m:endChr m:val=""/>
                        <m:ctrlPr>
                          <a:rPr lang="hr-HR" altLang="ko-K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altLang="ko-K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altLang="ko-KR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  <m:d>
                      <m:dPr>
                        <m:begChr m:val="⟨"/>
                        <m:endChr m:val=""/>
                        <m:ctrlPr>
                          <a:rPr lang="hr-HR" altLang="ko-K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hr-HR" altLang="ko-K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altLang="ko-KR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hr-HR" dirty="0" err="1" smtClean="0"/>
                  <a:t>Define</a:t>
                </a:r>
                <a:r>
                  <a:rPr lang="hr-HR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hr-H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𝑥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𝑂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𝑂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𝑂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: The oracle is accessed k times, and obviously, the gap is filled by unitary operations.</a:t>
                </a:r>
              </a:p>
              <a:p>
                <a:r>
                  <a:rPr lang="hr-HR" dirty="0"/>
                  <a:t>Define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: This time, all the unitary operations are done, but the oracle is never accessed.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t="-10992" r="-625" b="-91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9098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Strategy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Define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hr-H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𝑥</m:t>
                                    </m:r>
                                  </m:sup>
                                </m:sSubSup>
                                <m:r>
                                  <a:rPr lang="en-GB" i="1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dirty="0" smtClean="0"/>
                  <a:t>. I omitted the bra-</a:t>
                </a:r>
                <a:r>
                  <a:rPr lang="en-GB" dirty="0" err="1" smtClean="0"/>
                  <a:t>ket</a:t>
                </a:r>
                <a:r>
                  <a:rPr lang="en-GB" dirty="0" smtClean="0"/>
                  <a:t> symbol. If this quantity is small, we cannot ‘extract’ the solutions with high probability.</a:t>
                </a:r>
              </a:p>
              <a:p>
                <a:r>
                  <a:rPr lang="en-GB" dirty="0" smtClean="0"/>
                  <a:t>We will use two steps to prove our assumption.</a:t>
                </a:r>
              </a:p>
              <a:p>
                <a:r>
                  <a:rPr lang="en-GB" dirty="0" smtClean="0"/>
                  <a:t>Step 1. There exists a bound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/>
                  <a:t> that it cannot grow faster than the rate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𝑂</m:t>
                    </m:r>
                    <m:r>
                      <a:rPr lang="en-GB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𝑘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Step 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/>
                  <a:t> must be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</a:rPr>
                      <m:t>𝑂</m:t>
                    </m:r>
                    <m:r>
                      <a:rPr lang="en-GB" i="1">
                        <a:latin typeface="Cambria Math" charset="0"/>
                      </a:rPr>
                      <m:t>(</m:t>
                    </m:r>
                    <m:r>
                      <a:rPr lang="en-GB" b="0" i="1" smtClean="0">
                        <a:latin typeface="Cambria Math" charset="0"/>
                      </a:rPr>
                      <m:t>𝑁</m:t>
                    </m:r>
                    <m:r>
                      <a:rPr lang="en-GB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GB" dirty="0" smtClean="0"/>
                  <a:t> to distinguish N alternatives with at least a probability of ½.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t="-6412" r="-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168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Induction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4</m:t>
                    </m:r>
                    <m:sSup>
                      <m:sSupPr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for k. Obviously, this is true for k=0.</a:t>
                </a:r>
              </a:p>
              <a:p>
                <a:r>
                  <a:rPr lang="en-US" dirty="0" smtClean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hr-H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𝑥</m:t>
                                    </m:r>
                                  </m:sup>
                                </m:sSubSup>
                                <m:r>
                                  <a:rPr lang="en-GB" i="1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GB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dirty="0" smtClean="0"/>
                  <a:t>. 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dirty="0" smtClean="0"/>
                  <a:t> is unitary, and therefore squaring it will return 1.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hr-H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𝑥</m:t>
                                    </m:r>
                                  </m:sup>
                                </m:sSubSup>
                                <m:r>
                                  <a:rPr lang="en-GB" i="1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GB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hr-HR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GB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sup>
                                    </m:sSubSup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+(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𝐼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GB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dirty="0" smtClean="0"/>
                  <a:t>, and 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𝑏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GB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</a:rPr>
                      <m:t>+2</m:t>
                    </m:r>
                    <m:d>
                      <m:dPr>
                        <m:begChr m:val="‖"/>
                        <m:endChr m:val="‖"/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</a:rPr>
                          <m:t>𝑏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</a:rPr>
                          <m:t>𝑐</m:t>
                        </m:r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GB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r="-14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302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Induction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This returns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𝑘</m:t>
                        </m:r>
                        <m:r>
                          <a:rPr lang="en-GB" i="1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hr-H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𝑥</m:t>
                                    </m:r>
                                  </m:sup>
                                </m:sSubSup>
                                <m:r>
                                  <a:rPr lang="en-GB" i="1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GB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GB" i="1">
                            <a:latin typeface="Cambria Math" charset="0"/>
                          </a:rPr>
                          <m:t>+4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hr-H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charset="0"/>
                                  </a:rPr>
                                  <m:t>𝑥</m:t>
                                </m:r>
                              </m:sup>
                            </m:sSubSup>
                            <m:r>
                              <a:rPr lang="en-GB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GB" i="1">
                            <a:latin typeface="Cambria Math" charset="0"/>
                          </a:rPr>
                          <m:t>+4</m:t>
                        </m:r>
                        <m:sSup>
                          <m:sSupPr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hr-HR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GB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+4</m:t>
                    </m:r>
                    <m:rad>
                      <m:radPr>
                        <m:degHide m:val="on"/>
                        <m:ctrlP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+4</m:t>
                    </m:r>
                  </m:oMath>
                </a14:m>
                <a:r>
                  <a:rPr lang="en-GB" dirty="0"/>
                  <a:t>. Note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hr-HR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GB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GB" i="1">
                        <a:latin typeface="Cambria Math" charset="0"/>
                      </a:rPr>
                      <m:t>=1</m:t>
                    </m:r>
                  </m:oMath>
                </a14:m>
                <a:r>
                  <a:rPr lang="en-GB" dirty="0"/>
                  <a:t> and the second term is calculated using Cauchy-Schwarz </a:t>
                </a:r>
                <a:r>
                  <a:rPr lang="en-GB" dirty="0" err="1"/>
                  <a:t>Ineq</a:t>
                </a:r>
                <a:r>
                  <a:rPr lang="en-GB" dirty="0"/>
                  <a:t>.</a:t>
                </a:r>
              </a:p>
              <a:p>
                <a:r>
                  <a:rPr lang="en-GB" dirty="0" smtClean="0"/>
                  <a:t>Putting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4</m:t>
                    </m:r>
                    <m:sSup>
                      <m:sSupPr>
                        <m:ctrlP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e>
                      <m:sup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returns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4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+8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+4=4</m:t>
                    </m:r>
                    <m:sSup>
                      <m:sSupPr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+1)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The induction is completed.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386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Distinguishing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Assume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GB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p>
                        <m:r>
                          <a:rPr lang="en-GB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1/2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hr-H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𝑥</m:t>
                                    </m:r>
                                  </m:sup>
                                </m:sSubSup>
                                <m:r>
                                  <a:rPr lang="en-GB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GB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dirty="0" smtClean="0"/>
                  <a:t>. In this case,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hr-H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𝑥</m:t>
                                    </m:r>
                                  </m:sup>
                                </m:sSubSup>
                                <m:r>
                                  <a:rPr lang="en-GB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GB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GB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2−2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charset="0"/>
                                  </a:rPr>
                                  <m:t>𝑥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2−</m:t>
                        </m:r>
                        <m:rad>
                          <m:radPr>
                            <m:degHide m:val="on"/>
                            <m:ctrlP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GB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hr-HR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GB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sup>
                                    </m:sSubSup>
                                    <m:r>
                                      <a:rPr lang="en-GB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GB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+(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GB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hr-H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𝑥</m:t>
                                    </m:r>
                                  </m:sup>
                                </m:sSubSup>
                                <m:r>
                                  <a:rPr lang="en-GB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GB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GB" b="0" i="1" smtClean="0">
                        <a:latin typeface="Cambria Math" charset="0"/>
                      </a:rPr>
                      <m:t>−2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charset="0"/>
                          </a:rPr>
                          <m:t>𝑥</m:t>
                        </m:r>
                      </m:sub>
                      <m:sup/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hr-H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charset="0"/>
                                  </a:rPr>
                                  <m:t>𝑥</m:t>
                                </m:r>
                              </m:sup>
                            </m:sSubSup>
                            <m:r>
                              <a:rPr lang="en-GB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GB" b="0" i="1" smtClean="0">
                        <a:latin typeface="Cambria Math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GB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−</m:t>
                    </m:r>
                    <m:r>
                      <a:rPr lang="en-GB" i="1">
                        <a:latin typeface="Cambria Math" charset="0"/>
                      </a:rPr>
                      <m:t>2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charset="0"/>
                          </a:rPr>
                          <m:t>𝑥</m:t>
                        </m:r>
                      </m:sub>
                      <m:sup/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hr-H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charset="0"/>
                                  </a:rPr>
                                  <m:t>𝑥</m:t>
                                </m:r>
                              </m:sup>
                            </m:sSubSup>
                            <m:r>
                              <a:rPr lang="en-GB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b="-54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1000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Distinguishing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Apply Cauchy-Schwarz for the last term: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charset="0"/>
                          </a:rPr>
                          <m:t>𝑥</m:t>
                        </m:r>
                      </m:sub>
                      <m:sup/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hr-H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charset="0"/>
                                  </a:rPr>
                                  <m:t>𝑥</m:t>
                                </m:r>
                              </m:sup>
                            </m:sSubSup>
                            <m:r>
                              <a:rPr lang="en-GB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GB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</m:oMath>
                </a14:m>
                <a:r>
                  <a:rPr lang="en-GB" dirty="0" smtClean="0"/>
                  <a:t> </a:t>
                </a:r>
              </a:p>
              <a:p>
                <a:r>
                  <a:rPr lang="en-GB" dirty="0" smtClean="0"/>
                  <a:t>Combining the results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charset="0"/>
                      </a:rPr>
                      <m:t>−2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charset="0"/>
                          </a:rPr>
                          <m:t>𝑥</m:t>
                        </m:r>
                      </m:sub>
                      <m:sup/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hr-H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charset="0"/>
                                  </a:rPr>
                                  <m:t>𝑥</m:t>
                                </m:r>
                              </m:sup>
                            </m:sSubSup>
                            <m:r>
                              <a:rPr lang="en-GB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r>
                  <a:rPr lang="en-GB" dirty="0" smtClean="0"/>
                  <a:t>Simple calculation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GB" dirty="0" smtClean="0"/>
                  <a:t>. Combining this with minimum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/>
                  <a:t>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0.42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</m:oMath>
                </a14:m>
                <a:r>
                  <a:rPr lang="en-GB" dirty="0" smtClean="0"/>
                  <a:t> for sufficiently large N.</a:t>
                </a:r>
              </a:p>
              <a:p>
                <a:r>
                  <a:rPr lang="en-GB" dirty="0" smtClean="0"/>
                  <a:t>The proof has been concluded.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627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Solutions for the Search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search algorithm can be summarised as finding solutions to a function </a:t>
            </a:r>
            <a:r>
              <a:rPr lang="en-GB" dirty="0"/>
              <a:t>f: If x is a solution for the search algorithm, f(x)=1. Else, f(x)=0</a:t>
            </a:r>
            <a:r>
              <a:rPr lang="en-GB" dirty="0" smtClean="0"/>
              <a:t>.</a:t>
            </a:r>
          </a:p>
          <a:p>
            <a:r>
              <a:rPr lang="en-GB" dirty="0" smtClean="0"/>
              <a:t>FUNDAMENTAL PROBLEM: Does this solution exist? How can we be sure?</a:t>
            </a:r>
            <a:endParaRPr lang="en-GB" dirty="0"/>
          </a:p>
          <a:p>
            <a:r>
              <a:rPr lang="en-GB" dirty="0" smtClean="0"/>
              <a:t>Actually, this problem is equally difficult as the search problem itself.</a:t>
            </a:r>
          </a:p>
          <a:p>
            <a:r>
              <a:rPr lang="en-GB" dirty="0" smtClean="0"/>
              <a:t>Let’s define the function for this problem as F. F, in general, is definitely a </a:t>
            </a:r>
            <a:r>
              <a:rPr lang="en-GB" dirty="0" err="1" smtClean="0"/>
              <a:t>boolean</a:t>
            </a:r>
            <a:r>
              <a:rPr lang="en-GB" dirty="0" smtClean="0"/>
              <a:t> function.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38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Functions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Let D(F) to be the minimum number of oracle access for a Classical computer to perform to determine F by certainty.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(</m:t>
                    </m:r>
                    <m:r>
                      <a:rPr lang="en-GB" b="0" i="1" smtClean="0">
                        <a:latin typeface="Cambria Math" charset="0"/>
                      </a:rPr>
                      <m:t>𝐹</m:t>
                    </m:r>
                    <m:r>
                      <a:rPr lang="en-GB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GB" dirty="0" smtClean="0"/>
                  <a:t>: Minimum number of oracle access for a Quantum computer requires to determine F by probability 2/3. 2/3 is actually arbitrary </a:t>
                </a:r>
                <a:r>
                  <a:rPr lang="mr-IN" dirty="0" smtClean="0"/>
                  <a:t>–</a:t>
                </a:r>
                <a:r>
                  <a:rPr lang="en-GB" dirty="0" smtClean="0"/>
                  <a:t> more than ½ is sufficient.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 charset="0"/>
                      </a:rPr>
                      <m:t>(</m:t>
                    </m:r>
                    <m:r>
                      <a:rPr lang="en-GB" i="1">
                        <a:latin typeface="Cambria Math" charset="0"/>
                      </a:rPr>
                      <m:t>𝐹</m:t>
                    </m:r>
                    <m:r>
                      <a:rPr lang="en-GB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GB" dirty="0"/>
                  <a:t>:</a:t>
                </a:r>
                <a:r>
                  <a:rPr lang="en-GB" dirty="0" smtClean="0"/>
                  <a:t> </a:t>
                </a:r>
                <a:r>
                  <a:rPr lang="en-GB" dirty="0"/>
                  <a:t>Minimum number of oracle access for a Quantum computer requires to determine F </a:t>
                </a:r>
                <a:r>
                  <a:rPr lang="en-GB" dirty="0" smtClean="0"/>
                  <a:t>by either certainly or inconclusively.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𝐸</m:t>
                        </m:r>
                      </m:sub>
                    </m:sSub>
                    <m:r>
                      <a:rPr lang="en-GB" i="1">
                        <a:latin typeface="Cambria Math" charset="0"/>
                      </a:rPr>
                      <m:t>(</m:t>
                    </m:r>
                    <m:r>
                      <a:rPr lang="en-GB" i="1">
                        <a:latin typeface="Cambria Math" charset="0"/>
                      </a:rPr>
                      <m:t>𝐹</m:t>
                    </m:r>
                    <m:r>
                      <a:rPr lang="en-GB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GB" dirty="0"/>
                  <a:t>:</a:t>
                </a:r>
                <a:r>
                  <a:rPr lang="en-GB" dirty="0" smtClean="0"/>
                  <a:t> </a:t>
                </a:r>
                <a:r>
                  <a:rPr lang="en-GB" dirty="0"/>
                  <a:t>Minimum number of oracle access for a Quantum computer requires to determine F by </a:t>
                </a:r>
                <a:r>
                  <a:rPr lang="en-GB" dirty="0" smtClean="0"/>
                  <a:t>certainty.</a:t>
                </a:r>
              </a:p>
              <a:p>
                <a:r>
                  <a:rPr lang="en-GB" dirty="0" smtClean="0"/>
                  <a:t>Obviously,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N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D</m:t>
                    </m:r>
                    <m:r>
                      <a:rPr lang="en-GB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F</m:t>
                    </m:r>
                    <m:r>
                      <a:rPr lang="en-GB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𝐸</m:t>
                        </m:r>
                      </m:sub>
                    </m:sSub>
                    <m:r>
                      <a:rPr lang="en-GB" i="1">
                        <a:latin typeface="Cambria Math" charset="0"/>
                      </a:rPr>
                      <m:t>(</m:t>
                    </m:r>
                    <m:r>
                      <a:rPr lang="en-GB" i="1">
                        <a:latin typeface="Cambria Math" charset="0"/>
                      </a:rPr>
                      <m:t>𝐹</m:t>
                    </m:r>
                    <m:r>
                      <a:rPr lang="en-GB" i="1">
                        <a:latin typeface="Cambria Math" charset="0"/>
                      </a:rPr>
                      <m:t>)≥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𝐹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)≥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𝐹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9" r="-1173" b="-1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33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Oracle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Suppose we wish to search through N elements.</a:t>
                </a:r>
              </a:p>
              <a:p>
                <a:r>
                  <a:rPr lang="en-GB" dirty="0" smtClean="0"/>
                  <a:t>Make indices of those form 1 to N: when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𝑁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 smtClean="0"/>
                  <a:t>, n bits will suffice.</a:t>
                </a:r>
              </a:p>
              <a:p>
                <a:endParaRPr lang="en-GB" dirty="0"/>
              </a:p>
              <a:p>
                <a:r>
                  <a:rPr lang="en-GB" dirty="0" smtClean="0"/>
                  <a:t>Assume the search algorithm has M solutions:</a:t>
                </a:r>
              </a:p>
              <a:p>
                <a:r>
                  <a:rPr lang="en-GB" dirty="0" smtClean="0"/>
                  <a:t>Define a function f: If x is a solution for the search algorithm, f(x)=1. Else, f(x)=0.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0920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of Polynomials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now construct a minimum degree polynomial to </a:t>
                </a:r>
                <a:r>
                  <a:rPr lang="en-GB" i="1" dirty="0" smtClean="0"/>
                  <a:t>represent</a:t>
                </a:r>
                <a:r>
                  <a:rPr lang="en-GB" dirty="0" smtClean="0"/>
                  <a:t> a Boolean function F(X).</a:t>
                </a:r>
              </a:p>
              <a:p>
                <a:r>
                  <a:rPr lang="en-GB" i="1" dirty="0" smtClean="0"/>
                  <a:t>Represent?:</a:t>
                </a:r>
                <a:r>
                  <a:rPr lang="en-GB" dirty="0" smtClean="0"/>
                  <a:t> For all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𝑋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{0,1}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GB" i="1" dirty="0" smtClean="0"/>
                  <a:t>,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GB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GB" b="0" i="1" dirty="0" smtClean="0">
                        <a:latin typeface="Cambria Math" charset="0"/>
                      </a:rPr>
                      <m:t>=</m:t>
                    </m:r>
                    <m:r>
                      <a:rPr lang="en-GB" b="0" i="1" dirty="0" smtClean="0">
                        <a:latin typeface="Cambria Math" charset="0"/>
                      </a:rPr>
                      <m:t>𝐹</m:t>
                    </m:r>
                    <m:r>
                      <a:rPr lang="en-GB" b="0" i="1" dirty="0" smtClean="0">
                        <a:latin typeface="Cambria Math" charset="0"/>
                      </a:rPr>
                      <m:t>(</m:t>
                    </m:r>
                    <m:r>
                      <a:rPr lang="en-GB" b="0" i="1" dirty="0" smtClean="0">
                        <a:latin typeface="Cambria Math" charset="0"/>
                      </a:rPr>
                      <m:t>𝑋</m:t>
                    </m:r>
                    <m:r>
                      <a:rPr lang="en-GB" b="0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GB" i="1" dirty="0" smtClean="0"/>
                  <a:t>, </a:t>
                </a:r>
                <a:r>
                  <a:rPr lang="en-GB" dirty="0" smtClean="0"/>
                  <a:t>p is the polynomial.</a:t>
                </a:r>
                <a:endParaRPr lang="en-GB" i="1" dirty="0"/>
              </a:p>
              <a:p>
                <a:r>
                  <a:rPr lang="en-GB" dirty="0" smtClean="0"/>
                  <a:t>Suitable candidate: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charset="0"/>
                          </a:rPr>
                          <m:t>𝑌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{0,1}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sup>
                        </m:sSup>
                      </m:sub>
                      <m:sup/>
                      <m:e>
                        <m:r>
                          <a:rPr lang="en-GB" b="0" i="1" smtClean="0">
                            <a:latin typeface="Cambria Math" charset="0"/>
                          </a:rPr>
                          <m:t>𝐹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𝑌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)</m:t>
                        </m:r>
                        <m:nary>
                          <m:naryPr>
                            <m:chr m:val="∏"/>
                            <m:ctrlPr>
                              <a:rPr lang="is-IS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[1−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n-GB" dirty="0" smtClean="0"/>
              </a:p>
              <a:p>
                <a:r>
                  <a:rPr lang="en-GB" dirty="0" smtClean="0"/>
                  <a:t>Important property: The minimum degree polynomial representing F(X) is unique.</a:t>
                </a:r>
              </a:p>
              <a:p>
                <a:r>
                  <a:rPr lang="en-GB" dirty="0" smtClean="0"/>
                  <a:t>It has been proven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𝐷</m:t>
                    </m:r>
                    <m:r>
                      <a:rPr lang="en-GB" b="0" i="1" smtClean="0">
                        <a:latin typeface="Cambria Math" charset="0"/>
                      </a:rPr>
                      <m:t>(</m:t>
                    </m:r>
                    <m:r>
                      <a:rPr lang="en-GB" b="0" i="1" smtClean="0">
                        <a:latin typeface="Cambria Math" charset="0"/>
                      </a:rPr>
                      <m:t>𝐹</m:t>
                    </m:r>
                    <m:r>
                      <a:rPr lang="en-GB" b="0" i="1" smtClean="0">
                        <a:latin typeface="Cambria Math" charset="0"/>
                      </a:rPr>
                      <m:t>)≤</m:t>
                    </m:r>
                    <m:sSup>
                      <m:sSupPr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lang="en-GB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deg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r="-391" b="-70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220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Properties and Functions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‘Approximating’ Polynomial: A polynomial such that for all x,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</m:d>
                        <m:r>
                          <a:rPr lang="en-GB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𝐹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)</m:t>
                        </m:r>
                      </m:e>
                    </m:d>
                    <m:r>
                      <a:rPr lang="hr-H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1/3</m:t>
                    </m:r>
                  </m:oMath>
                </a14:m>
                <a:r>
                  <a:rPr lang="en-GB" dirty="0" smtClean="0"/>
                  <a:t>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charset="0"/>
                          </a:rPr>
                          <m:t>deg</m:t>
                        </m:r>
                        <m:r>
                          <a:rPr lang="en-GB" b="0" i="0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charset="0"/>
                          </a:rPr>
                          <m:t>F</m:t>
                        </m:r>
                        <m:r>
                          <a:rPr lang="en-GB" b="0" i="0" smtClean="0">
                            <a:latin typeface="Cambria Math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GB" dirty="0" smtClean="0"/>
                  <a:t> denotes the degree.</a:t>
                </a:r>
              </a:p>
              <a:p>
                <a:r>
                  <a:rPr lang="en-GB" dirty="0" smtClean="0"/>
                  <a:t>Properties: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charset="0"/>
                          </a:rPr>
                          <m:t>deg</m:t>
                        </m:r>
                        <m:r>
                          <a:rPr lang="en-GB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charset="0"/>
                          </a:rPr>
                          <m:t>OR</m:t>
                        </m:r>
                        <m:r>
                          <a:rPr lang="en-GB">
                            <a:latin typeface="Cambria Math" charset="0"/>
                          </a:rPr>
                          <m:t>)</m:t>
                        </m:r>
                      </m:e>
                    </m:acc>
                    <m:r>
                      <a:rPr lang="en-GB" b="0" i="1" smtClean="0">
                        <a:latin typeface="Cambria Math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GB" i="1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charset="0"/>
                          </a:rPr>
                          <m:t>deg</m:t>
                        </m:r>
                        <m:r>
                          <a:rPr lang="en-GB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charset="0"/>
                          </a:rPr>
                          <m:t>AND</m:t>
                        </m:r>
                        <m:r>
                          <a:rPr lang="en-GB">
                            <a:latin typeface="Cambria Math" charset="0"/>
                          </a:rPr>
                          <m:t>)</m:t>
                        </m:r>
                      </m:e>
                    </m:acc>
                    <m:r>
                      <a:rPr lang="en-GB" b="0" i="1" smtClean="0">
                        <a:latin typeface="Cambria Math" charset="0"/>
                      </a:rPr>
                      <m:t> 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Θ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r>
                  <a:rPr lang="en-GB" dirty="0" smtClean="0"/>
                  <a:t/>
                </a:r>
                <a:br>
                  <a:rPr lang="en-GB" dirty="0" smtClean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𝐷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</a:rPr>
                          <m:t>𝐹</m:t>
                        </m:r>
                      </m:e>
                    </m: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≤216</m:t>
                    </m:r>
                    <m:acc>
                      <m:accPr>
                        <m:chr m:val="̃"/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deg</m:t>
                        </m:r>
                      </m:e>
                    </m:acc>
                    <m:sSup>
                      <m:sSupPr>
                        <m:ctrlPr>
                          <a:rPr lang="en-GB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𝐹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6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r>
                  <a:rPr lang="en-GB" dirty="0" smtClean="0"/>
                  <a:t>Quiz. 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4914900"/>
            <a:ext cx="70993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668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Linking with Quantum Circuits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think of a quantum algorithm Q which performs T queries to the oracle.</a:t>
                </a:r>
              </a:p>
              <a:p>
                <a:r>
                  <a:rPr lang="en-GB" dirty="0" smtClean="0"/>
                  <a:t>We can represent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𝑄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is-I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r>
                          <a:rPr lang="en-GB" b="0" i="1" smtClean="0">
                            <a:latin typeface="Cambria Math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r>
                  <a:rPr lang="en-GB" dirty="0" smtClean="0"/>
                  <a:t>Theorem.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/>
                  <a:t> are polynomials of degrees at most at T. The proof is accessible, but I won’t delve deep in this.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r="-1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8575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/>
                  <a:t> has a minimum degree of T, probability will obviously have a degree of 2T.</a:t>
                </a:r>
              </a:p>
              <a:p>
                <a:r>
                  <a:rPr lang="en-GB" dirty="0" smtClean="0"/>
                  <a:t>Case 1. P(X)=F(X) with certainty.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charset="0"/>
                      </a:rPr>
                      <m:t>deg</m:t>
                    </m:r>
                    <m:r>
                      <a:rPr lang="en-GB" b="0" i="0" smtClean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charset="0"/>
                      </a:rPr>
                      <m:t>F</m:t>
                    </m:r>
                    <m:r>
                      <a:rPr lang="en-GB" b="0" i="0" smtClean="0">
                        <a:latin typeface="Cambria Math" charset="0"/>
                      </a:rPr>
                      <m:t>)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r>
                  <a:rPr lang="en-GB" dirty="0" smtClean="0"/>
                  <a:t>. 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𝐸</m:t>
                        </m:r>
                      </m:sub>
                    </m:sSub>
                    <m:r>
                      <a:rPr lang="en-GB" i="1">
                        <a:latin typeface="Cambria Math" charset="0"/>
                      </a:rPr>
                      <m:t>(</m:t>
                    </m:r>
                    <m:r>
                      <a:rPr lang="en-GB" i="1">
                        <a:latin typeface="Cambria Math" charset="0"/>
                      </a:rPr>
                      <m:t>𝐹</m:t>
                    </m:r>
                    <m:r>
                      <a:rPr lang="en-GB" i="1">
                        <a:latin typeface="Cambria Math" charset="0"/>
                      </a:rPr>
                      <m:t>)</m:t>
                    </m:r>
                    <m:r>
                      <a:rPr lang="en-GB" dirty="0">
                        <a:ea typeface="Cambria Math" charset="0"/>
                        <a:cs typeface="Cambria Math" charset="0"/>
                      </a:rPr>
                      <m:t>≥</m:t>
                    </m:r>
                    <m:f>
                      <m:fPr>
                        <m:ctrlPr>
                          <a:rPr lang="mr-IN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>
                            <a:latin typeface="Cambria Math" charset="0"/>
                          </a:rPr>
                          <m:t>deg</m:t>
                        </m:r>
                        <m:r>
                          <a:rPr lang="en-GB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charset="0"/>
                          </a:rPr>
                          <m:t>F</m:t>
                        </m:r>
                        <m:r>
                          <a:rPr lang="en-GB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GB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Case 2. Approximation. Analogously,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charset="0"/>
                      </a:rPr>
                      <m:t>(</m:t>
                    </m:r>
                    <m:r>
                      <a:rPr lang="en-GB" i="1">
                        <a:latin typeface="Cambria Math" charset="0"/>
                      </a:rPr>
                      <m:t>𝐹</m:t>
                    </m:r>
                    <m:r>
                      <a:rPr lang="en-GB" i="1">
                        <a:latin typeface="Cambria Math" charset="0"/>
                      </a:rPr>
                      <m:t>)</m:t>
                    </m:r>
                    <m:r>
                      <a:rPr lang="en-GB" dirty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f>
                      <m:fPr>
                        <m:ctrlPr>
                          <a:rPr lang="mr-I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acc>
                          <m:accPr>
                            <m:chr m:val="̃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charset="0"/>
                              </a:rPr>
                              <m:t>deg</m:t>
                            </m:r>
                            <m:r>
                              <a:rPr lang="en-GB">
                                <a:latin typeface="Cambria Math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charset="0"/>
                              </a:rPr>
                              <m:t>F</m:t>
                            </m:r>
                            <m:r>
                              <a:rPr lang="en-GB">
                                <a:latin typeface="Cambria Math" charset="0"/>
                              </a:rPr>
                              <m:t>)</m:t>
                            </m:r>
                          </m:e>
                        </m:acc>
                      </m:num>
                      <m:den>
                        <m:r>
                          <a:rPr lang="en-GB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r="-8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8060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and Caveats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 smtClean="0"/>
                  <a:t>Compare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</a:rPr>
                      <m:t>𝐷</m:t>
                    </m:r>
                    <m:r>
                      <a:rPr lang="en-GB" i="1">
                        <a:latin typeface="Cambria Math" charset="0"/>
                      </a:rPr>
                      <m:t>(</m:t>
                    </m:r>
                    <m:r>
                      <a:rPr lang="en-GB" i="1">
                        <a:latin typeface="Cambria Math" charset="0"/>
                      </a:rPr>
                      <m:t>𝐹</m:t>
                    </m:r>
                    <m:r>
                      <a:rPr lang="en-GB" i="1">
                        <a:latin typeface="Cambria Math" charset="0"/>
                      </a:rPr>
                      <m:t>)≤</m:t>
                    </m:r>
                    <m:sSup>
                      <m:sSupPr>
                        <m:ctrlP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lang="en-GB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deg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  <m:sup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</a:rPr>
                      <m:t>𝐷</m:t>
                    </m:r>
                    <m:d>
                      <m:dPr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charset="0"/>
                          </a:rPr>
                          <m:t>𝐹</m:t>
                        </m:r>
                      </m:e>
                    </m:d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≤216</m:t>
                    </m:r>
                    <m:acc>
                      <m:accPr>
                        <m:chr m:val="̃"/>
                        <m:ctrlP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deg</m:t>
                        </m:r>
                      </m:e>
                    </m:acc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charset="0"/>
                          </a:rPr>
                          <m:t>(</m:t>
                        </m:r>
                        <m:r>
                          <a:rPr lang="en-GB" i="1">
                            <a:latin typeface="Cambria Math" charset="0"/>
                          </a:rPr>
                          <m:t>𝐹</m:t>
                        </m:r>
                        <m:r>
                          <a:rPr lang="en-GB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GB" i="1">
                            <a:latin typeface="Cambria Math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GB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𝐸</m:t>
                        </m:r>
                      </m:sub>
                    </m:sSub>
                    <m:r>
                      <a:rPr lang="en-GB" i="1">
                        <a:latin typeface="Cambria Math" charset="0"/>
                      </a:rPr>
                      <m:t>(</m:t>
                    </m:r>
                    <m:r>
                      <a:rPr lang="en-GB" i="1">
                        <a:latin typeface="Cambria Math" charset="0"/>
                      </a:rPr>
                      <m:t>𝐹</m:t>
                    </m:r>
                    <m:r>
                      <a:rPr lang="en-GB" i="1">
                        <a:latin typeface="Cambria Math" charset="0"/>
                      </a:rPr>
                      <m:t>)</m:t>
                    </m:r>
                    <m:r>
                      <a:rPr lang="en-GB" dirty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f>
                      <m:fPr>
                        <m:ctrlPr>
                          <a:rPr lang="mr-I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>
                            <a:latin typeface="Cambria Math" charset="0"/>
                          </a:rPr>
                          <m:t>deg</m:t>
                        </m:r>
                        <m:r>
                          <a:rPr lang="en-GB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charset="0"/>
                          </a:rPr>
                          <m:t>F</m:t>
                        </m:r>
                        <m:r>
                          <a:rPr lang="en-GB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GB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charset="0"/>
                      </a:rPr>
                      <m:t>(</m:t>
                    </m:r>
                    <m:r>
                      <a:rPr lang="en-GB" i="1">
                        <a:latin typeface="Cambria Math" charset="0"/>
                      </a:rPr>
                      <m:t>𝐹</m:t>
                    </m:r>
                    <m:r>
                      <a:rPr lang="en-GB" i="1">
                        <a:latin typeface="Cambria Math" charset="0"/>
                      </a:rPr>
                      <m:t>)</m:t>
                    </m:r>
                    <m:r>
                      <a:rPr lang="en-GB" dirty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f>
                      <m:fPr>
                        <m:ctrlPr>
                          <a:rPr lang="mr-I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acc>
                          <m:accPr>
                            <m:chr m:val="̃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charset="0"/>
                              </a:rPr>
                              <m:t>deg</m:t>
                            </m:r>
                            <m:r>
                              <a:rPr lang="en-GB">
                                <a:latin typeface="Cambria Math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charset="0"/>
                              </a:rPr>
                              <m:t>F</m:t>
                            </m:r>
                            <m:r>
                              <a:rPr lang="en-GB">
                                <a:latin typeface="Cambria Math" charset="0"/>
                              </a:rPr>
                              <m:t>)</m:t>
                            </m:r>
                          </m:e>
                        </m:acc>
                      </m:num>
                      <m:den>
                        <m:r>
                          <a:rPr lang="en-GB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𝐸</m:t>
                        </m:r>
                      </m:sub>
                    </m:sSub>
                    <m:r>
                      <a:rPr lang="en-GB" i="1">
                        <a:latin typeface="Cambria Math" charset="0"/>
                      </a:rPr>
                      <m:t>(</m:t>
                    </m:r>
                    <m:r>
                      <a:rPr lang="en-GB" i="1">
                        <a:latin typeface="Cambria Math" charset="0"/>
                      </a:rPr>
                      <m:t>𝐹</m:t>
                    </m:r>
                    <m:r>
                      <a:rPr lang="en-GB" i="1">
                        <a:latin typeface="Cambria Math" charset="0"/>
                      </a:rPr>
                      <m:t>)</m:t>
                    </m:r>
                    <m:r>
                      <a:rPr lang="en-GB" dirty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sSup>
                      <m:sSupPr>
                        <m:ctrlPr>
                          <a:rPr lang="en-GB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mr-IN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GB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𝐷</m:t>
                                </m:r>
                                <m:r>
                                  <a:rPr lang="en-GB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GB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𝐹</m:t>
                                </m:r>
                                <m:r>
                                  <a:rPr lang="en-GB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GB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32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charset="0"/>
                      </a:rPr>
                      <m:t>(</m:t>
                    </m:r>
                    <m:r>
                      <a:rPr lang="en-GB" i="1">
                        <a:latin typeface="Cambria Math" charset="0"/>
                      </a:rPr>
                      <m:t>𝐹</m:t>
                    </m:r>
                    <m:r>
                      <a:rPr lang="en-GB" i="1">
                        <a:latin typeface="Cambria Math" charset="0"/>
                      </a:rPr>
                      <m:t>)</m:t>
                    </m:r>
                    <m:r>
                      <a:rPr lang="en-GB" dirty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sSup>
                      <m:sSupPr>
                        <m:ctrlPr>
                          <a:rPr lang="en-GB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mr-IN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GB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𝐷</m:t>
                                </m:r>
                                <m:r>
                                  <a:rPr lang="en-GB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GB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𝐹</m:t>
                                </m:r>
                                <m:r>
                                  <a:rPr lang="en-GB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GB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13824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1/</m:t>
                        </m:r>
                        <m:r>
                          <a:rPr lang="en-GB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Black box method only provides polynomial speedups compared to classical algorithms AT MOST.</a:t>
                </a:r>
              </a:p>
              <a:p>
                <a:r>
                  <a:rPr lang="en-GB" dirty="0" smtClean="0"/>
                  <a:t>Even this is in many cases impossible. </a:t>
                </a:r>
              </a:p>
              <a:p>
                <a:r>
                  <a:rPr lang="en-GB" dirty="0" smtClean="0"/>
                  <a:t>However, it is known that for F=OR and D(F)=N,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</a:rPr>
                          <m:t>𝐹</m:t>
                        </m:r>
                      </m:e>
                    </m: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</m:ra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GB" dirty="0" smtClean="0"/>
                  <a:t>. What is this algorithm?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9" r="-391" b="-4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731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Before Finishing</a:t>
            </a:r>
            <a:r>
              <a:rPr lang="mr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Fourier Transform and the Search Algorithm provides both the revolutionary aspects of Quantum computing as well as its limitations.</a:t>
            </a:r>
          </a:p>
          <a:p>
            <a:r>
              <a:rPr lang="en-GB" dirty="0" smtClean="0"/>
              <a:t>Until now, our work was mostly theoretical; first we looked at Quantum circuits and expanded it to applications.</a:t>
            </a:r>
          </a:p>
          <a:p>
            <a:r>
              <a:rPr lang="en-GB" dirty="0" smtClean="0"/>
              <a:t>The next seminar will be different </a:t>
            </a:r>
            <a:r>
              <a:rPr lang="mr-IN" dirty="0" smtClean="0"/>
              <a:t>–</a:t>
            </a:r>
            <a:r>
              <a:rPr lang="en-GB" dirty="0" smtClean="0"/>
              <a:t> we will discuss the real world implementations of Quantum Computing.</a:t>
            </a:r>
          </a:p>
        </p:txBody>
      </p:sp>
    </p:spTree>
    <p:extLst>
      <p:ext uri="{BB962C8B-B14F-4D97-AF65-F5344CB8AC3E}">
        <p14:creationId xmlns:p14="http://schemas.microsoft.com/office/powerpoint/2010/main" val="5680980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Before Finishing</a:t>
            </a:r>
            <a:r>
              <a:rPr lang="mr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Also, it is easily conceivable that non-ideal real world implementations will have </a:t>
            </a:r>
            <a:r>
              <a:rPr lang="en-GB" dirty="0" smtClean="0"/>
              <a:t>some differences from the idealistic circuits we have seen.</a:t>
            </a:r>
          </a:p>
          <a:p>
            <a:r>
              <a:rPr lang="en-GB" dirty="0" smtClean="0"/>
              <a:t>Is information lost? Are there noises? How can we measure and reduce it?</a:t>
            </a:r>
          </a:p>
          <a:p>
            <a:r>
              <a:rPr lang="en-GB" dirty="0" smtClean="0"/>
              <a:t>These are the basic concepts of Quantum Information Theory, which will be the second part of Nielsen and Chuang.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647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Oracle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Quantum Oracle: A Black Box </a:t>
                </a:r>
                <a:r>
                  <a:rPr lang="en-GB" dirty="0"/>
                  <a:t>with the ability to </a:t>
                </a:r>
                <a:r>
                  <a:rPr lang="en-GB" dirty="0" smtClean="0"/>
                  <a:t>recognise </a:t>
                </a:r>
                <a:r>
                  <a:rPr lang="en-GB" dirty="0"/>
                  <a:t>solutions to the search problem. </a:t>
                </a:r>
              </a:p>
              <a:p>
                <a:r>
                  <a:rPr lang="en-GB" dirty="0" smtClean="0"/>
                  <a:t>How the oracle functions is a later topic.</a:t>
                </a:r>
              </a:p>
              <a:p>
                <a:endParaRPr lang="en-GB" dirty="0"/>
              </a:p>
              <a:p>
                <a:r>
                  <a:rPr lang="en-GB" dirty="0" smtClean="0"/>
                  <a:t>How does the oracle ‘recognise’? : Oracle Qubit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endParaRPr lang="en-GB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756" y="5103256"/>
            <a:ext cx="2794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4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Hadamard</a:t>
            </a:r>
            <a:r>
              <a:rPr lang="en-GB" dirty="0" smtClean="0"/>
              <a:t> Transform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Quiz. Apply the oracle transformation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GB" b="0" i="1" smtClean="0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Ans.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GB" i="1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i="1">
                                <a:latin typeface="Cambria Math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GB" b="0" i="1" smtClean="0">
                        <a:latin typeface="Cambria Math" charset="0"/>
                      </a:rPr>
                      <m:t>→</m:t>
                    </m:r>
                    <m:sSup>
                      <m:sSup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(−1)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𝑓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)</m:t>
                        </m:r>
                      </m:sup>
                    </m:sSup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GB" i="1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i="1">
                                <a:latin typeface="Cambria Math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GB" dirty="0" smtClean="0"/>
              </a:p>
              <a:p>
                <a:r>
                  <a:rPr lang="en-GB" dirty="0" smtClean="0"/>
                  <a:t>Note that the oracle qubit DOES NOT change during the process.</a:t>
                </a:r>
              </a:p>
              <a:p>
                <a:r>
                  <a:rPr lang="en-GB" dirty="0" smtClean="0"/>
                  <a:t>Simplification: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charset="0"/>
                      </a:rPr>
                      <m:t>→</m:t>
                    </m:r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charset="0"/>
                          </a:rPr>
                          <m:t>(−1)</m:t>
                        </m:r>
                      </m:e>
                      <m:sup>
                        <m:r>
                          <a:rPr lang="en-GB" i="1">
                            <a:latin typeface="Cambria Math" charset="0"/>
                          </a:rPr>
                          <m:t>𝑓</m:t>
                        </m:r>
                        <m:r>
                          <a:rPr lang="en-GB" i="1">
                            <a:latin typeface="Cambria Math" charset="0"/>
                          </a:rPr>
                          <m:t>(</m:t>
                        </m:r>
                        <m:r>
                          <a:rPr lang="en-GB" i="1">
                            <a:latin typeface="Cambria Math" charset="0"/>
                          </a:rPr>
                          <m:t>𝑥</m:t>
                        </m:r>
                        <m:r>
                          <a:rPr lang="en-GB" i="1">
                            <a:latin typeface="Cambria Math" charset="0"/>
                          </a:rPr>
                          <m:t>)</m:t>
                        </m:r>
                      </m:sup>
                    </m:sSup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GB" dirty="0" smtClean="0"/>
              </a:p>
              <a:p>
                <a:r>
                  <a:rPr lang="en-GB" dirty="0" smtClean="0"/>
                  <a:t>The oracle </a:t>
                </a:r>
                <a:r>
                  <a:rPr lang="en-GB" i="1" dirty="0" smtClean="0"/>
                  <a:t>marks</a:t>
                </a:r>
                <a:r>
                  <a:rPr lang="en-GB" dirty="0" smtClean="0"/>
                  <a:t> the solutions to the search problem.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2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Does the Oracle already know the solution?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i="1" dirty="0" smtClean="0"/>
                  <a:t>Knowing</a:t>
                </a:r>
                <a:r>
                  <a:rPr lang="en-GB" dirty="0" smtClean="0"/>
                  <a:t> and </a:t>
                </a:r>
                <a:r>
                  <a:rPr lang="en-GB" i="1" dirty="0" smtClean="0"/>
                  <a:t>Recognising</a:t>
                </a:r>
                <a:r>
                  <a:rPr lang="en-GB" dirty="0" smtClean="0"/>
                  <a:t> solutions are different subjects.</a:t>
                </a:r>
              </a:p>
              <a:p>
                <a:r>
                  <a:rPr lang="en-GB" dirty="0" smtClean="0"/>
                  <a:t>Example. Factorisation of m</a:t>
                </a:r>
              </a:p>
              <a:p>
                <a:r>
                  <a:rPr lang="en-GB" dirty="0" smtClean="0"/>
                  <a:t>Set the oracle to divide m by x if the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 comes as the input. If possible, flip the qubit.</a:t>
                </a:r>
              </a:p>
              <a:p>
                <a:r>
                  <a:rPr lang="en-GB" dirty="0" smtClean="0"/>
                  <a:t>f: 1 if x divides m, 0 if not.</a:t>
                </a:r>
              </a:p>
              <a:p>
                <a:r>
                  <a:rPr lang="en-GB" dirty="0" smtClean="0"/>
                  <a:t>Then, construct a circuit that makes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→</m:t>
                    </m:r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𝑞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⊕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GB" dirty="0" smtClean="0"/>
              </a:p>
              <a:p>
                <a:r>
                  <a:rPr lang="en-GB" dirty="0" smtClean="0"/>
                  <a:t>We know that we construct the relevant quantum circuits.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04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 Procedures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First, apply the </a:t>
                </a:r>
                <a:r>
                  <a:rPr lang="en-GB" dirty="0" err="1" smtClean="0"/>
                  <a:t>Hadamard</a:t>
                </a:r>
                <a:r>
                  <a:rPr lang="en-GB" dirty="0" smtClean="0"/>
                  <a:t> Transform to make the equal superposition state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is-I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GB" b="0" i="1" smtClean="0">
                            <a:latin typeface="Cambria Math" charset="0"/>
                          </a:rPr>
                          <m:t>𝑁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From here, the search algorithm is consisted of a routine operation called as the </a:t>
                </a:r>
                <a:r>
                  <a:rPr lang="en-GB" i="1" dirty="0" smtClean="0"/>
                  <a:t>Grover Iteration.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879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1121</TotalTime>
  <Words>4636</Words>
  <Application>Microsoft Macintosh PowerPoint</Application>
  <PresentationFormat>Widescreen</PresentationFormat>
  <Paragraphs>260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Cambria Math</vt:lpstr>
      <vt:lpstr>Mangal</vt:lpstr>
      <vt:lpstr>MS Shell Dlg 2</vt:lpstr>
      <vt:lpstr>Wingdings</vt:lpstr>
      <vt:lpstr>Wingdings 3</vt:lpstr>
      <vt:lpstr>맑은 고딕</vt:lpstr>
      <vt:lpstr>Arial</vt:lpstr>
      <vt:lpstr>Madison</vt:lpstr>
      <vt:lpstr>Quantum Search Algorithms</vt:lpstr>
      <vt:lpstr>Before Going in…</vt:lpstr>
      <vt:lpstr>Before Going in…</vt:lpstr>
      <vt:lpstr>Before Going in…</vt:lpstr>
      <vt:lpstr>The Oracle</vt:lpstr>
      <vt:lpstr>The Oracle</vt:lpstr>
      <vt:lpstr>Hadamard Transform</vt:lpstr>
      <vt:lpstr>Does the Oracle already know the solution?</vt:lpstr>
      <vt:lpstr>Prerequisite Procedures</vt:lpstr>
      <vt:lpstr>Grover Iteration</vt:lpstr>
      <vt:lpstr>Schematic Diagram</vt:lpstr>
      <vt:lpstr>Further Explanations</vt:lpstr>
      <vt:lpstr>Geometric Visualisation</vt:lpstr>
      <vt:lpstr>Geometric Visualisation</vt:lpstr>
      <vt:lpstr>Summary</vt:lpstr>
      <vt:lpstr>Performance</vt:lpstr>
      <vt:lpstr>Performance</vt:lpstr>
      <vt:lpstr>Summary</vt:lpstr>
      <vt:lpstr>Caveats</vt:lpstr>
      <vt:lpstr>‘Deriving’ the Quantum Search Algorithm</vt:lpstr>
      <vt:lpstr>The Hamiltonian</vt:lpstr>
      <vt:lpstr>The Hamiltonian</vt:lpstr>
      <vt:lpstr>Analysis</vt:lpstr>
      <vt:lpstr>Realisations as Quantum Circuits</vt:lpstr>
      <vt:lpstr>Links with the Search Algorithm</vt:lpstr>
      <vt:lpstr>Quantum Counting</vt:lpstr>
      <vt:lpstr>The Basics</vt:lpstr>
      <vt:lpstr>Recall </vt:lpstr>
      <vt:lpstr>Approximate Quantum Counting Algorithm</vt:lpstr>
      <vt:lpstr>Estimation of Error</vt:lpstr>
      <vt:lpstr>Speeding up NP-complete problems</vt:lpstr>
      <vt:lpstr>The Quantum-Way</vt:lpstr>
      <vt:lpstr>Search in an Unstructured Database</vt:lpstr>
      <vt:lpstr>Classical Algorithm</vt:lpstr>
      <vt:lpstr>The ‘Quantum’ CPU</vt:lpstr>
      <vt:lpstr>‘Quantum’ Memory</vt:lpstr>
      <vt:lpstr>The Oracle</vt:lpstr>
      <vt:lpstr>The Oracle</vt:lpstr>
      <vt:lpstr>Some Analysis</vt:lpstr>
      <vt:lpstr>Practicality</vt:lpstr>
      <vt:lpstr>Optimality of the Search Algorithm</vt:lpstr>
      <vt:lpstr>Assumptions</vt:lpstr>
      <vt:lpstr>Our Strategy</vt:lpstr>
      <vt:lpstr>Induction</vt:lpstr>
      <vt:lpstr>Induction</vt:lpstr>
      <vt:lpstr>Distinguishing Solutions</vt:lpstr>
      <vt:lpstr>Distinguishing Solutions</vt:lpstr>
      <vt:lpstr>Solutions for the Search Problem</vt:lpstr>
      <vt:lpstr>Defining Functions</vt:lpstr>
      <vt:lpstr>Method of Polynomials</vt:lpstr>
      <vt:lpstr>More Properties and Functions</vt:lpstr>
      <vt:lpstr>Linking with Quantum Circuits</vt:lpstr>
      <vt:lpstr>Results</vt:lpstr>
      <vt:lpstr>Results and Caveats</vt:lpstr>
      <vt:lpstr>Before Finishing…</vt:lpstr>
      <vt:lpstr>Before Finishing…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Search Algorithms</dc:title>
  <dc:creator>Luke Kim</dc:creator>
  <cp:lastModifiedBy>Luke Kim</cp:lastModifiedBy>
  <cp:revision>50</cp:revision>
  <dcterms:created xsi:type="dcterms:W3CDTF">2017-09-02T12:47:27Z</dcterms:created>
  <dcterms:modified xsi:type="dcterms:W3CDTF">2017-09-13T13:05:11Z</dcterms:modified>
</cp:coreProperties>
</file>