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A8174-6B06-EC48-98DA-F6403D321192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1CAA6-00DA-1F47-8F17-E939D3B18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1CAA6-00DA-1F47-8F17-E939D3B18D2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3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Quantum Computations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Seminar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20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Controlled Operations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Matrix Representations: Remember this?</a:t>
                </a:r>
              </a:p>
              <a:p>
                <a:r>
                  <a:rPr lang="en-GB" dirty="0"/>
                  <a:t>If the control qubit is set then U is </a:t>
                </a:r>
                <a:r>
                  <a:rPr lang="en-GB" dirty="0" smtClean="0"/>
                  <a:t>applied</a:t>
                </a:r>
                <a:br>
                  <a:rPr lang="en-GB" dirty="0" smtClean="0"/>
                </a:br>
                <a:r>
                  <a:rPr lang="en-GB" dirty="0" smtClean="0"/>
                  <a:t>to </a:t>
                </a:r>
                <a:r>
                  <a:rPr lang="en-GB" dirty="0"/>
                  <a:t>the target qubit, otherwise the target </a:t>
                </a:r>
                <a:br>
                  <a:rPr lang="en-GB" dirty="0"/>
                </a:br>
                <a:r>
                  <a:rPr lang="en-GB" dirty="0" smtClean="0"/>
                  <a:t>qubit </a:t>
                </a:r>
                <a:r>
                  <a:rPr lang="en-GB" dirty="0"/>
                  <a:t>is left alone; that is, |c⟩|t⟩ → |c</a:t>
                </a:r>
                <a:r>
                  <a:rPr lang="en-GB" dirty="0" smtClean="0"/>
                  <a:t>⟩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dirty="0" smtClean="0"/>
                  <a:t>|t⟩ </a:t>
                </a:r>
                <a:endParaRPr lang="en-GB" dirty="0"/>
              </a:p>
              <a:p>
                <a:r>
                  <a:rPr lang="en-GB" dirty="0" smtClean="0"/>
                  <a:t> (Generalisation)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20" y="1885285"/>
            <a:ext cx="30861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dirty="0"/>
              <a:t>Construct a gate from one controlled-Z gate, that is, the gate whose action in the computational basis is specified by the unitary matrix </a:t>
            </a:r>
            <a:r>
              <a:rPr lang="en-GB" dirty="0" smtClean="0"/>
              <a:t>and two </a:t>
            </a:r>
            <a:r>
              <a:rPr lang="en-GB" dirty="0" err="1" smtClean="0"/>
              <a:t>Hadamard</a:t>
            </a:r>
            <a:r>
              <a:rPr lang="en-GB" dirty="0" smtClean="0"/>
              <a:t> gates.</a:t>
            </a:r>
          </a:p>
          <a:p>
            <a:r>
              <a:rPr lang="en-GB" dirty="0" smtClean="0"/>
              <a:t>2. Show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3. Flip of CNOT basis: 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56" y="3313545"/>
            <a:ext cx="5549900" cy="17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75" y="5145603"/>
            <a:ext cx="4394634" cy="13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Construction of the Controlled-U </a:t>
            </a:r>
            <a:r>
              <a:rPr lang="en-GB" dirty="0" err="1" smtClean="0"/>
              <a:t>Opeartions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Recall </a:t>
            </a:r>
            <a:r>
              <a:rPr lang="en-GB" dirty="0"/>
              <a:t>ABC = I and U = </a:t>
            </a:r>
            <a:r>
              <a:rPr lang="en-GB" dirty="0" err="1" smtClean="0"/>
              <a:t>exp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α)AXBXC</a:t>
            </a:r>
          </a:p>
          <a:p>
            <a:r>
              <a:rPr lang="en-GB" dirty="0" smtClean="0"/>
              <a:t>Also, we have to give the phase, which is not very hard as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 From this, </a:t>
            </a:r>
            <a:br>
              <a:rPr lang="en-GB" dirty="0" smtClean="0"/>
            </a:b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6" y="3255656"/>
            <a:ext cx="3776355" cy="1590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6" y="4940299"/>
            <a:ext cx="5361214" cy="17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Conditioning of Multiple Qubits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hr-HR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GB" i="1">
                                <a:latin typeface="Cambria Math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(More </a:t>
                </a:r>
                <a:r>
                  <a:rPr lang="en-GB" dirty="0"/>
                  <a:t>generally, suppose we have n + k qubits, and U is a k qubit unitary operator. </a:t>
                </a:r>
                <a:r>
                  <a:rPr lang="en-GB" dirty="0" smtClean="0"/>
                  <a:t>)</a:t>
                </a:r>
                <a:endParaRPr lang="en-GB" dirty="0"/>
              </a:p>
              <a:p>
                <a:r>
                  <a:rPr lang="en-GB" dirty="0" smtClean="0"/>
                  <a:t>For U to operate in the k target qubits, all slots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 smtClean="0"/>
                  <a:t> should be 1!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1" y="2719449"/>
            <a:ext cx="2394758" cy="243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8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Construction of the </a:t>
            </a:r>
            <a:r>
              <a:rPr lang="en-GB" dirty="0" err="1" smtClean="0"/>
              <a:t>Toffoli</a:t>
            </a:r>
            <a:r>
              <a:rPr lang="en-GB" dirty="0" smtClean="0"/>
              <a:t> Gate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Doesn’t the content in the last slide REALLY imply that we can make </a:t>
            </a:r>
            <a:r>
              <a:rPr lang="en-GB" dirty="0" err="1" smtClean="0"/>
              <a:t>Toffoli</a:t>
            </a:r>
            <a:r>
              <a:rPr lang="en-GB" dirty="0" smtClean="0"/>
              <a:t> gates?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Actually, we can create all CCU Gates with just CNOT and single Qubit operations.</a:t>
            </a:r>
          </a:p>
          <a:p>
            <a:r>
              <a:rPr lang="en-GB" dirty="0" smtClean="0"/>
              <a:t>(You know what to do from here.)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38" y="2571092"/>
            <a:ext cx="7011669" cy="1831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70" y="4921141"/>
            <a:ext cx="3585688" cy="140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6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Fredkin</a:t>
            </a:r>
            <a:r>
              <a:rPr lang="en-GB" dirty="0" smtClean="0"/>
              <a:t> Gates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Known as the CSWAP gate</a:t>
            </a:r>
          </a:p>
          <a:p>
            <a:r>
              <a:rPr lang="en-GB" dirty="0" smtClean="0"/>
              <a:t>1. Construct the </a:t>
            </a:r>
            <a:r>
              <a:rPr lang="en-GB" dirty="0" err="1" smtClean="0"/>
              <a:t>Fredkin</a:t>
            </a:r>
            <a:r>
              <a:rPr lang="en-GB" dirty="0" smtClean="0"/>
              <a:t> Gate using THREE </a:t>
            </a:r>
            <a:r>
              <a:rPr lang="en-GB" dirty="0" err="1" smtClean="0"/>
              <a:t>Toffoli</a:t>
            </a:r>
            <a:r>
              <a:rPr lang="en-GB" dirty="0" smtClean="0"/>
              <a:t> gates.</a:t>
            </a:r>
          </a:p>
          <a:p>
            <a:r>
              <a:rPr lang="en-GB" dirty="0" smtClean="0"/>
              <a:t>2. Actually, the first and third </a:t>
            </a:r>
            <a:r>
              <a:rPr lang="en-GB" dirty="0" err="1" smtClean="0"/>
              <a:t>Toffoli</a:t>
            </a:r>
            <a:r>
              <a:rPr lang="en-GB" dirty="0" smtClean="0"/>
              <a:t> can be replaced with CNOT.</a:t>
            </a:r>
          </a:p>
          <a:p>
            <a:r>
              <a:rPr lang="en-GB" dirty="0" smtClean="0"/>
              <a:t>3. More simply, we can just make this with 5 two-qubit operations.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87" y="4236599"/>
            <a:ext cx="3161940" cy="2186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11" y="4424383"/>
            <a:ext cx="5321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Dynamics when control qubit is 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Until now, all the controlled operations were made only if the controlled qubits are 1.</a:t>
            </a:r>
          </a:p>
          <a:p>
            <a:r>
              <a:rPr lang="en-GB" dirty="0" smtClean="0"/>
              <a:t>Constructing the gates which operates if the </a:t>
            </a:r>
            <a:r>
              <a:rPr lang="en-GB" dirty="0" err="1" smtClean="0"/>
              <a:t>conrolled</a:t>
            </a:r>
            <a:r>
              <a:rPr lang="en-GB" dirty="0" smtClean="0"/>
              <a:t> qubits are 0 is quite useful!</a:t>
            </a:r>
          </a:p>
          <a:p>
            <a:r>
              <a:rPr lang="en-GB" dirty="0" smtClean="0"/>
              <a:t>Construction is easy: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07" y="4643710"/>
            <a:ext cx="5453908" cy="14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</a:t>
            </a:r>
            <a:r>
              <a:rPr lang="en-GB" dirty="0"/>
              <a:t>U</a:t>
            </a:r>
            <a:r>
              <a:rPr lang="en-GB" dirty="0" smtClean="0"/>
              <a:t>seful Theorems for Measurement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Principle of deferred measurement</a:t>
            </a:r>
            <a:r>
              <a:rPr lang="en-US" dirty="0"/>
              <a:t>: Measurements can always be moved from an intermediate stage of a quantum circuit to the end of the circuit; if the measurement results are used at any stage of the circuit then the classically controlled operations can be replaced by conditional quantum operations. </a:t>
            </a:r>
          </a:p>
          <a:p>
            <a:endParaRPr lang="en-US" b="1" dirty="0" smtClean="0"/>
          </a:p>
          <a:p>
            <a:r>
              <a:rPr lang="en-US" b="1" dirty="0" smtClean="0"/>
              <a:t>Principle </a:t>
            </a:r>
            <a:r>
              <a:rPr lang="en-US" b="1" dirty="0"/>
              <a:t>of implicit measurement</a:t>
            </a:r>
            <a:r>
              <a:rPr lang="en-US" dirty="0"/>
              <a:t>: Without loss of generality, any unterminated quantum wires (qubits which are not measured) at the end of a quantum circuit may be assumed to be measured.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52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Universality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Recall seminar 1 and 2?</a:t>
            </a:r>
          </a:p>
          <a:p>
            <a:r>
              <a:rPr lang="en-GB" dirty="0" smtClean="0"/>
              <a:t>Some set of gates can create all algorithms by combination of their elements.</a:t>
            </a:r>
          </a:p>
          <a:p>
            <a:r>
              <a:rPr lang="en-GB" dirty="0" smtClean="0"/>
              <a:t>Our goal: CNOT gates and single qubit gates can create all quantum computer algorithms.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79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Two-Level Unitary Gates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unitary matrix U which acts on a d-dimensional Hilbert space. </a:t>
            </a:r>
          </a:p>
          <a:p>
            <a:r>
              <a:rPr lang="en-US" dirty="0"/>
              <a:t>U may be decomposed into a product of two-level unitary matrices; that is, unitary matrices which act non-trivially only on two-or-fewer vector components. </a:t>
            </a:r>
          </a:p>
          <a:p>
            <a:r>
              <a:rPr lang="en-GB" dirty="0" smtClean="0"/>
              <a:t>Considering for d=3 shall suffice the overall logic.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38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50881"/>
            <a:ext cx="7958331" cy="1077229"/>
          </a:xfrm>
        </p:spPr>
        <p:txBody>
          <a:bodyPr/>
          <a:lstStyle/>
          <a:p>
            <a:r>
              <a:rPr lang="en-GB" dirty="0" smtClean="0"/>
              <a:t>Schedule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366316"/>
            <a:ext cx="7796540" cy="5205934"/>
          </a:xfrm>
        </p:spPr>
        <p:txBody>
          <a:bodyPr>
            <a:normAutofit/>
          </a:bodyPr>
          <a:lstStyle/>
          <a:p>
            <a:r>
              <a:rPr lang="en-GB" dirty="0" smtClean="0"/>
              <a:t>1. Introduction to Quantum Computing</a:t>
            </a:r>
          </a:p>
          <a:p>
            <a:r>
              <a:rPr lang="en-GB" dirty="0" smtClean="0"/>
              <a:t>2. Formalisms in QM &amp; Computing</a:t>
            </a:r>
          </a:p>
          <a:p>
            <a:r>
              <a:rPr lang="en-GB" dirty="0" smtClean="0"/>
              <a:t>3. Quantum Circuits </a:t>
            </a:r>
            <a:r>
              <a:rPr lang="mr-IN" dirty="0" smtClean="0"/>
              <a:t>–</a:t>
            </a:r>
            <a:r>
              <a:rPr lang="en-GB" dirty="0" smtClean="0"/>
              <a:t> Today</a:t>
            </a:r>
          </a:p>
          <a:p>
            <a:r>
              <a:rPr lang="en-GB" dirty="0" smtClean="0"/>
              <a:t>4. Fourier Analysis &amp; Search Algorithms</a:t>
            </a:r>
          </a:p>
          <a:p>
            <a:r>
              <a:rPr lang="en-GB" dirty="0" smtClean="0"/>
              <a:t>5. Realisations of Quantum </a:t>
            </a:r>
            <a:r>
              <a:rPr lang="en-GB" dirty="0" smtClean="0"/>
              <a:t>Computers</a:t>
            </a:r>
          </a:p>
          <a:p>
            <a:r>
              <a:rPr lang="en-GB" dirty="0" smtClean="0"/>
              <a:t>More to come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smtClean="0"/>
              <a:t>I rescheduled the overall syllabus as now we require more time to explain concepts.</a:t>
            </a:r>
          </a:p>
        </p:txBody>
      </p:sp>
    </p:spTree>
    <p:extLst>
      <p:ext uri="{BB962C8B-B14F-4D97-AF65-F5344CB8AC3E}">
        <p14:creationId xmlns:p14="http://schemas.microsoft.com/office/powerpoint/2010/main" val="16672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Two-Level Unitary Gates are Universal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Claim. We can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 smtClean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𝐼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𝑈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Proof. 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𝑈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𝑔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If b=0, U1=I, else,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mr-IN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mr-IN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mr-IN" i="1" smtClean="0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mr-IN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mr-I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mr-IN" i="1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mr-IN" i="1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mr-IN" i="1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𝑈</m:t>
                    </m:r>
                    <m:r>
                      <a:rPr lang="en-GB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4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57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Two-Level Unitary Gates are Universal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c’=0,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uk-UA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′∗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 , else,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GB" i="1">
                                      <a:latin typeface="Cambria Math" charset="0"/>
                                    </a:rPr>
                                    <m:t>′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mr-IN" i="1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𝑐</m:t>
                                  </m:r>
                                  <m:r>
                                    <a:rPr lang="en-GB" i="1">
                                      <a:latin typeface="Cambria Math" charset="0"/>
                                    </a:rPr>
                                    <m:t>′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mr-IN" i="1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mr-IN" i="1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GB" b="0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GB" b="0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GB" i="1">
                                      <a:latin typeface="Cambria Math" charset="0"/>
                                    </a:rPr>
                                    <m:t>′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mr-IN" i="1"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mr-IN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GB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charset="0"/>
                      </a:rPr>
                      <m:t>𝑈</m:t>
                    </m:r>
                    <m:r>
                      <a:rPr lang="en-GB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′′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′′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′′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′′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I think it is now quite straightforward how to construct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38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Codes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 Gray code </a:t>
            </a:r>
            <a:r>
              <a:rPr lang="en-US" dirty="0"/>
              <a:t>connecting s and t is a sequence of binary numbers, starting with s and concluding with t, such that adjacent members of the list differ in exactly one bit. </a:t>
            </a:r>
          </a:p>
          <a:p>
            <a:r>
              <a:rPr lang="en-US" dirty="0"/>
              <a:t>For instance, with s = 101001 and t = 110011 we have the </a:t>
            </a:r>
            <a:r>
              <a:rPr lang="en-US" dirty="0" smtClean="0"/>
              <a:t>Gray code 101001 </a:t>
            </a:r>
            <a:r>
              <a:rPr lang="en-US" dirty="0"/>
              <a:t>101011 100011 </a:t>
            </a:r>
            <a:r>
              <a:rPr lang="en-US" dirty="0" smtClean="0"/>
              <a:t>110011.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90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Shortening the Unitary operator to Two-Level Unitary Gates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Implementing each step of the </a:t>
            </a:r>
            <a:r>
              <a:rPr lang="en-GB" dirty="0" err="1" smtClean="0"/>
              <a:t>Gray</a:t>
            </a:r>
            <a:r>
              <a:rPr lang="en-GB" dirty="0" smtClean="0"/>
              <a:t> code is easy: Use the controlled bit flip.</a:t>
            </a:r>
          </a:p>
          <a:p>
            <a:r>
              <a:rPr lang="en-GB" dirty="0" smtClean="0"/>
              <a:t>Stop just before the final step: By now, the remaining operation is a controlled one-qubit gate. We know that this can be implemented using CNOT and single qubit operations.</a:t>
            </a:r>
          </a:p>
          <a:p>
            <a:r>
              <a:rPr lang="en-GB" dirty="0" smtClean="0"/>
              <a:t>Then, just do the inverse process, and we are done.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0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Implement U.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</m:e>
                    </m:acc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Note that only 000</a:t>
                </a:r>
                <a:br>
                  <a:rPr lang="en-GB" dirty="0" smtClean="0"/>
                </a:br>
                <a:r>
                  <a:rPr lang="en-GB" dirty="0" smtClean="0"/>
                  <a:t>and 111 gives non-</a:t>
                </a:r>
                <a:br>
                  <a:rPr lang="en-GB" dirty="0" smtClean="0"/>
                </a:br>
                <a:r>
                  <a:rPr lang="en-GB" dirty="0" smtClean="0"/>
                  <a:t>trivial terms.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13" y="1885285"/>
            <a:ext cx="3170508" cy="1924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21" y="4060260"/>
            <a:ext cx="50546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83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Approximation of Unitary Operators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discrete set of gates can’t be used to implement an arbitrary unitary operation exactly, since the set of unitary operations is continuous. </a:t>
                </a:r>
              </a:p>
              <a:p>
                <a:r>
                  <a:rPr lang="en-US" dirty="0" smtClean="0"/>
                  <a:t>A </a:t>
                </a:r>
                <a:r>
                  <a:rPr lang="en-US" dirty="0"/>
                  <a:t>discrete set </a:t>
                </a:r>
                <a:r>
                  <a:rPr lang="en-US" dirty="0" smtClean="0"/>
                  <a:t>CAN </a:t>
                </a:r>
                <a:r>
                  <a:rPr lang="en-US" dirty="0"/>
                  <a:t>be used to approximate any unitary operation. </a:t>
                </a:r>
              </a:p>
              <a:p>
                <a:r>
                  <a:rPr lang="en-GB" dirty="0" smtClean="0"/>
                  <a:t>Definition of </a:t>
                </a:r>
                <a:r>
                  <a:rPr lang="en-GB" i="1" dirty="0" smtClean="0"/>
                  <a:t>Error</a:t>
                </a:r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𝑉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"/>
                                <m:ctrlPr>
                                  <a:rPr lang="hr-H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hr-HR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r-H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𝑈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𝑉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)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hr-H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hr-HR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r-H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GB" i="1" dirty="0" smtClean="0"/>
                  <a:t>, </a:t>
                </a:r>
                <a:r>
                  <a:rPr lang="en-GB" dirty="0" smtClean="0"/>
                  <a:t>where U is the real operator and V is the approximated one.</a:t>
                </a:r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1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382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Approximation of Unitary Operators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101" y="1567542"/>
            <a:ext cx="4482962" cy="242798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9481" y="4108862"/>
                <a:ext cx="6227026" cy="1825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What does this inequality mean?</a:t>
                </a:r>
              </a:p>
              <a:p>
                <a:r>
                  <a:rPr lang="en-GB" dirty="0" err="1" smtClean="0"/>
                  <a:t>Ans</a:t>
                </a:r>
                <a:r>
                  <a:rPr lang="en-GB" dirty="0" smtClean="0"/>
                  <a:t>: If the error is small, the difference of probabilities</a:t>
                </a:r>
                <a:br>
                  <a:rPr lang="en-GB" dirty="0" smtClean="0"/>
                </a:br>
                <a:r>
                  <a:rPr lang="en-GB" dirty="0" smtClean="0"/>
                  <a:t>in measurement outcomes are also small.</a:t>
                </a:r>
              </a:p>
              <a:p>
                <a:endParaRPr lang="en-GB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GB" dirty="0" smtClean="0"/>
                  <a:t>We CAN generalise this to n operators, and the result is: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i="1">
                            <a:latin typeface="Cambria Math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481" y="4108862"/>
                <a:ext cx="6227026" cy="1825115"/>
              </a:xfrm>
              <a:prstGeom prst="rect">
                <a:avLst/>
              </a:prstGeom>
              <a:blipFill rotWithShape="0">
                <a:blip r:embed="rId3"/>
                <a:stretch>
                  <a:fillRect l="-783" t="-1672" b="-334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9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Additional Theorems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1. The </a:t>
                </a:r>
                <a:r>
                  <a:rPr lang="en-GB" i="1" dirty="0" smtClean="0"/>
                  <a:t>standard set of gates</a:t>
                </a:r>
                <a:r>
                  <a:rPr lang="en-GB" dirty="0" smtClean="0"/>
                  <a:t>, comprised of </a:t>
                </a:r>
                <a:r>
                  <a:rPr lang="en-GB" dirty="0" err="1" smtClean="0"/>
                  <a:t>Hadamard</a:t>
                </a:r>
                <a:r>
                  <a:rPr lang="en-GB" dirty="0" smtClean="0"/>
                  <a:t>, Phase, CNOT,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dirty="0" smtClean="0"/>
                  <a:t> gates are universal.</a:t>
                </a:r>
              </a:p>
              <a:p>
                <a:r>
                  <a:rPr lang="en-GB" dirty="0" smtClean="0"/>
                  <a:t>Proof is made by picturing those gates at the Bloch sphere, which turns the gates into a rotation operators. We then use some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en-GB" dirty="0" smtClean="0"/>
                  <a:t> technique to prove the theorem.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Additional Theorems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Solovay-Kitaev Theorem: An arbitrary single qubit gate can be approximated to an accuracy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requires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charset="0"/>
                      </a:rPr>
                      <m:t>𝑂</m:t>
                    </m:r>
                    <m:r>
                      <a:rPr lang="en-GB" i="0" dirty="0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GB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charset="0"/>
                          </a:rPr>
                          <m:t>log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charset="0"/>
                          </a:rPr>
                          <m:t>c</m:t>
                        </m:r>
                      </m:sup>
                    </m:sSup>
                    <m:r>
                      <a:rPr lang="en-GB" i="1" dirty="0">
                        <a:latin typeface="Cambria Math" charset="0"/>
                      </a:rPr>
                      <m:t>(1/</m:t>
                    </m:r>
                    <m:r>
                      <a:rPr lang="en-GB" i="1" dirty="0" err="1">
                        <a:latin typeface="Cambria Math" charset="0"/>
                      </a:rPr>
                      <m:t>𝜀</m:t>
                    </m:r>
                    <m:r>
                      <a:rPr lang="en-GB" i="1" dirty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GB" dirty="0"/>
                  <a:t> gates from our discrete set, where c is a constant approximately equal to 2. </a:t>
                </a:r>
                <a:endParaRPr lang="en-GB" dirty="0" smtClean="0"/>
              </a:p>
              <a:p>
                <a:r>
                  <a:rPr lang="en-GB" dirty="0" smtClean="0"/>
                  <a:t>This is a </a:t>
                </a:r>
                <a:r>
                  <a:rPr lang="en-GB" dirty="0" err="1"/>
                  <a:t>polylogarithmic</a:t>
                </a:r>
                <a:r>
                  <a:rPr lang="en-GB" dirty="0"/>
                  <a:t> increase over the size of the original circuit, which is likely to be acceptable for virtually all applications.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192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of Quantum Systems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Of course, this is possible in classical computers, albeit very inefficiently.</a:t>
                </a:r>
              </a:p>
              <a:p>
                <a:r>
                  <a:rPr lang="en-GB" dirty="0" smtClean="0"/>
                  <a:t>Schrodinger’s Equation: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𝑖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den>
                    </m:f>
                    <m:r>
                      <a:rPr lang="mr-I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=(−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d>
                      <m:d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This means we have to solve exponential amounts of equations for many-particle systems</a:t>
                </a:r>
                <a:r>
                  <a:rPr lang="mr-IN" dirty="0" smtClean="0"/>
                  <a:t>…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86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going in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now, we are entering the ‘real’ Quantum Computing.</a:t>
            </a:r>
          </a:p>
          <a:p>
            <a:r>
              <a:rPr lang="en-GB" dirty="0" smtClean="0"/>
              <a:t>Recall our first seminar? We shall prove many theorems and elaborate further on the topics I introduced at then.</a:t>
            </a:r>
          </a:p>
          <a:p>
            <a:r>
              <a:rPr lang="en-GB" dirty="0" smtClean="0"/>
              <a:t>It shall be little more technical and hard than before, but I think it will be transmittable.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44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Simulation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𝑖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</m:num>
                      <m:den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 smtClean="0"/>
                  <a:t> -&gt;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𝑖𝐻𝑡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hr-HR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(0)</m:t>
                            </m:r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err="1" smtClean="0"/>
                  <a:t>Yeah..of</a:t>
                </a:r>
                <a:r>
                  <a:rPr lang="en-GB" dirty="0" smtClean="0"/>
                  <a:t> course we can just approximate to the first order. But </a:t>
                </a:r>
                <a:r>
                  <a:rPr lang="en-GB" dirty="0" err="1" smtClean="0"/>
                  <a:t>srsly</a:t>
                </a:r>
                <a:r>
                  <a:rPr lang="en-GB" dirty="0" smtClean="0"/>
                  <a:t>, do you really think this will be accurate?</a:t>
                </a:r>
              </a:p>
              <a:p>
                <a:r>
                  <a:rPr lang="en-GB" dirty="0" smtClean="0"/>
                  <a:t>What we should do?: Let’s class Hamiltonians to many local interactions.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𝐻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GB" dirty="0" smtClean="0"/>
              </a:p>
              <a:p>
                <a:r>
                  <a:rPr lang="en-GB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shall work on finite numbers (actually, usually two) of particles and therefore be quite easy to evaluate using Quantum Circuits. (i.e.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 smtClean="0"/>
                  <a:t> is much easier to evaluate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𝑖𝐻𝑡</m:t>
                        </m:r>
                      </m:sup>
                    </m:sSup>
                  </m:oMath>
                </a14:m>
                <a:r>
                  <a:rPr lang="en-GB" dirty="0" smtClean="0"/>
                  <a:t>.)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 r="-860" b="-3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47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Simulation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Okay, but we do have some problems.</a:t>
                </a:r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GB" dirty="0" smtClean="0"/>
                  <a:t> is NOT zero (which is the default),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𝑖𝐻𝑡</m:t>
                        </m:r>
                      </m:sup>
                    </m:sSup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nary>
                      <m:naryPr>
                        <m:chr m:val="∏"/>
                        <m:ctrlPr>
                          <a:rPr lang="is-I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is-I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GB" dirty="0" smtClean="0"/>
              </a:p>
              <a:p>
                <a:r>
                  <a:rPr lang="en-GB" i="1" dirty="0" smtClean="0"/>
                  <a:t>Trotter’s Formula: </a:t>
                </a:r>
                <a:r>
                  <a:rPr lang="en-GB" dirty="0"/>
                  <a:t>Let A and B be Hermitian operators. Then for any </a:t>
                </a:r>
                <a:r>
                  <a:rPr lang="en-GB" dirty="0" smtClean="0"/>
                  <a:t>real 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i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s-I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charset="0"/>
                                  </a:rPr>
                                  <m:t>𝑖𝐴𝑡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/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charset="0"/>
                                  </a:rPr>
                                  <m:t>𝑖𝐵𝑡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/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GB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𝑖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  <m:r>
                          <a:rPr lang="en-GB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i="1" dirty="0" smtClean="0"/>
              </a:p>
              <a:p>
                <a:r>
                  <a:rPr lang="en-GB" dirty="0" smtClean="0"/>
                  <a:t>I will not state the proof since it is little complicated, but one important consequence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𝑖</m:t>
                        </m:r>
                        <m:d>
                          <m:dPr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GB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GB" i="1">
                            <a:latin typeface="Cambria Math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GB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r>
                      <a:rPr lang="en-GB" b="0" i="1" smtClean="0">
                        <a:latin typeface="Cambria Math" charset="0"/>
                      </a:rPr>
                      <m:t>𝑂</m:t>
                    </m:r>
                    <m:r>
                      <a:rPr lang="en-GB" b="0" i="1" smtClean="0">
                        <a:latin typeface="Cambria Math" charset="0"/>
                      </a:rPr>
                      <m:t>(∆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325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Quantum Simulation Algorithm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34" y="2052638"/>
            <a:ext cx="5826869" cy="3997325"/>
          </a:xfrm>
        </p:spPr>
      </p:pic>
    </p:spTree>
    <p:extLst>
      <p:ext uri="{BB962C8B-B14F-4D97-AF65-F5344CB8AC3E}">
        <p14:creationId xmlns:p14="http://schemas.microsoft.com/office/powerpoint/2010/main" val="16884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going in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Today, our content is based on chapters </a:t>
            </a:r>
            <a:r>
              <a:rPr lang="en-GB" dirty="0" smtClean="0"/>
              <a:t>4 on </a:t>
            </a:r>
            <a:r>
              <a:rPr lang="en-GB" dirty="0" smtClean="0"/>
              <a:t>Nielsen &amp; Chuang.</a:t>
            </a:r>
          </a:p>
          <a:p>
            <a:r>
              <a:rPr lang="en-GB" dirty="0" smtClean="0"/>
              <a:t>First, we go through algorithms and little more on Quantum Circuits.</a:t>
            </a:r>
          </a:p>
          <a:p>
            <a:r>
              <a:rPr lang="en-GB" dirty="0" smtClean="0"/>
              <a:t>I tried to incorporate some exercises. Harder exercises are explained, you must solve the easier ones.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Overview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67" y="1973277"/>
            <a:ext cx="7796212" cy="3586030"/>
          </a:xfrm>
        </p:spPr>
      </p:pic>
    </p:spTree>
    <p:extLst>
      <p:ext uri="{BB962C8B-B14F-4D97-AF65-F5344CB8AC3E}">
        <p14:creationId xmlns:p14="http://schemas.microsoft.com/office/powerpoint/2010/main" val="196458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Extra Gates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𝑋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, </m:t>
                    </m:r>
                    <m:r>
                      <a:rPr lang="en-GB" b="0" i="1" smtClean="0">
                        <a:latin typeface="Cambria Math" charset="0"/>
                      </a:rPr>
                      <m:t>𝑌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, </m:t>
                    </m:r>
                    <m:r>
                      <a:rPr lang="en-GB" b="0" i="1" smtClean="0">
                        <a:latin typeface="Cambria Math" charset="0"/>
                      </a:rPr>
                      <m:t>𝑍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Think of the Pauli Spin Matrices.</a:t>
                </a:r>
              </a:p>
              <a:p>
                <a:r>
                  <a:rPr lang="en-GB" dirty="0" err="1" smtClean="0"/>
                  <a:t>Hadamard</a:t>
                </a:r>
                <a:r>
                  <a:rPr lang="en-GB" dirty="0" smtClean="0"/>
                  <a:t> Gate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𝐻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Phase Gate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S</m:t>
                    </m:r>
                    <m:r>
                      <a:rPr lang="en-GB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/8</m:t>
                    </m:r>
                  </m:oMath>
                </a14:m>
                <a:r>
                  <a:rPr lang="en-GB" dirty="0" smtClean="0"/>
                  <a:t> Gate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𝑇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mr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/4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𝑖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/8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/8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/8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11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Rotations of Quantum Gates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cos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sin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sin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sin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 charset="0"/>
                        <a:ea typeface="Cambria Math" charset="0"/>
                        <a:cs typeface="Cambria Math" charset="0"/>
                      </a:rPr>
                      <m:t>cos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GB">
                        <a:latin typeface="Cambria Math" charset="0"/>
                        <a:ea typeface="Cambria Math" charset="0"/>
                        <a:cs typeface="Cambria Math" charset="0"/>
                      </a:rPr>
                      <m:t>sin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sin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sin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sSup>
                      <m:sSupPr>
                        <m:ctrlP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 charset="0"/>
                        <a:ea typeface="Cambria Math" charset="0"/>
                        <a:cs typeface="Cambria Math" charset="0"/>
                      </a:rPr>
                      <m:t>cos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GB">
                        <a:latin typeface="Cambria Math" charset="0"/>
                        <a:ea typeface="Cambria Math" charset="0"/>
                        <a:cs typeface="Cambria Math" charset="0"/>
                      </a:rPr>
                      <m:t>sin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𝑍</m:t>
                    </m:r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The Rotation operators rotate the state </a:t>
                </a:r>
                <a:r>
                  <a:rPr lang="en-GB" dirty="0" err="1" smtClean="0"/>
                  <a:t>ket</a:t>
                </a:r>
                <a:r>
                  <a:rPr lang="en-GB" dirty="0" smtClean="0"/>
                  <a:t> on the Bloch sphere. Check it!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71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Z-Y Decomposition for a Single Qubit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Theorem. </a:t>
                </a:r>
                <a:r>
                  <a:rPr lang="en-GB" dirty="0"/>
                  <a:t>Suppose U is a unitary operation on a single qubit. Then there exist real numbers α, β, </a:t>
                </a:r>
                <a:r>
                  <a:rPr lang="en-GB" dirty="0" err="1"/>
                  <a:t>γ</a:t>
                </a:r>
                <a:r>
                  <a:rPr lang="en-GB" dirty="0"/>
                  <a:t> and </a:t>
                </a:r>
                <a:r>
                  <a:rPr lang="en-GB" dirty="0" err="1"/>
                  <a:t>δ</a:t>
                </a:r>
                <a:r>
                  <a:rPr lang="en-GB" dirty="0"/>
                  <a:t> such that </a:t>
                </a:r>
                <a:r>
                  <a:rPr lang="en-GB" dirty="0" smtClean="0"/>
                  <a:t>U </a:t>
                </a:r>
                <a:r>
                  <a:rPr lang="en-GB" dirty="0"/>
                  <a:t>= </a:t>
                </a:r>
                <a:r>
                  <a:rPr lang="en-GB" dirty="0" err="1" smtClean="0"/>
                  <a:t>exp</a:t>
                </a:r>
                <a:r>
                  <a:rPr lang="en-GB" dirty="0" smtClean="0"/>
                  <a:t>(</a:t>
                </a:r>
                <a:r>
                  <a:rPr lang="en-GB" dirty="0" err="1" smtClean="0"/>
                  <a:t>i</a:t>
                </a:r>
                <a:r>
                  <a:rPr lang="en-GB" dirty="0" smtClean="0"/>
                  <a:t>α)</a:t>
                </a:r>
                <a:r>
                  <a:rPr lang="en-GB" dirty="0" err="1" smtClean="0"/>
                  <a:t>Rz</a:t>
                </a:r>
                <a:r>
                  <a:rPr lang="en-GB" dirty="0" smtClean="0"/>
                  <a:t>(β)Ry(</a:t>
                </a:r>
                <a:r>
                  <a:rPr lang="en-GB" dirty="0" err="1" smtClean="0"/>
                  <a:t>γ</a:t>
                </a:r>
                <a:r>
                  <a:rPr lang="en-GB" dirty="0" smtClean="0"/>
                  <a:t>)</a:t>
                </a:r>
                <a:r>
                  <a:rPr lang="en-GB" dirty="0" err="1" smtClean="0"/>
                  <a:t>Rz</a:t>
                </a:r>
                <a:r>
                  <a:rPr lang="en-GB" dirty="0" smtClean="0"/>
                  <a:t>(</a:t>
                </a:r>
                <a:r>
                  <a:rPr lang="en-GB" dirty="0" err="1" smtClean="0"/>
                  <a:t>δ</a:t>
                </a:r>
                <a:r>
                  <a:rPr lang="en-GB" dirty="0"/>
                  <a:t>). </a:t>
                </a:r>
                <a:endParaRPr lang="en-GB" dirty="0" smtClean="0"/>
              </a:p>
              <a:p>
                <a:r>
                  <a:rPr lang="en-GB" dirty="0" smtClean="0"/>
                  <a:t>Proof. The right hand side can be expressed as</a:t>
                </a:r>
                <a:r>
                  <a:rPr lang="en-GB" b="0" i="1" dirty="0" smtClean="0">
                    <a:latin typeface="Cambria Math" charset="0"/>
                  </a:rPr>
                  <a:t/>
                </a:r>
                <a:br>
                  <a:rPr lang="en-GB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𝑈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charset="0"/>
                                    </a:rPr>
                                    <m:t>i</m:t>
                                  </m:r>
                                  <m:r>
                                    <a:rPr lang="en-GB" b="0" i="0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α</m:t>
                                  </m:r>
                                  <m:r>
                                    <a:rPr lang="en-GB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β</m:t>
                                      </m:r>
                                    </m:num>
                                    <m:den>
                                      <m:r>
                                        <a:rPr lang="en-GB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δ</m:t>
                                      </m:r>
                                    </m:num>
                                    <m:den>
                                      <m:r>
                                        <a:rPr lang="en-GB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  <m:brk m:alnAt="7"/>
                                </m:rPr>
                                <a:rPr lang="en-GB" b="0" i="0" smtClean="0">
                                  <a:latin typeface="Cambria Math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charset="0"/>
                                </a:rPr>
                                <m:t>os</m:t>
                              </m:r>
                              <m:f>
                                <m:f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charset="0"/>
                                    </a:rPr>
                                    <m:t>i</m:t>
                                  </m:r>
                                  <m:r>
                                    <a:rPr lang="en-GB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α</m:t>
                                  </m:r>
                                  <m:r>
                                    <a:rPr lang="en-GB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β</m:t>
                                      </m:r>
                                    </m:num>
                                    <m:den>
                                      <m: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δ</m:t>
                                      </m:r>
                                    </m:num>
                                    <m:den>
                                      <m: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charset="0"/>
                                </a:rPr>
                                <m:t>sin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charset="0"/>
                                    </a:rPr>
                                    <m:t>i</m:t>
                                  </m:r>
                                  <m:r>
                                    <a:rPr lang="en-GB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α</m:t>
                                  </m:r>
                                  <m:r>
                                    <a:rPr lang="en-GB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β</m:t>
                                      </m:r>
                                    </m:num>
                                    <m:den>
                                      <m: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δ</m:t>
                                      </m:r>
                                    </m:num>
                                    <m:den>
                                      <m: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charset="0"/>
                                </a:rPr>
                                <m:t>sin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charset="0"/>
                                    </a:rPr>
                                    <m:t>i</m:t>
                                  </m:r>
                                  <m:r>
                                    <a:rPr lang="en-GB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α</m:t>
                                  </m:r>
                                  <m:r>
                                    <a:rPr lang="en-GB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β</m:t>
                                      </m:r>
                                    </m:num>
                                    <m:den>
                                      <m: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δ</m:t>
                                      </m:r>
                                    </m:num>
                                    <m:den>
                                      <m:r>
                                        <a:rPr lang="en-GB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  <m:brk m:alnAt="7"/>
                                </m:rPr>
                                <a:rPr lang="en-GB">
                                  <a:latin typeface="Cambria Math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charset="0"/>
                                </a:rPr>
                                <m:t>os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b="0" i="1" dirty="0" smtClean="0">
                  <a:latin typeface="Cambria Math" charset="0"/>
                </a:endParaRPr>
              </a:p>
              <a:p>
                <a:r>
                  <a:rPr lang="en-GB" dirty="0" smtClean="0"/>
                  <a:t>Since U is unitary and therefore the rows and columns are orthonormal, we can decide the four variables.</a:t>
                </a:r>
              </a:p>
              <a:p>
                <a:r>
                  <a:rPr lang="en-GB" dirty="0" smtClean="0"/>
                  <a:t>Should it be just Z &amp; Y?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9" t="-5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71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Little Generalisation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generalise the axes and state that:</a:t>
            </a:r>
          </a:p>
          <a:p>
            <a:r>
              <a:rPr lang="en-GB" dirty="0"/>
              <a:t>Suppose </a:t>
            </a:r>
            <a:r>
              <a:rPr lang="en-GB" dirty="0" smtClean="0"/>
              <a:t>m </a:t>
            </a:r>
            <a:r>
              <a:rPr lang="en-GB" dirty="0"/>
              <a:t>and </a:t>
            </a:r>
            <a:r>
              <a:rPr lang="en-GB" dirty="0" smtClean="0"/>
              <a:t>n </a:t>
            </a:r>
            <a:r>
              <a:rPr lang="en-GB" dirty="0"/>
              <a:t>are non-parallel real unit vectors in three dimensions. </a:t>
            </a:r>
          </a:p>
          <a:p>
            <a:r>
              <a:rPr lang="en-GB" dirty="0"/>
              <a:t>U = </a:t>
            </a:r>
            <a:r>
              <a:rPr lang="en-GB" dirty="0" err="1" smtClean="0"/>
              <a:t>exp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α)Rn(β)Rm(</a:t>
            </a:r>
            <a:r>
              <a:rPr lang="en-GB" dirty="0" err="1" smtClean="0"/>
              <a:t>γ</a:t>
            </a:r>
            <a:r>
              <a:rPr lang="en-GB" dirty="0" smtClean="0"/>
              <a:t>)Rn(</a:t>
            </a:r>
            <a:r>
              <a:rPr lang="en-GB" dirty="0" err="1" smtClean="0"/>
              <a:t>δ</a:t>
            </a:r>
            <a:r>
              <a:rPr lang="en-GB" dirty="0"/>
              <a:t>). </a:t>
            </a:r>
          </a:p>
          <a:p>
            <a:r>
              <a:rPr lang="en-GB" dirty="0"/>
              <a:t>Corollary </a:t>
            </a:r>
            <a:r>
              <a:rPr lang="en-GB" dirty="0" smtClean="0"/>
              <a:t>: </a:t>
            </a:r>
            <a:r>
              <a:rPr lang="en-GB" dirty="0"/>
              <a:t>Suppose U is a unitary gate on a single qubit. Then there exist unitary operators A, B, C on a single qubit such that ABC = I and U = </a:t>
            </a:r>
            <a:r>
              <a:rPr lang="en-GB" dirty="0" err="1" smtClean="0"/>
              <a:t>exp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α)AXBXC</a:t>
            </a:r>
            <a:r>
              <a:rPr lang="en-GB" dirty="0"/>
              <a:t>, where α is some overall phase factor.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19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5781</TotalTime>
  <Words>2264</Words>
  <Application>Microsoft Macintosh PowerPoint</Application>
  <PresentationFormat>Widescreen</PresentationFormat>
  <Paragraphs>142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Mangal</vt:lpstr>
      <vt:lpstr>MS Shell Dlg 2</vt:lpstr>
      <vt:lpstr>Wingdings</vt:lpstr>
      <vt:lpstr>Wingdings 3</vt:lpstr>
      <vt:lpstr>Madison</vt:lpstr>
      <vt:lpstr>Quantum Computations</vt:lpstr>
      <vt:lpstr>Schedule</vt:lpstr>
      <vt:lpstr>Before going in…</vt:lpstr>
      <vt:lpstr>Before going in…</vt:lpstr>
      <vt:lpstr>An Overview</vt:lpstr>
      <vt:lpstr>Some Extra Gates</vt:lpstr>
      <vt:lpstr>Rotations of Quantum Gates</vt:lpstr>
      <vt:lpstr>Z-Y Decomposition for a Single Qubit</vt:lpstr>
      <vt:lpstr>A Little Generalisation</vt:lpstr>
      <vt:lpstr>Controlled Operations</vt:lpstr>
      <vt:lpstr>Exercises</vt:lpstr>
      <vt:lpstr>Construction of the Controlled-U Opeartions</vt:lpstr>
      <vt:lpstr>Conditioning of Multiple Qubits</vt:lpstr>
      <vt:lpstr>Construction of the Toffoli Gate</vt:lpstr>
      <vt:lpstr>Fredkin Gates</vt:lpstr>
      <vt:lpstr>Conditional Dynamics when control qubit is 0</vt:lpstr>
      <vt:lpstr>Two Useful Theorems for Measurement</vt:lpstr>
      <vt:lpstr>Universality</vt:lpstr>
      <vt:lpstr>Two-Level Unitary Gates</vt:lpstr>
      <vt:lpstr>Two-Level Unitary Gates are Universal</vt:lpstr>
      <vt:lpstr>Two-Level Unitary Gates are Universal</vt:lpstr>
      <vt:lpstr>Gray Codes</vt:lpstr>
      <vt:lpstr>Shortening the Unitary operator to Two-Level Unitary Gates</vt:lpstr>
      <vt:lpstr>Example</vt:lpstr>
      <vt:lpstr>Approximation of Unitary Operators</vt:lpstr>
      <vt:lpstr>Approximation of Unitary Operators</vt:lpstr>
      <vt:lpstr>Some Additional Theorems</vt:lpstr>
      <vt:lpstr>Some Additional Theorems</vt:lpstr>
      <vt:lpstr>Simulation of Quantum Systems</vt:lpstr>
      <vt:lpstr>Quantum Simulation Algorithm</vt:lpstr>
      <vt:lpstr>Quantum Simulation Algorithm</vt:lpstr>
      <vt:lpstr>Quantum Simulation Algorithm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Computations</dc:title>
  <dc:creator>Luke Kim</dc:creator>
  <cp:lastModifiedBy>Luke Kim</cp:lastModifiedBy>
  <cp:revision>28</cp:revision>
  <dcterms:created xsi:type="dcterms:W3CDTF">2017-07-17T14:03:52Z</dcterms:created>
  <dcterms:modified xsi:type="dcterms:W3CDTF">2017-08-02T13:54:32Z</dcterms:modified>
</cp:coreProperties>
</file>