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301" r:id="rId36"/>
    <p:sldId id="302" r:id="rId37"/>
    <p:sldId id="292" r:id="rId38"/>
    <p:sldId id="293" r:id="rId39"/>
    <p:sldId id="294" r:id="rId40"/>
    <p:sldId id="295" r:id="rId41"/>
    <p:sldId id="297" r:id="rId42"/>
    <p:sldId id="298" r:id="rId43"/>
    <p:sldId id="299" r:id="rId44"/>
    <p:sldId id="300" r:id="rId45"/>
    <p:sldId id="303" r:id="rId46"/>
    <p:sldId id="310" r:id="rId47"/>
    <p:sldId id="311" r:id="rId48"/>
    <p:sldId id="307" r:id="rId49"/>
    <p:sldId id="308" r:id="rId50"/>
    <p:sldId id="309" r:id="rId51"/>
    <p:sldId id="31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48"/>
  </p:normalViewPr>
  <p:slideViewPr>
    <p:cSldViewPr snapToGrid="0" snapToObjects="1">
      <p:cViewPr varScale="1">
        <p:scale>
          <a:sx n="107" d="100"/>
          <a:sy n="107" d="100"/>
        </p:scale>
        <p:origin x="50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8/7/17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8/7/17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8/7/17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8/7/17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8/7/17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8/7/17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8/7/17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8/7/17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8/7/17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8/7/17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8/7/17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8/7/17</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a:t>
            </a:r>
            <a:br>
              <a:rPr lang="en-US" dirty="0" smtClean="0"/>
            </a:br>
            <a:r>
              <a:rPr lang="en-US" dirty="0" smtClean="0"/>
              <a:t>Quantum Computing</a:t>
            </a:r>
            <a:endParaRPr lang="en-US" dirty="0"/>
          </a:p>
        </p:txBody>
      </p:sp>
      <p:sp>
        <p:nvSpPr>
          <p:cNvPr id="3" name="Subtitle 2"/>
          <p:cNvSpPr>
            <a:spLocks noGrp="1"/>
          </p:cNvSpPr>
          <p:nvPr>
            <p:ph type="subTitle" idx="1"/>
          </p:nvPr>
        </p:nvSpPr>
        <p:spPr/>
        <p:txBody>
          <a:bodyPr/>
          <a:lstStyle/>
          <a:p>
            <a:r>
              <a:rPr lang="en-US" dirty="0" smtClean="0"/>
              <a:t>Seminar 1</a:t>
            </a:r>
            <a:endParaRPr lang="en-US" dirty="0"/>
          </a:p>
        </p:txBody>
      </p:sp>
    </p:spTree>
    <p:extLst>
      <p:ext uri="{BB962C8B-B14F-4D97-AF65-F5344CB8AC3E}">
        <p14:creationId xmlns:p14="http://schemas.microsoft.com/office/powerpoint/2010/main" val="161197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Arbitrary Single Qubit Gates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Note that the operation is a rotation on the Bloch Sphere.</a:t>
                </a:r>
                <a:endParaRPr lang="en-US" dirty="0"/>
              </a:p>
              <a:p>
                <a:r>
                  <a:rPr lang="en-US" dirty="0" smtClean="0"/>
                  <a:t>Property of the SU(2) Group: An arbitrary gate can be represented by a product of finite number of other gates as</a:t>
                </a:r>
                <a:br>
                  <a:rPr lang="en-US" dirty="0" smtClean="0"/>
                </a:br>
                <a14:m>
                  <m:oMath xmlns:m="http://schemas.openxmlformats.org/officeDocument/2006/math">
                    <m:r>
                      <a:rPr lang="en-GB" b="0" i="1" smtClean="0">
                        <a:latin typeface="Cambria Math" charset="0"/>
                      </a:rPr>
                      <m:t>𝑈</m:t>
                    </m:r>
                    <m:r>
                      <a:rPr lang="en-GB" b="0" i="1" smtClean="0">
                        <a:latin typeface="Cambria Math" charset="0"/>
                      </a:rPr>
                      <m:t>=</m:t>
                    </m:r>
                    <m:sSup>
                      <m:sSupPr>
                        <m:ctrlPr>
                          <a:rPr lang="en-GB" b="0" i="1" smtClean="0">
                            <a:latin typeface="Cambria Math" charset="0"/>
                          </a:rPr>
                        </m:ctrlPr>
                      </m:sSupPr>
                      <m:e>
                        <m:r>
                          <a:rPr lang="en-GB" b="0" i="1" smtClean="0">
                            <a:latin typeface="Cambria Math" charset="0"/>
                          </a:rPr>
                          <m:t>𝑒</m:t>
                        </m:r>
                      </m:e>
                      <m:sup>
                        <m:r>
                          <a:rPr lang="en-GB" b="0" i="1" smtClean="0">
                            <a:latin typeface="Cambria Math" charset="0"/>
                          </a:rPr>
                          <m:t>𝑖𝑎</m:t>
                        </m:r>
                      </m:sup>
                    </m:sSup>
                    <m:d>
                      <m:dPr>
                        <m:begChr m:val="["/>
                        <m:endChr m:val="]"/>
                        <m:ctrlPr>
                          <a:rPr lang="mr-IN" b="0" i="1" smtClean="0">
                            <a:latin typeface="Cambria Math" charset="0"/>
                          </a:rPr>
                        </m:ctrlPr>
                      </m:dPr>
                      <m:e>
                        <m:m>
                          <m:mPr>
                            <m:mcs>
                              <m:mc>
                                <m:mcPr>
                                  <m:count m:val="2"/>
                                  <m:mcJc m:val="center"/>
                                </m:mcPr>
                              </m:mc>
                            </m:mcs>
                            <m:ctrlPr>
                              <a:rPr lang="mr-IN" b="0" i="1" smtClean="0">
                                <a:latin typeface="Cambria Math" charset="0"/>
                              </a:rPr>
                            </m:ctrlPr>
                          </m:mPr>
                          <m:mr>
                            <m:e>
                              <m:sSup>
                                <m:sSupPr>
                                  <m:ctrlPr>
                                    <a:rPr lang="mr-IN" b="0" i="1" smtClean="0">
                                      <a:latin typeface="Cambria Math" charset="0"/>
                                    </a:rPr>
                                  </m:ctrlPr>
                                </m:sSupPr>
                                <m:e>
                                  <m:r>
                                    <a:rPr lang="en-GB" b="0" i="1" smtClean="0">
                                      <a:latin typeface="Cambria Math" charset="0"/>
                                    </a:rPr>
                                    <m:t>𝑒</m:t>
                                  </m:r>
                                </m:e>
                                <m:sup>
                                  <m:r>
                                    <a:rPr lang="en-GB" b="0" i="1" smtClean="0">
                                      <a:latin typeface="Cambria Math" charset="0"/>
                                    </a:rPr>
                                    <m:t>−</m:t>
                                  </m:r>
                                  <m:r>
                                    <a:rPr lang="en-GB" b="0" i="1" smtClean="0">
                                      <a:latin typeface="Cambria Math" charset="0"/>
                                    </a:rPr>
                                    <m:t>𝑖</m:t>
                                  </m:r>
                                  <m:r>
                                    <a:rPr lang="en-GB" b="0" i="1" smtClean="0">
                                      <a:latin typeface="Cambria Math" charset="0"/>
                                      <a:ea typeface="Cambria Math" charset="0"/>
                                      <a:cs typeface="Cambria Math" charset="0"/>
                                    </a:rPr>
                                    <m:t>𝛽</m:t>
                                  </m:r>
                                  <m:r>
                                    <a:rPr lang="en-GB" b="0" i="1" smtClean="0">
                                      <a:latin typeface="Cambria Math" charset="0"/>
                                      <a:ea typeface="Cambria Math" charset="0"/>
                                      <a:cs typeface="Cambria Math" charset="0"/>
                                    </a:rPr>
                                    <m:t>/2</m:t>
                                  </m:r>
                                </m:sup>
                              </m:sSup>
                            </m:e>
                            <m:e>
                              <m:r>
                                <a:rPr lang="en-GB" b="0" i="1" smtClean="0">
                                  <a:latin typeface="Cambria Math" charset="0"/>
                                </a:rPr>
                                <m:t>0</m:t>
                              </m:r>
                            </m:e>
                          </m:mr>
                          <m:mr>
                            <m:e>
                              <m:r>
                                <a:rPr lang="en-GB" b="0" i="1" smtClean="0">
                                  <a:latin typeface="Cambria Math" charset="0"/>
                                </a:rPr>
                                <m:t>0</m:t>
                              </m:r>
                            </m:e>
                            <m:e>
                              <m:sSup>
                                <m:sSupPr>
                                  <m:ctrlPr>
                                    <a:rPr lang="mr-IN" b="0" i="1" smtClean="0">
                                      <a:latin typeface="Cambria Math" charset="0"/>
                                    </a:rPr>
                                  </m:ctrlPr>
                                </m:sSupPr>
                                <m:e>
                                  <m:r>
                                    <a:rPr lang="en-GB" b="0" i="1" smtClean="0">
                                      <a:latin typeface="Cambria Math" charset="0"/>
                                    </a:rPr>
                                    <m:t>𝑒</m:t>
                                  </m:r>
                                </m:e>
                                <m:sup>
                                  <m:r>
                                    <a:rPr lang="en-GB" b="0" i="1" smtClean="0">
                                      <a:latin typeface="Cambria Math" charset="0"/>
                                    </a:rPr>
                                    <m:t>𝑖</m:t>
                                  </m:r>
                                  <m:r>
                                    <a:rPr lang="en-GB" b="0" i="1" smtClean="0">
                                      <a:latin typeface="Cambria Math" charset="0"/>
                                      <a:ea typeface="Cambria Math" charset="0"/>
                                      <a:cs typeface="Cambria Math" charset="0"/>
                                    </a:rPr>
                                    <m:t>𝛽</m:t>
                                  </m:r>
                                  <m:r>
                                    <a:rPr lang="en-GB" b="0" i="1" smtClean="0">
                                      <a:latin typeface="Cambria Math" charset="0"/>
                                      <a:ea typeface="Cambria Math" charset="0"/>
                                      <a:cs typeface="Cambria Math" charset="0"/>
                                    </a:rPr>
                                    <m:t>/2</m:t>
                                  </m:r>
                                </m:sup>
                              </m:sSup>
                            </m:e>
                          </m:mr>
                        </m:m>
                      </m:e>
                    </m:d>
                    <m:d>
                      <m:dPr>
                        <m:begChr m:val="["/>
                        <m:endChr m:val="]"/>
                        <m:ctrlPr>
                          <a:rPr lang="mr-IN" b="0" i="1" smtClean="0">
                            <a:latin typeface="Cambria Math" charset="0"/>
                          </a:rPr>
                        </m:ctrlPr>
                      </m:dPr>
                      <m:e>
                        <m:m>
                          <m:mPr>
                            <m:mcs>
                              <m:mc>
                                <m:mcPr>
                                  <m:count m:val="2"/>
                                  <m:mcJc m:val="center"/>
                                </m:mcPr>
                              </m:mc>
                            </m:mcs>
                            <m:ctrlPr>
                              <a:rPr lang="mr-IN" b="0" i="1" smtClean="0">
                                <a:latin typeface="Cambria Math" charset="0"/>
                              </a:rPr>
                            </m:ctrlPr>
                          </m:mPr>
                          <m:mr>
                            <m:e>
                              <m:r>
                                <m:rPr>
                                  <m:brk m:alnAt="7"/>
                                </m:rPr>
                                <a:rPr lang="en-GB" b="0" i="1" smtClean="0">
                                  <a:latin typeface="Cambria Math" charset="0"/>
                                </a:rPr>
                                <m:t>𝑐</m:t>
                              </m:r>
                              <m:r>
                                <a:rPr lang="en-GB" b="0" i="1" smtClean="0">
                                  <a:latin typeface="Cambria Math" charset="0"/>
                                </a:rPr>
                                <m:t>𝑜𝑠</m:t>
                              </m:r>
                              <m:f>
                                <m:fPr>
                                  <m:ctrlPr>
                                    <a:rPr lang="mr-IN" b="0" i="1" smtClean="0">
                                      <a:latin typeface="Cambria Math" charset="0"/>
                                    </a:rPr>
                                  </m:ctrlPr>
                                </m:fPr>
                                <m:num>
                                  <m:r>
                                    <a:rPr lang="mr-IN" b="0" i="1" smtClean="0">
                                      <a:latin typeface="Cambria Math" charset="0"/>
                                      <a:ea typeface="Cambria Math" charset="0"/>
                                      <a:cs typeface="Cambria Math" charset="0"/>
                                    </a:rPr>
                                    <m:t>𝛾</m:t>
                                  </m:r>
                                </m:num>
                                <m:den>
                                  <m:r>
                                    <a:rPr lang="en-GB" b="0" i="1" smtClean="0">
                                      <a:latin typeface="Cambria Math" charset="0"/>
                                    </a:rPr>
                                    <m:t>2</m:t>
                                  </m:r>
                                </m:den>
                              </m:f>
                            </m:e>
                            <m:e>
                              <m:r>
                                <a:rPr lang="en-GB" b="0" i="1" smtClean="0">
                                  <a:latin typeface="Cambria Math" charset="0"/>
                                </a:rPr>
                                <m:t>−</m:t>
                              </m:r>
                              <m:r>
                                <a:rPr lang="en-GB" b="0" i="1" smtClean="0">
                                  <a:latin typeface="Cambria Math" charset="0"/>
                                </a:rPr>
                                <m:t>𝑠𝑖𝑛</m:t>
                              </m:r>
                              <m:f>
                                <m:fPr>
                                  <m:ctrlPr>
                                    <a:rPr lang="mr-IN" i="1">
                                      <a:latin typeface="Cambria Math" charset="0"/>
                                    </a:rPr>
                                  </m:ctrlPr>
                                </m:fPr>
                                <m:num>
                                  <m:r>
                                    <a:rPr lang="mr-IN" i="1">
                                      <a:latin typeface="Cambria Math" charset="0"/>
                                      <a:ea typeface="Cambria Math" charset="0"/>
                                      <a:cs typeface="Cambria Math" charset="0"/>
                                    </a:rPr>
                                    <m:t>𝛾</m:t>
                                  </m:r>
                                </m:num>
                                <m:den>
                                  <m:r>
                                    <a:rPr lang="en-GB" i="1">
                                      <a:latin typeface="Cambria Math" charset="0"/>
                                    </a:rPr>
                                    <m:t>2</m:t>
                                  </m:r>
                                </m:den>
                              </m:f>
                            </m:e>
                          </m:mr>
                          <m:mr>
                            <m:e>
                              <m:r>
                                <a:rPr lang="en-GB" b="0" i="1" smtClean="0">
                                  <a:latin typeface="Cambria Math" charset="0"/>
                                </a:rPr>
                                <m:t>𝑠𝑖𝑛</m:t>
                              </m:r>
                              <m:f>
                                <m:fPr>
                                  <m:ctrlPr>
                                    <a:rPr lang="mr-IN" i="1">
                                      <a:latin typeface="Cambria Math" charset="0"/>
                                    </a:rPr>
                                  </m:ctrlPr>
                                </m:fPr>
                                <m:num>
                                  <m:r>
                                    <a:rPr lang="mr-IN" i="1">
                                      <a:latin typeface="Cambria Math" charset="0"/>
                                      <a:ea typeface="Cambria Math" charset="0"/>
                                      <a:cs typeface="Cambria Math" charset="0"/>
                                    </a:rPr>
                                    <m:t>𝛾</m:t>
                                  </m:r>
                                </m:num>
                                <m:den>
                                  <m:r>
                                    <a:rPr lang="en-GB" i="1">
                                      <a:latin typeface="Cambria Math" charset="0"/>
                                    </a:rPr>
                                    <m:t>2</m:t>
                                  </m:r>
                                </m:den>
                              </m:f>
                            </m:e>
                            <m:e>
                              <m:r>
                                <a:rPr lang="en-GB" b="0" i="1" smtClean="0">
                                  <a:latin typeface="Cambria Math" charset="0"/>
                                </a:rPr>
                                <m:t>𝑐𝑜𝑠</m:t>
                              </m:r>
                              <m:f>
                                <m:fPr>
                                  <m:ctrlPr>
                                    <a:rPr lang="mr-IN" i="1">
                                      <a:latin typeface="Cambria Math" charset="0"/>
                                    </a:rPr>
                                  </m:ctrlPr>
                                </m:fPr>
                                <m:num>
                                  <m:r>
                                    <a:rPr lang="mr-IN" i="1">
                                      <a:latin typeface="Cambria Math" charset="0"/>
                                      <a:ea typeface="Cambria Math" charset="0"/>
                                      <a:cs typeface="Cambria Math" charset="0"/>
                                    </a:rPr>
                                    <m:t>𝛾</m:t>
                                  </m:r>
                                </m:num>
                                <m:den>
                                  <m:r>
                                    <a:rPr lang="en-GB" i="1">
                                      <a:latin typeface="Cambria Math" charset="0"/>
                                    </a:rPr>
                                    <m:t>2</m:t>
                                  </m:r>
                                </m:den>
                              </m:f>
                            </m:e>
                          </m:mr>
                        </m:m>
                      </m:e>
                    </m:d>
                    <m:d>
                      <m:dPr>
                        <m:begChr m:val="["/>
                        <m:endChr m:val="]"/>
                        <m:ctrlPr>
                          <a:rPr lang="mr-IN" b="0" i="1" smtClean="0">
                            <a:latin typeface="Cambria Math" charset="0"/>
                          </a:rPr>
                        </m:ctrlPr>
                      </m:dPr>
                      <m:e>
                        <m:m>
                          <m:mPr>
                            <m:mcs>
                              <m:mc>
                                <m:mcPr>
                                  <m:count m:val="2"/>
                                  <m:mcJc m:val="center"/>
                                </m:mcPr>
                              </m:mc>
                            </m:mcs>
                            <m:ctrlPr>
                              <a:rPr lang="mr-IN" b="0" i="1" smtClean="0">
                                <a:latin typeface="Cambria Math" charset="0"/>
                              </a:rPr>
                            </m:ctrlPr>
                          </m:mPr>
                          <m:mr>
                            <m:e>
                              <m:sSup>
                                <m:sSupPr>
                                  <m:ctrlPr>
                                    <a:rPr lang="mr-IN"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𝑖</m:t>
                                  </m:r>
                                  <m:r>
                                    <a:rPr lang="en-GB" i="1" smtClean="0">
                                      <a:latin typeface="Cambria Math" charset="0"/>
                                      <a:ea typeface="Cambria Math" charset="0"/>
                                      <a:cs typeface="Cambria Math" charset="0"/>
                                    </a:rPr>
                                    <m:t>𝛿</m:t>
                                  </m:r>
                                  <m:r>
                                    <a:rPr lang="en-GB" i="1">
                                      <a:latin typeface="Cambria Math" charset="0"/>
                                      <a:ea typeface="Cambria Math" charset="0"/>
                                      <a:cs typeface="Cambria Math" charset="0"/>
                                    </a:rPr>
                                    <m:t>/2</m:t>
                                  </m:r>
                                </m:sup>
                              </m:sSup>
                            </m:e>
                            <m:e>
                              <m:r>
                                <a:rPr lang="en-GB" b="0" i="1" smtClean="0">
                                  <a:latin typeface="Cambria Math" charset="0"/>
                                </a:rPr>
                                <m:t>0</m:t>
                              </m:r>
                            </m:e>
                          </m:mr>
                          <m:mr>
                            <m:e>
                              <m:r>
                                <a:rPr lang="en-GB" b="0" i="1" smtClean="0">
                                  <a:latin typeface="Cambria Math" charset="0"/>
                                </a:rPr>
                                <m:t>0</m:t>
                              </m:r>
                            </m:e>
                            <m:e>
                              <m:sSup>
                                <m:sSupPr>
                                  <m:ctrlPr>
                                    <a:rPr lang="mr-IN" b="0" i="1" smtClean="0">
                                      <a:latin typeface="Cambria Math" charset="0"/>
                                    </a:rPr>
                                  </m:ctrlPr>
                                </m:sSupPr>
                                <m:e>
                                  <m:r>
                                    <a:rPr lang="en-GB" b="0" i="1" smtClean="0">
                                      <a:latin typeface="Cambria Math" charset="0"/>
                                    </a:rPr>
                                    <m:t>𝑒</m:t>
                                  </m:r>
                                </m:e>
                                <m:sup>
                                  <m:r>
                                    <a:rPr lang="en-GB" b="0" i="1" smtClean="0">
                                      <a:latin typeface="Cambria Math" charset="0"/>
                                    </a:rPr>
                                    <m:t>𝑖</m:t>
                                  </m:r>
                                  <m:r>
                                    <a:rPr lang="en-GB" b="0" i="1" smtClean="0">
                                      <a:latin typeface="Cambria Math" charset="0"/>
                                      <a:ea typeface="Cambria Math" charset="0"/>
                                      <a:cs typeface="Cambria Math" charset="0"/>
                                    </a:rPr>
                                    <m:t>𝛿</m:t>
                                  </m:r>
                                  <m:r>
                                    <a:rPr lang="en-GB" b="0" i="1" smtClean="0">
                                      <a:latin typeface="Cambria Math" charset="0"/>
                                      <a:ea typeface="Cambria Math" charset="0"/>
                                      <a:cs typeface="Cambria Math" charset="0"/>
                                    </a:rPr>
                                    <m:t>/2</m:t>
                                  </m:r>
                                </m:sup>
                              </m:sSup>
                            </m:e>
                          </m:mr>
                        </m:m>
                      </m:e>
                    </m:d>
                  </m:oMath>
                </a14:m>
                <a:endParaRPr lang="en-US" dirty="0" smtClean="0"/>
              </a:p>
              <a:p>
                <a:r>
                  <a:rPr lang="en-US" dirty="0" smtClean="0"/>
                  <a:t>Look Sakurai Ch. 3 or Nielsen </a:t>
                </a:r>
                <a:r>
                  <a:rPr lang="en-US" dirty="0" err="1" smtClean="0"/>
                  <a:t>Ch</a:t>
                </a:r>
                <a:r>
                  <a:rPr lang="en-US" dirty="0" smtClean="0"/>
                  <a:t> 4 for further details.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a:stretch>
              </a:blipFill>
            </p:spPr>
            <p:txBody>
              <a:bodyPr/>
              <a:lstStyle/>
              <a:p>
                <a:r>
                  <a:rPr lang="en-US">
                    <a:noFill/>
                  </a:rPr>
                  <a:t> </a:t>
                </a:r>
              </a:p>
            </p:txBody>
          </p:sp>
        </mc:Fallback>
      </mc:AlternateContent>
    </p:spTree>
    <p:extLst>
      <p:ext uri="{BB962C8B-B14F-4D97-AF65-F5344CB8AC3E}">
        <p14:creationId xmlns:p14="http://schemas.microsoft.com/office/powerpoint/2010/main" val="18516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Qubit Gates</a:t>
            </a:r>
            <a:endParaRPr lang="en-US" dirty="0"/>
          </a:p>
        </p:txBody>
      </p:sp>
      <p:sp>
        <p:nvSpPr>
          <p:cNvPr id="3" name="Content Placeholder 2"/>
          <p:cNvSpPr>
            <a:spLocks noGrp="1"/>
          </p:cNvSpPr>
          <p:nvPr>
            <p:ph idx="1"/>
          </p:nvPr>
        </p:nvSpPr>
        <p:spPr/>
        <p:txBody>
          <a:bodyPr/>
          <a:lstStyle/>
          <a:p>
            <a:r>
              <a:rPr lang="en-US" dirty="0" smtClean="0"/>
              <a:t>Some Examples of Classical Gates: AND, OR, XOR, NAND, NOR (Look at the Figure below)</a:t>
            </a:r>
          </a:p>
          <a:p>
            <a:r>
              <a:rPr lang="en-US" dirty="0" smtClean="0"/>
              <a:t>We shall see whether these gates can be represented in Quantum Computing.</a:t>
            </a:r>
          </a:p>
          <a:p>
            <a:endParaRPr lang="en-US" dirty="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2197" t="25832" r="37900" b="35001"/>
          <a:stretch/>
        </p:blipFill>
        <p:spPr>
          <a:xfrm>
            <a:off x="4883616" y="3729037"/>
            <a:ext cx="3414713" cy="2686050"/>
          </a:xfrm>
          <a:prstGeom prst="rect">
            <a:avLst/>
          </a:prstGeom>
        </p:spPr>
      </p:pic>
    </p:spTree>
    <p:extLst>
      <p:ext uri="{BB962C8B-B14F-4D97-AF65-F5344CB8AC3E}">
        <p14:creationId xmlns:p14="http://schemas.microsoft.com/office/powerpoint/2010/main" val="565344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CNOT Gate</a:t>
            </a:r>
            <a:endParaRPr lang="en-US" dirty="0"/>
          </a:p>
        </p:txBody>
      </p:sp>
      <p:sp>
        <p:nvSpPr>
          <p:cNvPr id="3" name="Content Placeholder 2"/>
          <p:cNvSpPr>
            <a:spLocks noGrp="1"/>
          </p:cNvSpPr>
          <p:nvPr>
            <p:ph idx="1"/>
          </p:nvPr>
        </p:nvSpPr>
        <p:spPr>
          <a:xfrm>
            <a:off x="4686299" y="2052116"/>
            <a:ext cx="5883839" cy="3997828"/>
          </a:xfrm>
        </p:spPr>
        <p:txBody>
          <a:bodyPr/>
          <a:lstStyle/>
          <a:p>
            <a:r>
              <a:rPr lang="en-US" dirty="0" smtClean="0"/>
              <a:t>The Controlled-NOT gate functions as follows:</a:t>
            </a:r>
          </a:p>
          <a:p>
            <a:r>
              <a:rPr lang="en-US" dirty="0" smtClean="0"/>
              <a:t>There are two inputs: One is the control and other is the target.</a:t>
            </a:r>
          </a:p>
          <a:p>
            <a:endParaRPr lang="en-US" dirty="0"/>
          </a:p>
          <a:p>
            <a:r>
              <a:rPr lang="en-US" dirty="0" smtClean="0"/>
              <a:t>If Control=0 : Nothing happens.</a:t>
            </a:r>
          </a:p>
          <a:p>
            <a:r>
              <a:rPr lang="en-US" dirty="0" smtClean="0"/>
              <a:t>If Control=1 : Target is flipped.</a:t>
            </a:r>
          </a:p>
          <a:p>
            <a:endParaRPr lang="en-US" dirty="0"/>
          </a:p>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262" y="2274869"/>
            <a:ext cx="3086100" cy="3289300"/>
          </a:xfrm>
          <a:prstGeom prst="rect">
            <a:avLst/>
          </a:prstGeom>
        </p:spPr>
      </p:pic>
    </p:spTree>
    <p:extLst>
      <p:ext uri="{BB962C8B-B14F-4D97-AF65-F5344CB8AC3E}">
        <p14:creationId xmlns:p14="http://schemas.microsoft.com/office/powerpoint/2010/main" val="186246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CNOT Gate</a:t>
            </a:r>
            <a:endParaRPr lang="en-US" dirty="0"/>
          </a:p>
        </p:txBody>
      </p:sp>
      <p:sp>
        <p:nvSpPr>
          <p:cNvPr id="3" name="Content Placeholder 2"/>
          <p:cNvSpPr>
            <a:spLocks noGrp="1"/>
          </p:cNvSpPr>
          <p:nvPr>
            <p:ph idx="1"/>
          </p:nvPr>
        </p:nvSpPr>
        <p:spPr>
          <a:xfrm>
            <a:off x="4486275" y="2052116"/>
            <a:ext cx="6083863" cy="3997828"/>
          </a:xfrm>
        </p:spPr>
        <p:txBody>
          <a:bodyPr/>
          <a:lstStyle/>
          <a:p>
            <a:r>
              <a:rPr lang="en-GB" dirty="0" smtClean="0"/>
              <a:t>The CNOT gate is the modulo 2 computation for Qubits, just as XOR gates do in classical counterparts.</a:t>
            </a:r>
          </a:p>
          <a:p>
            <a:r>
              <a:rPr lang="en-GB" dirty="0" smtClean="0"/>
              <a:t>The CNOT gate is the generalisation of XOR gates.</a:t>
            </a:r>
            <a:endParaRPr lang="en-GB"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58" y="2406380"/>
            <a:ext cx="3086100" cy="3289300"/>
          </a:xfrm>
          <a:prstGeom prst="rect">
            <a:avLst/>
          </a:prstGeom>
        </p:spPr>
      </p:pic>
    </p:spTree>
    <p:extLst>
      <p:ext uri="{BB962C8B-B14F-4D97-AF65-F5344CB8AC3E}">
        <p14:creationId xmlns:p14="http://schemas.microsoft.com/office/powerpoint/2010/main" val="1685878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Classical Gates</a:t>
            </a:r>
            <a:endParaRPr lang="en-US" dirty="0"/>
          </a:p>
        </p:txBody>
      </p:sp>
      <p:sp>
        <p:nvSpPr>
          <p:cNvPr id="3" name="Content Placeholder 2"/>
          <p:cNvSpPr>
            <a:spLocks noGrp="1"/>
          </p:cNvSpPr>
          <p:nvPr>
            <p:ph idx="1"/>
          </p:nvPr>
        </p:nvSpPr>
        <p:spPr/>
        <p:txBody>
          <a:bodyPr/>
          <a:lstStyle/>
          <a:p>
            <a:r>
              <a:rPr lang="en-GB" dirty="0" smtClean="0"/>
              <a:t>Question: As we have seen a generalisation of XOR, do we have the counterparts for other classical gates?</a:t>
            </a:r>
          </a:p>
          <a:p>
            <a:r>
              <a:rPr lang="en-GB" dirty="0" smtClean="0"/>
              <a:t>Answer: No. Can we determine the initial states by looking at the final output? (Reversible vs Irreversible)</a:t>
            </a:r>
          </a:p>
          <a:p>
            <a:r>
              <a:rPr lang="en-GB" dirty="0" smtClean="0"/>
              <a:t>Note. Quantum gates must be unitary!</a:t>
            </a:r>
            <a:endParaRPr lang="en-GB" dirty="0"/>
          </a:p>
        </p:txBody>
      </p:sp>
    </p:spTree>
    <p:extLst>
      <p:ext uri="{BB962C8B-B14F-4D97-AF65-F5344CB8AC3E}">
        <p14:creationId xmlns:p14="http://schemas.microsoft.com/office/powerpoint/2010/main" val="695229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Universality</a:t>
            </a:r>
            <a:endParaRPr lang="en-GB" dirty="0"/>
          </a:p>
        </p:txBody>
      </p:sp>
      <p:sp>
        <p:nvSpPr>
          <p:cNvPr id="3" name="Content Placeholder 2"/>
          <p:cNvSpPr>
            <a:spLocks noGrp="1"/>
          </p:cNvSpPr>
          <p:nvPr>
            <p:ph idx="1"/>
          </p:nvPr>
        </p:nvSpPr>
        <p:spPr/>
        <p:txBody>
          <a:bodyPr/>
          <a:lstStyle/>
          <a:p>
            <a:r>
              <a:rPr lang="en-GB" dirty="0" err="1" smtClean="0"/>
              <a:t>Thm</a:t>
            </a:r>
            <a:r>
              <a:rPr lang="en-GB" dirty="0" smtClean="0"/>
              <a:t>. </a:t>
            </a:r>
            <a:r>
              <a:rPr lang="en-GB" dirty="0"/>
              <a:t>Any multiple qubit logic gate may be composed </a:t>
            </a:r>
            <a:r>
              <a:rPr lang="en-GB" dirty="0" smtClean="0"/>
              <a:t>from CNOT </a:t>
            </a:r>
            <a:r>
              <a:rPr lang="en-GB" dirty="0"/>
              <a:t>and single qubit gates. </a:t>
            </a:r>
          </a:p>
          <a:p>
            <a:endParaRPr lang="en-GB" dirty="0" smtClean="0"/>
          </a:p>
          <a:p>
            <a:r>
              <a:rPr lang="en-GB" dirty="0" err="1" smtClean="0"/>
              <a:t>Similarily</a:t>
            </a:r>
            <a:r>
              <a:rPr lang="en-GB" dirty="0" smtClean="0"/>
              <a:t>, any classical logic gate may be composed form NAND gates. XOR or NOT does not. Think of parity.</a:t>
            </a:r>
            <a:endParaRPr lang="en-GB" dirty="0"/>
          </a:p>
        </p:txBody>
      </p:sp>
    </p:spTree>
    <p:extLst>
      <p:ext uri="{BB962C8B-B14F-4D97-AF65-F5344CB8AC3E}">
        <p14:creationId xmlns:p14="http://schemas.microsoft.com/office/powerpoint/2010/main" val="1676537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Measurements in bases other than the computational bases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3599" y="2337866"/>
                <a:ext cx="7796540" cy="3997828"/>
              </a:xfrm>
            </p:spPr>
            <p:txBody>
              <a:bodyPr/>
              <a:lstStyle/>
              <a:p>
                <a:r>
                  <a:rPr lang="en-GB" dirty="0" smtClean="0"/>
                  <a:t>TL;DR : Yes we can.</a:t>
                </a:r>
              </a:p>
              <a:p>
                <a:r>
                  <a:rPr lang="mr-IN" dirty="0"/>
                  <a:t>|</a:t>
                </a:r>
                <a:r>
                  <a:rPr lang="mr-IN" dirty="0" err="1"/>
                  <a:t>ψ</a:t>
                </a:r>
                <a:r>
                  <a:rPr lang="mr-IN" dirty="0"/>
                  <a:t>⟩ = α|0⟩ + β|1⟩ </a:t>
                </a:r>
                <a:r>
                  <a:rPr lang="en-GB" dirty="0" smtClean="0"/>
                  <a:t>=</a:t>
                </a:r>
                <a14:m>
                  <m:oMath xmlns:m="http://schemas.openxmlformats.org/officeDocument/2006/math">
                    <m:f>
                      <m:fPr>
                        <m:ctrlPr>
                          <a:rPr lang="mr-IN" i="1" smtClean="0">
                            <a:latin typeface="Cambria Math" charset="0"/>
                          </a:rPr>
                        </m:ctrlPr>
                      </m:fPr>
                      <m:num>
                        <m:r>
                          <a:rPr lang="mr-IN" i="1" smtClean="0">
                            <a:latin typeface="Cambria Math" charset="0"/>
                            <a:ea typeface="Cambria Math" charset="0"/>
                            <a:cs typeface="Cambria Math" charset="0"/>
                          </a:rPr>
                          <m:t>𝛼</m:t>
                        </m:r>
                        <m:r>
                          <a:rPr lang="en-GB" b="0" i="1" smtClean="0">
                            <a:latin typeface="Cambria Math" charset="0"/>
                            <a:ea typeface="Cambria Math" charset="0"/>
                            <a:cs typeface="Cambria Math" charset="0"/>
                          </a:rPr>
                          <m:t>+</m:t>
                        </m:r>
                        <m:r>
                          <a:rPr lang="en-GB" b="0" i="1" smtClean="0">
                            <a:latin typeface="Cambria Math" charset="0"/>
                            <a:ea typeface="Cambria Math" charset="0"/>
                            <a:cs typeface="Cambria Math" charset="0"/>
                          </a:rPr>
                          <m:t>𝛽</m:t>
                        </m:r>
                      </m:num>
                      <m:den>
                        <m:rad>
                          <m:radPr>
                            <m:degHide m:val="on"/>
                            <m:ctrlPr>
                              <a:rPr lang="mr-IN" i="1" smtClean="0">
                                <a:latin typeface="Cambria Math" charset="0"/>
                              </a:rPr>
                            </m:ctrlPr>
                          </m:radPr>
                          <m:deg/>
                          <m:e>
                            <m:r>
                              <a:rPr lang="en-GB" b="0" i="1" smtClean="0">
                                <a:latin typeface="Cambria Math" charset="0"/>
                              </a:rPr>
                              <m:t>2</m:t>
                            </m:r>
                          </m:e>
                        </m:rad>
                      </m:den>
                    </m:f>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m:t>
                            </m:r>
                          </m:e>
                        </m:d>
                      </m:e>
                    </m:d>
                  </m:oMath>
                </a14:m>
                <a:r>
                  <a:rPr lang="en-GB" dirty="0" smtClean="0"/>
                  <a:t>+</a:t>
                </a:r>
                <a:r>
                  <a:rPr lang="mr-IN" dirty="0"/>
                  <a:t> </a:t>
                </a:r>
                <a14:m>
                  <m:oMath xmlns:m="http://schemas.openxmlformats.org/officeDocument/2006/math">
                    <m:f>
                      <m:fPr>
                        <m:ctrlPr>
                          <a:rPr lang="mr-IN" i="1">
                            <a:latin typeface="Cambria Math" charset="0"/>
                          </a:rPr>
                        </m:ctrlPr>
                      </m:fPr>
                      <m:num>
                        <m:r>
                          <a:rPr lang="mr-IN" i="1">
                            <a:latin typeface="Cambria Math" charset="0"/>
                            <a:ea typeface="Cambria Math" charset="0"/>
                            <a:cs typeface="Cambria Math" charset="0"/>
                          </a:rPr>
                          <m:t>𝛼</m:t>
                        </m:r>
                        <m:r>
                          <a:rPr lang="en-GB" b="0" i="1" smtClean="0">
                            <a:latin typeface="Cambria Math" charset="0"/>
                            <a:ea typeface="Cambria Math" charset="0"/>
                            <a:cs typeface="Cambria Math" charset="0"/>
                          </a:rPr>
                          <m:t>−</m:t>
                        </m:r>
                        <m:r>
                          <a:rPr lang="en-GB" i="1">
                            <a:latin typeface="Cambria Math" charset="0"/>
                            <a:ea typeface="Cambria Math" charset="0"/>
                            <a:cs typeface="Cambria Math" charset="0"/>
                          </a:rPr>
                          <m:t>𝛽</m:t>
                        </m:r>
                      </m:num>
                      <m:den>
                        <m:rad>
                          <m:radPr>
                            <m:degHide m:val="on"/>
                            <m:ctrlPr>
                              <a:rPr lang="mr-IN" i="1">
                                <a:latin typeface="Cambria Math" charset="0"/>
                              </a:rPr>
                            </m:ctrlPr>
                          </m:radPr>
                          <m:deg/>
                          <m:e>
                            <m:r>
                              <a:rPr lang="en-GB" i="1">
                                <a:latin typeface="Cambria Math" charset="0"/>
                              </a:rPr>
                              <m:t>2</m:t>
                            </m:r>
                          </m:e>
                        </m:rad>
                      </m:den>
                    </m:f>
                    <m:d>
                      <m:dPr>
                        <m:begChr m:val="|"/>
                        <m:endChr m:val=""/>
                        <m:ctrlPr>
                          <a:rPr lang="hr-HR" i="1">
                            <a:latin typeface="Cambria Math" charset="0"/>
                          </a:rPr>
                        </m:ctrlPr>
                      </m:dPr>
                      <m:e>
                        <m:d>
                          <m:dPr>
                            <m:begChr m:val=""/>
                            <m:endChr m:val="⟩"/>
                            <m:ctrlPr>
                              <a:rPr lang="hr-HR" i="1">
                                <a:latin typeface="Cambria Math" charset="0"/>
                              </a:rPr>
                            </m:ctrlPr>
                          </m:dPr>
                          <m:e>
                            <m:r>
                              <a:rPr lang="en-GB" b="0" i="1" smtClean="0">
                                <a:latin typeface="Cambria Math" charset="0"/>
                              </a:rPr>
                              <m:t>−</m:t>
                            </m:r>
                          </m:e>
                        </m:d>
                      </m:e>
                    </m:d>
                  </m:oMath>
                </a14:m>
                <a:r>
                  <a:rPr lang="en-GB" dirty="0" smtClean="0"/>
                  <a:t>, where the + and </a:t>
                </a:r>
                <a:r>
                  <a:rPr lang="mr-IN" dirty="0" smtClean="0"/>
                  <a:t>–</a:t>
                </a:r>
                <a:r>
                  <a:rPr lang="en-GB" dirty="0" smtClean="0"/>
                  <a:t> </a:t>
                </a:r>
                <a:r>
                  <a:rPr lang="en-GB" dirty="0" err="1" smtClean="0"/>
                  <a:t>kets</a:t>
                </a:r>
                <a:r>
                  <a:rPr lang="en-GB" dirty="0" smtClean="0"/>
                  <a:t> are the bases for the x direction in spins.</a:t>
                </a:r>
              </a:p>
              <a:p>
                <a:r>
                  <a:rPr lang="en-GB" dirty="0" smtClean="0"/>
                  <a:t>It is </a:t>
                </a:r>
                <a:r>
                  <a:rPr lang="en-GB" dirty="0"/>
                  <a:t>possible in principle to measure a quantum system of many qubits with respect to an arbitrary orthonormal basis. </a:t>
                </a:r>
                <a:r>
                  <a:rPr lang="en-GB" dirty="0" smtClean="0"/>
                  <a:t>Just as we do in QM!</a:t>
                </a:r>
              </a:p>
              <a:p>
                <a:r>
                  <a:rPr lang="en-GB" dirty="0" smtClean="0"/>
                  <a:t>Stern-</a:t>
                </a:r>
                <a:r>
                  <a:rPr lang="en-GB" dirty="0" err="1" smtClean="0"/>
                  <a:t>Gerlach</a:t>
                </a:r>
                <a:r>
                  <a:rPr lang="en-GB" dirty="0" smtClean="0"/>
                  <a:t> Experiment</a:t>
                </a:r>
                <a:endParaRPr lang="en-GB" dirty="0"/>
              </a:p>
              <a:p>
                <a:endParaRPr lang="mr-IN"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3599" y="2337866"/>
                <a:ext cx="7796540" cy="3997828"/>
              </a:xfrm>
              <a:blipFill rotWithShape="0">
                <a:blip r:embed="rId2"/>
                <a:stretch>
                  <a:fillRect l="-547" t="-7176" r="-313"/>
                </a:stretch>
              </a:blipFill>
            </p:spPr>
            <p:txBody>
              <a:bodyPr/>
              <a:lstStyle/>
              <a:p>
                <a:r>
                  <a:rPr lang="en-US">
                    <a:noFill/>
                  </a:rPr>
                  <a:t> </a:t>
                </a:r>
              </a:p>
            </p:txBody>
          </p:sp>
        </mc:Fallback>
      </mc:AlternateContent>
    </p:spTree>
    <p:extLst>
      <p:ext uri="{BB962C8B-B14F-4D97-AF65-F5344CB8AC3E}">
        <p14:creationId xmlns:p14="http://schemas.microsoft.com/office/powerpoint/2010/main" val="983670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Circuits</a:t>
            </a:r>
            <a:endParaRPr lang="en-GB" dirty="0"/>
          </a:p>
        </p:txBody>
      </p:sp>
      <p:sp>
        <p:nvSpPr>
          <p:cNvPr id="3" name="Content Placeholder 2"/>
          <p:cNvSpPr>
            <a:spLocks noGrp="1"/>
          </p:cNvSpPr>
          <p:nvPr>
            <p:ph idx="1"/>
          </p:nvPr>
        </p:nvSpPr>
        <p:spPr/>
        <p:txBody>
          <a:bodyPr/>
          <a:lstStyle/>
          <a:p>
            <a:r>
              <a:rPr lang="en-GB" dirty="0" smtClean="0"/>
              <a:t>With the gates we have learnt, now let’s construct a ‘circuit’ to do some specific tasks. </a:t>
            </a:r>
          </a:p>
          <a:p>
            <a:r>
              <a:rPr lang="en-GB" dirty="0" smtClean="0"/>
              <a:t>Look at the circuit below. The ’wire’ need not represent the physical connection, but rather the flow of time. </a:t>
            </a:r>
          </a:p>
          <a:p>
            <a:endParaRPr lang="en-GB" dirty="0"/>
          </a:p>
          <a:p>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3097" t="50833" r="24549" b="33959"/>
          <a:stretch/>
        </p:blipFill>
        <p:spPr>
          <a:xfrm>
            <a:off x="2773599" y="4716587"/>
            <a:ext cx="3671887" cy="1042988"/>
          </a:xfrm>
          <a:prstGeom prst="rect">
            <a:avLst/>
          </a:prstGeom>
        </p:spPr>
      </p:pic>
    </p:spTree>
    <p:extLst>
      <p:ext uri="{BB962C8B-B14F-4D97-AF65-F5344CB8AC3E}">
        <p14:creationId xmlns:p14="http://schemas.microsoft.com/office/powerpoint/2010/main" val="428556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Rules on Constructing Circuits</a:t>
            </a:r>
            <a:endParaRPr lang="en-GB" dirty="0"/>
          </a:p>
        </p:txBody>
      </p:sp>
      <p:sp>
        <p:nvSpPr>
          <p:cNvPr id="3" name="Content Placeholder 2"/>
          <p:cNvSpPr>
            <a:spLocks noGrp="1"/>
          </p:cNvSpPr>
          <p:nvPr>
            <p:ph idx="1"/>
          </p:nvPr>
        </p:nvSpPr>
        <p:spPr/>
        <p:txBody>
          <a:bodyPr/>
          <a:lstStyle/>
          <a:p>
            <a:r>
              <a:rPr lang="en-GB" dirty="0" smtClean="0"/>
              <a:t>It’s quite the same with how we do on classical computing, but we have some more restrictions.</a:t>
            </a:r>
          </a:p>
          <a:p>
            <a:endParaRPr lang="en-GB" dirty="0"/>
          </a:p>
          <a:p>
            <a:r>
              <a:rPr lang="en-GB" dirty="0" smtClean="0"/>
              <a:t>1. No Loops </a:t>
            </a:r>
            <a:r>
              <a:rPr lang="mr-IN" dirty="0" smtClean="0"/>
              <a:t>–</a:t>
            </a:r>
            <a:r>
              <a:rPr lang="en-GB" dirty="0" smtClean="0"/>
              <a:t> the wires are connected by TIME!</a:t>
            </a:r>
          </a:p>
          <a:p>
            <a:r>
              <a:rPr lang="en-GB" dirty="0" smtClean="0"/>
              <a:t>2. No joining of wires (FANIN): This is irreversible.</a:t>
            </a:r>
          </a:p>
          <a:p>
            <a:r>
              <a:rPr lang="en-GB" dirty="0" smtClean="0"/>
              <a:t>3. No Split of wires (FANOUT): We CANNOT copy qubits!</a:t>
            </a:r>
            <a:endParaRPr lang="en-GB" dirty="0"/>
          </a:p>
        </p:txBody>
      </p:sp>
    </p:spTree>
    <p:extLst>
      <p:ext uri="{BB962C8B-B14F-4D97-AF65-F5344CB8AC3E}">
        <p14:creationId xmlns:p14="http://schemas.microsoft.com/office/powerpoint/2010/main" val="179712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9494" t="33361" r="15857" b="21961"/>
          <a:stretch/>
        </p:blipFill>
        <p:spPr>
          <a:xfrm>
            <a:off x="1431926" y="1485900"/>
            <a:ext cx="5159047" cy="3100387"/>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3097" t="50833" r="24549" b="33959"/>
          <a:stretch/>
        </p:blipFill>
        <p:spPr>
          <a:xfrm>
            <a:off x="7317024" y="1885285"/>
            <a:ext cx="3671887" cy="1042988"/>
          </a:xfrm>
          <a:prstGeom prst="rect">
            <a:avLst/>
          </a:prstGeom>
        </p:spPr>
      </p:pic>
      <p:sp>
        <p:nvSpPr>
          <p:cNvPr id="7" name="TextBox 6"/>
          <p:cNvSpPr txBox="1"/>
          <p:nvPr/>
        </p:nvSpPr>
        <p:spPr>
          <a:xfrm>
            <a:off x="7086600" y="3414713"/>
            <a:ext cx="4014788" cy="2031325"/>
          </a:xfrm>
          <a:prstGeom prst="rect">
            <a:avLst/>
          </a:prstGeom>
          <a:noFill/>
        </p:spPr>
        <p:txBody>
          <a:bodyPr wrap="square" rtlCol="0">
            <a:spAutoFit/>
          </a:bodyPr>
          <a:lstStyle/>
          <a:p>
            <a:pPr marL="285750" indent="-285750">
              <a:buFont typeface="Arial" charset="0"/>
              <a:buChar char="•"/>
            </a:pPr>
            <a:r>
              <a:rPr lang="en-GB" dirty="0" smtClean="0"/>
              <a:t>What does this circuit do? Try it out!</a:t>
            </a:r>
          </a:p>
          <a:p>
            <a:pPr marL="285750" indent="-285750">
              <a:buFont typeface="Arial" charset="0"/>
              <a:buChar char="•"/>
            </a:pPr>
            <a:endParaRPr lang="en-GB" dirty="0"/>
          </a:p>
          <a:p>
            <a:pPr marL="285750" indent="-285750">
              <a:buFont typeface="Arial" charset="0"/>
              <a:buChar char="•"/>
            </a:pPr>
            <a:endParaRPr lang="en-GB" dirty="0" smtClean="0"/>
          </a:p>
          <a:p>
            <a:pPr marL="285750" indent="-285750">
              <a:buFont typeface="Arial" charset="0"/>
              <a:buChar char="•"/>
            </a:pPr>
            <a:endParaRPr lang="en-GB" dirty="0"/>
          </a:p>
          <a:p>
            <a:pPr marL="285750" indent="-285750">
              <a:buFont typeface="Arial" charset="0"/>
              <a:buChar char="•"/>
            </a:pPr>
            <a:endParaRPr lang="en-GB" dirty="0" smtClean="0"/>
          </a:p>
          <a:p>
            <a:pPr marL="285750" indent="-285750">
              <a:buFont typeface="Arial" charset="0"/>
              <a:buChar char="•"/>
            </a:pPr>
            <a:r>
              <a:rPr lang="en-GB" dirty="0" err="1" smtClean="0"/>
              <a:t>Cf</a:t>
            </a:r>
            <a:r>
              <a:rPr lang="en-GB" dirty="0" smtClean="0"/>
              <a:t>) All circuits start at 00000</a:t>
            </a:r>
            <a:r>
              <a:rPr lang="mr-IN" dirty="0" smtClean="0"/>
              <a:t>…</a:t>
            </a:r>
            <a:endParaRPr lang="en-GB"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41206" t="58406" r="26014" b="28125"/>
          <a:stretch/>
        </p:blipFill>
        <p:spPr>
          <a:xfrm>
            <a:off x="1828800" y="5134215"/>
            <a:ext cx="3743325" cy="923686"/>
          </a:xfrm>
          <a:prstGeom prst="rect">
            <a:avLst/>
          </a:prstGeom>
        </p:spPr>
      </p:pic>
    </p:spTree>
    <p:extLst>
      <p:ext uri="{BB962C8B-B14F-4D97-AF65-F5344CB8AC3E}">
        <p14:creationId xmlns:p14="http://schemas.microsoft.com/office/powerpoint/2010/main" val="72859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going in</a:t>
            </a:r>
            <a:r>
              <a:rPr lang="mr-IN" dirty="0" smtClean="0"/>
              <a:t>…</a:t>
            </a:r>
            <a:endParaRPr lang="en-US" dirty="0"/>
          </a:p>
        </p:txBody>
      </p:sp>
      <p:sp>
        <p:nvSpPr>
          <p:cNvPr id="3" name="Content Placeholder 2"/>
          <p:cNvSpPr>
            <a:spLocks noGrp="1"/>
          </p:cNvSpPr>
          <p:nvPr>
            <p:ph idx="1"/>
          </p:nvPr>
        </p:nvSpPr>
        <p:spPr/>
        <p:txBody>
          <a:bodyPr>
            <a:normAutofit/>
          </a:bodyPr>
          <a:lstStyle/>
          <a:p>
            <a:r>
              <a:rPr lang="en-US" dirty="0" smtClean="0"/>
              <a:t>I am also a beginner in this field</a:t>
            </a:r>
            <a:r>
              <a:rPr lang="mr-IN" dirty="0" smtClean="0"/>
              <a:t>…</a:t>
            </a:r>
            <a:endParaRPr lang="en-GB" dirty="0"/>
          </a:p>
          <a:p>
            <a:endParaRPr lang="en-GB" dirty="0" smtClean="0"/>
          </a:p>
          <a:p>
            <a:r>
              <a:rPr lang="en-GB" dirty="0" smtClean="0"/>
              <a:t>If you are interested, you can search more using</a:t>
            </a:r>
            <a:r>
              <a:rPr lang="en-US" dirty="0" smtClean="0"/>
              <a:t>:</a:t>
            </a:r>
          </a:p>
          <a:p>
            <a:r>
              <a:rPr lang="en-GB" dirty="0" smtClean="0"/>
              <a:t>Quantum Computing since Democritus (Scott Aaronson)</a:t>
            </a:r>
          </a:p>
          <a:p>
            <a:r>
              <a:rPr lang="en-GB" dirty="0" smtClean="0"/>
              <a:t>Quantum Computation and Quantum Information (Nielsen &amp; Chuang)</a:t>
            </a:r>
          </a:p>
          <a:p>
            <a:r>
              <a:rPr lang="en-GB" dirty="0" smtClean="0"/>
              <a:t>Quantum Computer Science: An Introduction (David </a:t>
            </a:r>
            <a:r>
              <a:rPr lang="en-GB" dirty="0" err="1" smtClean="0"/>
              <a:t>Mermin</a:t>
            </a:r>
            <a:r>
              <a:rPr lang="en-GB" dirty="0" smtClean="0"/>
              <a:t>)</a:t>
            </a:r>
          </a:p>
        </p:txBody>
      </p:sp>
    </p:spTree>
    <p:extLst>
      <p:ext uri="{BB962C8B-B14F-4D97-AF65-F5344CB8AC3E}">
        <p14:creationId xmlns:p14="http://schemas.microsoft.com/office/powerpoint/2010/main" val="218976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No-Cloning Theorem</a:t>
            </a:r>
            <a:endParaRPr lang="en-GB" dirty="0"/>
          </a:p>
        </p:txBody>
      </p:sp>
      <p:sp>
        <p:nvSpPr>
          <p:cNvPr id="3" name="Content Placeholder 2"/>
          <p:cNvSpPr>
            <a:spLocks noGrp="1"/>
          </p:cNvSpPr>
          <p:nvPr>
            <p:ph idx="1"/>
          </p:nvPr>
        </p:nvSpPr>
        <p:spPr/>
        <p:txBody>
          <a:bodyPr/>
          <a:lstStyle/>
          <a:p>
            <a:r>
              <a:rPr lang="en-GB" dirty="0" smtClean="0"/>
              <a:t>This is a rather easy proof, so I shall state here</a:t>
            </a:r>
          </a:p>
          <a:p>
            <a:endParaRPr lang="en-GB" dirty="0"/>
          </a:p>
          <a:p>
            <a:r>
              <a:rPr lang="en-GB" dirty="0" smtClean="0"/>
              <a:t>Suppose a Quantum Machine that has two Slots A and B; A is the data slot and B is the target slot.</a:t>
            </a:r>
          </a:p>
          <a:p>
            <a:r>
              <a:rPr lang="en-GB" dirty="0" smtClean="0"/>
              <a:t>Both start as a pure Quantum state </a:t>
            </a:r>
            <a:r>
              <a:rPr lang="hr-HR" dirty="0"/>
              <a:t>|</a:t>
            </a:r>
            <a:r>
              <a:rPr lang="hr-HR" dirty="0" err="1"/>
              <a:t>ψ</a:t>
            </a:r>
            <a:r>
              <a:rPr lang="hr-HR" dirty="0"/>
              <a:t> </a:t>
            </a:r>
            <a:r>
              <a:rPr lang="hr-HR" dirty="0" smtClean="0"/>
              <a:t>&gt; </a:t>
            </a:r>
            <a:r>
              <a:rPr lang="hr-HR" dirty="0" err="1" smtClean="0"/>
              <a:t>and</a:t>
            </a:r>
            <a:r>
              <a:rPr lang="hr-HR" dirty="0" smtClean="0"/>
              <a:t> </a:t>
            </a:r>
            <a:r>
              <a:rPr lang="hr-HR" dirty="0"/>
              <a:t>|</a:t>
            </a:r>
            <a:r>
              <a:rPr lang="hr-HR" dirty="0" smtClean="0"/>
              <a:t>s&gt; .</a:t>
            </a:r>
            <a:endParaRPr lang="hr-HR" dirty="0"/>
          </a:p>
          <a:p>
            <a:endParaRPr lang="en-GB" dirty="0" smtClean="0"/>
          </a:p>
        </p:txBody>
      </p:sp>
    </p:spTree>
    <p:extLst>
      <p:ext uri="{BB962C8B-B14F-4D97-AF65-F5344CB8AC3E}">
        <p14:creationId xmlns:p14="http://schemas.microsoft.com/office/powerpoint/2010/main" val="1252815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 Cloning Theorem</a:t>
            </a:r>
            <a:endParaRPr lang="en-GB" dirty="0"/>
          </a:p>
        </p:txBody>
      </p:sp>
      <p:sp>
        <p:nvSpPr>
          <p:cNvPr id="3" name="Content Placeholder 2"/>
          <p:cNvSpPr>
            <a:spLocks noGrp="1"/>
          </p:cNvSpPr>
          <p:nvPr>
            <p:ph idx="1"/>
          </p:nvPr>
        </p:nvSpPr>
        <p:spPr/>
        <p:txBody>
          <a:bodyPr/>
          <a:lstStyle/>
          <a:p>
            <a:r>
              <a:rPr lang="en-GB" dirty="0" smtClean="0"/>
              <a:t>Some Unitary evolution that clones the data slot is now applied:</a:t>
            </a:r>
          </a:p>
          <a:p>
            <a:endParaRPr lang="en-GB" dirty="0" smtClean="0"/>
          </a:p>
          <a:p>
            <a:r>
              <a:rPr lang="en-GB" dirty="0" smtClean="0"/>
              <a:t>Suppose this procedure works for two states (I didn’t say the two are different!)</a:t>
            </a:r>
          </a:p>
          <a:p>
            <a:endParaRPr lang="en-GB" dirty="0"/>
          </a:p>
          <a:p>
            <a:r>
              <a:rPr lang="en-GB" dirty="0" smtClean="0"/>
              <a:t>Take the Inner Product of the two equations above: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369" y="2922587"/>
            <a:ext cx="4445000" cy="571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4219" y="4051030"/>
            <a:ext cx="3035300" cy="101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462" y="5626739"/>
            <a:ext cx="2006600" cy="520700"/>
          </a:xfrm>
          <a:prstGeom prst="rect">
            <a:avLst/>
          </a:prstGeom>
        </p:spPr>
      </p:pic>
    </p:spTree>
    <p:extLst>
      <p:ext uri="{BB962C8B-B14F-4D97-AF65-F5344CB8AC3E}">
        <p14:creationId xmlns:p14="http://schemas.microsoft.com/office/powerpoint/2010/main" val="2019558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 Cloning Theorem</a:t>
            </a:r>
            <a:endParaRPr lang="en-GB" dirty="0"/>
          </a:p>
        </p:txBody>
      </p:sp>
      <p:sp>
        <p:nvSpPr>
          <p:cNvPr id="3" name="Content Placeholder 2"/>
          <p:cNvSpPr>
            <a:spLocks noGrp="1"/>
          </p:cNvSpPr>
          <p:nvPr>
            <p:ph idx="1"/>
          </p:nvPr>
        </p:nvSpPr>
        <p:spPr/>
        <p:txBody>
          <a:bodyPr/>
          <a:lstStyle/>
          <a:p>
            <a:r>
              <a:rPr lang="en-GB" dirty="0" smtClean="0"/>
              <a:t>The machine can only copy states that are either:</a:t>
            </a:r>
            <a:br>
              <a:rPr lang="en-GB" dirty="0" smtClean="0"/>
            </a:br>
            <a:r>
              <a:rPr lang="en-GB" dirty="0" smtClean="0"/>
              <a:t>1. Identical or differs by a phase factor</a:t>
            </a:r>
            <a:br>
              <a:rPr lang="en-GB" dirty="0" smtClean="0"/>
            </a:br>
            <a:r>
              <a:rPr lang="en-GB" dirty="0" smtClean="0"/>
              <a:t>2. Are orthonormal to each other.</a:t>
            </a:r>
          </a:p>
          <a:p>
            <a:r>
              <a:rPr lang="en-GB" dirty="0" smtClean="0"/>
              <a:t>-&gt; General Cloning Machines are impossible!</a:t>
            </a:r>
          </a:p>
          <a:p>
            <a:endParaRPr lang="en-GB" dirty="0"/>
          </a:p>
          <a:p>
            <a:r>
              <a:rPr lang="en-GB" dirty="0" smtClean="0"/>
              <a:t>What if non-unitary? What if impure?...</a:t>
            </a:r>
          </a:p>
          <a:p>
            <a:r>
              <a:rPr lang="en-GB" dirty="0" smtClean="0"/>
              <a:t>I shall present on the Mixed Ensembles next time.</a:t>
            </a:r>
            <a:endParaRPr lang="en-GB" dirty="0"/>
          </a:p>
        </p:txBody>
      </p:sp>
    </p:spTree>
    <p:extLst>
      <p:ext uri="{BB962C8B-B14F-4D97-AF65-F5344CB8AC3E}">
        <p14:creationId xmlns:p14="http://schemas.microsoft.com/office/powerpoint/2010/main" val="1675265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Advanced Example 1: Bell States</a:t>
            </a:r>
            <a:endParaRPr lang="en-GB" dirty="0"/>
          </a:p>
        </p:txBody>
      </p:sp>
      <p:sp>
        <p:nvSpPr>
          <p:cNvPr id="3" name="Content Placeholder 2"/>
          <p:cNvSpPr>
            <a:spLocks noGrp="1"/>
          </p:cNvSpPr>
          <p:nvPr>
            <p:ph idx="1"/>
          </p:nvPr>
        </p:nvSpPr>
        <p:spPr>
          <a:xfrm>
            <a:off x="2773599" y="2052115"/>
            <a:ext cx="7796540" cy="4162947"/>
          </a:xfrm>
        </p:spPr>
        <p:txBody>
          <a:bodyPr/>
          <a:lstStyle/>
          <a:p>
            <a:r>
              <a:rPr lang="en-GB" dirty="0" smtClean="0"/>
              <a:t>Calculate the outputs for the following circuit.</a:t>
            </a:r>
          </a:p>
          <a:p>
            <a:endParaRPr lang="en-GB" dirty="0"/>
          </a:p>
          <a:p>
            <a:endParaRPr lang="en-GB" dirty="0" smtClean="0"/>
          </a:p>
          <a:p>
            <a:endParaRPr lang="en-GB" dirty="0"/>
          </a:p>
          <a:p>
            <a:endParaRPr lang="en-GB" dirty="0" smtClean="0"/>
          </a:p>
          <a:p>
            <a:endParaRPr lang="en-GB" dirty="0" smtClean="0"/>
          </a:p>
          <a:p>
            <a:r>
              <a:rPr lang="en-GB" dirty="0" smtClean="0"/>
              <a:t>Look </a:t>
            </a:r>
            <a:r>
              <a:rPr lang="en-GB" dirty="0" err="1" smtClean="0"/>
              <a:t>Ch</a:t>
            </a:r>
            <a:r>
              <a:rPr lang="en-GB" dirty="0" smtClean="0"/>
              <a:t> 12 in Griffiths or </a:t>
            </a:r>
            <a:r>
              <a:rPr lang="en-GB" dirty="0" err="1" smtClean="0"/>
              <a:t>Ch</a:t>
            </a:r>
            <a:r>
              <a:rPr lang="en-GB" dirty="0" smtClean="0"/>
              <a:t> 3.10 in Sakurai for further details.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87" y="2700338"/>
            <a:ext cx="3238500" cy="205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738" y="3117850"/>
            <a:ext cx="4051300" cy="2552700"/>
          </a:xfrm>
          <a:prstGeom prst="rect">
            <a:avLst/>
          </a:prstGeom>
        </p:spPr>
      </p:pic>
    </p:spTree>
    <p:extLst>
      <p:ext uri="{BB962C8B-B14F-4D97-AF65-F5344CB8AC3E}">
        <p14:creationId xmlns:p14="http://schemas.microsoft.com/office/powerpoint/2010/main" val="1746920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Advanced Example 2: Quantum Teleportation</a:t>
            </a:r>
            <a:endParaRPr lang="en-GB" dirty="0"/>
          </a:p>
        </p:txBody>
      </p:sp>
      <p:sp>
        <p:nvSpPr>
          <p:cNvPr id="3" name="Content Placeholder 2"/>
          <p:cNvSpPr>
            <a:spLocks noGrp="1"/>
          </p:cNvSpPr>
          <p:nvPr>
            <p:ph idx="1"/>
          </p:nvPr>
        </p:nvSpPr>
        <p:spPr/>
        <p:txBody>
          <a:bodyPr/>
          <a:lstStyle/>
          <a:p>
            <a:r>
              <a:rPr lang="en-GB" dirty="0" smtClean="0"/>
              <a:t>Both Alice and Bob generated a EPR pair, and took one qubits each.</a:t>
            </a:r>
          </a:p>
          <a:p>
            <a:r>
              <a:rPr lang="en-GB" dirty="0" smtClean="0"/>
              <a:t>Alice then wants to send her qubit </a:t>
            </a:r>
            <a:r>
              <a:rPr lang="hr-HR" dirty="0"/>
              <a:t>|</a:t>
            </a:r>
            <a:r>
              <a:rPr lang="hr-HR" dirty="0" err="1"/>
              <a:t>ψ</a:t>
            </a:r>
            <a:r>
              <a:rPr lang="hr-HR" dirty="0" smtClean="0"/>
              <a:t>⟩</a:t>
            </a:r>
            <a:r>
              <a:rPr lang="en-GB" dirty="0" smtClean="0"/>
              <a:t> (not the EPR pair but the information) but she does NOT know the state of her qubit and can only send classical information.</a:t>
            </a:r>
          </a:p>
          <a:p>
            <a:endParaRPr lang="en-GB" dirty="0"/>
          </a:p>
          <a:p>
            <a:r>
              <a:rPr lang="en-GB" dirty="0" smtClean="0"/>
              <a:t>Note: Since the qubit is on continuous Bloch sphere, sending all the information even if she knew the state will take forever. Also, by the No Cloning Theorem, she cannot copy the qubit.</a:t>
            </a:r>
            <a:endParaRPr lang="hr-HR" dirty="0"/>
          </a:p>
        </p:txBody>
      </p:sp>
    </p:spTree>
    <p:extLst>
      <p:ext uri="{BB962C8B-B14F-4D97-AF65-F5344CB8AC3E}">
        <p14:creationId xmlns:p14="http://schemas.microsoft.com/office/powerpoint/2010/main" val="1410409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Advanced Example 2: Quantum Teleportation</a:t>
            </a:r>
          </a:p>
        </p:txBody>
      </p:sp>
      <p:sp>
        <p:nvSpPr>
          <p:cNvPr id="3" name="Content Placeholder 2"/>
          <p:cNvSpPr>
            <a:spLocks noGrp="1"/>
          </p:cNvSpPr>
          <p:nvPr>
            <p:ph idx="1"/>
          </p:nvPr>
        </p:nvSpPr>
        <p:spPr/>
        <p:txBody>
          <a:bodyPr/>
          <a:lstStyle/>
          <a:p>
            <a:r>
              <a:rPr lang="en-GB" dirty="0" smtClean="0"/>
              <a:t>An Overview: Interact Alice’s qubit with the EPR state she has.</a:t>
            </a:r>
            <a:endParaRPr lang="en-GB" dirty="0"/>
          </a:p>
          <a:p>
            <a:r>
              <a:rPr lang="en-GB" dirty="0" smtClean="0"/>
              <a:t>Then, she shall send the classical results (00, 01, 10, 11) to Bob.</a:t>
            </a:r>
          </a:p>
          <a:p>
            <a:r>
              <a:rPr lang="en-GB" dirty="0" smtClean="0"/>
              <a:t>Depending on the results, Bob shall perform different operations on his EPR state.</a:t>
            </a:r>
          </a:p>
          <a:p>
            <a:endParaRPr lang="en-GB" dirty="0"/>
          </a:p>
          <a:p>
            <a:r>
              <a:rPr lang="en-GB" dirty="0" smtClean="0"/>
              <a:t>Let’s look more deeply in the next slide.</a:t>
            </a:r>
          </a:p>
        </p:txBody>
      </p:sp>
    </p:spTree>
    <p:extLst>
      <p:ext uri="{BB962C8B-B14F-4D97-AF65-F5344CB8AC3E}">
        <p14:creationId xmlns:p14="http://schemas.microsoft.com/office/powerpoint/2010/main" val="397897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Advanced Example 2: Quantum Teleportation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060" y="2456015"/>
            <a:ext cx="7453313" cy="3301966"/>
          </a:xfrm>
          <a:prstGeom prst="rect">
            <a:avLst/>
          </a:prstGeom>
        </p:spPr>
      </p:pic>
    </p:spTree>
    <p:extLst>
      <p:ext uri="{BB962C8B-B14F-4D97-AF65-F5344CB8AC3E}">
        <p14:creationId xmlns:p14="http://schemas.microsoft.com/office/powerpoint/2010/main" val="751231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mr-IN" dirty="0" smtClean="0"/>
                  <a:t>|</a:t>
                </a:r>
                <a:r>
                  <a:rPr lang="mr-IN" dirty="0" err="1"/>
                  <a:t>ψ</a:t>
                </a:r>
                <a:r>
                  <a:rPr lang="mr-IN" dirty="0"/>
                  <a:t>⟩ = α|0⟩+β|1</a:t>
                </a:r>
                <a:r>
                  <a:rPr lang="mr-IN" dirty="0" smtClean="0"/>
                  <a:t>⟩</a:t>
                </a:r>
                <a:r>
                  <a:rPr lang="en-GB" dirty="0" smtClean="0"/>
                  <a:t>: State to be Teleported (both coefficients unknown)</a:t>
                </a:r>
              </a:p>
              <a:p>
                <a:r>
                  <a:rPr lang="en-US" dirty="0"/>
                  <a:t>The state input into the circuit |ψ0⟩ is </a:t>
                </a:r>
                <a:r>
                  <a:rPr lang="en-US" dirty="0" smtClean="0"/>
                  <a:t>|</a:t>
                </a:r>
                <a:r>
                  <a:rPr lang="en-US" dirty="0"/>
                  <a:t>ψ0⟩ = |</a:t>
                </a:r>
                <a:r>
                  <a:rPr lang="en-US" dirty="0" err="1"/>
                  <a:t>ψ</a:t>
                </a:r>
                <a:r>
                  <a:rPr lang="en-US" dirty="0"/>
                  <a:t>⟩|β00⟩ </a:t>
                </a:r>
                <a:r>
                  <a:rPr lang="en-GB" dirty="0" smtClean="0"/>
                  <a:t>=</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r>
                              <a:rPr lang="en-GB" b="0" i="1" smtClean="0">
                                <a:latin typeface="Cambria Math" charset="0"/>
                              </a:rPr>
                              <m:t>2</m:t>
                            </m:r>
                          </m:e>
                        </m:rad>
                      </m:den>
                    </m:f>
                  </m:oMath>
                </a14:m>
                <a:r>
                  <a:rPr lang="en-GB" dirty="0" smtClean="0"/>
                  <a:t>(</a:t>
                </a:r>
                <a:r>
                  <a:rPr lang="mr-IN" dirty="0" smtClean="0"/>
                  <a:t>α|0</a:t>
                </a:r>
                <a:r>
                  <a:rPr lang="mr-IN" dirty="0"/>
                  <a:t>⟩(|00⟩ + |11⟩) + β|1⟩(|00⟩ + |11⟩</a:t>
                </a:r>
                <a:r>
                  <a:rPr lang="mr-IN" dirty="0" smtClean="0"/>
                  <a:t>)</a:t>
                </a:r>
                <a:r>
                  <a:rPr lang="en-GB" dirty="0" smtClean="0"/>
                  <a:t>)</a:t>
                </a:r>
                <a:endParaRPr lang="en-GB" dirty="0"/>
              </a:p>
              <a:p>
                <a:r>
                  <a:rPr lang="en-GB" dirty="0" smtClean="0"/>
                  <a:t>(First two qubits: Alice’s, third qubit: Bob’s)</a:t>
                </a:r>
                <a:endParaRPr lang="mr-IN" dirty="0"/>
              </a:p>
              <a:p>
                <a:r>
                  <a:rPr lang="en-US" dirty="0" smtClean="0"/>
                  <a:t>Follow the Instructions! -&gt; Apply the CNOT gate to Alice’s Qubits</a:t>
                </a:r>
                <a:endParaRPr lang="en-US" dirty="0"/>
              </a:p>
              <a:p>
                <a14:m>
                  <m:oMath xmlns:m="http://schemas.openxmlformats.org/officeDocument/2006/math">
                    <m:f>
                      <m:fPr>
                        <m:ctrlPr>
                          <a:rPr lang="mr-IN" i="1">
                            <a:latin typeface="Cambria Math" charset="0"/>
                          </a:rPr>
                        </m:ctrlPr>
                      </m:fPr>
                      <m:num>
                        <m:r>
                          <a:rPr lang="en-GB" i="1">
                            <a:latin typeface="Cambria Math" charset="0"/>
                          </a:rPr>
                          <m:t>1</m:t>
                        </m:r>
                      </m:num>
                      <m:den>
                        <m:rad>
                          <m:radPr>
                            <m:degHide m:val="on"/>
                            <m:ctrlPr>
                              <a:rPr lang="mr-IN" i="1">
                                <a:latin typeface="Cambria Math" charset="0"/>
                              </a:rPr>
                            </m:ctrlPr>
                          </m:radPr>
                          <m:deg/>
                          <m:e>
                            <m:r>
                              <a:rPr lang="en-GB" i="1">
                                <a:latin typeface="Cambria Math" charset="0"/>
                              </a:rPr>
                              <m:t>2</m:t>
                            </m:r>
                          </m:e>
                        </m:rad>
                      </m:den>
                    </m:f>
                  </m:oMath>
                </a14:m>
                <a:r>
                  <a:rPr lang="en-GB" dirty="0"/>
                  <a:t>(</a:t>
                </a:r>
                <a:r>
                  <a:rPr lang="mr-IN" dirty="0"/>
                  <a:t>α|0⟩(|00⟩ + |11⟩) + β|1⟩</a:t>
                </a:r>
                <a:r>
                  <a:rPr lang="mr-IN" dirty="0" smtClean="0"/>
                  <a:t>(|</a:t>
                </a:r>
                <a:r>
                  <a:rPr lang="en-GB" dirty="0" smtClean="0"/>
                  <a:t>1</a:t>
                </a:r>
                <a:r>
                  <a:rPr lang="mr-IN" dirty="0" smtClean="0"/>
                  <a:t>0⟩+|</a:t>
                </a:r>
                <a:r>
                  <a:rPr lang="en-GB" dirty="0"/>
                  <a:t>0</a:t>
                </a:r>
                <a:r>
                  <a:rPr lang="mr-IN" dirty="0" smtClean="0"/>
                  <a:t>1</a:t>
                </a:r>
                <a:r>
                  <a:rPr lang="mr-IN" dirty="0"/>
                  <a:t>⟩)</a:t>
                </a:r>
                <a:r>
                  <a:rPr lang="en-GB" dirty="0" smtClean="0"/>
                  <a:t>)</a:t>
                </a:r>
                <a:endParaRPr lang="mr-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r="-391" b="-3053"/>
                </a:stretch>
              </a:blipFill>
            </p:spPr>
            <p:txBody>
              <a:bodyPr/>
              <a:lstStyle/>
              <a:p>
                <a:r>
                  <a:rPr lang="en-GB">
                    <a:noFill/>
                  </a:rPr>
                  <a:t> </a:t>
                </a:r>
              </a:p>
            </p:txBody>
          </p:sp>
        </mc:Fallback>
      </mc:AlternateContent>
    </p:spTree>
    <p:extLst>
      <p:ext uri="{BB962C8B-B14F-4D97-AF65-F5344CB8AC3E}">
        <p14:creationId xmlns:p14="http://schemas.microsoft.com/office/powerpoint/2010/main" val="890468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Explanations</a:t>
            </a:r>
            <a:endParaRPr lang="en-GB" dirty="0"/>
          </a:p>
        </p:txBody>
      </p:sp>
      <p:sp>
        <p:nvSpPr>
          <p:cNvPr id="3" name="Content Placeholder 2"/>
          <p:cNvSpPr>
            <a:spLocks noGrp="1"/>
          </p:cNvSpPr>
          <p:nvPr>
            <p:ph idx="1"/>
          </p:nvPr>
        </p:nvSpPr>
        <p:spPr/>
        <p:txBody>
          <a:bodyPr>
            <a:normAutofit/>
          </a:bodyPr>
          <a:lstStyle/>
          <a:p>
            <a:r>
              <a:rPr lang="en-GB" dirty="0" smtClean="0"/>
              <a:t>First Qubit through the </a:t>
            </a:r>
            <a:r>
              <a:rPr lang="en-GB" dirty="0" err="1" smtClean="0"/>
              <a:t>Hadamard</a:t>
            </a:r>
            <a:r>
              <a:rPr lang="en-GB" dirty="0" smtClean="0"/>
              <a:t> Gate: ½(</a:t>
            </a:r>
            <a:r>
              <a:rPr lang="mr-IN" dirty="0" smtClean="0"/>
              <a:t>α</a:t>
            </a:r>
            <a:r>
              <a:rPr lang="mr-IN" dirty="0"/>
              <a:t>(|0⟩ + |1⟩)(|00⟩ + |11⟩) + β(|0⟩ − |1⟩)(|10⟩ + |01⟩</a:t>
            </a:r>
            <a:r>
              <a:rPr lang="mr-IN" dirty="0" smtClean="0"/>
              <a:t>)</a:t>
            </a:r>
            <a:r>
              <a:rPr lang="en-GB" dirty="0" smtClean="0"/>
              <a:t>)</a:t>
            </a:r>
            <a:endParaRPr lang="mr-IN" dirty="0"/>
          </a:p>
          <a:p>
            <a:r>
              <a:rPr lang="en-GB" dirty="0" smtClean="0"/>
              <a:t>Regroup the terms so that Alice’s two qubits are represented together: ½(</a:t>
            </a:r>
            <a:r>
              <a:rPr lang="hr-HR" dirty="0" smtClean="0"/>
              <a:t>|00</a:t>
            </a:r>
            <a:r>
              <a:rPr lang="hr-HR" dirty="0"/>
              <a:t>⟩ </a:t>
            </a:r>
            <a:r>
              <a:rPr lang="hr-HR" dirty="0" smtClean="0"/>
              <a:t>(α|0</a:t>
            </a:r>
            <a:r>
              <a:rPr lang="hr-HR" dirty="0"/>
              <a:t>⟩ + β|1</a:t>
            </a:r>
            <a:r>
              <a:rPr lang="hr-HR" dirty="0" smtClean="0"/>
              <a:t>⟩) </a:t>
            </a:r>
            <a:r>
              <a:rPr lang="hr-HR" dirty="0"/>
              <a:t>+ |01⟩ </a:t>
            </a:r>
            <a:r>
              <a:rPr lang="hr-HR" dirty="0" smtClean="0"/>
              <a:t>(α|1</a:t>
            </a:r>
            <a:r>
              <a:rPr lang="hr-HR" dirty="0"/>
              <a:t>⟩ + β|0</a:t>
            </a:r>
            <a:r>
              <a:rPr lang="hr-HR" dirty="0" smtClean="0"/>
              <a:t>⟩) + |10</a:t>
            </a:r>
            <a:r>
              <a:rPr lang="hr-HR" dirty="0"/>
              <a:t>⟩ (α|0⟩ </a:t>
            </a:r>
            <a:r>
              <a:rPr lang="hr-HR" dirty="0" smtClean="0"/>
              <a:t>- </a:t>
            </a:r>
            <a:r>
              <a:rPr lang="hr-HR" dirty="0"/>
              <a:t>β|1⟩) + </a:t>
            </a:r>
            <a:r>
              <a:rPr lang="hr-HR" dirty="0" smtClean="0"/>
              <a:t>|11</a:t>
            </a:r>
            <a:r>
              <a:rPr lang="hr-HR" dirty="0"/>
              <a:t>⟩ (α|1⟩ </a:t>
            </a:r>
            <a:r>
              <a:rPr lang="hr-HR" dirty="0" smtClean="0"/>
              <a:t>- </a:t>
            </a:r>
            <a:r>
              <a:rPr lang="hr-HR" dirty="0"/>
              <a:t>β|0⟩) </a:t>
            </a:r>
            <a:r>
              <a:rPr lang="hr-HR" dirty="0" smtClean="0"/>
              <a:t>)</a:t>
            </a:r>
          </a:p>
          <a:p>
            <a:r>
              <a:rPr lang="en-GB" dirty="0" smtClean="0"/>
              <a:t>By Alice measuring the state, Bob’s state is determined. However, since we have 4 possibilities, Alice must send her measurement results to Bob.</a:t>
            </a:r>
          </a:p>
          <a:p>
            <a:r>
              <a:rPr lang="en-GB" dirty="0"/>
              <a:t>Question: Is this a violation of the No Cloning Theorem</a:t>
            </a:r>
            <a:r>
              <a:rPr lang="en-GB" dirty="0" smtClean="0"/>
              <a:t>?</a:t>
            </a:r>
            <a:endParaRPr lang="mr-IN" dirty="0"/>
          </a:p>
        </p:txBody>
      </p:sp>
    </p:spTree>
    <p:extLst>
      <p:ext uri="{BB962C8B-B14F-4D97-AF65-F5344CB8AC3E}">
        <p14:creationId xmlns:p14="http://schemas.microsoft.com/office/powerpoint/2010/main" val="280615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Classical Computations in Quantum Computers</a:t>
            </a:r>
            <a:endParaRPr lang="en-GB" dirty="0"/>
          </a:p>
        </p:txBody>
      </p:sp>
      <p:sp>
        <p:nvSpPr>
          <p:cNvPr id="3" name="Content Placeholder 2"/>
          <p:cNvSpPr>
            <a:spLocks noGrp="1"/>
          </p:cNvSpPr>
          <p:nvPr>
            <p:ph idx="1"/>
          </p:nvPr>
        </p:nvSpPr>
        <p:spPr/>
        <p:txBody>
          <a:bodyPr/>
          <a:lstStyle/>
          <a:p>
            <a:r>
              <a:rPr lang="en-GB" dirty="0" smtClean="0"/>
              <a:t>Quantum vs Classical = Unitary vs Non-Unitary (Reversibility)</a:t>
            </a:r>
          </a:p>
          <a:p>
            <a:r>
              <a:rPr lang="en-GB" dirty="0" smtClean="0"/>
              <a:t>However, any </a:t>
            </a:r>
            <a:r>
              <a:rPr lang="en-GB" dirty="0"/>
              <a:t>classical circuit can be replaced by an equivalent circuit containing only reversible </a:t>
            </a:r>
            <a:r>
              <a:rPr lang="en-GB" dirty="0" smtClean="0"/>
              <a:t>elements.</a:t>
            </a:r>
            <a:endParaRPr lang="en-GB" dirty="0"/>
          </a:p>
          <a:p>
            <a:r>
              <a:rPr lang="en-GB" dirty="0" smtClean="0"/>
              <a:t>Any ideas on how to do this?</a:t>
            </a:r>
          </a:p>
        </p:txBody>
      </p:sp>
    </p:spTree>
    <p:extLst>
      <p:ext uri="{BB962C8B-B14F-4D97-AF65-F5344CB8AC3E}">
        <p14:creationId xmlns:p14="http://schemas.microsoft.com/office/powerpoint/2010/main" val="88037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going in</a:t>
            </a:r>
            <a:r>
              <a:rPr lang="mr-IN" dirty="0" smtClean="0"/>
              <a:t>…</a:t>
            </a:r>
            <a:endParaRPr lang="en-US" dirty="0"/>
          </a:p>
        </p:txBody>
      </p:sp>
      <p:sp>
        <p:nvSpPr>
          <p:cNvPr id="3" name="Content Placeholder 2"/>
          <p:cNvSpPr>
            <a:spLocks noGrp="1"/>
          </p:cNvSpPr>
          <p:nvPr>
            <p:ph idx="1"/>
          </p:nvPr>
        </p:nvSpPr>
        <p:spPr/>
        <p:txBody>
          <a:bodyPr>
            <a:normAutofit lnSpcReduction="10000"/>
          </a:bodyPr>
          <a:lstStyle/>
          <a:p>
            <a:r>
              <a:rPr lang="en-GB" dirty="0"/>
              <a:t>Nielsen &amp; Chuang is considered as the standard text. This presentation is based on </a:t>
            </a:r>
            <a:r>
              <a:rPr lang="en-GB" dirty="0" smtClean="0"/>
              <a:t>Nielsen </a:t>
            </a:r>
            <a:r>
              <a:rPr lang="en-GB" dirty="0"/>
              <a:t>&amp; Chuang</a:t>
            </a:r>
            <a:r>
              <a:rPr lang="en-GB" dirty="0" smtClean="0"/>
              <a:t>. </a:t>
            </a:r>
          </a:p>
          <a:p>
            <a:r>
              <a:rPr lang="en-GB" dirty="0" smtClean="0"/>
              <a:t>Though primarily based on the first part of the book, I shall add some details.</a:t>
            </a:r>
            <a:endParaRPr lang="en-GB" dirty="0"/>
          </a:p>
          <a:p>
            <a:r>
              <a:rPr lang="en-GB" dirty="0" smtClean="0"/>
              <a:t>I reckon that I distributed the files before this seminar.</a:t>
            </a:r>
          </a:p>
          <a:p>
            <a:r>
              <a:rPr lang="en-GB" dirty="0" smtClean="0"/>
              <a:t>Today, let’s discuss the basics.</a:t>
            </a:r>
          </a:p>
          <a:p>
            <a:endParaRPr lang="en-GB" dirty="0"/>
          </a:p>
          <a:p>
            <a:r>
              <a:rPr lang="en-GB" dirty="0" smtClean="0"/>
              <a:t>Hmm.. will I be able to cover this whole presentation in 50 min?</a:t>
            </a:r>
            <a:endParaRPr lang="en-US" dirty="0"/>
          </a:p>
        </p:txBody>
      </p:sp>
    </p:spTree>
    <p:extLst>
      <p:ext uri="{BB962C8B-B14F-4D97-AF65-F5344CB8AC3E}">
        <p14:creationId xmlns:p14="http://schemas.microsoft.com/office/powerpoint/2010/main" val="824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Toffoli</a:t>
            </a:r>
            <a:r>
              <a:rPr lang="en-GB" dirty="0" smtClean="0"/>
              <a:t> Gate</a:t>
            </a:r>
            <a:endParaRPr lang="en-GB" dirty="0"/>
          </a:p>
        </p:txBody>
      </p:sp>
      <p:sp>
        <p:nvSpPr>
          <p:cNvPr id="3" name="Content Placeholder 2"/>
          <p:cNvSpPr>
            <a:spLocks noGrp="1"/>
          </p:cNvSpPr>
          <p:nvPr>
            <p:ph idx="1"/>
          </p:nvPr>
        </p:nvSpPr>
        <p:spPr/>
        <p:txBody>
          <a:bodyPr/>
          <a:lstStyle/>
          <a:p>
            <a:r>
              <a:rPr lang="en-GB" dirty="0" smtClean="0"/>
              <a:t>This is essentially close to a CNOT gate, but it has two inputs!</a:t>
            </a:r>
          </a:p>
          <a:p>
            <a:endParaRPr lang="en-GB" dirty="0"/>
          </a:p>
          <a:p>
            <a:endParaRPr lang="en-GB" dirty="0" smtClean="0"/>
          </a:p>
          <a:p>
            <a:endParaRPr lang="en-GB" dirty="0"/>
          </a:p>
          <a:p>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99" y="3029213"/>
            <a:ext cx="7139380" cy="3638781"/>
          </a:xfrm>
          <a:prstGeom prst="rect">
            <a:avLst/>
          </a:prstGeom>
        </p:spPr>
      </p:pic>
    </p:spTree>
    <p:extLst>
      <p:ext uri="{BB962C8B-B14F-4D97-AF65-F5344CB8AC3E}">
        <p14:creationId xmlns:p14="http://schemas.microsoft.com/office/powerpoint/2010/main" val="87457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Simulation of NAND and FANOUT in Quantum Computing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923" y="2400217"/>
            <a:ext cx="5219700" cy="27559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39" y="2425617"/>
            <a:ext cx="3225800" cy="2705100"/>
          </a:xfrm>
          <a:prstGeom prst="rect">
            <a:avLst/>
          </a:prstGeom>
        </p:spPr>
      </p:pic>
      <p:sp>
        <p:nvSpPr>
          <p:cNvPr id="6" name="TextBox 5"/>
          <p:cNvSpPr txBox="1"/>
          <p:nvPr/>
        </p:nvSpPr>
        <p:spPr>
          <a:xfrm>
            <a:off x="3631386" y="5671049"/>
            <a:ext cx="878774" cy="369332"/>
          </a:xfrm>
          <a:prstGeom prst="rect">
            <a:avLst/>
          </a:prstGeom>
          <a:noFill/>
        </p:spPr>
        <p:txBody>
          <a:bodyPr wrap="square" rtlCol="0">
            <a:spAutoFit/>
          </a:bodyPr>
          <a:lstStyle/>
          <a:p>
            <a:r>
              <a:rPr lang="en-GB" smtClean="0"/>
              <a:t>NAND </a:t>
            </a:r>
            <a:endParaRPr lang="en-GB" dirty="0"/>
          </a:p>
        </p:txBody>
      </p:sp>
      <p:sp>
        <p:nvSpPr>
          <p:cNvPr id="7" name="TextBox 6"/>
          <p:cNvSpPr txBox="1"/>
          <p:nvPr/>
        </p:nvSpPr>
        <p:spPr>
          <a:xfrm>
            <a:off x="8394783" y="5671049"/>
            <a:ext cx="1124912" cy="369332"/>
          </a:xfrm>
          <a:prstGeom prst="rect">
            <a:avLst/>
          </a:prstGeom>
          <a:noFill/>
        </p:spPr>
        <p:txBody>
          <a:bodyPr wrap="square" rtlCol="0">
            <a:spAutoFit/>
          </a:bodyPr>
          <a:lstStyle/>
          <a:p>
            <a:r>
              <a:rPr lang="en-GB" smtClean="0"/>
              <a:t>FANOUT </a:t>
            </a:r>
            <a:endParaRPr lang="en-GB" dirty="0"/>
          </a:p>
        </p:txBody>
      </p:sp>
    </p:spTree>
    <p:extLst>
      <p:ext uri="{BB962C8B-B14F-4D97-AF65-F5344CB8AC3E}">
        <p14:creationId xmlns:p14="http://schemas.microsoft.com/office/powerpoint/2010/main" val="341937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Representing a Function in Quantum Algorithms</a:t>
            </a:r>
            <a:endParaRPr lang="en-GB" dirty="0"/>
          </a:p>
        </p:txBody>
      </p:sp>
      <p:sp>
        <p:nvSpPr>
          <p:cNvPr id="3" name="Content Placeholder 2"/>
          <p:cNvSpPr>
            <a:spLocks noGrp="1"/>
          </p:cNvSpPr>
          <p:nvPr>
            <p:ph idx="1"/>
          </p:nvPr>
        </p:nvSpPr>
        <p:spPr/>
        <p:txBody>
          <a:bodyPr/>
          <a:lstStyle/>
          <a:p>
            <a:r>
              <a:rPr lang="en-GB" dirty="0" smtClean="0"/>
              <a:t>With </a:t>
            </a:r>
            <a:r>
              <a:rPr lang="en-GB" dirty="0"/>
              <a:t>an appropriate sequence of logic gates it is possible to transform </a:t>
            </a:r>
            <a:r>
              <a:rPr lang="en-US" dirty="0" smtClean="0"/>
              <a:t>|x</a:t>
            </a:r>
            <a:r>
              <a:rPr lang="en-US" dirty="0"/>
              <a:t>, y</a:t>
            </a:r>
            <a:r>
              <a:rPr lang="en-US" dirty="0" smtClean="0"/>
              <a:t>⟩ </a:t>
            </a:r>
            <a:r>
              <a:rPr lang="en-GB" dirty="0" smtClean="0"/>
              <a:t>into </a:t>
            </a:r>
            <a:r>
              <a:rPr lang="en-GB" dirty="0"/>
              <a:t>|x, y ⊕ f (x)⟩ </a:t>
            </a:r>
            <a:r>
              <a:rPr lang="en-GB" dirty="0" smtClean="0"/>
              <a:t>.</a:t>
            </a:r>
          </a:p>
          <a:p>
            <a:r>
              <a:rPr lang="en-GB" dirty="0"/>
              <a:t>If y = 0, then the final state of the second qubit is just the value f (x). </a:t>
            </a:r>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764" y="4674039"/>
            <a:ext cx="3990273" cy="182774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671869" y="4548249"/>
                <a:ext cx="4348432" cy="2439386"/>
              </a:xfrm>
              <a:prstGeom prst="rect">
                <a:avLst/>
              </a:prstGeom>
              <a:noFill/>
            </p:spPr>
            <p:txBody>
              <a:bodyPr wrap="square" rtlCol="0">
                <a:spAutoFit/>
              </a:bodyPr>
              <a:lstStyle/>
              <a:p>
                <a:r>
                  <a:rPr lang="en-GB" dirty="0" smtClean="0"/>
                  <a:t>Result: </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r>
                              <a:rPr lang="en-GB" b="0" i="1" smtClean="0">
                                <a:latin typeface="Cambria Math" charset="0"/>
                              </a:rPr>
                              <m:t>2</m:t>
                            </m:r>
                          </m:e>
                        </m:rad>
                      </m:den>
                    </m:f>
                  </m:oMath>
                </a14:m>
                <a:r>
                  <a:rPr lang="en-GB" dirty="0" smtClean="0"/>
                  <a:t>(</a:t>
                </a:r>
                <a:r>
                  <a:rPr lang="mr-IN" dirty="0" smtClean="0"/>
                  <a:t>|</a:t>
                </a:r>
                <a:r>
                  <a:rPr lang="mr-IN" dirty="0"/>
                  <a:t>0,f(0)⟩+|1,f(1)</a:t>
                </a:r>
                <a:r>
                  <a:rPr lang="mr-IN" dirty="0" smtClean="0"/>
                  <a:t>⟩</a:t>
                </a:r>
                <a:r>
                  <a:rPr lang="en-GB" dirty="0" smtClean="0"/>
                  <a:t>)</a:t>
                </a:r>
              </a:p>
              <a:p>
                <a:endParaRPr lang="en-GB" dirty="0" smtClean="0"/>
              </a:p>
              <a:p>
                <a:r>
                  <a:rPr lang="en-GB" dirty="0" smtClean="0"/>
                  <a:t>The </a:t>
                </a:r>
                <a:r>
                  <a:rPr lang="en-GB" dirty="0"/>
                  <a:t>different terms contain information about both f(0) and f (1</a:t>
                </a:r>
                <a:r>
                  <a:rPr lang="en-GB" dirty="0" smtClean="0"/>
                  <a:t>), as if we evaluated different values of f simultaneously.</a:t>
                </a:r>
                <a:endParaRPr lang="en-GB" dirty="0"/>
              </a:p>
              <a:p>
                <a:r>
                  <a:rPr lang="mr-IN" dirty="0"/>
                  <a:t/>
                </a:r>
                <a:br>
                  <a:rPr lang="mr-IN" dirty="0"/>
                </a:b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6671869" y="4548249"/>
                <a:ext cx="4348432" cy="2439386"/>
              </a:xfrm>
              <a:prstGeom prst="rect">
                <a:avLst/>
              </a:prstGeom>
              <a:blipFill rotWithShape="0">
                <a:blip r:embed="rId3"/>
                <a:stretch>
                  <a:fillRect l="-1120" t="-1000"/>
                </a:stretch>
              </a:blipFill>
            </p:spPr>
            <p:txBody>
              <a:bodyPr/>
              <a:lstStyle/>
              <a:p>
                <a:r>
                  <a:rPr lang="en-GB">
                    <a:noFill/>
                  </a:rPr>
                  <a:t> </a:t>
                </a:r>
              </a:p>
            </p:txBody>
          </p:sp>
        </mc:Fallback>
      </mc:AlternateContent>
    </p:spTree>
    <p:extLst>
      <p:ext uri="{BB962C8B-B14F-4D97-AF65-F5344CB8AC3E}">
        <p14:creationId xmlns:p14="http://schemas.microsoft.com/office/powerpoint/2010/main" val="812008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Walsh-</a:t>
            </a:r>
            <a:r>
              <a:rPr lang="en-GB" dirty="0" err="1" smtClean="0"/>
              <a:t>Hadamard</a:t>
            </a:r>
            <a:r>
              <a:rPr lang="en-GB" dirty="0" smtClean="0"/>
              <a:t> Transform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Generalisation to n qubits</a:t>
                </a:r>
              </a:p>
              <a:p>
                <a:r>
                  <a:rPr lang="en-GB" dirty="0" smtClean="0"/>
                  <a:t>Obviously, the result if prepared with the initial state of 0 shall be (</a:t>
                </a:r>
                <a:r>
                  <a:rPr lang="mr-IN" dirty="0" smtClean="0"/>
                  <a:t>|</a:t>
                </a:r>
                <a:r>
                  <a:rPr lang="mr-IN" dirty="0"/>
                  <a:t>00⟩+|01⟩+|10⟩+|11</a:t>
                </a:r>
                <a:r>
                  <a:rPr lang="mr-IN" dirty="0" smtClean="0"/>
                  <a:t>⟩</a:t>
                </a:r>
                <a:r>
                  <a:rPr lang="en-GB" dirty="0" smtClean="0"/>
                  <a:t>)/2</a:t>
                </a:r>
              </a:p>
              <a:p>
                <a:r>
                  <a:rPr lang="en-GB" dirty="0" smtClean="0"/>
                  <a:t>Parallel Action to n gates: Tensor!</a:t>
                </a:r>
              </a:p>
              <a:p>
                <a:r>
                  <a:rPr lang="en-GB" dirty="0" smtClean="0"/>
                  <a:t>Combine the result of the transform and one more 0 state to </a:t>
                </a:r>
                <a:r>
                  <a:rPr lang="en-GB" dirty="0" err="1" smtClean="0"/>
                  <a:t>Uf</a:t>
                </a:r>
                <a:r>
                  <a:rPr lang="en-GB" dirty="0" smtClean="0"/>
                  <a:t>: </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sSup>
                              <m:sSupPr>
                                <m:ctrlPr>
                                  <a:rPr lang="mr-IN" i="1" smtClean="0">
                                    <a:latin typeface="Cambria Math" charset="0"/>
                                  </a:rPr>
                                </m:ctrlPr>
                              </m:sSupPr>
                              <m:e>
                                <m:r>
                                  <a:rPr lang="en-GB" b="0" i="1" smtClean="0">
                                    <a:latin typeface="Cambria Math" charset="0"/>
                                  </a:rPr>
                                  <m:t>2</m:t>
                                </m:r>
                              </m:e>
                              <m:sup>
                                <m:r>
                                  <a:rPr lang="en-GB" b="0" i="1" smtClean="0">
                                    <a:latin typeface="Cambria Math" charset="0"/>
                                  </a:rPr>
                                  <m:t>𝑛</m:t>
                                </m:r>
                              </m:sup>
                            </m:sSup>
                          </m:e>
                        </m:rad>
                      </m:den>
                    </m:f>
                    <m:nary>
                      <m:naryPr>
                        <m:chr m:val="∑"/>
                        <m:supHide m:val="on"/>
                        <m:ctrlPr>
                          <a:rPr lang="mr-IN" i="1" smtClean="0">
                            <a:latin typeface="Cambria Math" charset="0"/>
                          </a:rPr>
                        </m:ctrlPr>
                      </m:naryPr>
                      <m:sub>
                        <m:r>
                          <m:rPr>
                            <m:brk m:alnAt="7"/>
                          </m:rPr>
                          <a:rPr lang="en-GB" b="0" i="1" smtClean="0">
                            <a:latin typeface="Cambria Math" charset="0"/>
                          </a:rPr>
                          <m:t>𝑥</m:t>
                        </m:r>
                      </m:sub>
                      <m:sup/>
                      <m:e>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𝑥</m:t>
                                </m:r>
                              </m:e>
                            </m:d>
                          </m:e>
                        </m:d>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𝑓</m:t>
                                </m:r>
                                <m:r>
                                  <a:rPr lang="en-GB" b="0" i="1" smtClean="0">
                                    <a:latin typeface="Cambria Math" charset="0"/>
                                  </a:rPr>
                                  <m:t>(</m:t>
                                </m:r>
                                <m:r>
                                  <a:rPr lang="en-GB" b="0" i="1" smtClean="0">
                                    <a:latin typeface="Cambria Math" charset="0"/>
                                  </a:rPr>
                                  <m:t>𝑥</m:t>
                                </m:r>
                                <m:r>
                                  <a:rPr lang="en-GB" b="0" i="1" smtClean="0">
                                    <a:latin typeface="Cambria Math" charset="0"/>
                                  </a:rPr>
                                  <m:t>)</m:t>
                                </m:r>
                              </m:e>
                            </m:d>
                          </m:e>
                        </m:d>
                      </m:e>
                    </m:nary>
                  </m:oMath>
                </a14:m>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t="-9466" r="-1016"/>
                </a:stretch>
              </a:blipFill>
            </p:spPr>
            <p:txBody>
              <a:bodyPr/>
              <a:lstStyle/>
              <a:p>
                <a:r>
                  <a:rPr lang="en-GB">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7885" y="4411188"/>
            <a:ext cx="5562600" cy="2019300"/>
          </a:xfrm>
          <a:prstGeom prst="rect">
            <a:avLst/>
          </a:prstGeom>
        </p:spPr>
      </p:pic>
    </p:spTree>
    <p:extLst>
      <p:ext uri="{BB962C8B-B14F-4D97-AF65-F5344CB8AC3E}">
        <p14:creationId xmlns:p14="http://schemas.microsoft.com/office/powerpoint/2010/main" val="1465283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Deutsch Algorithm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6514" y="1991782"/>
            <a:ext cx="7068917" cy="3934006"/>
          </a:xfrm>
        </p:spPr>
      </p:pic>
    </p:spTree>
    <p:extLst>
      <p:ext uri="{BB962C8B-B14F-4D97-AF65-F5344CB8AC3E}">
        <p14:creationId xmlns:p14="http://schemas.microsoft.com/office/powerpoint/2010/main" val="183198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Deutsch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Input: </a:t>
                </a:r>
                <a:r>
                  <a:rPr lang="hr-HR" dirty="0"/>
                  <a:t>|ψ0⟩ = |01⟩ </a:t>
                </a:r>
              </a:p>
              <a:p>
                <a:r>
                  <a:rPr lang="en-GB" dirty="0" smtClean="0"/>
                  <a:t>Passes the </a:t>
                </a:r>
                <a:r>
                  <a:rPr lang="en-GB" dirty="0" err="1" smtClean="0"/>
                  <a:t>Hadamard</a:t>
                </a:r>
                <a:r>
                  <a:rPr lang="en-GB" dirty="0" smtClean="0"/>
                  <a:t> gate: |ψ1⟩ =((|0⟩+|1⟩)/ √2 )(|0⟩−|1⟩ )/ √2 </a:t>
                </a:r>
              </a:p>
              <a:p>
                <a:r>
                  <a:rPr lang="en-GB" dirty="0" smtClean="0"/>
                  <a:t>Note. If we apply </a:t>
                </a:r>
                <a:r>
                  <a:rPr lang="en-GB" dirty="0" err="1" smtClean="0"/>
                  <a:t>Uf</a:t>
                </a:r>
                <a:r>
                  <a:rPr lang="en-GB" dirty="0" smtClean="0"/>
                  <a:t> to </a:t>
                </a:r>
                <a:r>
                  <a:rPr lang="en-US" dirty="0"/>
                  <a:t>|x⟩(|0⟩ − |1⟩)/√2 then we obtain </a:t>
                </a:r>
                <a:r>
                  <a:rPr lang="en-US" dirty="0" smtClean="0"/>
                  <a:t>the </a:t>
                </a:r>
                <a:r>
                  <a:rPr lang="en-US" dirty="0"/>
                  <a:t>state </a:t>
                </a:r>
                <a:r>
                  <a:rPr lang="en-US" dirty="0" smtClean="0"/>
                  <a:t> </a:t>
                </a:r>
                <a14:m>
                  <m:oMath xmlns:m="http://schemas.openxmlformats.org/officeDocument/2006/math">
                    <m:sSup>
                      <m:sSupPr>
                        <m:ctrlPr>
                          <a:rPr lang="en-GB" b="0" i="1" smtClean="0">
                            <a:latin typeface="Cambria Math" charset="0"/>
                          </a:rPr>
                        </m:ctrlPr>
                      </m:sSupPr>
                      <m:e>
                        <m:r>
                          <a:rPr lang="en-GB" b="0" i="1" smtClean="0">
                            <a:latin typeface="Cambria Math" charset="0"/>
                          </a:rPr>
                          <m:t>(−1)</m:t>
                        </m:r>
                      </m:e>
                      <m:sup>
                        <m:r>
                          <a:rPr lang="en-GB" b="0" i="1" smtClean="0">
                            <a:latin typeface="Cambria Math" charset="0"/>
                          </a:rPr>
                          <m:t>𝑓</m:t>
                        </m:r>
                        <m:r>
                          <a:rPr lang="en-GB" b="0" i="1" smtClean="0">
                            <a:latin typeface="Cambria Math" charset="0"/>
                          </a:rPr>
                          <m:t>(</m:t>
                        </m:r>
                        <m:r>
                          <a:rPr lang="en-GB" b="0" i="1" smtClean="0">
                            <a:latin typeface="Cambria Math" charset="0"/>
                          </a:rPr>
                          <m:t>𝑥</m:t>
                        </m:r>
                        <m:r>
                          <a:rPr lang="en-GB" b="0" i="1" smtClean="0">
                            <a:latin typeface="Cambria Math" charset="0"/>
                          </a:rPr>
                          <m:t>)</m:t>
                        </m:r>
                      </m:sup>
                    </m:sSup>
                    <m:f>
                      <m:fPr>
                        <m:ctrlPr>
                          <a:rPr lang="mr-IN" b="0" i="1" smtClean="0">
                            <a:latin typeface="Cambria Math" charset="0"/>
                          </a:rPr>
                        </m:ctrlPr>
                      </m:fPr>
                      <m:num>
                        <m:r>
                          <a:rPr lang="en-GB" b="0" i="1" smtClean="0">
                            <a:latin typeface="Cambria Math" charset="0"/>
                          </a:rPr>
                          <m:t>1</m:t>
                        </m:r>
                      </m:num>
                      <m:den>
                        <m:rad>
                          <m:radPr>
                            <m:degHide m:val="on"/>
                            <m:ctrlPr>
                              <a:rPr lang="mr-IN" b="0" i="1" smtClean="0">
                                <a:latin typeface="Cambria Math" charset="0"/>
                              </a:rPr>
                            </m:ctrlPr>
                          </m:radPr>
                          <m:deg/>
                          <m:e>
                            <m:r>
                              <a:rPr lang="en-GB" b="0" i="1" smtClean="0">
                                <a:latin typeface="Cambria Math" charset="0"/>
                              </a:rPr>
                              <m:t>2</m:t>
                            </m:r>
                          </m:e>
                        </m:rad>
                      </m:den>
                    </m:f>
                  </m:oMath>
                </a14:m>
                <a:r>
                  <a:rPr lang="en-US" dirty="0" smtClean="0"/>
                  <a:t>(|</a:t>
                </a:r>
                <a:r>
                  <a:rPr lang="en-US" dirty="0"/>
                  <a:t>x⟩(|0⟩ − |1⟩</a:t>
                </a:r>
                <a:r>
                  <a:rPr lang="en-US" dirty="0" smtClean="0"/>
                  <a:t>)).</a:t>
                </a:r>
              </a:p>
              <a:p>
                <a:endParaRPr lang="en-US" dirty="0"/>
              </a:p>
              <a:p>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a:stretch>
              </a:blipFill>
            </p:spPr>
            <p:txBody>
              <a:bodyPr/>
              <a:lstStyle/>
              <a:p>
                <a:r>
                  <a:rPr lang="en-GB">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019" y="4629275"/>
            <a:ext cx="5981700" cy="1587500"/>
          </a:xfrm>
          <a:prstGeom prst="rect">
            <a:avLst/>
          </a:prstGeom>
        </p:spPr>
      </p:pic>
    </p:spTree>
    <p:extLst>
      <p:ext uri="{BB962C8B-B14F-4D97-AF65-F5344CB8AC3E}">
        <p14:creationId xmlns:p14="http://schemas.microsoft.com/office/powerpoint/2010/main" val="2078847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Deutsch Algorithm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Final Step: Apply the </a:t>
                </a:r>
                <a:r>
                  <a:rPr lang="en-GB" dirty="0" err="1" smtClean="0"/>
                  <a:t>Hadamard</a:t>
                </a:r>
                <a:r>
                  <a:rPr lang="en-GB" dirty="0" smtClean="0"/>
                  <a:t> Gate once again.</a:t>
                </a:r>
              </a:p>
              <a:p>
                <a:endParaRPr lang="en-GB" dirty="0"/>
              </a:p>
              <a:p>
                <a:endParaRPr lang="en-GB" dirty="0" smtClean="0"/>
              </a:p>
              <a:p>
                <a:endParaRPr lang="en-GB" dirty="0"/>
              </a:p>
              <a:p>
                <a:r>
                  <a:rPr lang="en-US" dirty="0" smtClean="0"/>
                  <a:t>Since f </a:t>
                </a:r>
                <a:r>
                  <a:rPr lang="en-US" dirty="0"/>
                  <a:t>(0) ⊕ f (1) is 0 if f (0) = f (1) and 1 </a:t>
                </a:r>
                <a:r>
                  <a:rPr lang="en-US" dirty="0" smtClean="0"/>
                  <a:t>otherwise, rewrite this as </a:t>
                </a:r>
                <a:r>
                  <a:rPr lang="mr-IN" dirty="0"/>
                  <a:t>|ψ3⟩ = ±|</a:t>
                </a:r>
                <a:r>
                  <a:rPr lang="mr-IN" dirty="0" err="1"/>
                  <a:t>f</a:t>
                </a:r>
                <a:r>
                  <a:rPr lang="mr-IN" dirty="0"/>
                  <a:t>(0) ⊕ </a:t>
                </a:r>
                <a:r>
                  <a:rPr lang="mr-IN" dirty="0" err="1"/>
                  <a:t>f</a:t>
                </a:r>
                <a:r>
                  <a:rPr lang="mr-IN" dirty="0"/>
                  <a:t>(1)</a:t>
                </a:r>
                <a:r>
                  <a:rPr lang="mr-IN" dirty="0" smtClean="0"/>
                  <a:t>⟩</a:t>
                </a:r>
                <a14:m>
                  <m:oMath xmlns:m="http://schemas.openxmlformats.org/officeDocument/2006/math">
                    <m:f>
                      <m:fPr>
                        <m:ctrlPr>
                          <a:rPr lang="mr-IN" i="1" smtClean="0">
                            <a:latin typeface="Cambria Math" charset="0"/>
                          </a:rPr>
                        </m:ctrlPr>
                      </m:fPr>
                      <m:num>
                        <m:d>
                          <m:dPr>
                            <m:begChr m:val="|"/>
                            <m:endChr m:val=""/>
                            <m:ctrlPr>
                              <a:rPr lang="hr-HR" i="1" smtClean="0">
                                <a:latin typeface="Cambria Math" charset="0"/>
                              </a:rPr>
                            </m:ctrlPr>
                          </m:dPr>
                          <m:e>
                            <m:d>
                              <m:dPr>
                                <m:begChr m:val=""/>
                                <m:endChr m:val="⟩"/>
                                <m:ctrlPr>
                                  <a:rPr lang="hr-HR" i="1" smtClean="0">
                                    <a:latin typeface="Cambria Math" charset="0"/>
                                  </a:rPr>
                                </m:ctrlPr>
                              </m:dPr>
                              <m:e>
                                <m:r>
                                  <a:rPr lang="en-GB" b="0" i="1" smtClean="0">
                                    <a:latin typeface="Cambria Math" charset="0"/>
                                  </a:rPr>
                                  <m:t>0</m:t>
                                </m:r>
                              </m:e>
                            </m:d>
                          </m:e>
                        </m:d>
                        <m:r>
                          <a:rPr lang="en-GB" b="0" i="1" smtClean="0">
                            <a:latin typeface="Cambria Math" charset="0"/>
                          </a:rPr>
                          <m:t>−</m:t>
                        </m:r>
                        <m:d>
                          <m:dPr>
                            <m:begChr m:val="|"/>
                            <m:endChr m:val=""/>
                            <m:ctrlPr>
                              <a:rPr lang="hr-HR" i="1">
                                <a:latin typeface="Cambria Math" charset="0"/>
                              </a:rPr>
                            </m:ctrlPr>
                          </m:dPr>
                          <m:e>
                            <m:d>
                              <m:dPr>
                                <m:begChr m:val=""/>
                                <m:endChr m:val="⟩"/>
                                <m:ctrlPr>
                                  <a:rPr lang="hr-HR" i="1">
                                    <a:latin typeface="Cambria Math" charset="0"/>
                                  </a:rPr>
                                </m:ctrlPr>
                              </m:dPr>
                              <m:e>
                                <m:r>
                                  <a:rPr lang="en-GB" b="0" i="1" smtClean="0">
                                    <a:latin typeface="Cambria Math" charset="0"/>
                                  </a:rPr>
                                  <m:t>1</m:t>
                                </m:r>
                              </m:e>
                            </m:d>
                          </m:e>
                        </m:d>
                      </m:num>
                      <m:den>
                        <m:rad>
                          <m:radPr>
                            <m:degHide m:val="on"/>
                            <m:ctrlPr>
                              <a:rPr lang="mr-IN" i="1" smtClean="0">
                                <a:latin typeface="Cambria Math" charset="0"/>
                              </a:rPr>
                            </m:ctrlPr>
                          </m:radPr>
                          <m:deg/>
                          <m:e>
                            <m:r>
                              <a:rPr lang="en-GB" b="0" i="1" smtClean="0">
                                <a:latin typeface="Cambria Math" charset="0"/>
                              </a:rPr>
                              <m:t>2</m:t>
                            </m:r>
                          </m:e>
                        </m:rad>
                      </m:den>
                    </m:f>
                  </m:oMath>
                </a14:m>
                <a:r>
                  <a:rPr lang="mr-IN" dirty="0" smtClean="0"/>
                  <a:t> </a:t>
                </a:r>
                <a:endParaRPr lang="en-GB" dirty="0" smtClean="0"/>
              </a:p>
              <a:p>
                <a:r>
                  <a:rPr lang="en-GB" dirty="0" smtClean="0"/>
                  <a:t>We can get the values for f with one calculation!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b="-763"/>
                </a:stretch>
              </a:blipFill>
            </p:spPr>
            <p:txBody>
              <a:bodyPr/>
              <a:lstStyle/>
              <a:p>
                <a:r>
                  <a:rPr lang="en-GB">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730" y="2744745"/>
            <a:ext cx="5118100" cy="1524000"/>
          </a:xfrm>
          <a:prstGeom prst="rect">
            <a:avLst/>
          </a:prstGeom>
        </p:spPr>
      </p:pic>
    </p:spTree>
    <p:extLst>
      <p:ext uri="{BB962C8B-B14F-4D97-AF65-F5344CB8AC3E}">
        <p14:creationId xmlns:p14="http://schemas.microsoft.com/office/powerpoint/2010/main" val="1780042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Generalisation: The Deutsch-</a:t>
            </a:r>
            <a:r>
              <a:rPr lang="en-GB" dirty="0" err="1" smtClean="0"/>
              <a:t>Jozsa</a:t>
            </a:r>
            <a:r>
              <a:rPr lang="en-GB" dirty="0" smtClean="0"/>
              <a:t> Algorithm</a:t>
            </a:r>
            <a:endParaRPr lang="en-GB" dirty="0"/>
          </a:p>
        </p:txBody>
      </p:sp>
      <p:sp>
        <p:nvSpPr>
          <p:cNvPr id="3" name="Content Placeholder 2"/>
          <p:cNvSpPr>
            <a:spLocks noGrp="1"/>
          </p:cNvSpPr>
          <p:nvPr>
            <p:ph idx="1"/>
          </p:nvPr>
        </p:nvSpPr>
        <p:spPr/>
        <p:txBody>
          <a:bodyPr/>
          <a:lstStyle/>
          <a:p>
            <a:r>
              <a:rPr lang="en-GB" dirty="0" smtClean="0"/>
              <a:t>Simple. This (on the right) was</a:t>
            </a:r>
            <a:br>
              <a:rPr lang="en-GB" dirty="0" smtClean="0"/>
            </a:br>
            <a:r>
              <a:rPr lang="en-GB" dirty="0" smtClean="0"/>
              <a:t>for two separate states.</a:t>
            </a:r>
          </a:p>
          <a:p>
            <a:endParaRPr lang="en-GB" dirty="0"/>
          </a:p>
          <a:p>
            <a:endParaRPr lang="en-GB" dirty="0" smtClean="0"/>
          </a:p>
          <a:p>
            <a:r>
              <a:rPr lang="en-GB" dirty="0" smtClean="0"/>
              <a:t>Do it on n states!</a:t>
            </a:r>
            <a:endParaRPr lang="en-GB"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869" y="2052116"/>
            <a:ext cx="3990297" cy="22206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293" y="4439634"/>
            <a:ext cx="4613234" cy="2163448"/>
          </a:xfrm>
          <a:prstGeom prst="rect">
            <a:avLst/>
          </a:prstGeom>
        </p:spPr>
      </p:pic>
    </p:spTree>
    <p:extLst>
      <p:ext uri="{BB962C8B-B14F-4D97-AF65-F5344CB8AC3E}">
        <p14:creationId xmlns:p14="http://schemas.microsoft.com/office/powerpoint/2010/main" val="910232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Generalisation: The Deutsch-</a:t>
            </a:r>
            <a:r>
              <a:rPr lang="en-GB" dirty="0" err="1"/>
              <a:t>Jozsa</a:t>
            </a:r>
            <a:r>
              <a:rPr lang="en-GB" dirty="0"/>
              <a:t> Algorithm</a:t>
            </a:r>
          </a:p>
        </p:txBody>
      </p:sp>
      <p:sp>
        <p:nvSpPr>
          <p:cNvPr id="3" name="Content Placeholder 2"/>
          <p:cNvSpPr>
            <a:spLocks noGrp="1"/>
          </p:cNvSpPr>
          <p:nvPr>
            <p:ph idx="1"/>
          </p:nvPr>
        </p:nvSpPr>
        <p:spPr/>
        <p:txBody>
          <a:bodyPr>
            <a:normAutofit fontScale="92500" lnSpcReduction="20000"/>
          </a:bodyPr>
          <a:lstStyle/>
          <a:p>
            <a:r>
              <a:rPr lang="en-GB" dirty="0" smtClean="0"/>
              <a:t>The algorithm is the solution to the following problem (Deutsch’s Problem)</a:t>
            </a:r>
          </a:p>
          <a:p>
            <a:r>
              <a:rPr lang="en-GB" dirty="0"/>
              <a:t>Alice, in </a:t>
            </a:r>
            <a:r>
              <a:rPr lang="en-GB" dirty="0" smtClean="0"/>
              <a:t>London, </a:t>
            </a:r>
            <a:r>
              <a:rPr lang="en-GB" dirty="0"/>
              <a:t>selects a number x from 0 to </a:t>
            </a:r>
            <a:r>
              <a:rPr lang="en-GB" dirty="0" smtClean="0"/>
              <a:t>2^n </a:t>
            </a:r>
            <a:r>
              <a:rPr lang="en-GB" dirty="0"/>
              <a:t>− 1 , and mails it in a letter to Bob, in </a:t>
            </a:r>
            <a:r>
              <a:rPr lang="en-GB" dirty="0" smtClean="0"/>
              <a:t>New York. </a:t>
            </a:r>
            <a:endParaRPr lang="en-GB" dirty="0"/>
          </a:p>
          <a:p>
            <a:r>
              <a:rPr lang="en-GB" dirty="0"/>
              <a:t>Bob calculates some function f(x) and replies with the result, which is either 0 or 1. </a:t>
            </a:r>
          </a:p>
          <a:p>
            <a:r>
              <a:rPr lang="en-GB" dirty="0"/>
              <a:t>either f(x) is constant for all values of x, or else f(x) is </a:t>
            </a:r>
            <a:r>
              <a:rPr lang="en-GB" dirty="0" smtClean="0"/>
              <a:t>balanced, which means that 0 and 1 appears in equal probability.</a:t>
            </a:r>
          </a:p>
          <a:p>
            <a:r>
              <a:rPr lang="en-GB" dirty="0" smtClean="0"/>
              <a:t>Goal: determine </a:t>
            </a:r>
            <a:r>
              <a:rPr lang="en-GB" dirty="0"/>
              <a:t>with certainty whether Bob has chosen a constant or a balanced </a:t>
            </a:r>
            <a:r>
              <a:rPr lang="en-GB" dirty="0" smtClean="0"/>
              <a:t>function. How fast can she do?</a:t>
            </a:r>
            <a:endParaRPr lang="en-GB" dirty="0"/>
          </a:p>
          <a:p>
            <a:endParaRPr lang="en-GB" dirty="0"/>
          </a:p>
        </p:txBody>
      </p:sp>
    </p:spTree>
    <p:extLst>
      <p:ext uri="{BB962C8B-B14F-4D97-AF65-F5344CB8AC3E}">
        <p14:creationId xmlns:p14="http://schemas.microsoft.com/office/powerpoint/2010/main" val="1744282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Generalisation: The Deutsch-</a:t>
            </a:r>
            <a:r>
              <a:rPr lang="en-GB" dirty="0" err="1"/>
              <a:t>Jozsa</a:t>
            </a:r>
            <a:r>
              <a:rPr lang="en-GB" dirty="0"/>
              <a:t> Algorithm</a:t>
            </a:r>
          </a:p>
        </p:txBody>
      </p:sp>
      <p:sp>
        <p:nvSpPr>
          <p:cNvPr id="3" name="Content Placeholder 2"/>
          <p:cNvSpPr>
            <a:spLocks noGrp="1"/>
          </p:cNvSpPr>
          <p:nvPr>
            <p:ph idx="1"/>
          </p:nvPr>
        </p:nvSpPr>
        <p:spPr/>
        <p:txBody>
          <a:bodyPr/>
          <a:lstStyle/>
          <a:p>
            <a:r>
              <a:rPr lang="en-GB" dirty="0" smtClean="0"/>
              <a:t>Classical: </a:t>
            </a:r>
            <a:r>
              <a:rPr lang="en-GB" dirty="0" err="1" smtClean="0"/>
              <a:t>Srsly</a:t>
            </a:r>
            <a:r>
              <a:rPr lang="en-GB" dirty="0" smtClean="0"/>
              <a:t>, we need to calculate exponential amount of data</a:t>
            </a:r>
            <a:r>
              <a:rPr lang="mr-IN" dirty="0" smtClean="0"/>
              <a:t>…</a:t>
            </a:r>
            <a:endParaRPr lang="en-GB" dirty="0" smtClean="0"/>
          </a:p>
          <a:p>
            <a:r>
              <a:rPr lang="en-GB" dirty="0" smtClean="0"/>
              <a:t>Quantum: We are good to go in one attempt!</a:t>
            </a:r>
          </a:p>
          <a:p>
            <a:endParaRPr lang="en-GB" dirty="0"/>
          </a:p>
          <a:p>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973" y="2052116"/>
            <a:ext cx="6639791" cy="4466768"/>
          </a:xfrm>
          <a:prstGeom prst="rect">
            <a:avLst/>
          </a:prstGeom>
        </p:spPr>
      </p:pic>
    </p:spTree>
    <p:extLst>
      <p:ext uri="{BB962C8B-B14F-4D97-AF65-F5344CB8AC3E}">
        <p14:creationId xmlns:p14="http://schemas.microsoft.com/office/powerpoint/2010/main" val="84943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550881"/>
            <a:ext cx="7958331" cy="1077229"/>
          </a:xfrm>
        </p:spPr>
        <p:txBody>
          <a:bodyPr/>
          <a:lstStyle/>
          <a:p>
            <a:r>
              <a:rPr lang="en-GB" dirty="0" smtClean="0"/>
              <a:t>Schedule</a:t>
            </a:r>
            <a:endParaRPr lang="en-GB" dirty="0"/>
          </a:p>
        </p:txBody>
      </p:sp>
      <p:sp>
        <p:nvSpPr>
          <p:cNvPr id="3" name="Content Placeholder 2"/>
          <p:cNvSpPr>
            <a:spLocks noGrp="1"/>
          </p:cNvSpPr>
          <p:nvPr>
            <p:ph idx="1"/>
          </p:nvPr>
        </p:nvSpPr>
        <p:spPr>
          <a:xfrm>
            <a:off x="2773599" y="1366316"/>
            <a:ext cx="7796540" cy="5205934"/>
          </a:xfrm>
        </p:spPr>
        <p:txBody>
          <a:bodyPr>
            <a:normAutofit/>
          </a:bodyPr>
          <a:lstStyle/>
          <a:p>
            <a:r>
              <a:rPr lang="en-GB" dirty="0" smtClean="0"/>
              <a:t>1. Introduction to Quantum Computing - Today</a:t>
            </a:r>
          </a:p>
          <a:p>
            <a:r>
              <a:rPr lang="en-GB" dirty="0" smtClean="0"/>
              <a:t>2. Some Formalisms in Quantum Mechanics</a:t>
            </a:r>
          </a:p>
          <a:p>
            <a:r>
              <a:rPr lang="en-GB" dirty="0" smtClean="0"/>
              <a:t>3. Quantum Computations</a:t>
            </a:r>
          </a:p>
          <a:p>
            <a:r>
              <a:rPr lang="en-GB" dirty="0" smtClean="0"/>
              <a:t>4. Realisations of Quantum Computers</a:t>
            </a:r>
          </a:p>
          <a:p>
            <a:r>
              <a:rPr lang="en-GB" dirty="0" smtClean="0"/>
              <a:t>5. Quantum Noise, Operations, and Distances</a:t>
            </a:r>
          </a:p>
          <a:p>
            <a:r>
              <a:rPr lang="en-GB" dirty="0" smtClean="0"/>
              <a:t>6. Error Corrections</a:t>
            </a:r>
          </a:p>
          <a:p>
            <a:r>
              <a:rPr lang="en-GB" dirty="0" smtClean="0"/>
              <a:t>7. Quantum Entropy &amp; Information Theory</a:t>
            </a:r>
          </a:p>
          <a:p>
            <a:r>
              <a:rPr lang="en-GB" dirty="0" smtClean="0"/>
              <a:t>* Unfortunately, I should study from topic 4.</a:t>
            </a:r>
          </a:p>
        </p:txBody>
      </p:sp>
    </p:spTree>
    <p:extLst>
      <p:ext uri="{BB962C8B-B14F-4D97-AF65-F5344CB8AC3E}">
        <p14:creationId xmlns:p14="http://schemas.microsoft.com/office/powerpoint/2010/main" val="658178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Generalisation: The Deutsch-</a:t>
            </a:r>
            <a:r>
              <a:rPr lang="en-GB" dirty="0" err="1"/>
              <a:t>Jozsa</a:t>
            </a:r>
            <a:r>
              <a:rPr lang="en-GB" dirty="0"/>
              <a:t> Algorithm</a:t>
            </a:r>
          </a:p>
        </p:txBody>
      </p:sp>
      <p:sp>
        <p:nvSpPr>
          <p:cNvPr id="3" name="Content Placeholder 2"/>
          <p:cNvSpPr>
            <a:spLocks noGrp="1"/>
          </p:cNvSpPr>
          <p:nvPr>
            <p:ph idx="1"/>
          </p:nvPr>
        </p:nvSpPr>
        <p:spPr/>
        <p:txBody>
          <a:bodyPr/>
          <a:lstStyle/>
          <a:p>
            <a:r>
              <a:rPr lang="en-GB" dirty="0" smtClean="0"/>
              <a:t>Few Caveats though exist:</a:t>
            </a:r>
          </a:p>
          <a:p>
            <a:endParaRPr lang="en-GB" dirty="0"/>
          </a:p>
          <a:p>
            <a:r>
              <a:rPr lang="en-GB" dirty="0" smtClean="0"/>
              <a:t>1. What if we just use a probabilistic classical computer? Few trial and error will be sufficient.</a:t>
            </a:r>
          </a:p>
          <a:p>
            <a:r>
              <a:rPr lang="en-GB" dirty="0" smtClean="0"/>
              <a:t>2. The Deutsch Problem does not have any practical applications.</a:t>
            </a:r>
            <a:endParaRPr lang="en-GB" dirty="0"/>
          </a:p>
        </p:txBody>
      </p:sp>
    </p:spTree>
    <p:extLst>
      <p:ext uri="{BB962C8B-B14F-4D97-AF65-F5344CB8AC3E}">
        <p14:creationId xmlns:p14="http://schemas.microsoft.com/office/powerpoint/2010/main" val="2128092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Quantum Algorithms</a:t>
            </a:r>
            <a:endParaRPr lang="en-GB" dirty="0"/>
          </a:p>
        </p:txBody>
      </p:sp>
      <p:sp>
        <p:nvSpPr>
          <p:cNvPr id="3" name="Content Placeholder 2"/>
          <p:cNvSpPr>
            <a:spLocks noGrp="1"/>
          </p:cNvSpPr>
          <p:nvPr>
            <p:ph idx="1"/>
          </p:nvPr>
        </p:nvSpPr>
        <p:spPr/>
        <p:txBody>
          <a:bodyPr/>
          <a:lstStyle/>
          <a:p>
            <a:r>
              <a:rPr lang="en-GB" dirty="0" smtClean="0"/>
              <a:t>Deutsch-</a:t>
            </a:r>
            <a:r>
              <a:rPr lang="en-GB" dirty="0" err="1" smtClean="0"/>
              <a:t>Jozsa</a:t>
            </a:r>
            <a:r>
              <a:rPr lang="en-GB" dirty="0" smtClean="0"/>
              <a:t> Algorithm/Shor Algorithm</a:t>
            </a:r>
          </a:p>
          <a:p>
            <a:r>
              <a:rPr lang="en-GB" dirty="0" smtClean="0"/>
              <a:t>Fourier Transforms (Quantum Version of the FFT!)</a:t>
            </a:r>
          </a:p>
          <a:p>
            <a:r>
              <a:rPr lang="en-GB" dirty="0" smtClean="0"/>
              <a:t>Quantum Search Algorithms</a:t>
            </a:r>
          </a:p>
          <a:p>
            <a:r>
              <a:rPr lang="en-GB" dirty="0" smtClean="0"/>
              <a:t>Quantum Simulations</a:t>
            </a:r>
          </a:p>
          <a:p>
            <a:endParaRPr lang="en-GB" dirty="0"/>
          </a:p>
          <a:p>
            <a:r>
              <a:rPr lang="en-GB" dirty="0" smtClean="0"/>
              <a:t>Later!</a:t>
            </a:r>
            <a:endParaRPr lang="en-GB" dirty="0"/>
          </a:p>
        </p:txBody>
      </p:sp>
    </p:spTree>
    <p:extLst>
      <p:ext uri="{BB962C8B-B14F-4D97-AF65-F5344CB8AC3E}">
        <p14:creationId xmlns:p14="http://schemas.microsoft.com/office/powerpoint/2010/main" val="303346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Computational Complexity Theory</a:t>
            </a:r>
            <a:endParaRPr lang="en-GB" dirty="0"/>
          </a:p>
        </p:txBody>
      </p:sp>
      <p:sp>
        <p:nvSpPr>
          <p:cNvPr id="3" name="Content Placeholder 2"/>
          <p:cNvSpPr>
            <a:spLocks noGrp="1"/>
          </p:cNvSpPr>
          <p:nvPr>
            <p:ph idx="1"/>
          </p:nvPr>
        </p:nvSpPr>
        <p:spPr>
          <a:xfrm>
            <a:off x="2773599" y="2052115"/>
            <a:ext cx="7796540" cy="4514939"/>
          </a:xfrm>
        </p:spPr>
        <p:txBody>
          <a:bodyPr>
            <a:normAutofit fontScale="92500" lnSpcReduction="10000"/>
          </a:bodyPr>
          <a:lstStyle/>
          <a:p>
            <a:r>
              <a:rPr lang="en-GB" dirty="0" smtClean="0"/>
              <a:t>P: </a:t>
            </a:r>
            <a:r>
              <a:rPr lang="en-GB" dirty="0"/>
              <a:t>class of computational problems that can be solved quickly on a classical computer </a:t>
            </a:r>
          </a:p>
          <a:p>
            <a:r>
              <a:rPr lang="en-GB" dirty="0" smtClean="0"/>
              <a:t>NP: </a:t>
            </a:r>
            <a:r>
              <a:rPr lang="en-GB" dirty="0"/>
              <a:t>class of problems which have solutions which can be quickly checked on a classical computer </a:t>
            </a:r>
          </a:p>
          <a:p>
            <a:r>
              <a:rPr lang="en-GB" dirty="0" smtClean="0"/>
              <a:t>PSAPCE: </a:t>
            </a:r>
            <a:r>
              <a:rPr lang="en-GB" dirty="0"/>
              <a:t>problems which can be solved using resources which are few in spatial </a:t>
            </a:r>
            <a:r>
              <a:rPr lang="en-GB" dirty="0" smtClean="0"/>
              <a:t>size, </a:t>
            </a:r>
            <a:r>
              <a:rPr lang="en-GB" dirty="0"/>
              <a:t>but not necessarily in </a:t>
            </a:r>
            <a:r>
              <a:rPr lang="en-GB" dirty="0" smtClean="0"/>
              <a:t>time</a:t>
            </a:r>
            <a:br>
              <a:rPr lang="en-GB" dirty="0" smtClean="0"/>
            </a:br>
            <a:r>
              <a:rPr lang="en-GB" dirty="0" smtClean="0"/>
              <a:t> -&gt; Assumed to be larger than P and NP but never proved</a:t>
            </a:r>
          </a:p>
          <a:p>
            <a:r>
              <a:rPr lang="en-GB" dirty="0" smtClean="0"/>
              <a:t>BPP: </a:t>
            </a:r>
            <a:r>
              <a:rPr lang="en-GB" dirty="0"/>
              <a:t>class of problems that can be solved using randomized algorithms in polynomial time, if a bounded probability of error </a:t>
            </a:r>
            <a:r>
              <a:rPr lang="en-GB" dirty="0" smtClean="0"/>
              <a:t>is </a:t>
            </a:r>
            <a:r>
              <a:rPr lang="en-GB" dirty="0"/>
              <a:t>allowed in the solution to the problem. </a:t>
            </a:r>
            <a:endParaRPr lang="en-GB" dirty="0" smtClean="0"/>
          </a:p>
          <a:p>
            <a:r>
              <a:rPr lang="en-GB" dirty="0" smtClean="0"/>
              <a:t>BQP: Analogue of BPP in Quantum Computing.</a:t>
            </a: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6" y="2273471"/>
            <a:ext cx="4437286" cy="3682003"/>
          </a:xfrm>
          <a:prstGeom prst="rect">
            <a:avLst/>
          </a:prstGeom>
        </p:spPr>
      </p:pic>
    </p:spTree>
    <p:extLst>
      <p:ext uri="{BB962C8B-B14F-4D97-AF65-F5344CB8AC3E}">
        <p14:creationId xmlns:p14="http://schemas.microsoft.com/office/powerpoint/2010/main" val="22157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Stern-</a:t>
            </a:r>
            <a:r>
              <a:rPr lang="en-GB" dirty="0" err="1" smtClean="0"/>
              <a:t>Gerlach</a:t>
            </a:r>
            <a:r>
              <a:rPr lang="en-GB" dirty="0" smtClean="0"/>
              <a:t> Experiment</a:t>
            </a:r>
            <a:endParaRPr lang="en-GB" dirty="0"/>
          </a:p>
        </p:txBody>
      </p:sp>
      <p:sp>
        <p:nvSpPr>
          <p:cNvPr id="3" name="Content Placeholder 2"/>
          <p:cNvSpPr>
            <a:spLocks noGrp="1"/>
          </p:cNvSpPr>
          <p:nvPr>
            <p:ph idx="1"/>
          </p:nvPr>
        </p:nvSpPr>
        <p:spPr/>
        <p:txBody>
          <a:bodyPr/>
          <a:lstStyle/>
          <a:p>
            <a:r>
              <a:rPr lang="en-GB" dirty="0" smtClean="0"/>
              <a:t>We all know what this experiment is meant to show </a:t>
            </a:r>
            <a:r>
              <a:rPr lang="en-GB" dirty="0" smtClean="0">
                <a:sym typeface="Wingdings"/>
              </a:rPr>
              <a:t></a:t>
            </a:r>
          </a:p>
          <a:p>
            <a:r>
              <a:rPr lang="en-GB" dirty="0" smtClean="0"/>
              <a:t>Is this experiment compatible with the Qubit Model?</a:t>
            </a:r>
          </a:p>
          <a:p>
            <a:endParaRPr lang="en-GB" dirty="0"/>
          </a:p>
          <a:p>
            <a:r>
              <a:rPr lang="en-GB" dirty="0" smtClean="0"/>
              <a:t>What about electron spin being a proof that qubits can exist and be realised in the real world?</a:t>
            </a:r>
            <a:endParaRPr lang="en-GB" dirty="0"/>
          </a:p>
        </p:txBody>
      </p:sp>
    </p:spTree>
    <p:extLst>
      <p:ext uri="{BB962C8B-B14F-4D97-AF65-F5344CB8AC3E}">
        <p14:creationId xmlns:p14="http://schemas.microsoft.com/office/powerpoint/2010/main" val="2512546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Possibility of Realisations in the Physical World</a:t>
            </a:r>
            <a:endParaRPr lang="en-GB" dirty="0"/>
          </a:p>
        </p:txBody>
      </p:sp>
      <p:sp>
        <p:nvSpPr>
          <p:cNvPr id="3" name="Content Placeholder 2"/>
          <p:cNvSpPr>
            <a:spLocks noGrp="1"/>
          </p:cNvSpPr>
          <p:nvPr>
            <p:ph idx="1"/>
          </p:nvPr>
        </p:nvSpPr>
        <p:spPr/>
        <p:txBody>
          <a:bodyPr/>
          <a:lstStyle/>
          <a:p>
            <a:r>
              <a:rPr lang="en-GB" dirty="0" smtClean="0"/>
              <a:t>Problem with Noise: Are there any fundamental obstacles (noises) which shall prevent the realisation?</a:t>
            </a:r>
          </a:p>
          <a:p>
            <a:r>
              <a:rPr lang="en-GB" dirty="0" smtClean="0"/>
              <a:t>What if QM is wrong?</a:t>
            </a:r>
          </a:p>
          <a:p>
            <a:endParaRPr lang="en-GB" dirty="0"/>
          </a:p>
          <a:p>
            <a:r>
              <a:rPr lang="en-GB" dirty="0" smtClean="0"/>
              <a:t>How can we make this ‘excellent’ thing running in the real world? NMR? Ion Trap?</a:t>
            </a:r>
            <a:endParaRPr lang="en-GB" dirty="0"/>
          </a:p>
        </p:txBody>
      </p:sp>
    </p:spTree>
    <p:extLst>
      <p:ext uri="{BB962C8B-B14F-4D97-AF65-F5344CB8AC3E}">
        <p14:creationId xmlns:p14="http://schemas.microsoft.com/office/powerpoint/2010/main" val="435428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Information</a:t>
            </a:r>
            <a:endParaRPr lang="en-GB" dirty="0"/>
          </a:p>
        </p:txBody>
      </p:sp>
      <p:sp>
        <p:nvSpPr>
          <p:cNvPr id="3" name="Content Placeholder 2"/>
          <p:cNvSpPr>
            <a:spLocks noGrp="1"/>
          </p:cNvSpPr>
          <p:nvPr>
            <p:ph idx="1"/>
          </p:nvPr>
        </p:nvSpPr>
        <p:spPr/>
        <p:txBody>
          <a:bodyPr/>
          <a:lstStyle/>
          <a:p>
            <a:r>
              <a:rPr lang="en-GB" dirty="0" smtClean="0"/>
              <a:t>Quantum Information focuses on the following three objectives. (Primarily. Of course, this isn’t it!)</a:t>
            </a:r>
          </a:p>
          <a:p>
            <a:r>
              <a:rPr lang="en-GB" dirty="0" smtClean="0"/>
              <a:t>1. Identify </a:t>
            </a:r>
            <a:r>
              <a:rPr lang="en-GB" dirty="0"/>
              <a:t>elementary classes of static resources in quantum mechanics. </a:t>
            </a:r>
          </a:p>
          <a:p>
            <a:r>
              <a:rPr lang="en-GB" dirty="0" smtClean="0"/>
              <a:t>2. Identify </a:t>
            </a:r>
            <a:r>
              <a:rPr lang="en-GB" dirty="0"/>
              <a:t>elementary classes of dynamical processes in quantum mechanics. </a:t>
            </a:r>
          </a:p>
          <a:p>
            <a:r>
              <a:rPr lang="en-GB" dirty="0" smtClean="0"/>
              <a:t>3. Quantify </a:t>
            </a:r>
            <a:r>
              <a:rPr lang="en-GB" dirty="0"/>
              <a:t>resource </a:t>
            </a:r>
            <a:r>
              <a:rPr lang="en-GB" dirty="0" err="1"/>
              <a:t>tradeoffs</a:t>
            </a:r>
            <a:r>
              <a:rPr lang="en-GB" dirty="0"/>
              <a:t> incurred performing elementary dynamical processes. </a:t>
            </a:r>
          </a:p>
        </p:txBody>
      </p:sp>
    </p:spTree>
    <p:extLst>
      <p:ext uri="{BB962C8B-B14F-4D97-AF65-F5344CB8AC3E}">
        <p14:creationId xmlns:p14="http://schemas.microsoft.com/office/powerpoint/2010/main" val="579745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Shannon Entropy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The formula is given as </a:t>
                </a:r>
                <a14:m>
                  <m:oMath xmlns:m="http://schemas.openxmlformats.org/officeDocument/2006/math">
                    <m:r>
                      <a:rPr lang="en-GB" b="0" i="1" smtClean="0">
                        <a:latin typeface="Cambria Math" charset="0"/>
                      </a:rPr>
                      <m:t>𝐻</m:t>
                    </m:r>
                    <m:d>
                      <m:dPr>
                        <m:ctrlPr>
                          <a:rPr lang="en-GB" b="0" i="1" smtClean="0">
                            <a:latin typeface="Cambria Math" charset="0"/>
                          </a:rPr>
                        </m:ctrlPr>
                      </m:dPr>
                      <m:e>
                        <m:sSub>
                          <m:sSubPr>
                            <m:ctrlPr>
                              <a:rPr lang="en-US" b="0" i="1" smtClean="0">
                                <a:latin typeface="Cambria Math" charset="0"/>
                              </a:rPr>
                            </m:ctrlPr>
                          </m:sSubPr>
                          <m:e>
                            <m:r>
                              <a:rPr lang="en-GB" b="0" i="1" smtClean="0">
                                <a:latin typeface="Cambria Math" charset="0"/>
                              </a:rPr>
                              <m:t>𝑝</m:t>
                            </m:r>
                          </m:e>
                          <m:sub>
                            <m:r>
                              <a:rPr lang="en-GB" b="0" i="1" smtClean="0">
                                <a:latin typeface="Cambria Math" charset="0"/>
                              </a:rPr>
                              <m:t>𝑗</m:t>
                            </m:r>
                          </m:sub>
                        </m:sSub>
                      </m:e>
                    </m:d>
                    <m:r>
                      <a:rPr lang="en-GB" b="0" i="1" smtClean="0">
                        <a:latin typeface="Cambria Math" charset="0"/>
                      </a:rPr>
                      <m:t>=−</m:t>
                    </m:r>
                    <m:nary>
                      <m:naryPr>
                        <m:chr m:val="∑"/>
                        <m:limLoc m:val="subSup"/>
                        <m:supHide m:val="on"/>
                        <m:ctrlPr>
                          <a:rPr lang="en-GB" b="0" i="1" smtClean="0">
                            <a:latin typeface="Cambria Math" charset="0"/>
                          </a:rPr>
                        </m:ctrlPr>
                      </m:naryPr>
                      <m:sub>
                        <m:r>
                          <m:rPr>
                            <m:brk m:alnAt="9"/>
                          </m:rPr>
                          <a:rPr lang="en-GB" b="0" i="1" smtClean="0">
                            <a:latin typeface="Cambria Math" charset="0"/>
                          </a:rPr>
                          <m:t>𝑗</m:t>
                        </m:r>
                      </m:sub>
                      <m:sup/>
                      <m:e>
                        <m:sSub>
                          <m:sSubPr>
                            <m:ctrlPr>
                              <a:rPr lang="en-US" b="0" i="1" smtClean="0">
                                <a:latin typeface="Cambria Math" charset="0"/>
                              </a:rPr>
                            </m:ctrlPr>
                          </m:sSubPr>
                          <m:e>
                            <m:r>
                              <a:rPr lang="en-GB" b="0" i="1" smtClean="0">
                                <a:latin typeface="Cambria Math" charset="0"/>
                              </a:rPr>
                              <m:t>𝑝</m:t>
                            </m:r>
                          </m:e>
                          <m:sub>
                            <m:r>
                              <a:rPr lang="en-GB" b="0" i="1" smtClean="0">
                                <a:latin typeface="Cambria Math" charset="0"/>
                              </a:rPr>
                              <m:t>𝑗</m:t>
                            </m:r>
                          </m:sub>
                        </m:sSub>
                        <m:r>
                          <a:rPr lang="en-GB" b="0" i="1" smtClean="0">
                            <a:latin typeface="Cambria Math" charset="0"/>
                          </a:rPr>
                          <m:t>𝑙𝑜𝑔</m:t>
                        </m:r>
                        <m:sSub>
                          <m:sSubPr>
                            <m:ctrlPr>
                              <a:rPr lang="en-US" b="0" i="1" smtClean="0">
                                <a:latin typeface="Cambria Math" charset="0"/>
                              </a:rPr>
                            </m:ctrlPr>
                          </m:sSubPr>
                          <m:e>
                            <m:r>
                              <a:rPr lang="en-GB" b="0" i="1" smtClean="0">
                                <a:latin typeface="Cambria Math" charset="0"/>
                              </a:rPr>
                              <m:t>𝑝</m:t>
                            </m:r>
                          </m:e>
                          <m:sub>
                            <m:r>
                              <a:rPr lang="en-GB" b="0" i="1" smtClean="0">
                                <a:latin typeface="Cambria Math" charset="0"/>
                              </a:rPr>
                              <m:t>𝑗</m:t>
                            </m:r>
                          </m:sub>
                        </m:sSub>
                      </m:e>
                    </m:nary>
                  </m:oMath>
                </a14:m>
                <a:r>
                  <a:rPr lang="en-GB" dirty="0" smtClean="0"/>
                  <a:t>, where </a:t>
                </a:r>
                <a:r>
                  <a:rPr lang="en-GB" dirty="0" err="1" smtClean="0"/>
                  <a:t>p_j</a:t>
                </a:r>
                <a:r>
                  <a:rPr lang="en-GB" dirty="0" smtClean="0"/>
                  <a:t> represents the probability for each state j.</a:t>
                </a:r>
              </a:p>
              <a:p>
                <a:r>
                  <a:rPr lang="en-GB" dirty="0" smtClean="0"/>
                  <a:t>Think of a coin toss: In what probability distribution will the system have the maximum entropy?</a:t>
                </a:r>
              </a:p>
              <a:p>
                <a:endParaRPr lang="en-GB" dirty="0"/>
              </a:p>
              <a:p>
                <a:r>
                  <a:rPr lang="en-GB" dirty="0" err="1" smtClean="0"/>
                  <a:t>Cf</a:t>
                </a:r>
                <a:r>
                  <a:rPr lang="en-GB" dirty="0" smtClean="0"/>
                  <a:t>) This concept is applied in statistical mechanics, especially considering the complex systems.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t="-1679"/>
                </a:stretch>
              </a:blipFill>
            </p:spPr>
            <p:txBody>
              <a:bodyPr/>
              <a:lstStyle/>
              <a:p>
                <a:r>
                  <a:rPr lang="en-GB">
                    <a:noFill/>
                  </a:rPr>
                  <a:t> </a:t>
                </a:r>
              </a:p>
            </p:txBody>
          </p:sp>
        </mc:Fallback>
      </mc:AlternateContent>
    </p:spTree>
    <p:extLst>
      <p:ext uri="{BB962C8B-B14F-4D97-AF65-F5344CB8AC3E}">
        <p14:creationId xmlns:p14="http://schemas.microsoft.com/office/powerpoint/2010/main" val="98591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theorems in Quantum Information</a:t>
            </a:r>
            <a:endParaRPr lang="en-GB" dirty="0"/>
          </a:p>
        </p:txBody>
      </p:sp>
      <p:sp>
        <p:nvSpPr>
          <p:cNvPr id="3" name="Content Placeholder 2"/>
          <p:cNvSpPr>
            <a:spLocks noGrp="1"/>
          </p:cNvSpPr>
          <p:nvPr>
            <p:ph idx="1"/>
          </p:nvPr>
        </p:nvSpPr>
        <p:spPr/>
        <p:txBody>
          <a:bodyPr/>
          <a:lstStyle/>
          <a:p>
            <a:r>
              <a:rPr lang="en-GB" dirty="0" smtClean="0"/>
              <a:t>The Noiseless Coding Theorem</a:t>
            </a:r>
          </a:p>
          <a:p>
            <a:r>
              <a:rPr lang="en-GB" dirty="0" smtClean="0"/>
              <a:t>The Noisy Channel Coding Theorem</a:t>
            </a:r>
          </a:p>
          <a:p>
            <a:r>
              <a:rPr lang="en-GB" dirty="0" smtClean="0"/>
              <a:t>Schumacher’s Noiseless Channel Coding Theorem</a:t>
            </a:r>
          </a:p>
          <a:p>
            <a:r>
              <a:rPr lang="en-GB" dirty="0" smtClean="0"/>
              <a:t>So on and so on</a:t>
            </a:r>
            <a:r>
              <a:rPr lang="mr-IN" dirty="0" smtClean="0"/>
              <a:t>…</a:t>
            </a:r>
            <a:endParaRPr lang="en-GB" dirty="0" smtClean="0"/>
          </a:p>
          <a:p>
            <a:endParaRPr lang="en-GB" dirty="0"/>
          </a:p>
          <a:p>
            <a:r>
              <a:rPr lang="en-GB" dirty="0" smtClean="0"/>
              <a:t>The implications are quite hard; let’s look these on a latter time.</a:t>
            </a:r>
            <a:endParaRPr lang="en-GB" dirty="0"/>
          </a:p>
        </p:txBody>
      </p:sp>
    </p:spTree>
    <p:extLst>
      <p:ext uri="{BB962C8B-B14F-4D97-AF65-F5344CB8AC3E}">
        <p14:creationId xmlns:p14="http://schemas.microsoft.com/office/powerpoint/2010/main" val="1847221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Distinguishability</a:t>
            </a:r>
            <a:endParaRPr lang="en-GB" dirty="0"/>
          </a:p>
        </p:txBody>
      </p:sp>
      <p:sp>
        <p:nvSpPr>
          <p:cNvPr id="3" name="Content Placeholder 2"/>
          <p:cNvSpPr>
            <a:spLocks noGrp="1"/>
          </p:cNvSpPr>
          <p:nvPr>
            <p:ph idx="1"/>
          </p:nvPr>
        </p:nvSpPr>
        <p:spPr/>
        <p:txBody>
          <a:bodyPr/>
          <a:lstStyle/>
          <a:p>
            <a:r>
              <a:rPr lang="en-GB" dirty="0" smtClean="0"/>
              <a:t>The rules of QM makes us impossible to distinguish between arbitrary states (</a:t>
            </a:r>
            <a:r>
              <a:rPr lang="en-GB" dirty="0" err="1" smtClean="0"/>
              <a:t>kets</a:t>
            </a:r>
            <a:r>
              <a:rPr lang="en-GB" dirty="0" smtClean="0"/>
              <a:t>).</a:t>
            </a:r>
          </a:p>
          <a:p>
            <a:r>
              <a:rPr lang="en-GB" dirty="0" smtClean="0"/>
              <a:t>For example, if we measured l1&gt;, can we know what exact state was the measurement derived from?</a:t>
            </a:r>
          </a:p>
          <a:p>
            <a:r>
              <a:rPr lang="en-GB" dirty="0" smtClean="0"/>
              <a:t>Quantum state contains information that CANNOT be accessed by measuring: important in Cryptography!</a:t>
            </a:r>
            <a:endParaRPr lang="en-GB" dirty="0"/>
          </a:p>
        </p:txBody>
      </p:sp>
    </p:spTree>
    <p:extLst>
      <p:ext uri="{BB962C8B-B14F-4D97-AF65-F5344CB8AC3E}">
        <p14:creationId xmlns:p14="http://schemas.microsoft.com/office/powerpoint/2010/main" val="1561036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Distinguishability</a:t>
            </a:r>
            <a:endParaRPr lang="en-GB" dirty="0"/>
          </a:p>
        </p:txBody>
      </p:sp>
      <p:sp>
        <p:nvSpPr>
          <p:cNvPr id="3" name="Content Placeholder 2"/>
          <p:cNvSpPr>
            <a:spLocks noGrp="1"/>
          </p:cNvSpPr>
          <p:nvPr>
            <p:ph idx="1"/>
          </p:nvPr>
        </p:nvSpPr>
        <p:spPr/>
        <p:txBody>
          <a:bodyPr/>
          <a:lstStyle/>
          <a:p>
            <a:r>
              <a:rPr lang="en-GB" dirty="0" smtClean="0"/>
              <a:t>What if we can distinguish non-orthogonal states?</a:t>
            </a:r>
          </a:p>
          <a:p>
            <a:endParaRPr lang="en-GB" dirty="0"/>
          </a:p>
          <a:p>
            <a:r>
              <a:rPr lang="en-GB" dirty="0" smtClean="0"/>
              <a:t>1. Using EPR pairs, faster-than-light communications are feasible.</a:t>
            </a:r>
          </a:p>
          <a:p>
            <a:r>
              <a:rPr lang="en-GB" dirty="0" smtClean="0"/>
              <a:t>2. We can make a cloning machine!</a:t>
            </a:r>
            <a:endParaRPr lang="en-GB" dirty="0"/>
          </a:p>
        </p:txBody>
      </p:sp>
    </p:spTree>
    <p:extLst>
      <p:ext uri="{BB962C8B-B14F-4D97-AF65-F5344CB8AC3E}">
        <p14:creationId xmlns:p14="http://schemas.microsoft.com/office/powerpoint/2010/main" val="94681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Qubits</a:t>
            </a:r>
            <a:endParaRPr lang="en-US" dirty="0"/>
          </a:p>
        </p:txBody>
      </p:sp>
      <p:sp>
        <p:nvSpPr>
          <p:cNvPr id="3" name="Content Placeholder 2"/>
          <p:cNvSpPr>
            <a:spLocks noGrp="1"/>
          </p:cNvSpPr>
          <p:nvPr>
            <p:ph idx="1"/>
          </p:nvPr>
        </p:nvSpPr>
        <p:spPr/>
        <p:txBody>
          <a:bodyPr/>
          <a:lstStyle/>
          <a:p>
            <a:r>
              <a:rPr lang="en-US" dirty="0" smtClean="0"/>
              <a:t>Don’t be confused: Quantum bits are “Mathematical” objects </a:t>
            </a:r>
            <a:r>
              <a:rPr lang="mr-IN" dirty="0" smtClean="0"/>
              <a:t>–</a:t>
            </a:r>
            <a:r>
              <a:rPr lang="en-US" dirty="0" smtClean="0"/>
              <a:t> we need to incorporate those into the real physical world.</a:t>
            </a:r>
          </a:p>
          <a:p>
            <a:r>
              <a:rPr lang="en-US" dirty="0" smtClean="0"/>
              <a:t>Think it as the quantum </a:t>
            </a:r>
            <a:r>
              <a:rPr lang="en-US" dirty="0" err="1" smtClean="0"/>
              <a:t>ket</a:t>
            </a:r>
            <a:r>
              <a:rPr lang="en-US" dirty="0" smtClean="0"/>
              <a:t>:</a:t>
            </a:r>
            <a:r>
              <a:rPr lang="ko-KR" altLang="en-US" dirty="0" smtClean="0"/>
              <a:t> </a:t>
            </a:r>
            <a:r>
              <a:rPr lang="hr-HR" dirty="0"/>
              <a:t>|</a:t>
            </a:r>
            <a:r>
              <a:rPr lang="hr-HR" dirty="0" err="1"/>
              <a:t>ψ</a:t>
            </a:r>
            <a:r>
              <a:rPr lang="hr-HR" dirty="0"/>
              <a:t>⟩ = α |0⟩ + β |1⟩. </a:t>
            </a:r>
          </a:p>
          <a:p>
            <a:r>
              <a:rPr lang="en-US" dirty="0"/>
              <a:t>The special states |0⟩ and |1⟩ are known as </a:t>
            </a:r>
            <a:r>
              <a:rPr lang="en-US" b="1" dirty="0"/>
              <a:t>computational basis states</a:t>
            </a:r>
            <a:r>
              <a:rPr lang="en-US" dirty="0"/>
              <a:t>, and form an orthonormal basis for this vector space. </a:t>
            </a:r>
          </a:p>
          <a:p>
            <a:r>
              <a:rPr lang="en-GB" dirty="0" smtClean="0"/>
              <a:t>I will assume that you know how to interpret this state.</a:t>
            </a:r>
            <a:endParaRPr lang="en-US" dirty="0"/>
          </a:p>
        </p:txBody>
      </p:sp>
    </p:spTree>
    <p:extLst>
      <p:ext uri="{BB962C8B-B14F-4D97-AF65-F5344CB8AC3E}">
        <p14:creationId xmlns:p14="http://schemas.microsoft.com/office/powerpoint/2010/main" val="457309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Entanglements</a:t>
            </a:r>
            <a:endParaRPr lang="en-GB" dirty="0"/>
          </a:p>
        </p:txBody>
      </p:sp>
      <p:sp>
        <p:nvSpPr>
          <p:cNvPr id="3" name="Content Placeholder 2"/>
          <p:cNvSpPr>
            <a:spLocks noGrp="1"/>
          </p:cNvSpPr>
          <p:nvPr>
            <p:ph idx="1"/>
          </p:nvPr>
        </p:nvSpPr>
        <p:spPr/>
        <p:txBody>
          <a:bodyPr/>
          <a:lstStyle/>
          <a:p>
            <a:r>
              <a:rPr lang="en-GB" dirty="0" smtClean="0"/>
              <a:t>We still don’t know very well </a:t>
            </a:r>
            <a:r>
              <a:rPr lang="en-GB" dirty="0" err="1" smtClean="0"/>
              <a:t>abt</a:t>
            </a:r>
            <a:r>
              <a:rPr lang="en-GB" dirty="0" smtClean="0"/>
              <a:t> entanglements</a:t>
            </a:r>
            <a:r>
              <a:rPr lang="mr-IN" dirty="0" smtClean="0"/>
              <a:t>…</a:t>
            </a:r>
            <a:endParaRPr lang="en-GB" dirty="0" smtClean="0"/>
          </a:p>
          <a:p>
            <a:endParaRPr lang="en-GB" dirty="0"/>
          </a:p>
          <a:p>
            <a:r>
              <a:rPr lang="en-GB" dirty="0"/>
              <a:t>How many qubits must two parties exchange if they are to create a particular entangled state shared between them, given that they share no prior entanglement? </a:t>
            </a:r>
          </a:p>
          <a:p>
            <a:r>
              <a:rPr lang="en-GB" dirty="0" smtClean="0"/>
              <a:t>Can we transform </a:t>
            </a:r>
            <a:r>
              <a:rPr lang="en-GB" dirty="0"/>
              <a:t>entanglement from one form into </a:t>
            </a:r>
            <a:r>
              <a:rPr lang="en-GB" dirty="0" smtClean="0"/>
              <a:t>another?</a:t>
            </a:r>
            <a:endParaRPr lang="en-GB" dirty="0"/>
          </a:p>
          <a:p>
            <a:endParaRPr lang="en-GB" dirty="0"/>
          </a:p>
        </p:txBody>
      </p:sp>
    </p:spTree>
    <p:extLst>
      <p:ext uri="{BB962C8B-B14F-4D97-AF65-F5344CB8AC3E}">
        <p14:creationId xmlns:p14="http://schemas.microsoft.com/office/powerpoint/2010/main" val="200417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Acknowledgements</a:t>
            </a:r>
            <a:endParaRPr lang="en-GB" dirty="0"/>
          </a:p>
        </p:txBody>
      </p:sp>
      <p:sp>
        <p:nvSpPr>
          <p:cNvPr id="3" name="Content Placeholder 2"/>
          <p:cNvSpPr>
            <a:spLocks noGrp="1"/>
          </p:cNvSpPr>
          <p:nvPr>
            <p:ph idx="1"/>
          </p:nvPr>
        </p:nvSpPr>
        <p:spPr/>
        <p:txBody>
          <a:bodyPr/>
          <a:lstStyle/>
          <a:p>
            <a:r>
              <a:rPr lang="en-GB" dirty="0" smtClean="0"/>
              <a:t>The overall text was amended using Nielsen &amp; Chuang, Quantum Computations and Quantum Information, 10</a:t>
            </a:r>
            <a:r>
              <a:rPr lang="en-GB" baseline="30000" dirty="0" smtClean="0"/>
              <a:t>th</a:t>
            </a:r>
            <a:r>
              <a:rPr lang="en-GB" dirty="0" smtClean="0"/>
              <a:t> anniversary edition, Cambridge University Press, 2010.</a:t>
            </a:r>
          </a:p>
          <a:p>
            <a:endParaRPr lang="en-GB" dirty="0"/>
          </a:p>
          <a:p>
            <a:r>
              <a:rPr lang="en-GB" dirty="0" smtClean="0"/>
              <a:t>The figures used in this presentation is also an excerpt from Nielsen and Chuang.</a:t>
            </a:r>
          </a:p>
          <a:p>
            <a:r>
              <a:rPr lang="en-GB" dirty="0" smtClean="0"/>
              <a:t>This presentation is NOT intended for commercial uses, but for education.</a:t>
            </a:r>
            <a:endParaRPr lang="en-GB" dirty="0"/>
          </a:p>
        </p:txBody>
      </p:sp>
    </p:spTree>
    <p:extLst>
      <p:ext uri="{BB962C8B-B14F-4D97-AF65-F5344CB8AC3E}">
        <p14:creationId xmlns:p14="http://schemas.microsoft.com/office/powerpoint/2010/main" val="58141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Bloch Sphere</a:t>
            </a:r>
            <a:endParaRPr lang="en-US" dirty="0"/>
          </a:p>
        </p:txBody>
      </p:sp>
      <p:sp>
        <p:nvSpPr>
          <p:cNvPr id="3" name="Content Placeholder 2"/>
          <p:cNvSpPr>
            <a:spLocks noGrp="1"/>
          </p:cNvSpPr>
          <p:nvPr>
            <p:ph idx="1"/>
          </p:nvPr>
        </p:nvSpPr>
        <p:spPr/>
        <p:txBody>
          <a:bodyPr/>
          <a:lstStyle/>
          <a:p>
            <a:r>
              <a:rPr lang="en-US" dirty="0" smtClean="0"/>
              <a:t>Rewrite </a:t>
            </a:r>
            <a:r>
              <a:rPr lang="hr-HR" dirty="0"/>
              <a:t>|</a:t>
            </a:r>
            <a:r>
              <a:rPr lang="hr-HR" dirty="0" err="1"/>
              <a:t>ψ</a:t>
            </a:r>
            <a:r>
              <a:rPr lang="hr-HR" dirty="0"/>
              <a:t>⟩ = α |0⟩ + β |1</a:t>
            </a:r>
            <a:r>
              <a:rPr lang="hr-HR" dirty="0" smtClean="0"/>
              <a:t>⟩</a:t>
            </a:r>
            <a:r>
              <a:rPr lang="hr-HR" dirty="0"/>
              <a:t> </a:t>
            </a:r>
            <a:r>
              <a:rPr lang="hr-HR" dirty="0" smtClean="0"/>
              <a:t>to </a:t>
            </a:r>
            <a:r>
              <a:rPr lang="hr-HR" dirty="0"/>
              <a:t>|</a:t>
            </a:r>
            <a:r>
              <a:rPr lang="hr-HR" dirty="0" err="1"/>
              <a:t>ψ</a:t>
            </a:r>
            <a:r>
              <a:rPr lang="hr-HR" dirty="0"/>
              <a:t>⟩ = </a:t>
            </a:r>
            <a:r>
              <a:rPr lang="hr-HR" dirty="0" err="1"/>
              <a:t>cos</a:t>
            </a:r>
            <a:r>
              <a:rPr lang="hr-HR" dirty="0"/>
              <a:t> θ|0⟩ + </a:t>
            </a:r>
            <a:r>
              <a:rPr lang="hr-HR" dirty="0" err="1" smtClean="0"/>
              <a:t>exp</a:t>
            </a:r>
            <a:r>
              <a:rPr lang="hr-HR" dirty="0" smtClean="0"/>
              <a:t>(</a:t>
            </a:r>
            <a:r>
              <a:rPr lang="hr-HR" dirty="0" err="1" smtClean="0"/>
              <a:t>iφ</a:t>
            </a:r>
            <a:r>
              <a:rPr lang="hr-HR" dirty="0" smtClean="0"/>
              <a:t>) </a:t>
            </a:r>
            <a:r>
              <a:rPr lang="hr-HR" dirty="0"/>
              <a:t>sin θ|1⟩ </a:t>
            </a:r>
          </a:p>
          <a:p>
            <a:r>
              <a:rPr lang="hr-HR" dirty="0" err="1" smtClean="0"/>
              <a:t>The</a:t>
            </a:r>
            <a:r>
              <a:rPr lang="hr-HR" dirty="0" smtClean="0"/>
              <a:t> </a:t>
            </a:r>
            <a:r>
              <a:rPr lang="hr-HR" dirty="0" err="1" smtClean="0"/>
              <a:t>two</a:t>
            </a:r>
            <a:r>
              <a:rPr lang="hr-HR" dirty="0" smtClean="0"/>
              <a:t> </a:t>
            </a:r>
            <a:r>
              <a:rPr lang="hr-HR" dirty="0" err="1" smtClean="0"/>
              <a:t>angular</a:t>
            </a:r>
            <a:r>
              <a:rPr lang="hr-HR" dirty="0" smtClean="0"/>
              <a:t> </a:t>
            </a:r>
            <a:r>
              <a:rPr lang="hr-HR" dirty="0" err="1" smtClean="0"/>
              <a:t>variables</a:t>
            </a:r>
            <a:r>
              <a:rPr lang="hr-HR" dirty="0" smtClean="0"/>
              <a:t> </a:t>
            </a:r>
            <a:r>
              <a:rPr lang="hr-HR" dirty="0" err="1" smtClean="0"/>
              <a:t>define</a:t>
            </a:r>
            <a:r>
              <a:rPr lang="hr-HR" dirty="0" smtClean="0"/>
              <a:t> a </a:t>
            </a:r>
            <a:r>
              <a:rPr lang="hr-HR" dirty="0" err="1" smtClean="0"/>
              <a:t>sphere</a:t>
            </a:r>
            <a:r>
              <a:rPr lang="hr-HR" dirty="0" smtClean="0"/>
              <a:t> (</a:t>
            </a:r>
            <a:r>
              <a:rPr lang="hr-HR" dirty="0" err="1" smtClean="0"/>
              <a:t>The</a:t>
            </a:r>
            <a:r>
              <a:rPr lang="hr-HR" dirty="0" smtClean="0"/>
              <a:t> Bloch </a:t>
            </a:r>
            <a:r>
              <a:rPr lang="hr-HR" dirty="0" err="1" smtClean="0"/>
              <a:t>Sphere</a:t>
            </a:r>
            <a:r>
              <a:rPr lang="hr-HR" dirty="0" smtClean="0"/>
              <a:t>)</a:t>
            </a:r>
          </a:p>
          <a:p>
            <a:r>
              <a:rPr lang="hr-HR" dirty="0" smtClean="0"/>
              <a:t>How </a:t>
            </a:r>
            <a:r>
              <a:rPr lang="hr-HR" dirty="0" err="1" smtClean="0"/>
              <a:t>much</a:t>
            </a:r>
            <a:r>
              <a:rPr lang="hr-HR" dirty="0" smtClean="0"/>
              <a:t> </a:t>
            </a:r>
            <a:r>
              <a:rPr lang="hr-HR" dirty="0" err="1" smtClean="0"/>
              <a:t>information</a:t>
            </a:r>
            <a:r>
              <a:rPr lang="hr-HR" dirty="0" smtClean="0"/>
              <a:t> </a:t>
            </a:r>
            <a:r>
              <a:rPr lang="hr-HR" dirty="0" err="1" smtClean="0"/>
              <a:t>is</a:t>
            </a:r>
            <a:r>
              <a:rPr lang="hr-HR" dirty="0" smtClean="0"/>
              <a:t> </a:t>
            </a:r>
            <a:r>
              <a:rPr lang="hr-HR" dirty="0" err="1" smtClean="0"/>
              <a:t>stored</a:t>
            </a:r>
            <a:r>
              <a:rPr lang="hr-HR" dirty="0" smtClean="0"/>
              <a:t> </a:t>
            </a:r>
            <a:r>
              <a:rPr lang="hr-HR" dirty="0" err="1" smtClean="0"/>
              <a:t>in</a:t>
            </a:r>
            <a:r>
              <a:rPr lang="hr-HR" dirty="0" smtClean="0"/>
              <a:t> one </a:t>
            </a:r>
            <a:r>
              <a:rPr lang="hr-HR" dirty="0" err="1" smtClean="0"/>
              <a:t>qubit</a:t>
            </a:r>
            <a:r>
              <a:rPr lang="hr-HR" dirty="0" smtClean="0"/>
              <a:t>?</a:t>
            </a:r>
          </a:p>
          <a:p>
            <a:endParaRPr lang="hr-HR" dirty="0"/>
          </a:p>
          <a:p>
            <a:endParaRPr lang="hr-HR" dirty="0" smtClean="0"/>
          </a:p>
          <a:p>
            <a:endParaRPr lang="hr-HR" dirty="0" smtClean="0"/>
          </a:p>
          <a:p>
            <a:endParaRPr lang="hr-HR"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389" t="19360" r="14564" b="13643"/>
          <a:stretch/>
        </p:blipFill>
        <p:spPr>
          <a:xfrm>
            <a:off x="4708241" y="3793855"/>
            <a:ext cx="3765463" cy="2786063"/>
          </a:xfrm>
          <a:prstGeom prst="rect">
            <a:avLst/>
          </a:prstGeom>
        </p:spPr>
      </p:pic>
    </p:spTree>
    <p:extLst>
      <p:ext uri="{BB962C8B-B14F-4D97-AF65-F5344CB8AC3E}">
        <p14:creationId xmlns:p14="http://schemas.microsoft.com/office/powerpoint/2010/main" val="1071402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Qubits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mr-IN" dirty="0" smtClean="0"/>
                  <a:t>|</a:t>
                </a:r>
                <a:r>
                  <a:rPr lang="mr-IN" dirty="0" err="1"/>
                  <a:t>ψ</a:t>
                </a:r>
                <a:r>
                  <a:rPr lang="mr-IN" dirty="0"/>
                  <a:t>⟩ = α00|00⟩ + α01|01⟩ + α10|10⟩ + α11|11⟩. </a:t>
                </a:r>
                <a:r>
                  <a:rPr lang="en-GB" dirty="0" smtClean="0"/>
                  <a:t>For two qubits.</a:t>
                </a:r>
              </a:p>
              <a:p>
                <a:r>
                  <a:rPr lang="en-GB" dirty="0" smtClean="0"/>
                  <a:t>Quite straightforward!</a:t>
                </a:r>
              </a:p>
              <a:p>
                <a:endParaRPr lang="en-GB" dirty="0"/>
              </a:p>
              <a:p>
                <a:r>
                  <a:rPr lang="en-GB" dirty="0" smtClean="0"/>
                  <a:t>Ex. What if we measured the first qubit and retrieved 0? What is the state then?</a:t>
                </a:r>
              </a:p>
              <a:p>
                <a:r>
                  <a:rPr lang="en-GB" dirty="0" err="1" smtClean="0"/>
                  <a:t>Ans</a:t>
                </a:r>
                <a:r>
                  <a:rPr lang="en-GB" dirty="0" smtClean="0"/>
                  <a:t>: </a:t>
                </a:r>
                <a14:m>
                  <m:oMath xmlns:m="http://schemas.openxmlformats.org/officeDocument/2006/math">
                    <m:f>
                      <m:fPr>
                        <m:ctrlPr>
                          <a:rPr lang="mr-IN" i="1" smtClean="0">
                            <a:latin typeface="Cambria Math" charset="0"/>
                          </a:rPr>
                        </m:ctrlPr>
                      </m:fPr>
                      <m:num>
                        <m:sSub>
                          <m:sSubPr>
                            <m:ctrlPr>
                              <a:rPr lang="en-US" i="1" smtClean="0">
                                <a:latin typeface="Cambria Math" charset="0"/>
                              </a:rPr>
                            </m:ctrlPr>
                          </m:sSubPr>
                          <m:e>
                            <m:r>
                              <a:rPr lang="en-GB" b="0" i="1" smtClean="0">
                                <a:latin typeface="Cambria Math" charset="0"/>
                              </a:rPr>
                              <m:t>𝑎</m:t>
                            </m:r>
                          </m:e>
                          <m:sub>
                            <m:r>
                              <a:rPr lang="en-GB" b="0" i="1" smtClean="0">
                                <a:latin typeface="Cambria Math" charset="0"/>
                              </a:rPr>
                              <m:t>00</m:t>
                            </m:r>
                          </m:sub>
                        </m:sSub>
                        <m:d>
                          <m:dPr>
                            <m:begChr m:val="|"/>
                            <m:endChr m:val=""/>
                            <m:ctrlPr>
                              <a:rPr lang="hr-HR" i="1" smtClean="0">
                                <a:latin typeface="Cambria Math" charset="0"/>
                              </a:rPr>
                            </m:ctrlPr>
                          </m:dPr>
                          <m:e>
                            <m:r>
                              <a:rPr lang="en-GB" b="0" i="1" smtClean="0">
                                <a:latin typeface="Cambria Math" charset="0"/>
                              </a:rPr>
                              <m:t>0</m:t>
                            </m:r>
                            <m:d>
                              <m:dPr>
                                <m:begChr m:val=""/>
                                <m:endChr m:val="⟩"/>
                                <m:ctrlPr>
                                  <a:rPr lang="en-GB" b="0" i="1" smtClean="0">
                                    <a:latin typeface="Cambria Math" charset="0"/>
                                  </a:rPr>
                                </m:ctrlPr>
                              </m:dPr>
                              <m:e>
                                <m:r>
                                  <a:rPr lang="en-GB" b="0" i="1" smtClean="0">
                                    <a:latin typeface="Cambria Math" charset="0"/>
                                  </a:rPr>
                                  <m:t>0</m:t>
                                </m:r>
                              </m:e>
                            </m:d>
                          </m:e>
                        </m:d>
                        <m:r>
                          <a:rPr lang="en-GB" b="0" i="1" smtClean="0">
                            <a:latin typeface="Cambria Math" charset="0"/>
                          </a:rPr>
                          <m:t>+</m:t>
                        </m:r>
                        <m:sSub>
                          <m:sSubPr>
                            <m:ctrlPr>
                              <a:rPr lang="en-US" i="1">
                                <a:latin typeface="Cambria Math" charset="0"/>
                              </a:rPr>
                            </m:ctrlPr>
                          </m:sSubPr>
                          <m:e>
                            <m:r>
                              <a:rPr lang="en-GB" i="1">
                                <a:latin typeface="Cambria Math" charset="0"/>
                              </a:rPr>
                              <m:t>𝑎</m:t>
                            </m:r>
                          </m:e>
                          <m:sub>
                            <m:r>
                              <a:rPr lang="en-GB" i="1">
                                <a:latin typeface="Cambria Math" charset="0"/>
                              </a:rPr>
                              <m:t>0</m:t>
                            </m:r>
                            <m:r>
                              <a:rPr lang="en-GB" b="0" i="1" smtClean="0">
                                <a:latin typeface="Cambria Math" charset="0"/>
                              </a:rPr>
                              <m:t>1</m:t>
                            </m:r>
                          </m:sub>
                        </m:sSub>
                        <m:d>
                          <m:dPr>
                            <m:begChr m:val="|"/>
                            <m:endChr m:val=""/>
                            <m:ctrlPr>
                              <a:rPr lang="hr-HR" i="1">
                                <a:latin typeface="Cambria Math" charset="0"/>
                              </a:rPr>
                            </m:ctrlPr>
                          </m:dPr>
                          <m:e>
                            <m:r>
                              <a:rPr lang="en-GB" i="1">
                                <a:latin typeface="Cambria Math" charset="0"/>
                              </a:rPr>
                              <m:t>0</m:t>
                            </m:r>
                            <m:d>
                              <m:dPr>
                                <m:begChr m:val=""/>
                                <m:endChr m:val="⟩"/>
                                <m:ctrlPr>
                                  <a:rPr lang="en-GB" i="1">
                                    <a:latin typeface="Cambria Math" charset="0"/>
                                  </a:rPr>
                                </m:ctrlPr>
                              </m:dPr>
                              <m:e>
                                <m:r>
                                  <a:rPr lang="en-GB" b="0" i="1" smtClean="0">
                                    <a:latin typeface="Cambria Math" charset="0"/>
                                  </a:rPr>
                                  <m:t>1</m:t>
                                </m:r>
                              </m:e>
                            </m:d>
                          </m:e>
                        </m:d>
                      </m:num>
                      <m:den>
                        <m:rad>
                          <m:radPr>
                            <m:degHide m:val="on"/>
                            <m:ctrlPr>
                              <a:rPr lang="mr-IN" i="1" smtClean="0">
                                <a:latin typeface="Cambria Math" charset="0"/>
                              </a:rPr>
                            </m:ctrlPr>
                          </m:radPr>
                          <m:deg/>
                          <m:e>
                            <m:sSup>
                              <m:sSupPr>
                                <m:ctrlPr>
                                  <a:rPr lang="mr-IN" i="1" smtClean="0">
                                    <a:latin typeface="Cambria Math" charset="0"/>
                                  </a:rPr>
                                </m:ctrlPr>
                              </m:sSupPr>
                              <m:e>
                                <m:d>
                                  <m:dPr>
                                    <m:begChr m:val="|"/>
                                    <m:endChr m:val="|"/>
                                    <m:ctrlPr>
                                      <a:rPr lang="hr-HR" i="1" smtClean="0">
                                        <a:latin typeface="Cambria Math" charset="0"/>
                                      </a:rPr>
                                    </m:ctrlPr>
                                  </m:dPr>
                                  <m:e>
                                    <m:sSub>
                                      <m:sSubPr>
                                        <m:ctrlPr>
                                          <a:rPr lang="en-US" i="1" smtClean="0">
                                            <a:latin typeface="Cambria Math" charset="0"/>
                                          </a:rPr>
                                        </m:ctrlPr>
                                      </m:sSubPr>
                                      <m:e>
                                        <m:r>
                                          <a:rPr lang="en-GB" b="0" i="1" smtClean="0">
                                            <a:latin typeface="Cambria Math" charset="0"/>
                                          </a:rPr>
                                          <m:t>𝑎</m:t>
                                        </m:r>
                                      </m:e>
                                      <m:sub>
                                        <m:r>
                                          <a:rPr lang="en-GB" b="0" i="1" smtClean="0">
                                            <a:latin typeface="Cambria Math" charset="0"/>
                                          </a:rPr>
                                          <m:t>00</m:t>
                                        </m:r>
                                      </m:sub>
                                    </m:sSub>
                                  </m:e>
                                </m:d>
                              </m:e>
                              <m:sup>
                                <m:r>
                                  <a:rPr lang="en-GB" b="0" i="1" smtClean="0">
                                    <a:latin typeface="Cambria Math" charset="0"/>
                                  </a:rPr>
                                  <m:t>2</m:t>
                                </m:r>
                              </m:sup>
                            </m:sSup>
                            <m:r>
                              <a:rPr lang="en-GB" b="0" i="1" smtClean="0">
                                <a:latin typeface="Cambria Math" charset="0"/>
                              </a:rPr>
                              <m:t>+</m:t>
                            </m:r>
                            <m:sSup>
                              <m:sSupPr>
                                <m:ctrlPr>
                                  <a:rPr lang="en-GB" b="0" i="1" smtClean="0">
                                    <a:latin typeface="Cambria Math" charset="0"/>
                                  </a:rPr>
                                </m:ctrlPr>
                              </m:sSupPr>
                              <m:e>
                                <m:d>
                                  <m:dPr>
                                    <m:begChr m:val="|"/>
                                    <m:endChr m:val="|"/>
                                    <m:ctrlPr>
                                      <a:rPr lang="hr-HR" b="0" i="1" smtClean="0">
                                        <a:latin typeface="Cambria Math" charset="0"/>
                                      </a:rPr>
                                    </m:ctrlPr>
                                  </m:dPr>
                                  <m:e>
                                    <m:sSub>
                                      <m:sSubPr>
                                        <m:ctrlPr>
                                          <a:rPr lang="en-US" b="0" i="1" smtClean="0">
                                            <a:latin typeface="Cambria Math" charset="0"/>
                                          </a:rPr>
                                        </m:ctrlPr>
                                      </m:sSubPr>
                                      <m:e>
                                        <m:r>
                                          <a:rPr lang="en-GB" b="0" i="1" smtClean="0">
                                            <a:latin typeface="Cambria Math" charset="0"/>
                                          </a:rPr>
                                          <m:t>𝑎</m:t>
                                        </m:r>
                                      </m:e>
                                      <m:sub>
                                        <m:r>
                                          <a:rPr lang="en-GB" b="0" i="1" smtClean="0">
                                            <a:latin typeface="Cambria Math" charset="0"/>
                                          </a:rPr>
                                          <m:t>01</m:t>
                                        </m:r>
                                      </m:sub>
                                    </m:sSub>
                                  </m:e>
                                </m:d>
                              </m:e>
                              <m:sup>
                                <m:r>
                                  <a:rPr lang="en-GB" b="0" i="1" smtClean="0">
                                    <a:latin typeface="Cambria Math" charset="0"/>
                                  </a:rPr>
                                  <m:t>2</m:t>
                                </m:r>
                              </m:sup>
                            </m:sSup>
                          </m:e>
                        </m:rad>
                      </m:den>
                    </m:f>
                  </m:oMath>
                </a14:m>
                <a:endParaRPr lang="en-GB" dirty="0" smtClean="0"/>
              </a:p>
              <a:p>
                <a:r>
                  <a:rPr lang="en-GB" dirty="0" smtClean="0"/>
                  <a:t>We can generalise this to n qubits!</a:t>
                </a:r>
                <a:endParaRPr lang="mr-I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t="-3817" r="-313"/>
                </a:stretch>
              </a:blipFill>
            </p:spPr>
            <p:txBody>
              <a:bodyPr/>
              <a:lstStyle/>
              <a:p>
                <a:r>
                  <a:rPr lang="en-US">
                    <a:noFill/>
                  </a:rPr>
                  <a:t> </a:t>
                </a:r>
              </a:p>
            </p:txBody>
          </p:sp>
        </mc:Fallback>
      </mc:AlternateContent>
    </p:spTree>
    <p:extLst>
      <p:ext uri="{BB962C8B-B14F-4D97-AF65-F5344CB8AC3E}">
        <p14:creationId xmlns:p14="http://schemas.microsoft.com/office/powerpoint/2010/main" val="675448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Qubit Gates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NOT Gate: </a:t>
                </a:r>
                <a:r>
                  <a:rPr lang="ru-RU" dirty="0" err="1"/>
                  <a:t>X</a:t>
                </a:r>
                <a:r>
                  <a:rPr lang="ru-RU" dirty="0" smtClean="0"/>
                  <a:t>≡</a:t>
                </a:r>
                <a14:m>
                  <m:oMath xmlns:m="http://schemas.openxmlformats.org/officeDocument/2006/math">
                    <m:d>
                      <m:dPr>
                        <m:begChr m:val="["/>
                        <m:endChr m:val="]"/>
                        <m:ctrlPr>
                          <a:rPr lang="mr-IN" i="1" smtClean="0">
                            <a:latin typeface="Cambria Math" charset="0"/>
                          </a:rPr>
                        </m:ctrlPr>
                      </m:dPr>
                      <m:e>
                        <m:m>
                          <m:mPr>
                            <m:mcs>
                              <m:mc>
                                <m:mcPr>
                                  <m:count m:val="2"/>
                                  <m:mcJc m:val="center"/>
                                </m:mcPr>
                              </m:mc>
                            </m:mcs>
                            <m:ctrlPr>
                              <a:rPr lang="mr-IN" i="1" smtClean="0">
                                <a:latin typeface="Cambria Math" charset="0"/>
                              </a:rPr>
                            </m:ctrlPr>
                          </m:mPr>
                          <m:mr>
                            <m:e>
                              <m:r>
                                <m:rPr>
                                  <m:brk m:alnAt="7"/>
                                </m:rPr>
                                <a:rPr lang="en-GB" b="0" i="1" smtClean="0">
                                  <a:latin typeface="Cambria Math" charset="0"/>
                                </a:rPr>
                                <m:t>0</m:t>
                              </m:r>
                            </m:e>
                            <m:e>
                              <m:r>
                                <a:rPr lang="en-GB" b="0" i="1" smtClean="0">
                                  <a:latin typeface="Cambria Math" charset="0"/>
                                </a:rPr>
                                <m:t>1</m:t>
                              </m:r>
                            </m:e>
                          </m:mr>
                          <m:mr>
                            <m:e>
                              <m:r>
                                <a:rPr lang="en-GB" b="0" i="1" smtClean="0">
                                  <a:latin typeface="Cambria Math" charset="0"/>
                                </a:rPr>
                                <m:t>1</m:t>
                              </m:r>
                            </m:e>
                            <m:e>
                              <m:r>
                                <a:rPr lang="en-GB" b="0" i="1" smtClean="0">
                                  <a:latin typeface="Cambria Math" charset="0"/>
                                </a:rPr>
                                <m:t>0</m:t>
                              </m:r>
                            </m:e>
                          </m:mr>
                        </m:m>
                      </m:e>
                    </m:d>
                  </m:oMath>
                </a14:m>
                <a:r>
                  <a:rPr lang="en-US" dirty="0" smtClean="0"/>
                  <a:t> This is little different from the classical analogue</a:t>
                </a:r>
                <a:r>
                  <a:rPr lang="mr-IN" dirty="0" smtClean="0"/>
                  <a:t>…</a:t>
                </a:r>
                <a:endParaRPr lang="en-GB" dirty="0" smtClean="0"/>
              </a:p>
              <a:p>
                <a:r>
                  <a:rPr lang="en-GB" dirty="0" smtClean="0"/>
                  <a:t>The Z Gate : Z</a:t>
                </a:r>
                <a:r>
                  <a:rPr lang="ru-RU" dirty="0"/>
                  <a:t> ≡</a:t>
                </a:r>
                <a14:m>
                  <m:oMath xmlns:m="http://schemas.openxmlformats.org/officeDocument/2006/math">
                    <m:d>
                      <m:dPr>
                        <m:begChr m:val="["/>
                        <m:endChr m:val="]"/>
                        <m:ctrlPr>
                          <a:rPr lang="mr-IN" i="1">
                            <a:latin typeface="Cambria Math" charset="0"/>
                          </a:rPr>
                        </m:ctrlPr>
                      </m:dPr>
                      <m:e>
                        <m:m>
                          <m:mPr>
                            <m:mcs>
                              <m:mc>
                                <m:mcPr>
                                  <m:count m:val="2"/>
                                  <m:mcJc m:val="center"/>
                                </m:mcPr>
                              </m:mc>
                            </m:mcs>
                            <m:ctrlPr>
                              <a:rPr lang="mr-IN" i="1" smtClean="0">
                                <a:latin typeface="Cambria Math" charset="0"/>
                              </a:rPr>
                            </m:ctrlPr>
                          </m:mPr>
                          <m:mr>
                            <m:e>
                              <m:r>
                                <m:rPr>
                                  <m:brk m:alnAt="7"/>
                                </m:rPr>
                                <a:rPr lang="en-GB" b="0" i="1" smtClean="0">
                                  <a:latin typeface="Cambria Math" charset="0"/>
                                </a:rPr>
                                <m:t>1</m:t>
                              </m:r>
                            </m:e>
                            <m:e>
                              <m:r>
                                <a:rPr lang="en-GB" b="0" i="1" smtClean="0">
                                  <a:latin typeface="Cambria Math" charset="0"/>
                                </a:rPr>
                                <m:t>0</m:t>
                              </m:r>
                            </m:e>
                          </m:mr>
                          <m:mr>
                            <m:e>
                              <m:r>
                                <a:rPr lang="en-GB" b="0" i="1" smtClean="0">
                                  <a:latin typeface="Cambria Math" charset="0"/>
                                </a:rPr>
                                <m:t>0</m:t>
                              </m:r>
                            </m:e>
                            <m:e>
                              <m:r>
                                <a:rPr lang="en-GB" b="0" i="1" smtClean="0">
                                  <a:latin typeface="Cambria Math" charset="0"/>
                                </a:rPr>
                                <m:t>−1</m:t>
                              </m:r>
                            </m:e>
                          </m:mr>
                        </m:m>
                      </m:e>
                    </m:d>
                  </m:oMath>
                </a14:m>
                <a:r>
                  <a:rPr lang="en-US" dirty="0"/>
                  <a:t> </a:t>
                </a:r>
                <a:endParaRPr lang="en-US" dirty="0" smtClean="0"/>
              </a:p>
              <a:p>
                <a:r>
                  <a:rPr lang="en-US" dirty="0" smtClean="0"/>
                  <a:t>The </a:t>
                </a:r>
                <a:r>
                  <a:rPr lang="en-US" dirty="0" err="1" smtClean="0"/>
                  <a:t>Hadamard</a:t>
                </a:r>
                <a:r>
                  <a:rPr lang="en-US" dirty="0" smtClean="0"/>
                  <a:t> Gate: </a:t>
                </a:r>
                <a:r>
                  <a:rPr lang="en-GB" dirty="0" smtClean="0"/>
                  <a:t>H</a:t>
                </a:r>
                <a:r>
                  <a:rPr lang="ru-RU" dirty="0" smtClean="0"/>
                  <a:t> </a:t>
                </a:r>
                <a:r>
                  <a:rPr lang="ru-RU" dirty="0"/>
                  <a:t>≡</a:t>
                </a:r>
                <a14:m>
                  <m:oMath xmlns:m="http://schemas.openxmlformats.org/officeDocument/2006/math">
                    <m:f>
                      <m:fPr>
                        <m:ctrlPr>
                          <a:rPr lang="mr-IN" i="1" smtClean="0">
                            <a:latin typeface="Cambria Math" charset="0"/>
                          </a:rPr>
                        </m:ctrlPr>
                      </m:fPr>
                      <m:num>
                        <m:r>
                          <a:rPr lang="en-GB" b="0" i="1" smtClean="0">
                            <a:latin typeface="Cambria Math" charset="0"/>
                          </a:rPr>
                          <m:t>1</m:t>
                        </m:r>
                      </m:num>
                      <m:den>
                        <m:rad>
                          <m:radPr>
                            <m:degHide m:val="on"/>
                            <m:ctrlPr>
                              <a:rPr lang="mr-IN" i="1" smtClean="0">
                                <a:latin typeface="Cambria Math" charset="0"/>
                              </a:rPr>
                            </m:ctrlPr>
                          </m:radPr>
                          <m:deg/>
                          <m:e>
                            <m:r>
                              <a:rPr lang="en-GB" b="0" i="1" smtClean="0">
                                <a:latin typeface="Cambria Math" charset="0"/>
                              </a:rPr>
                              <m:t>2</m:t>
                            </m:r>
                          </m:e>
                        </m:rad>
                      </m:den>
                    </m:f>
                    <m:d>
                      <m:dPr>
                        <m:begChr m:val="["/>
                        <m:endChr m:val="]"/>
                        <m:ctrlPr>
                          <a:rPr lang="mr-IN" i="1">
                            <a:latin typeface="Cambria Math" charset="0"/>
                          </a:rPr>
                        </m:ctrlPr>
                      </m:dPr>
                      <m:e>
                        <m:m>
                          <m:mPr>
                            <m:mcs>
                              <m:mc>
                                <m:mcPr>
                                  <m:count m:val="2"/>
                                  <m:mcJc m:val="center"/>
                                </m:mcPr>
                              </m:mc>
                            </m:mcs>
                            <m:ctrlPr>
                              <a:rPr lang="mr-IN" i="1">
                                <a:latin typeface="Cambria Math" charset="0"/>
                              </a:rPr>
                            </m:ctrlPr>
                          </m:mPr>
                          <m:mr>
                            <m:e>
                              <m:r>
                                <m:rPr>
                                  <m:brk m:alnAt="7"/>
                                </m:rPr>
                                <a:rPr lang="en-GB" i="1">
                                  <a:latin typeface="Cambria Math" charset="0"/>
                                </a:rPr>
                                <m:t>1</m:t>
                              </m:r>
                            </m:e>
                            <m:e>
                              <m:r>
                                <a:rPr lang="en-GB" b="0" i="1" smtClean="0">
                                  <a:latin typeface="Cambria Math" charset="0"/>
                                </a:rPr>
                                <m:t>1</m:t>
                              </m:r>
                            </m:e>
                          </m:mr>
                          <m:mr>
                            <m:e>
                              <m:r>
                                <a:rPr lang="en-GB" b="0" i="1" smtClean="0">
                                  <a:latin typeface="Cambria Math" charset="0"/>
                                </a:rPr>
                                <m:t>1</m:t>
                              </m:r>
                            </m:e>
                            <m:e>
                              <m:r>
                                <a:rPr lang="en-GB" i="1">
                                  <a:latin typeface="Cambria Math" charset="0"/>
                                </a:rPr>
                                <m:t>−1</m:t>
                              </m:r>
                            </m:e>
                          </m:mr>
                        </m:m>
                      </m:e>
                    </m:d>
                  </m:oMath>
                </a14:m>
                <a:r>
                  <a:rPr lang="en-US" dirty="0"/>
                  <a:t> </a:t>
                </a:r>
              </a:p>
              <a:p>
                <a:r>
                  <a:rPr lang="en-US" dirty="0" smtClean="0"/>
                  <a:t>Note. Single Qubit Gates must still maintain the </a:t>
                </a:r>
                <a:r>
                  <a:rPr lang="en-US" dirty="0" err="1" smtClean="0"/>
                  <a:t>normalisation</a:t>
                </a:r>
                <a:r>
                  <a:rPr lang="en-US" dirty="0" smtClean="0"/>
                  <a:t> conditions: Must be a Unitary operator!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r="-469"/>
                </a:stretch>
              </a:blipFill>
            </p:spPr>
            <p:txBody>
              <a:bodyPr/>
              <a:lstStyle/>
              <a:p>
                <a:r>
                  <a:rPr lang="en-US">
                    <a:noFill/>
                  </a:rPr>
                  <a:t> </a:t>
                </a:r>
              </a:p>
            </p:txBody>
          </p:sp>
        </mc:Fallback>
      </mc:AlternateContent>
    </p:spTree>
    <p:extLst>
      <p:ext uri="{BB962C8B-B14F-4D97-AF65-F5344CB8AC3E}">
        <p14:creationId xmlns:p14="http://schemas.microsoft.com/office/powerpoint/2010/main" val="1546607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Visualisation</a:t>
            </a:r>
            <a:r>
              <a:rPr lang="en-US" dirty="0" smtClean="0"/>
              <a:t> on the Bloch Sphere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2463574"/>
            <a:ext cx="7796212" cy="3175453"/>
          </a:xfrm>
        </p:spPr>
      </p:pic>
    </p:spTree>
    <p:extLst>
      <p:ext uri="{BB962C8B-B14F-4D97-AF65-F5344CB8AC3E}">
        <p14:creationId xmlns:p14="http://schemas.microsoft.com/office/powerpoint/2010/main" val="4994765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2776</TotalTime>
  <Words>2663</Words>
  <Application>Microsoft Macintosh PowerPoint</Application>
  <PresentationFormat>Widescreen</PresentationFormat>
  <Paragraphs>262</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Cambria Math</vt:lpstr>
      <vt:lpstr>Mangal</vt:lpstr>
      <vt:lpstr>MS Shell Dlg 2</vt:lpstr>
      <vt:lpstr>Wingdings</vt:lpstr>
      <vt:lpstr>Wingdings 3</vt:lpstr>
      <vt:lpstr>맑은 고딕</vt:lpstr>
      <vt:lpstr>Arial</vt:lpstr>
      <vt:lpstr>Madison</vt:lpstr>
      <vt:lpstr>Introduction to Quantum Computing</vt:lpstr>
      <vt:lpstr>Before going in…</vt:lpstr>
      <vt:lpstr>Before going in…</vt:lpstr>
      <vt:lpstr>Schedule</vt:lpstr>
      <vt:lpstr>Qubits</vt:lpstr>
      <vt:lpstr>Bloch Sphere</vt:lpstr>
      <vt:lpstr>Multiple Qubits</vt:lpstr>
      <vt:lpstr>Single Qubit Gates</vt:lpstr>
      <vt:lpstr>Visualisation on the Bloch Sphere</vt:lpstr>
      <vt:lpstr>Arbitrary Single Qubit Gates</vt:lpstr>
      <vt:lpstr>Multiple Qubit Gates</vt:lpstr>
      <vt:lpstr>The CNOT Gate</vt:lpstr>
      <vt:lpstr>The CNOT Gate</vt:lpstr>
      <vt:lpstr>Other Classical Gates</vt:lpstr>
      <vt:lpstr>Universality</vt:lpstr>
      <vt:lpstr>Measurements in bases other than the computational bases</vt:lpstr>
      <vt:lpstr>Quantum Circuits</vt:lpstr>
      <vt:lpstr>Some Rules on Constructing Circuits</vt:lpstr>
      <vt:lpstr>Example</vt:lpstr>
      <vt:lpstr>The No-Cloning Theorem</vt:lpstr>
      <vt:lpstr>The No Cloning Theorem</vt:lpstr>
      <vt:lpstr>The No Cloning Theorem</vt:lpstr>
      <vt:lpstr>More Advanced Example 1: Bell States</vt:lpstr>
      <vt:lpstr>More Advanced Example 2: Quantum Teleportation</vt:lpstr>
      <vt:lpstr>More Advanced Example 2: Quantum Teleportation</vt:lpstr>
      <vt:lpstr>More Advanced Example 2: Quantum Teleportation</vt:lpstr>
      <vt:lpstr>Explanations</vt:lpstr>
      <vt:lpstr>Explanations</vt:lpstr>
      <vt:lpstr>Classical Computations in Quantum Computers</vt:lpstr>
      <vt:lpstr>The Toffoli Gate</vt:lpstr>
      <vt:lpstr>Simulation of NAND and FANOUT in Quantum Computing</vt:lpstr>
      <vt:lpstr>Representing a Function in Quantum Algorithms</vt:lpstr>
      <vt:lpstr>Walsh-Hadamard Transform</vt:lpstr>
      <vt:lpstr>The Deutsch Algorithm</vt:lpstr>
      <vt:lpstr>The Deutsch Algorithm</vt:lpstr>
      <vt:lpstr>The Deutsch Algorithm  </vt:lpstr>
      <vt:lpstr>Generalisation: The Deutsch-Jozsa Algorithm</vt:lpstr>
      <vt:lpstr>Generalisation: The Deutsch-Jozsa Algorithm</vt:lpstr>
      <vt:lpstr>Generalisation: The Deutsch-Jozsa Algorithm</vt:lpstr>
      <vt:lpstr>Generalisation: The Deutsch-Jozsa Algorithm</vt:lpstr>
      <vt:lpstr>Other Quantum Algorithms</vt:lpstr>
      <vt:lpstr>Computational Complexity Theory</vt:lpstr>
      <vt:lpstr>Stern-Gerlach Experiment</vt:lpstr>
      <vt:lpstr>Possibility of Realisations in the Physical World</vt:lpstr>
      <vt:lpstr>Quantum Information</vt:lpstr>
      <vt:lpstr>The Shannon Entropy</vt:lpstr>
      <vt:lpstr>Some theorems in Quantum Information</vt:lpstr>
      <vt:lpstr>Quantum Distinguishability</vt:lpstr>
      <vt:lpstr>Quantum Distinguishability</vt:lpstr>
      <vt:lpstr>Entanglements</vt:lpstr>
      <vt:lpstr>Acknowledgements</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Quantum Computing</dc:title>
  <dc:creator>Luke Kim</dc:creator>
  <cp:lastModifiedBy>Luke Kim</cp:lastModifiedBy>
  <cp:revision>44</cp:revision>
  <dcterms:created xsi:type="dcterms:W3CDTF">2017-07-06T04:23:45Z</dcterms:created>
  <dcterms:modified xsi:type="dcterms:W3CDTF">2017-08-07T13:42:29Z</dcterms:modified>
</cp:coreProperties>
</file>