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0"/>
    <p:restoredTop sz="94648"/>
  </p:normalViewPr>
  <p:slideViewPr>
    <p:cSldViewPr snapToGrid="0" snapToObjects="1">
      <p:cViewPr>
        <p:scale>
          <a:sx n="100" d="100"/>
          <a:sy n="100" d="100"/>
        </p:scale>
        <p:origin x="-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4649-0F0C-2D43-8A4F-A4F60B17E376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13E1EDB-A79F-E84D-A84F-72965AA4E2C2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4649-0F0C-2D43-8A4F-A4F60B17E376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EDB-A79F-E84D-A84F-72965AA4E2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4649-0F0C-2D43-8A4F-A4F60B17E376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EDB-A79F-E84D-A84F-72965AA4E2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4649-0F0C-2D43-8A4F-A4F60B17E376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EDB-A79F-E84D-A84F-72965AA4E2C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4649-0F0C-2D43-8A4F-A4F60B17E376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EDB-A79F-E84D-A84F-72965AA4E2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4649-0F0C-2D43-8A4F-A4F60B17E376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EDB-A79F-E84D-A84F-72965AA4E2C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4649-0F0C-2D43-8A4F-A4F60B17E376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EDB-A79F-E84D-A84F-72965AA4E2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4649-0F0C-2D43-8A4F-A4F60B17E376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EDB-A79F-E84D-A84F-72965AA4E2C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4649-0F0C-2D43-8A4F-A4F60B17E376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EDB-A79F-E84D-A84F-72965AA4E2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4649-0F0C-2D43-8A4F-A4F60B17E376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EDB-A79F-E84D-A84F-72965AA4E2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4649-0F0C-2D43-8A4F-A4F60B17E376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EDB-A79F-E84D-A84F-72965AA4E2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6CE4649-0F0C-2D43-8A4F-A4F60B17E376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E1EDB-A79F-E84D-A84F-72965AA4E2C2}" type="slidenum">
              <a:rPr lang="en-GB" smtClean="0"/>
              <a:t>‹#›</a:t>
            </a:fld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6085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Practise Session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Seminar 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29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1. Remember </a:t>
                </a:r>
                <a:r>
                  <a:rPr lang="hr-HR" dirty="0"/>
                  <a:t>U |y⟩ ≡ |</a:t>
                </a:r>
                <a:r>
                  <a:rPr lang="hr-HR" dirty="0" err="1"/>
                  <a:t>xy</a:t>
                </a:r>
                <a:r>
                  <a:rPr lang="hr-HR" dirty="0"/>
                  <a:t>(</a:t>
                </a:r>
                <a:r>
                  <a:rPr lang="hr-HR" dirty="0" err="1"/>
                  <a:t>mod</a:t>
                </a:r>
                <a:r>
                  <a:rPr lang="hr-HR" dirty="0"/>
                  <a:t> N )⟩ </a:t>
                </a:r>
                <a:r>
                  <a:rPr lang="hr-HR" dirty="0" smtClean="0"/>
                  <a:t>? Prove </a:t>
                </a:r>
                <a:r>
                  <a:rPr lang="hr-HR" dirty="0" err="1" smtClean="0"/>
                  <a:t>this</a:t>
                </a:r>
                <a:r>
                  <a:rPr lang="hr-HR" dirty="0" smtClean="0"/>
                  <a:t> </a:t>
                </a:r>
                <a:r>
                  <a:rPr lang="hr-HR" dirty="0" err="1" smtClean="0"/>
                  <a:t>is</a:t>
                </a:r>
                <a:r>
                  <a:rPr lang="hr-HR" dirty="0" smtClean="0"/>
                  <a:t> </a:t>
                </a:r>
                <a:r>
                  <a:rPr lang="hr-HR" dirty="0" err="1" smtClean="0"/>
                  <a:t>unitary</a:t>
                </a:r>
                <a:r>
                  <a:rPr lang="hr-HR" dirty="0" smtClean="0"/>
                  <a:t>.</a:t>
                </a:r>
                <a:endParaRPr lang="hr-HR" dirty="0"/>
              </a:p>
              <a:p>
                <a:r>
                  <a:rPr lang="en-GB" dirty="0" smtClean="0"/>
                  <a:t>2. Prove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𝑟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charset="0"/>
                          </a:rPr>
                          <m:t>𝑠</m:t>
                        </m:r>
                        <m:r>
                          <a:rPr lang="en-GB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GB" i="1">
                            <a:latin typeface="Cambria Math" charset="0"/>
                          </a:rPr>
                          <m:t>𝑟</m:t>
                        </m:r>
                        <m:r>
                          <a:rPr lang="en-GB" i="1">
                            <a:latin typeface="Cambria Math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GB" i="1">
                        <a:latin typeface="Cambria Math" charset="0"/>
                      </a:rPr>
                      <m:t>=</m:t>
                    </m:r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. I’ll give you some hints if required.</a:t>
                </a:r>
              </a:p>
              <a:p>
                <a:r>
                  <a:rPr lang="en-GB" dirty="0" smtClean="0"/>
                  <a:t>3. Factor 91 using Shor’s algorithm. It won’t be the best way you’ve seen :D</a:t>
                </a:r>
              </a:p>
              <a:p>
                <a:r>
                  <a:rPr lang="en-GB" dirty="0" smtClean="0"/>
                  <a:t>4. Recently, scientists factored 15 using NMR. Why 15?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38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Before Going in</a:t>
            </a:r>
            <a:r>
              <a:rPr lang="mr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I do chapter 6, we will definitely not finish it today.</a:t>
            </a:r>
          </a:p>
          <a:p>
            <a:r>
              <a:rPr lang="en-GB" dirty="0" smtClean="0"/>
              <a:t>Therefore, rather going into a new topic, let’s do some recap!</a:t>
            </a:r>
          </a:p>
          <a:p>
            <a:r>
              <a:rPr lang="en-GB" dirty="0" smtClean="0"/>
              <a:t>I have prepared some examples from chapters 1 to 5. Some will be easy, but some can be hard.</a:t>
            </a:r>
          </a:p>
          <a:p>
            <a:r>
              <a:rPr lang="en-GB" dirty="0" smtClean="0"/>
              <a:t>Good Luck!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762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Basics in Quantum Mechanics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Remember the </a:t>
                </a:r>
                <a:r>
                  <a:rPr lang="en-GB" dirty="0" err="1" smtClean="0"/>
                  <a:t>Kronecker</a:t>
                </a:r>
                <a:r>
                  <a:rPr lang="en-GB" dirty="0" smtClean="0"/>
                  <a:t> Product? </a:t>
                </a:r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1. 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GB" dirty="0" smtClean="0"/>
                  <a:t>. Write 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hr-H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GB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⨂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r-HR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hr-H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⨂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hr-HR" dirty="0" smtClean="0"/>
                  <a:t> explicitly.</a:t>
                </a:r>
                <a:endParaRPr lang="hr-HR" dirty="0"/>
              </a:p>
              <a:p>
                <a:r>
                  <a:rPr lang="en-GB" dirty="0" smtClean="0"/>
                  <a:t>2. How can we write the </a:t>
                </a:r>
                <a:r>
                  <a:rPr lang="en-GB" dirty="0" err="1" smtClean="0"/>
                  <a:t>Hadamard</a:t>
                </a:r>
                <a:r>
                  <a:rPr lang="en-GB" dirty="0" smtClean="0"/>
                  <a:t> Transform in one qubit? Use the bra-</a:t>
                </a:r>
                <a:r>
                  <a:rPr lang="en-GB" dirty="0" err="1" smtClean="0"/>
                  <a:t>ket</a:t>
                </a:r>
                <a:r>
                  <a:rPr lang="en-GB" dirty="0" smtClean="0"/>
                  <a:t> notation.</a:t>
                </a:r>
              </a:p>
              <a:p>
                <a:r>
                  <a:rPr lang="en-GB" dirty="0" smtClean="0"/>
                  <a:t>3. What will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hr-H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⨂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 smtClean="0"/>
                  <a:t> look like?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9" t="-5038" b="-103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"/>
          <a:stretch/>
        </p:blipFill>
        <p:spPr>
          <a:xfrm>
            <a:off x="4474556" y="2309192"/>
            <a:ext cx="4394626" cy="156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8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Incoherent States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1. Consider a pure ensemble of identically prepared spin ½ systems. Suppose we know the expectation values for </a:t>
            </a:r>
            <a:r>
              <a:rPr lang="en-GB" dirty="0" err="1" smtClean="0"/>
              <a:t>Sx</a:t>
            </a:r>
            <a:r>
              <a:rPr lang="en-GB" dirty="0" smtClean="0"/>
              <a:t> and </a:t>
            </a:r>
            <a:r>
              <a:rPr lang="en-GB" dirty="0" err="1" smtClean="0"/>
              <a:t>Sz</a:t>
            </a:r>
            <a:r>
              <a:rPr lang="en-GB" dirty="0" smtClean="0"/>
              <a:t>, and the sign of </a:t>
            </a:r>
            <a:r>
              <a:rPr lang="en-GB" dirty="0" err="1" smtClean="0"/>
              <a:t>Sy</a:t>
            </a:r>
            <a:r>
              <a:rPr lang="en-GB" dirty="0" smtClean="0"/>
              <a:t> are known. Determine the state vector.</a:t>
            </a:r>
          </a:p>
          <a:p>
            <a:r>
              <a:rPr lang="en-GB" dirty="0" smtClean="0"/>
              <a:t>2. Consider a mixed ensemble of spin ½ systems. The ensemble averages are all known. How can we construct the 2-by-2 density matrix?</a:t>
            </a:r>
          </a:p>
          <a:p>
            <a:r>
              <a:rPr lang="en-GB" dirty="0" smtClean="0"/>
              <a:t>3. Give an expression for the time evolution of the density operator.</a:t>
            </a:r>
          </a:p>
          <a:p>
            <a:r>
              <a:rPr lang="en-GB" dirty="0" smtClean="0"/>
              <a:t>4. In an ensemble of a spin-1 system, how many independent parameters do we need? What must we know except [</a:t>
            </a:r>
            <a:r>
              <a:rPr lang="en-GB" dirty="0" err="1" smtClean="0"/>
              <a:t>Sx</a:t>
            </a:r>
            <a:r>
              <a:rPr lang="en-GB" dirty="0" smtClean="0"/>
              <a:t>], [</a:t>
            </a:r>
            <a:r>
              <a:rPr lang="en-GB" dirty="0" err="1" smtClean="0"/>
              <a:t>Sy</a:t>
            </a:r>
            <a:r>
              <a:rPr lang="en-GB" dirty="0" smtClean="0"/>
              <a:t>] and [</a:t>
            </a:r>
            <a:r>
              <a:rPr lang="en-GB" dirty="0" err="1" smtClean="0"/>
              <a:t>Sz</a:t>
            </a:r>
            <a:r>
              <a:rPr lang="en-GB" dirty="0" smtClean="0"/>
              <a:t>]?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06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Universality of NAND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1. Construct the NOT gate.</a:t>
            </a:r>
          </a:p>
          <a:p>
            <a:r>
              <a:rPr lang="en-GB" dirty="0" smtClean="0"/>
              <a:t>2. Construct the AND gate.</a:t>
            </a:r>
          </a:p>
          <a:p>
            <a:r>
              <a:rPr lang="en-GB" dirty="0" smtClean="0"/>
              <a:t>3. Construct the OR gate.</a:t>
            </a:r>
          </a:p>
          <a:p>
            <a:r>
              <a:rPr lang="en-GB" dirty="0" smtClean="0"/>
              <a:t>3. Construct the NOR gate. (Inverted OR)</a:t>
            </a:r>
          </a:p>
          <a:p>
            <a:r>
              <a:rPr lang="en-GB" dirty="0" smtClean="0"/>
              <a:t>4. Construct the XOR gate.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37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Single-Qubit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Remember the Pauli matrices and the rotation operators? If not, just look at seminar 3.</a:t>
            </a:r>
          </a:p>
          <a:p>
            <a:r>
              <a:rPr lang="en-GB" dirty="0" smtClean="0"/>
              <a:t>1. Show that XYX=-Y. What does this mean?</a:t>
            </a:r>
          </a:p>
          <a:p>
            <a:r>
              <a:rPr lang="en-GB" dirty="0" smtClean="0"/>
              <a:t>2. Prove </a:t>
            </a:r>
            <a:r>
              <a:rPr lang="en-GB" dirty="0" err="1"/>
              <a:t>exp</a:t>
            </a:r>
            <a:r>
              <a:rPr lang="en-GB" dirty="0"/>
              <a:t>(</a:t>
            </a:r>
            <a:r>
              <a:rPr lang="en-GB" dirty="0" err="1"/>
              <a:t>iAx</a:t>
            </a:r>
            <a:r>
              <a:rPr lang="en-GB" dirty="0"/>
              <a:t>) = cos(x)I + </a:t>
            </a:r>
            <a:r>
              <a:rPr lang="en-GB" dirty="0" err="1"/>
              <a:t>i</a:t>
            </a:r>
            <a:r>
              <a:rPr lang="en-GB" dirty="0"/>
              <a:t> sin(x)A.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96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Controlled Gates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504285"/>
            <a:ext cx="4695146" cy="14407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3172729"/>
            <a:ext cx="4452316" cy="18564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222" y="1504285"/>
            <a:ext cx="3988917" cy="184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6" y="5143500"/>
            <a:ext cx="4876800" cy="1612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3556000"/>
            <a:ext cx="5689600" cy="147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64928" y="5239415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Double lines </a:t>
            </a:r>
            <a:r>
              <a:rPr lang="en-GB" smtClean="0"/>
              <a:t>indicate classical bit.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29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Universality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1. Decompose the following to a</a:t>
            </a:r>
            <a:br>
              <a:rPr lang="en-GB" dirty="0" smtClean="0"/>
            </a:br>
            <a:r>
              <a:rPr lang="en-GB" dirty="0" smtClean="0"/>
              <a:t>two-level gate.</a:t>
            </a:r>
          </a:p>
          <a:p>
            <a:endParaRPr lang="en-GB" dirty="0"/>
          </a:p>
          <a:p>
            <a:r>
              <a:rPr lang="en-GB" dirty="0" smtClean="0"/>
              <a:t>2. Verify </a:t>
            </a:r>
            <a:endParaRPr lang="en-GB" dirty="0"/>
          </a:p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222500"/>
            <a:ext cx="2768600" cy="143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70077"/>
          <a:stretch/>
        </p:blipFill>
        <p:spPr>
          <a:xfrm>
            <a:off x="4345367" y="4164659"/>
            <a:ext cx="6879465" cy="205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Fourier Transform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1. Fourier </a:t>
            </a:r>
            <a:r>
              <a:rPr lang="en-GB" dirty="0" err="1" smtClean="0"/>
              <a:t>tranfrom</a:t>
            </a:r>
            <a:r>
              <a:rPr lang="en-GB" dirty="0" smtClean="0"/>
              <a:t> </a:t>
            </a:r>
            <a:r>
              <a:rPr lang="hr-HR" dirty="0"/>
              <a:t>|00 . . . 0⟩ </a:t>
            </a:r>
            <a:r>
              <a:rPr lang="hr-HR" dirty="0" smtClean="0"/>
              <a:t>.</a:t>
            </a:r>
            <a:endParaRPr lang="hr-HR" dirty="0"/>
          </a:p>
          <a:p>
            <a:r>
              <a:rPr lang="en-US" dirty="0" smtClean="0"/>
              <a:t>2. Give </a:t>
            </a:r>
            <a:r>
              <a:rPr lang="en-US" dirty="0"/>
              <a:t>a decomposition of the controlled-</a:t>
            </a:r>
            <a:r>
              <a:rPr lang="en-US" dirty="0" err="1"/>
              <a:t>Rk</a:t>
            </a:r>
            <a:r>
              <a:rPr lang="en-US" dirty="0"/>
              <a:t> gate into single qubit and </a:t>
            </a:r>
            <a:r>
              <a:rPr lang="en-US" dirty="0" smtClean="0"/>
              <a:t>CNOT gates</a:t>
            </a:r>
            <a:r>
              <a:rPr lang="en-US" dirty="0"/>
              <a:t>. </a:t>
            </a:r>
            <a:endParaRPr lang="en-US" dirty="0"/>
          </a:p>
          <a:p>
            <a:r>
              <a:rPr lang="en-GB" dirty="0" smtClean="0"/>
              <a:t>3. Construct the circuit for the Inverse Fourier Transform.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284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60</TotalTime>
  <Words>483</Words>
  <Application>Microsoft Macintosh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Cambria Math</vt:lpstr>
      <vt:lpstr>Mangal</vt:lpstr>
      <vt:lpstr>MS Shell Dlg 2</vt:lpstr>
      <vt:lpstr>Wingdings</vt:lpstr>
      <vt:lpstr>Wingdings 3</vt:lpstr>
      <vt:lpstr>Arial</vt:lpstr>
      <vt:lpstr>Madison</vt:lpstr>
      <vt:lpstr>Practise Session</vt:lpstr>
      <vt:lpstr>Before Going in…</vt:lpstr>
      <vt:lpstr>Basics in Quantum Mechanics</vt:lpstr>
      <vt:lpstr>Incoherent States</vt:lpstr>
      <vt:lpstr>Universality of NAND</vt:lpstr>
      <vt:lpstr>Single-Qubit Operations</vt:lpstr>
      <vt:lpstr>Controlled Gates</vt:lpstr>
      <vt:lpstr>Universality</vt:lpstr>
      <vt:lpstr>Fourier Transform</vt:lpstr>
      <vt:lpstr>Factoring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Practise Session</dc:title>
  <dc:creator>Luke Kim</dc:creator>
  <cp:lastModifiedBy>Luke Kim</cp:lastModifiedBy>
  <cp:revision>7</cp:revision>
  <dcterms:created xsi:type="dcterms:W3CDTF">2017-09-22T07:36:50Z</dcterms:created>
  <dcterms:modified xsi:type="dcterms:W3CDTF">2017-09-22T08:36:54Z</dcterms:modified>
</cp:coreProperties>
</file>