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0"/>
  </p:notesMasterIdLst>
  <p:sldIdLst>
    <p:sldId id="291" r:id="rId2"/>
    <p:sldId id="258" r:id="rId3"/>
    <p:sldId id="256" r:id="rId4"/>
    <p:sldId id="257" r:id="rId5"/>
    <p:sldId id="284" r:id="rId6"/>
    <p:sldId id="260" r:id="rId7"/>
    <p:sldId id="261" r:id="rId8"/>
    <p:sldId id="262" r:id="rId9"/>
    <p:sldId id="264" r:id="rId10"/>
    <p:sldId id="282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5" r:id="rId20"/>
    <p:sldId id="286" r:id="rId21"/>
    <p:sldId id="275" r:id="rId22"/>
    <p:sldId id="276" r:id="rId23"/>
    <p:sldId id="277" r:id="rId24"/>
    <p:sldId id="278" r:id="rId25"/>
    <p:sldId id="279" r:id="rId26"/>
    <p:sldId id="283" r:id="rId27"/>
    <p:sldId id="290" r:id="rId28"/>
    <p:sldId id="28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FB912-AFDF-4967-B60D-C1872A7246A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EEC66-9A8B-45AD-ADFD-3E7ABCD6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2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ECDD6DE9-CA47-494B-B9D8-36EF00001C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1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ECDD6DE9-CA47-494B-B9D8-36EF00001C6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2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B81B-5B47-41D0-9407-03015A491FAE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88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43EC-4382-4668-8AB8-DE23840A8DBC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0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5177-C213-40D7-A750-8ECF0A413F70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6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1E0C-CBE8-429D-814F-56AAF07F3E2D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8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9E1-1EC4-470A-A9F5-ED8CC2638979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7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1677-EAEA-4763-8236-64DCEAE10082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4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7EA4-91BA-45FB-B605-309FB23C08A4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3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7FAA-ABAD-456D-AAC0-85B89937B460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1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EA12-40E2-47F6-A98B-7757B54C1920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65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26C-C939-42BA-9036-4A511F7C7CDE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2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32E9-14F8-4E49-99DB-756E46F778F0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6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76AEF-027A-4BAF-B5FF-5236902756A2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D855-80A5-41DF-9DFE-9FA389B5A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7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ello.com/b/KaRKUPfD/demo-project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8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095" y="1771123"/>
            <a:ext cx="3062714" cy="333375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54" y="411064"/>
            <a:ext cx="2014890" cy="473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1988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554F4D"/>
                </a:solidFill>
              </a:rPr>
              <a:t>주제 </a:t>
            </a:r>
            <a:r>
              <a:rPr lang="ko-KR" altLang="en-US" sz="2400" dirty="0" smtClean="0">
                <a:solidFill>
                  <a:srgbClr val="554F4D"/>
                </a:solidFill>
              </a:rPr>
              <a:t>선정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pic>
        <p:nvPicPr>
          <p:cNvPr id="1026" name="Picture 2" descr="UI/UX] 게시판 기본UI 규칙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661900"/>
            <a:ext cx="48768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5877098" y="1304452"/>
            <a:ext cx="0" cy="4779819"/>
          </a:xfrm>
          <a:prstGeom prst="line">
            <a:avLst/>
          </a:prstGeom>
          <a:ln w="28575"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2300" y="1384901"/>
            <a:ext cx="2842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흔한 </a:t>
            </a:r>
            <a:r>
              <a:rPr lang="ko-KR" altLang="en-US" sz="1200" b="1" dirty="0" err="1" smtClean="0"/>
              <a:t>웹개발</a:t>
            </a:r>
            <a:r>
              <a:rPr lang="ko-KR" altLang="en-US" sz="1200" b="1" dirty="0" smtClean="0"/>
              <a:t> 역량 확인</a:t>
            </a:r>
            <a:r>
              <a:rPr lang="en-US" altLang="ko-KR" sz="1200" b="1" dirty="0" smtClean="0"/>
              <a:t>-</a:t>
            </a:r>
            <a:r>
              <a:rPr lang="ko-KR" altLang="en-US" sz="1200" b="1" dirty="0" smtClean="0"/>
              <a:t>게시판 개발</a:t>
            </a:r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86985" y="1384900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선정 주제</a:t>
            </a:r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622300" y="5776494"/>
            <a:ext cx="4512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cs typeface="Times New Roman" panose="02020603050405020304" pitchFamily="18" charset="0"/>
              </a:rPr>
              <a:t>-&gt; </a:t>
            </a:r>
            <a:r>
              <a:rPr lang="ko-KR" altLang="ko-KR" sz="1200" b="1" dirty="0" smtClean="0">
                <a:cs typeface="Times New Roman" panose="02020603050405020304" pitchFamily="18" charset="0"/>
              </a:rPr>
              <a:t>데이터의 </a:t>
            </a:r>
            <a:r>
              <a:rPr lang="ko-KR" altLang="ko-KR" sz="1200" b="1" dirty="0">
                <a:cs typeface="Times New Roman" panose="02020603050405020304" pitchFamily="18" charset="0"/>
              </a:rPr>
              <a:t>생성</a:t>
            </a:r>
            <a:r>
              <a:rPr lang="en-US" altLang="ko-KR" sz="1200" b="1" dirty="0">
                <a:cs typeface="Times New Roman" panose="02020603050405020304" pitchFamily="18" charset="0"/>
              </a:rPr>
              <a:t>, </a:t>
            </a:r>
            <a:r>
              <a:rPr lang="ko-KR" altLang="ko-KR" sz="1200" b="1" dirty="0">
                <a:cs typeface="Times New Roman" panose="02020603050405020304" pitchFamily="18" charset="0"/>
              </a:rPr>
              <a:t>조회</a:t>
            </a:r>
            <a:r>
              <a:rPr lang="en-US" altLang="ko-KR" sz="1200" b="1" dirty="0">
                <a:cs typeface="Times New Roman" panose="02020603050405020304" pitchFamily="18" charset="0"/>
              </a:rPr>
              <a:t>, </a:t>
            </a:r>
            <a:r>
              <a:rPr lang="ko-KR" altLang="ko-KR" sz="1200" b="1" dirty="0">
                <a:cs typeface="Times New Roman" panose="02020603050405020304" pitchFamily="18" charset="0"/>
              </a:rPr>
              <a:t>수정</a:t>
            </a:r>
            <a:r>
              <a:rPr lang="en-US" altLang="ko-KR" sz="1200" b="1" dirty="0">
                <a:cs typeface="Times New Roman" panose="02020603050405020304" pitchFamily="18" charset="0"/>
              </a:rPr>
              <a:t>, </a:t>
            </a:r>
            <a:r>
              <a:rPr lang="ko-KR" altLang="ko-KR" sz="1200" b="1" dirty="0" smtClean="0">
                <a:cs typeface="Times New Roman" panose="02020603050405020304" pitchFamily="18" charset="0"/>
              </a:rPr>
              <a:t>삭제</a:t>
            </a:r>
            <a:r>
              <a:rPr lang="en-US" altLang="ko-KR" sz="1200" b="1" dirty="0" smtClean="0">
                <a:cs typeface="Times New Roman" panose="02020603050405020304" pitchFamily="18" charset="0"/>
              </a:rPr>
              <a:t>(CRUD)</a:t>
            </a:r>
            <a:r>
              <a:rPr lang="ko-KR" altLang="ko-KR" sz="1200" b="1" dirty="0" smtClean="0">
                <a:cs typeface="Times New Roman" panose="02020603050405020304" pitchFamily="18" charset="0"/>
              </a:rPr>
              <a:t>를 </a:t>
            </a:r>
            <a:r>
              <a:rPr lang="ko-KR" altLang="ko-KR" sz="1200" b="1" dirty="0">
                <a:cs typeface="Times New Roman" panose="02020603050405020304" pitchFamily="18" charset="0"/>
              </a:rPr>
              <a:t>구현할 수 있는가</a:t>
            </a:r>
            <a:r>
              <a:rPr lang="en-US" altLang="ko-KR" sz="1200" b="1" dirty="0">
                <a:cs typeface="Times New Roman" panose="02020603050405020304" pitchFamily="18" charset="0"/>
              </a:rPr>
              <a:t>?</a:t>
            </a:r>
            <a:endParaRPr lang="ko-KR" altLang="en-US" sz="1200" dirty="0"/>
          </a:p>
        </p:txBody>
      </p:sp>
      <p:pic>
        <p:nvPicPr>
          <p:cNvPr id="1028" name="Picture 4" descr="고민하는 노른자 (생각하는 이모지).jpgif - 인스티즈(instiz) 인티포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269" y="2763484"/>
            <a:ext cx="1349029" cy="134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86985" y="5776494"/>
            <a:ext cx="4512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cs typeface="Times New Roman" panose="02020603050405020304" pitchFamily="18" charset="0"/>
              </a:rPr>
              <a:t>-&gt; </a:t>
            </a:r>
            <a:r>
              <a:rPr lang="ko-KR" altLang="en-US" sz="1200" b="1" dirty="0" smtClean="0">
                <a:cs typeface="Times New Roman" panose="02020603050405020304" pitchFamily="18" charset="0"/>
              </a:rPr>
              <a:t>업무 관리 </a:t>
            </a:r>
            <a:r>
              <a:rPr lang="en-US" altLang="ko-KR" sz="1200" b="1" dirty="0" smtClean="0">
                <a:cs typeface="Times New Roman" panose="02020603050405020304" pitchFamily="18" charset="0"/>
              </a:rPr>
              <a:t>(</a:t>
            </a:r>
            <a:r>
              <a:rPr lang="ko-KR" altLang="en-US" sz="1200" b="1" dirty="0" smtClean="0">
                <a:cs typeface="Times New Roman" panose="02020603050405020304" pitchFamily="18" charset="0"/>
              </a:rPr>
              <a:t>게시판</a:t>
            </a:r>
            <a:r>
              <a:rPr lang="en-US" altLang="ko-KR" sz="1200" b="1" dirty="0" smtClean="0">
                <a:cs typeface="Times New Roman" panose="02020603050405020304" pitchFamily="18" charset="0"/>
              </a:rPr>
              <a:t>-</a:t>
            </a:r>
            <a:r>
              <a:rPr lang="ko-KR" altLang="en-US" sz="1200" b="1" dirty="0" smtClean="0">
                <a:cs typeface="Times New Roman" panose="02020603050405020304" pitchFamily="18" charset="0"/>
              </a:rPr>
              <a:t>로그인</a:t>
            </a:r>
            <a:r>
              <a:rPr lang="en-US" altLang="ko-KR" sz="1200" b="1" dirty="0">
                <a:cs typeface="Times New Roman" panose="02020603050405020304" pitchFamily="18" charset="0"/>
              </a:rPr>
              <a:t> </a:t>
            </a:r>
            <a:r>
              <a:rPr lang="en-US" altLang="ko-KR" sz="1200" b="1" dirty="0" smtClean="0">
                <a:cs typeface="Times New Roman" panose="02020603050405020304" pitchFamily="18" charset="0"/>
              </a:rPr>
              <a:t>+ </a:t>
            </a:r>
            <a:r>
              <a:rPr lang="ko-KR" altLang="en-US" sz="1200" b="1" dirty="0" smtClean="0">
                <a:cs typeface="Times New Roman" panose="02020603050405020304" pitchFamily="18" charset="0"/>
              </a:rPr>
              <a:t>목적 부여</a:t>
            </a:r>
            <a:r>
              <a:rPr lang="en-US" altLang="ko-KR" sz="1200" b="1" dirty="0" smtClean="0">
                <a:cs typeface="Times New Roman" panose="02020603050405020304" pitchFamily="18" charset="0"/>
              </a:rPr>
              <a:t>)</a:t>
            </a:r>
            <a:endParaRPr lang="ko-KR" altLang="en-US" sz="1200" dirty="0"/>
          </a:p>
        </p:txBody>
      </p:sp>
      <p:sp>
        <p:nvSpPr>
          <p:cNvPr id="14" name="직사각형 13">
            <a:hlinkClick r:id="rId6"/>
          </p:cNvPr>
          <p:cNvSpPr/>
          <p:nvPr/>
        </p:nvSpPr>
        <p:spPr>
          <a:xfrm>
            <a:off x="8610976" y="5104874"/>
            <a:ext cx="12747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&lt;T</a:t>
            </a:r>
            <a:r>
              <a:rPr lang="ko-KR" altLang="en-US" sz="1000" b="1" dirty="0" err="1" smtClean="0"/>
              <a:t>rello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메인화면</a:t>
            </a:r>
            <a:r>
              <a:rPr lang="en-US" altLang="ko-KR" sz="1000" b="1" dirty="0" smtClean="0"/>
              <a:t>&gt;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4893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7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54" y="411064"/>
            <a:ext cx="2014890" cy="47351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013791" y="1598228"/>
            <a:ext cx="9939998" cy="3395892"/>
            <a:chOff x="1013791" y="1598228"/>
            <a:chExt cx="9939998" cy="339589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013791" y="2651803"/>
              <a:ext cx="3822302" cy="2342317"/>
            </a:xfrm>
            <a:prstGeom prst="roundRect">
              <a:avLst/>
            </a:prstGeom>
            <a:noFill/>
            <a:ln w="31750">
              <a:solidFill>
                <a:srgbClr val="A8D08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8164" y="2774193"/>
              <a:ext cx="10778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83BC5C"/>
                  </a:solidFill>
                </a:rPr>
                <a:t>Vue.js</a:t>
              </a:r>
              <a:endParaRPr lang="ko-KR" altLang="en-US" b="1" dirty="0">
                <a:solidFill>
                  <a:srgbClr val="83BC5C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2208" y="3460872"/>
              <a:ext cx="960062" cy="123996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Router</a:t>
              </a:r>
              <a:endParaRPr lang="ko-KR" altLang="en-US" sz="16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362665" y="3453981"/>
              <a:ext cx="1372571" cy="123996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Components</a:t>
              </a:r>
              <a:endParaRPr lang="ko-KR" altLang="en-US" sz="16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69622" y="3467306"/>
              <a:ext cx="787558" cy="1239964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697992" y="2651803"/>
              <a:ext cx="2766527" cy="2342317"/>
            </a:xfrm>
            <a:prstGeom prst="roundRect">
              <a:avLst/>
            </a:prstGeom>
            <a:noFill/>
            <a:ln w="31750">
              <a:solidFill>
                <a:srgbClr val="A8D08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92504" y="2774193"/>
              <a:ext cx="2275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83BC5C"/>
                  </a:solidFill>
                </a:rPr>
                <a:t>Node.js Express</a:t>
              </a:r>
              <a:endParaRPr lang="ko-KR" altLang="en-US" b="1" dirty="0">
                <a:solidFill>
                  <a:srgbClr val="83BC5C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895010" y="3460872"/>
              <a:ext cx="1117848" cy="123996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RESTful</a:t>
              </a:r>
            </a:p>
            <a:p>
              <a:pPr algn="ctr"/>
              <a:r>
                <a:rPr lang="en-US" altLang="ko-KR" sz="1600" dirty="0" smtClean="0"/>
                <a:t>API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179764" y="3453981"/>
              <a:ext cx="1117848" cy="123996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SQL</a:t>
              </a:r>
            </a:p>
            <a:p>
              <a:pPr algn="ctr"/>
              <a:r>
                <a:rPr lang="en-US" altLang="ko-KR" sz="1600" dirty="0" smtClean="0"/>
                <a:t>query</a:t>
              </a:r>
            </a:p>
          </p:txBody>
        </p:sp>
        <p:sp>
          <p:nvSpPr>
            <p:cNvPr id="20" name="원통 19"/>
            <p:cNvSpPr/>
            <p:nvPr/>
          </p:nvSpPr>
          <p:spPr>
            <a:xfrm>
              <a:off x="9271365" y="3464276"/>
              <a:ext cx="1633001" cy="1236560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Picture 4" descr="Node.js란...? | 오늘도 끄적끄적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8692" y="1797071"/>
              <a:ext cx="1645126" cy="82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3944166" y="3513767"/>
              <a:ext cx="65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25000"/>
                    </a:schemeClr>
                  </a:solidFill>
                </a:rPr>
                <a:t>Http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4597134" y="3883099"/>
              <a:ext cx="1397051" cy="216000"/>
            </a:xfrm>
            <a:prstGeom prst="rightArrow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 rot="10800000">
              <a:off x="4597132" y="4211866"/>
              <a:ext cx="1397052" cy="216000"/>
            </a:xfrm>
            <a:prstGeom prst="rightArrow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8163456" y="3864854"/>
              <a:ext cx="1198870" cy="216000"/>
            </a:xfrm>
            <a:prstGeom prst="rightArrow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 rot="10800000">
              <a:off x="8163456" y="4201667"/>
              <a:ext cx="1198870" cy="216000"/>
            </a:xfrm>
            <a:prstGeom prst="rightArrow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6418" y="1598228"/>
              <a:ext cx="1627371" cy="121747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389079" y="3864972"/>
              <a:ext cx="1397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2">
                      <a:lumMod val="25000"/>
                    </a:schemeClr>
                  </a:solidFill>
                </a:rPr>
                <a:t>MySQL </a:t>
              </a:r>
            </a:p>
            <a:p>
              <a:pPr algn="ctr"/>
              <a:r>
                <a:rPr lang="en-US" altLang="ko-KR" b="1" dirty="0" smtClean="0">
                  <a:solidFill>
                    <a:schemeClr val="bg2">
                      <a:lumMod val="25000"/>
                    </a:schemeClr>
                  </a:solidFill>
                </a:rPr>
                <a:t>Database</a:t>
              </a:r>
              <a:endParaRPr lang="ko-KR" alt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297" y="1703709"/>
              <a:ext cx="1009289" cy="100928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908979" y="3076399"/>
              <a:ext cx="818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7030A0"/>
                  </a:solidFill>
                </a:rPr>
                <a:t>Axios</a:t>
              </a:r>
              <a:endParaRPr lang="ko-KR" alt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1988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 smtClean="0">
                <a:solidFill>
                  <a:srgbClr val="554F4D"/>
                </a:solidFill>
              </a:rPr>
              <a:t>개발 환경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pic>
        <p:nvPicPr>
          <p:cNvPr id="32" name="Picture 10" descr="🎉🎉🎉 Element Plus - A Vue.js 3.0 UI library 🎉🎉🎉 · Issue #20061 ·  ElemeFE/element · GitHub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5868" b="-3342"/>
          <a:stretch/>
        </p:blipFill>
        <p:spPr bwMode="auto">
          <a:xfrm>
            <a:off x="2087722" y="5378928"/>
            <a:ext cx="1550828" cy="43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54" y="411064"/>
            <a:ext cx="2014890" cy="473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19884"/>
            <a:ext cx="5960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 smtClean="0">
                <a:solidFill>
                  <a:srgbClr val="554F4D"/>
                </a:solidFill>
              </a:rPr>
              <a:t>주요기능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사용자 기능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로그인</a:t>
            </a:r>
            <a:r>
              <a:rPr lang="en-US" altLang="ko-KR" sz="2400" dirty="0" smtClean="0">
                <a:solidFill>
                  <a:srgbClr val="554F4D"/>
                </a:solidFill>
              </a:rPr>
              <a:t>, </a:t>
            </a:r>
            <a:r>
              <a:rPr lang="ko-KR" altLang="en-US" sz="2400" dirty="0" smtClean="0">
                <a:solidFill>
                  <a:srgbClr val="554F4D"/>
                </a:solidFill>
              </a:rPr>
              <a:t>회원가입</a:t>
            </a:r>
            <a:r>
              <a:rPr lang="en-US" altLang="ko-KR" sz="2400" dirty="0" smtClean="0">
                <a:solidFill>
                  <a:srgbClr val="554F4D"/>
                </a:solidFill>
              </a:rPr>
              <a:t>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228" y="1660975"/>
            <a:ext cx="269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로그인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49" y="2902225"/>
            <a:ext cx="5306385" cy="287429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150" y="2902225"/>
            <a:ext cx="5306385" cy="287429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936" y="1659835"/>
            <a:ext cx="1876398" cy="11654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rcRect l="186" t="906" r="416" b="980"/>
          <a:stretch/>
        </p:blipFill>
        <p:spPr>
          <a:xfrm>
            <a:off x="9837137" y="1649896"/>
            <a:ext cx="1876398" cy="11552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348865" y="1660975"/>
            <a:ext cx="269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회원가입</a:t>
            </a:r>
            <a:endParaRPr lang="en-US" altLang="ko-KR" sz="16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45128" y="2222533"/>
            <a:ext cx="5680026" cy="3652373"/>
            <a:chOff x="645128" y="2222533"/>
            <a:chExt cx="5680026" cy="3652373"/>
          </a:xfrm>
        </p:grpSpPr>
        <p:sp>
          <p:nvSpPr>
            <p:cNvPr id="13" name="타원 12"/>
            <p:cNvSpPr/>
            <p:nvPr/>
          </p:nvSpPr>
          <p:spPr>
            <a:xfrm>
              <a:off x="727124" y="2222533"/>
              <a:ext cx="5516034" cy="3652373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5128" y="2804684"/>
              <a:ext cx="5680026" cy="2662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b="1" dirty="0" smtClean="0"/>
            </a:p>
            <a:p>
              <a:pPr algn="ctr"/>
              <a:r>
                <a:rPr lang="en-US" altLang="ko-KR" sz="1600" b="1" dirty="0" smtClean="0"/>
                <a:t>express-session </a:t>
              </a:r>
              <a:r>
                <a:rPr lang="ko-KR" altLang="en-US" sz="1600" dirty="0" smtClean="0"/>
                <a:t>모듈</a:t>
              </a:r>
              <a:endParaRPr lang="en-US" altLang="ko-KR" sz="1600" dirty="0" smtClean="0"/>
            </a:p>
            <a:p>
              <a:pPr algn="ctr"/>
              <a:r>
                <a:rPr lang="en-US" altLang="ko-KR" sz="1600" b="1" dirty="0" smtClean="0"/>
                <a:t>+</a:t>
              </a:r>
            </a:p>
            <a:p>
              <a:pPr algn="ctr"/>
              <a:r>
                <a:rPr lang="en-US" altLang="ko-KR" sz="1600" b="1" dirty="0" smtClean="0"/>
                <a:t>Passport </a:t>
              </a:r>
              <a:r>
                <a:rPr lang="ko-KR" altLang="en-US" sz="1600" dirty="0" smtClean="0"/>
                <a:t>모듈</a:t>
              </a:r>
              <a:r>
                <a:rPr lang="ko-KR" altLang="en-US" sz="1600" b="1" dirty="0" smtClean="0"/>
                <a:t> </a:t>
              </a:r>
              <a:r>
                <a:rPr lang="en-US" altLang="ko-KR" sz="1600" b="1" dirty="0" smtClean="0"/>
                <a:t>(passport-local)</a:t>
              </a:r>
            </a:p>
            <a:p>
              <a:pPr algn="ctr"/>
              <a:endParaRPr lang="en-US" altLang="ko-KR" sz="1400" dirty="0" smtClean="0"/>
            </a:p>
            <a:p>
              <a:pPr algn="ctr"/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 smtClean="0"/>
                <a:t>-&gt; Request</a:t>
              </a:r>
              <a:r>
                <a:rPr lang="ko-KR" altLang="en-US" sz="1400" dirty="0"/>
                <a:t>가 들어올 때마다 </a:t>
              </a:r>
              <a:endParaRPr lang="en-US" altLang="ko-KR" sz="1400" dirty="0" smtClean="0"/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/>
                <a:t>session</a:t>
              </a:r>
              <a:r>
                <a:rPr lang="ko-KR" altLang="en-US" sz="1400" dirty="0"/>
                <a:t>을 활용해서 </a:t>
              </a:r>
              <a:r>
                <a:rPr lang="en-US" altLang="ko-KR" sz="1400" dirty="0"/>
                <a:t>user</a:t>
              </a:r>
              <a:r>
                <a:rPr lang="ko-KR" altLang="en-US" sz="1400" dirty="0"/>
                <a:t>정보를 확인하므로 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/>
                <a:t>편리하게 </a:t>
              </a:r>
              <a:r>
                <a:rPr lang="en-US" altLang="ko-KR" sz="1400" b="1" dirty="0"/>
                <a:t>user handling</a:t>
              </a:r>
              <a:r>
                <a:rPr lang="ko-KR" altLang="en-US" sz="1400" b="1" dirty="0"/>
                <a:t>이 </a:t>
              </a:r>
              <a:r>
                <a:rPr lang="ko-KR" altLang="en-US" sz="1400" b="1" dirty="0" smtClean="0"/>
                <a:t>가능</a:t>
              </a:r>
              <a:endParaRPr lang="en-US" altLang="ko-KR" sz="1400" b="1" dirty="0"/>
            </a:p>
            <a:p>
              <a:pPr algn="ctr"/>
              <a:endParaRPr lang="en-US" altLang="ko-KR" sz="1200" dirty="0" smtClean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220329" y="2204461"/>
            <a:ext cx="5680026" cy="3652373"/>
            <a:chOff x="6220329" y="2204461"/>
            <a:chExt cx="5680026" cy="3652373"/>
          </a:xfrm>
        </p:grpSpPr>
        <p:sp>
          <p:nvSpPr>
            <p:cNvPr id="15" name="타원 14"/>
            <p:cNvSpPr/>
            <p:nvPr/>
          </p:nvSpPr>
          <p:spPr>
            <a:xfrm>
              <a:off x="6324316" y="2204461"/>
              <a:ext cx="5516034" cy="3652373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20329" y="2706190"/>
              <a:ext cx="5680026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유효성 검사 </a:t>
              </a:r>
              <a:r>
                <a:rPr lang="en-US" altLang="ko-KR" sz="1600" dirty="0" smtClean="0"/>
                <a:t>-&gt; </a:t>
              </a:r>
              <a:r>
                <a:rPr lang="en-US" altLang="ko-KR" sz="1600" b="1" dirty="0" smtClean="0"/>
                <a:t>express-validator</a:t>
              </a: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모듈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en-US" altLang="ko-KR" sz="1600" dirty="0" smtClean="0"/>
                <a:t>pw</a:t>
              </a:r>
              <a:r>
                <a:rPr lang="ko-KR" altLang="en-US" sz="1600" dirty="0" smtClean="0"/>
                <a:t> 암호화</a:t>
              </a:r>
              <a:r>
                <a:rPr lang="en-US" altLang="ko-KR" sz="1600" dirty="0" smtClean="0"/>
                <a:t> -&gt; </a:t>
              </a:r>
              <a:r>
                <a:rPr lang="en-US" altLang="ko-KR" sz="1600" b="1" dirty="0" err="1" smtClean="0"/>
                <a:t>Bcrypt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이미지 파일 업로드 </a:t>
              </a:r>
              <a:r>
                <a:rPr lang="en-US" altLang="ko-KR" sz="1600" dirty="0" smtClean="0"/>
                <a:t>-&gt; </a:t>
              </a:r>
              <a:r>
                <a:rPr lang="en-US" altLang="ko-KR" sz="1600" b="1" dirty="0" err="1" smtClean="0"/>
                <a:t>multer</a:t>
              </a: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모듈</a:t>
              </a:r>
              <a:endParaRPr lang="en-US" altLang="ko-KR" sz="1600" dirty="0"/>
            </a:p>
            <a:p>
              <a:pPr algn="ctr"/>
              <a:endParaRPr lang="en-US" altLang="ko-KR" sz="1600" dirty="0" smtClean="0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36657" y="3120791"/>
              <a:ext cx="4434191" cy="1360890"/>
            </a:xfrm>
            <a:prstGeom prst="rect">
              <a:avLst/>
            </a:prstGeom>
          </p:spPr>
        </p:pic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52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0" y="-635"/>
            <a:ext cx="86360" cy="687578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070" y="410845"/>
            <a:ext cx="2014855" cy="47371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1403350"/>
            <a:ext cx="2337435" cy="199136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00" y="2157095"/>
            <a:ext cx="7284720" cy="394589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782320" y="1499235"/>
            <a:ext cx="269621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업무 등록</a:t>
            </a:r>
            <a:endParaRPr lang="en-US" altLang="ko-KR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20065"/>
            <a:ext cx="313245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 smtClean="0">
                <a:solidFill>
                  <a:srgbClr val="554F4D"/>
                </a:solidFill>
              </a:rPr>
              <a:t>주요기능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업무 등록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F1D855-80A5-41DF-9DFE-9FA389B5A36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87980" y="2418080"/>
            <a:ext cx="569595" cy="293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accent2"/>
                </a:solidFill>
              </a:rPr>
              <a:t>업무명</a:t>
            </a:r>
            <a:endParaRPr lang="en-US" altLang="ko-KR" sz="1000" dirty="0">
              <a:solidFill>
                <a:schemeClr val="accent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31440" y="2736850"/>
            <a:ext cx="742315" cy="323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업무 </a:t>
            </a:r>
            <a:r>
              <a:rPr lang="ko-KR" altLang="en-US" sz="1000" dirty="0" smtClean="0"/>
              <a:t>설명</a:t>
            </a:r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2154555" y="3231515"/>
            <a:ext cx="1127125" cy="323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업무 체크리스트</a:t>
            </a:r>
            <a:endParaRPr lang="en-US" altLang="ko-KR" sz="1000" dirty="0"/>
          </a:p>
        </p:txBody>
      </p:sp>
      <p:sp>
        <p:nvSpPr>
          <p:cNvPr id="27" name="직사각형 26"/>
          <p:cNvSpPr>
            <a:spLocks/>
          </p:cNvSpPr>
          <p:nvPr/>
        </p:nvSpPr>
        <p:spPr>
          <a:xfrm>
            <a:off x="2357120" y="3957955"/>
            <a:ext cx="868680" cy="3225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1000">
                <a:solidFill>
                  <a:schemeClr val="accent2"/>
                </a:solidFill>
              </a:rPr>
              <a:t>시작</a:t>
            </a:r>
            <a:r>
              <a:rPr lang="en-US" altLang="ko-KR" sz="1000">
                <a:solidFill>
                  <a:schemeClr val="accent2"/>
                </a:solidFill>
              </a:rPr>
              <a:t>/</a:t>
            </a:r>
            <a:r>
              <a:rPr lang="ko-KR" altLang="en-US" sz="1000">
                <a:solidFill>
                  <a:schemeClr val="accent2"/>
                </a:solidFill>
              </a:rPr>
              <a:t>마감일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688590" y="4479290"/>
            <a:ext cx="742315" cy="293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accent2"/>
                </a:solidFill>
              </a:rPr>
              <a:t>라벨 색상</a:t>
            </a:r>
            <a:endParaRPr lang="en-US" altLang="ko-KR" sz="1000" dirty="0">
              <a:solidFill>
                <a:schemeClr val="accent2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07030" y="4817110"/>
            <a:ext cx="569595" cy="293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accent2"/>
                </a:solidFill>
              </a:rPr>
              <a:t>관리자</a:t>
            </a:r>
            <a:endParaRPr lang="en-US" altLang="ko-KR" sz="1000" dirty="0">
              <a:solidFill>
                <a:schemeClr val="accent2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45080" y="5249545"/>
            <a:ext cx="826135" cy="323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/>
              <a:t>실무담당자</a:t>
            </a:r>
            <a:endParaRPr lang="en-US" altLang="ko-KR" sz="1000" dirty="0"/>
          </a:p>
        </p:txBody>
      </p:sp>
      <p:sp>
        <p:nvSpPr>
          <p:cNvPr id="31" name="도형 11"/>
          <p:cNvSpPr>
            <a:spLocks/>
          </p:cNvSpPr>
          <p:nvPr/>
        </p:nvSpPr>
        <p:spPr>
          <a:xfrm>
            <a:off x="6276975" y="4817745"/>
            <a:ext cx="2096770" cy="3225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1000"/>
              <a:t>관리자와 실무담당자 각자의 역할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1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54" y="411064"/>
            <a:ext cx="2014890" cy="4735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2254" y="1401419"/>
            <a:ext cx="269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업무 등록</a:t>
            </a:r>
            <a:endParaRPr lang="en-US" altLang="ko-KR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9688" t="8678" r="40608" b="3779"/>
          <a:stretch/>
        </p:blipFill>
        <p:spPr>
          <a:xfrm>
            <a:off x="1392408" y="1891038"/>
            <a:ext cx="3730194" cy="445511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392407" y="4951180"/>
            <a:ext cx="3730193" cy="13949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394072" y="3299742"/>
            <a:ext cx="516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smtClean="0"/>
              <a:t>관리자 및 실무담당자를 전체 사용자 중 선택할 수 있으며</a:t>
            </a:r>
            <a:r>
              <a:rPr lang="en-US" altLang="ko-KR" sz="1200" dirty="0" smtClean="0"/>
              <a:t>, </a:t>
            </a:r>
          </a:p>
          <a:p>
            <a:r>
              <a:rPr lang="en-US" altLang="ko-KR" sz="1200" dirty="0" smtClean="0"/>
              <a:t>     </a:t>
            </a:r>
            <a:r>
              <a:rPr lang="ko-KR" altLang="en-US" sz="1200" dirty="0" smtClean="0"/>
              <a:t>각자의 역할을 기입할 수 있음 </a:t>
            </a:r>
            <a:endParaRPr lang="en-US" altLang="ko-K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94071" y="1668807"/>
            <a:ext cx="5160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smtClean="0"/>
              <a:t>해당 업무의 체크리스트를 원하는 대로 입력할 수 있음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383861" y="2942089"/>
            <a:ext cx="3738739" cy="72534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7220419" y="2094873"/>
            <a:ext cx="2844174" cy="923148"/>
            <a:chOff x="7220419" y="2094873"/>
            <a:chExt cx="2844174" cy="923148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/>
            <a:srcRect l="20080" t="29527" r="57131" b="56835"/>
            <a:stretch/>
          </p:blipFill>
          <p:spPr>
            <a:xfrm>
              <a:off x="7220419" y="2095962"/>
              <a:ext cx="2844174" cy="922059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24" name="직사각형 23"/>
            <p:cNvSpPr/>
            <p:nvPr/>
          </p:nvSpPr>
          <p:spPr>
            <a:xfrm>
              <a:off x="7220419" y="2094873"/>
              <a:ext cx="2844174" cy="922059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19884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 smtClean="0">
                <a:solidFill>
                  <a:srgbClr val="554F4D"/>
                </a:solidFill>
              </a:rPr>
              <a:t>주요기능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업무 등록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6710189" y="3880472"/>
            <a:ext cx="3798898" cy="897755"/>
            <a:chOff x="6710189" y="4118597"/>
            <a:chExt cx="3798898" cy="89775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t="4348"/>
            <a:stretch/>
          </p:blipFill>
          <p:spPr>
            <a:xfrm>
              <a:off x="6712113" y="4131146"/>
              <a:ext cx="3796974" cy="885206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20" name="직사각형 19"/>
            <p:cNvSpPr/>
            <p:nvPr/>
          </p:nvSpPr>
          <p:spPr>
            <a:xfrm>
              <a:off x="6710189" y="4118597"/>
              <a:ext cx="3796974" cy="89775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702588" y="4864758"/>
            <a:ext cx="3804575" cy="1450995"/>
            <a:chOff x="6702588" y="4864758"/>
            <a:chExt cx="3804575" cy="145099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/>
            <a:srcRect t="1497"/>
            <a:stretch/>
          </p:blipFill>
          <p:spPr>
            <a:xfrm>
              <a:off x="6710189" y="4864758"/>
              <a:ext cx="3796974" cy="1450995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6702588" y="4864758"/>
              <a:ext cx="3796974" cy="145099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337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54" y="411064"/>
            <a:ext cx="2014890" cy="47351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391480"/>
            <a:ext cx="2566052" cy="1601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82254" y="1499134"/>
            <a:ext cx="269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업무 목록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메인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918" y="2156785"/>
            <a:ext cx="7284618" cy="394583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19884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 smtClean="0">
                <a:solidFill>
                  <a:srgbClr val="554F4D"/>
                </a:solidFill>
              </a:rPr>
              <a:t>주요기능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업무 목록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메인</a:t>
            </a:r>
            <a:r>
              <a:rPr lang="en-US" altLang="ko-KR" sz="2400" dirty="0" smtClean="0">
                <a:solidFill>
                  <a:srgbClr val="554F4D"/>
                </a:solidFill>
              </a:rPr>
              <a:t>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54" y="411064"/>
            <a:ext cx="2014890" cy="4735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82254" y="1401419"/>
            <a:ext cx="269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업무 목록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세분화</a:t>
            </a:r>
            <a:endParaRPr lang="en-US" altLang="ko-KR" sz="16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943464" y="2635067"/>
          <a:ext cx="2979175" cy="10875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326">
                  <a:extLst>
                    <a:ext uri="{9D8B030D-6E8A-4147-A177-3AD203B41FA5}">
                      <a16:colId xmlns:a16="http://schemas.microsoft.com/office/drawing/2014/main" val="4232135368"/>
                    </a:ext>
                  </a:extLst>
                </a:gridCol>
                <a:gridCol w="674283">
                  <a:extLst>
                    <a:ext uri="{9D8B030D-6E8A-4147-A177-3AD203B41FA5}">
                      <a16:colId xmlns:a16="http://schemas.microsoft.com/office/drawing/2014/main" val="2983414449"/>
                    </a:ext>
                  </a:extLst>
                </a:gridCol>
                <a:gridCol w="674283">
                  <a:extLst>
                    <a:ext uri="{9D8B030D-6E8A-4147-A177-3AD203B41FA5}">
                      <a16:colId xmlns:a16="http://schemas.microsoft.com/office/drawing/2014/main" val="2574635784"/>
                    </a:ext>
                  </a:extLst>
                </a:gridCol>
                <a:gridCol w="674283">
                  <a:extLst>
                    <a:ext uri="{9D8B030D-6E8A-4147-A177-3AD203B41FA5}">
                      <a16:colId xmlns:a16="http://schemas.microsoft.com/office/drawing/2014/main" val="3342089239"/>
                    </a:ext>
                  </a:extLst>
                </a:gridCol>
              </a:tblGrid>
              <a:tr h="36252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완료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마감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진행중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383368"/>
                  </a:ext>
                </a:extLst>
              </a:tr>
              <a:tr h="362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관리자</a:t>
                      </a:r>
                      <a:endParaRPr lang="ko-KR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rgbClr val="F474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014081"/>
                  </a:ext>
                </a:extLst>
              </a:tr>
              <a:tr h="362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실무담당자</a:t>
                      </a:r>
                      <a:endParaRPr lang="ko-KR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417524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700" y="2343033"/>
            <a:ext cx="3675340" cy="13796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377" y="3791581"/>
            <a:ext cx="3675338" cy="136349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377" y="2338119"/>
            <a:ext cx="3675342" cy="136656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2696" y="3791581"/>
            <a:ext cx="3675340" cy="135275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145026" y="4408966"/>
            <a:ext cx="11458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완료된 업무</a:t>
            </a:r>
            <a:endParaRPr lang="ko-KR" altLang="en-US" sz="13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5025" y="4813914"/>
            <a:ext cx="11458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마감된 </a:t>
            </a:r>
            <a:r>
              <a:rPr lang="ko-KR" altLang="en-US" sz="13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업무</a:t>
            </a:r>
            <a:endParaRPr lang="ko-KR" altLang="en-US" sz="13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64075" y="5989737"/>
            <a:ext cx="22213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실무담당자</a:t>
            </a:r>
            <a:r>
              <a:rPr lang="ko-KR" altLang="en-US" sz="13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진행중 업무</a:t>
            </a:r>
            <a:endParaRPr lang="ko-KR" altLang="en-US" sz="13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64075" y="5199505"/>
            <a:ext cx="21192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rgbClr val="F9B1A9"/>
                </a:solidFill>
              </a:rPr>
              <a:t>관리자 진행중 업무</a:t>
            </a:r>
            <a:endParaRPr lang="ko-KR" altLang="en-US" sz="1300" b="1" dirty="0">
              <a:solidFill>
                <a:srgbClr val="F9B1A9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2254" y="1888327"/>
            <a:ext cx="1105578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로그인된</a:t>
            </a:r>
            <a:r>
              <a:rPr lang="ko-KR" altLang="en-US" sz="1300" dirty="0" smtClean="0"/>
              <a:t> 사용자가 관리자로 있는 업무 목록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실무담당자로 있는 업무 목록을 각각 가져와서</a:t>
            </a:r>
            <a:endParaRPr lang="en-US" altLang="ko-KR" sz="1300" dirty="0" smtClean="0"/>
          </a:p>
          <a:p>
            <a:endParaRPr lang="en-US" altLang="ko-KR" sz="1300" dirty="0"/>
          </a:p>
          <a:p>
            <a:endParaRPr lang="en-US" altLang="ko-KR" sz="1300" dirty="0" smtClean="0"/>
          </a:p>
          <a:p>
            <a:endParaRPr lang="en-US" altLang="ko-KR" sz="1300" dirty="0"/>
          </a:p>
          <a:p>
            <a:endParaRPr lang="en-US" altLang="ko-KR" sz="1300" dirty="0" smtClean="0"/>
          </a:p>
          <a:p>
            <a:endParaRPr lang="en-US" altLang="ko-KR" sz="1300" dirty="0"/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 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endParaRPr lang="en-US" altLang="ko-KR" sz="13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13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300" b="1" dirty="0" smtClean="0"/>
              <a:t>완료된 업무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관리자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실무담당자</a:t>
            </a:r>
            <a:r>
              <a:rPr lang="ko-KR" altLang="en-US" sz="1300" dirty="0" smtClean="0"/>
              <a:t> 공통</a:t>
            </a:r>
            <a:r>
              <a:rPr lang="en-US" altLang="ko-KR" sz="1300" dirty="0" smtClean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300" b="1" dirty="0" smtClean="0"/>
              <a:t>마감된 업무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관리자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실무담당자</a:t>
            </a:r>
            <a:r>
              <a:rPr lang="ko-KR" altLang="en-US" sz="1300" dirty="0" smtClean="0"/>
              <a:t> 공통</a:t>
            </a:r>
            <a:r>
              <a:rPr lang="en-US" altLang="ko-KR" sz="1300" dirty="0" smtClean="0"/>
              <a:t>)</a:t>
            </a:r>
            <a:r>
              <a:rPr lang="ko-KR" altLang="en-US" sz="1300" dirty="0" smtClean="0"/>
              <a:t> 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en-US" altLang="ko-KR" sz="1300" b="1" dirty="0" smtClean="0"/>
              <a:t>3-1. </a:t>
            </a:r>
            <a:r>
              <a:rPr lang="ko-KR" altLang="en-US" sz="1300" b="1" dirty="0" smtClean="0"/>
              <a:t>관리자 </a:t>
            </a:r>
            <a:r>
              <a:rPr lang="ko-KR" altLang="en-US" sz="1300" b="1" dirty="0" smtClean="0"/>
              <a:t>진행중 업무 </a:t>
            </a:r>
            <a:r>
              <a:rPr lang="en-US" altLang="ko-KR" sz="1300" dirty="0" smtClean="0"/>
              <a:t>(-&gt; </a:t>
            </a:r>
            <a:r>
              <a:rPr lang="ko-KR" altLang="en-US" sz="1300" dirty="0" err="1" smtClean="0"/>
              <a:t>중요표시된</a:t>
            </a:r>
            <a:r>
              <a:rPr lang="ko-KR" altLang="en-US" sz="1300" dirty="0" smtClean="0"/>
              <a:t> 업무</a:t>
            </a:r>
            <a:r>
              <a:rPr lang="en-US" altLang="ko-KR" sz="1300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sz="1300" dirty="0" smtClean="0"/>
              <a:t>: </a:t>
            </a:r>
            <a:r>
              <a:rPr lang="ko-KR" altLang="en-US" sz="1300" dirty="0"/>
              <a:t>관리자는 해당 업무를 수정하거나 삭제하거나 완료할 수 있음</a:t>
            </a:r>
            <a:r>
              <a:rPr lang="en-US" altLang="ko-KR" sz="1300" dirty="0"/>
              <a:t>. </a:t>
            </a:r>
            <a:r>
              <a:rPr lang="en-US" altLang="ko-KR" sz="1300" dirty="0" smtClean="0"/>
              <a:t>(</a:t>
            </a:r>
            <a:r>
              <a:rPr lang="ko-KR" altLang="en-US" sz="1300" dirty="0"/>
              <a:t>관리자에게 업무 수정 및 삭제</a:t>
            </a:r>
            <a:r>
              <a:rPr lang="en-US" altLang="ko-KR" sz="1300" dirty="0"/>
              <a:t>, </a:t>
            </a:r>
            <a:r>
              <a:rPr lang="ko-KR" altLang="en-US" sz="1300" dirty="0"/>
              <a:t>완료의 권한을 </a:t>
            </a:r>
            <a:r>
              <a:rPr lang="ko-KR" altLang="en-US" sz="1300" dirty="0" smtClean="0"/>
              <a:t>줌</a:t>
            </a:r>
            <a:r>
              <a:rPr lang="en-US" altLang="ko-KR" sz="1300" dirty="0" smtClean="0"/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sz="1300" b="1" dirty="0" smtClean="0"/>
              <a:t>3-2. </a:t>
            </a:r>
            <a:r>
              <a:rPr lang="ko-KR" altLang="en-US" sz="1300" b="1" dirty="0" err="1" smtClean="0"/>
              <a:t>실무담당자</a:t>
            </a:r>
            <a:r>
              <a:rPr lang="ko-KR" altLang="en-US" sz="1300" b="1" dirty="0" smtClean="0"/>
              <a:t> </a:t>
            </a:r>
            <a:r>
              <a:rPr lang="ko-KR" altLang="en-US" sz="1300" b="1" dirty="0"/>
              <a:t>진행중 업무 </a:t>
            </a:r>
            <a:r>
              <a:rPr lang="en-US" altLang="ko-KR" sz="1300" dirty="0"/>
              <a:t>(-&gt; </a:t>
            </a:r>
            <a:r>
              <a:rPr lang="ko-KR" altLang="en-US" sz="1300" dirty="0" err="1"/>
              <a:t>중요표시된</a:t>
            </a:r>
            <a:r>
              <a:rPr lang="ko-KR" altLang="en-US" sz="1300" dirty="0"/>
              <a:t> 업무</a:t>
            </a:r>
            <a:r>
              <a:rPr lang="en-US" altLang="ko-KR" sz="1300" dirty="0"/>
              <a:t>)</a:t>
            </a:r>
            <a:r>
              <a:rPr lang="ko-KR" altLang="en-US" sz="1300" dirty="0"/>
              <a:t> </a:t>
            </a:r>
            <a:endParaRPr lang="en-US" altLang="ko-KR" sz="1300" dirty="0" smtClean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19884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 smtClean="0">
                <a:solidFill>
                  <a:srgbClr val="554F4D"/>
                </a:solidFill>
              </a:rPr>
              <a:t>주요기능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업무 목록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메인</a:t>
            </a:r>
            <a:r>
              <a:rPr lang="en-US" altLang="ko-KR" sz="2400" dirty="0" smtClean="0">
                <a:solidFill>
                  <a:srgbClr val="554F4D"/>
                </a:solidFill>
              </a:rPr>
              <a:t>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6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0" y="-635"/>
            <a:ext cx="86360" cy="687578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070" y="410845"/>
            <a:ext cx="2014855" cy="4737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82320" y="1401445"/>
            <a:ext cx="385826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업무 목록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세분화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Vue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slot)</a:t>
            </a:r>
            <a:endParaRPr lang="en-US" altLang="ko-KR" sz="1600" dirty="0"/>
          </a:p>
        </p:txBody>
      </p:sp>
      <p:pic>
        <p:nvPicPr>
          <p:cNvPr id="9" name="그림 8" descr="C:/Users/seong/AppData/Roaming/PolarisOffice/ETemp/8816_12432328/image3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130" y="1988820"/>
            <a:ext cx="1398905" cy="1784985"/>
          </a:xfrm>
          <a:prstGeom prst="rect">
            <a:avLst/>
          </a:prstGeom>
          <a:noFill/>
        </p:spPr>
      </p:pic>
      <p:pic>
        <p:nvPicPr>
          <p:cNvPr id="11" name="그림 10" descr="C:/Users/seong/AppData/Roaming/PolarisOffice/ETemp/8816_12432328/image3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t="1059"/>
          <a:stretch>
            <a:fillRect/>
          </a:stretch>
        </p:blipFill>
        <p:spPr>
          <a:xfrm>
            <a:off x="5338445" y="4361180"/>
            <a:ext cx="1398905" cy="1797685"/>
          </a:xfrm>
          <a:prstGeom prst="rect">
            <a:avLst/>
          </a:prstGeom>
          <a:noFill/>
        </p:spPr>
      </p:pic>
      <p:pic>
        <p:nvPicPr>
          <p:cNvPr id="12" name="그림 11" descr="C:/Users/seong/AppData/Roaming/PolarisOffice/ETemp/8816_12432328/image3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340225"/>
            <a:ext cx="1424305" cy="1816735"/>
          </a:xfrm>
          <a:prstGeom prst="rect">
            <a:avLst/>
          </a:prstGeom>
          <a:noFill/>
        </p:spPr>
      </p:pic>
      <p:pic>
        <p:nvPicPr>
          <p:cNvPr id="13" name="그림 12" descr="C:/Users/seong/AppData/Roaming/PolarisOffice/ETemp/8816_12432328/image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" t="768" r="-1"/>
          <a:stretch>
            <a:fillRect/>
          </a:stretch>
        </p:blipFill>
        <p:spPr>
          <a:xfrm>
            <a:off x="7920355" y="4361180"/>
            <a:ext cx="1398905" cy="1796415"/>
          </a:xfrm>
          <a:prstGeom prst="rect">
            <a:avLst/>
          </a:prstGeom>
          <a:noFill/>
        </p:spPr>
      </p:pic>
      <p:pic>
        <p:nvPicPr>
          <p:cNvPr id="14" name="그림 13" descr="C:/Users/seong/AppData/Roaming/PolarisOffice/ETemp/8816_12432328/image3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4" t="80354" r="82555" b="14952"/>
          <a:stretch>
            <a:fillRect/>
          </a:stretch>
        </p:blipFill>
        <p:spPr>
          <a:xfrm>
            <a:off x="1393825" y="5763260"/>
            <a:ext cx="1076960" cy="324485"/>
          </a:xfrm>
          <a:prstGeom prst="rect">
            <a:avLst/>
          </a:prstGeom>
          <a:noFill/>
          <a:ln w="28575" cap="flat" cmpd="sng">
            <a:solidFill>
              <a:srgbClr val="F47466">
                <a:alpha val="100000"/>
              </a:srgbClr>
            </a:solidFill>
            <a:prstDash val="solid"/>
          </a:ln>
        </p:spPr>
      </p:pic>
      <p:pic>
        <p:nvPicPr>
          <p:cNvPr id="15" name="그림 14" descr="C:/Users/seong/AppData/Roaming/PolarisOffice/ETemp/8816_12432328/image3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1" t="74399" r="74876" b="21513"/>
          <a:stretch>
            <a:fillRect/>
          </a:stretch>
        </p:blipFill>
        <p:spPr>
          <a:xfrm>
            <a:off x="9594850" y="5763260"/>
            <a:ext cx="1968500" cy="324485"/>
          </a:xfrm>
          <a:prstGeom prst="rect">
            <a:avLst/>
          </a:prstGeom>
          <a:noFill/>
          <a:ln w="28575" cap="flat" cmpd="sng">
            <a:solidFill>
              <a:schemeClr val="accent4">
                <a:alpha val="100000"/>
              </a:schemeClr>
            </a:solidFill>
            <a:prstDash val="solid"/>
          </a:ln>
        </p:spPr>
      </p:pic>
      <p:pic>
        <p:nvPicPr>
          <p:cNvPr id="16" name="그림 15" descr="C:/Users/seong/AppData/Roaming/PolarisOffice/ETemp/8816_12432328/image3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10452" r="56316" b="70016"/>
          <a:stretch>
            <a:fillRect/>
          </a:stretch>
        </p:blipFill>
        <p:spPr>
          <a:xfrm>
            <a:off x="7505700" y="2256790"/>
            <a:ext cx="3924300" cy="1151255"/>
          </a:xfrm>
          <a:prstGeom prst="rect">
            <a:avLst/>
          </a:prstGeom>
          <a:noFill/>
          <a:ln w="28575" cap="flat" cmpd="sng">
            <a:solidFill>
              <a:schemeClr val="accent6">
                <a:alpha val="100000"/>
              </a:schemeClr>
            </a:solidFill>
            <a:prstDash val="solid"/>
          </a:ln>
        </p:spPr>
      </p:pic>
      <p:sp>
        <p:nvSpPr>
          <p:cNvPr id="2" name="직사각형 1"/>
          <p:cNvSpPr>
            <a:spLocks/>
          </p:cNvSpPr>
          <p:nvPr/>
        </p:nvSpPr>
        <p:spPr>
          <a:xfrm>
            <a:off x="5368290" y="2125980"/>
            <a:ext cx="1363345" cy="445135"/>
          </a:xfrm>
          <a:prstGeom prst="rect">
            <a:avLst/>
          </a:prstGeom>
          <a:noFill/>
          <a:ln w="1905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>
            <a:off x="2773045" y="4466590"/>
            <a:ext cx="1390015" cy="445135"/>
          </a:xfrm>
          <a:prstGeom prst="rect">
            <a:avLst/>
          </a:prstGeom>
          <a:noFill/>
          <a:ln w="1905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5358130" y="4474845"/>
            <a:ext cx="1363345" cy="445135"/>
          </a:xfrm>
          <a:prstGeom prst="rect">
            <a:avLst/>
          </a:prstGeom>
          <a:noFill/>
          <a:ln w="1905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7929880" y="4475480"/>
            <a:ext cx="1363345" cy="445135"/>
          </a:xfrm>
          <a:prstGeom prst="rect">
            <a:avLst/>
          </a:prstGeom>
          <a:noFill/>
          <a:ln w="1905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8016240" y="5773420"/>
            <a:ext cx="1200785" cy="254000"/>
          </a:xfrm>
          <a:prstGeom prst="rect">
            <a:avLst/>
          </a:prstGeom>
          <a:noFill/>
          <a:ln w="1905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2773045" y="5808980"/>
            <a:ext cx="1390015" cy="269240"/>
          </a:xfrm>
          <a:prstGeom prst="rect">
            <a:avLst/>
          </a:prstGeom>
          <a:noFill/>
          <a:ln w="19050" cap="flat" cmpd="sng">
            <a:solidFill>
              <a:srgbClr val="F474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5453380" y="1680845"/>
            <a:ext cx="1208405" cy="3086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00"/>
              <a:t>Task.vue</a:t>
            </a:r>
            <a:endParaRPr lang="ko-KR" altLang="en-US" sz="1400"/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520950" y="4013200"/>
            <a:ext cx="1874520" cy="3086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00"/>
              <a:t>Task_manager.vue</a:t>
            </a:r>
            <a:endParaRPr lang="ko-KR" altLang="en-US" sz="1400"/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5144770" y="4013200"/>
            <a:ext cx="1785620" cy="3086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00"/>
              <a:t>Task_inProgress.vue</a:t>
            </a:r>
            <a:endParaRPr lang="ko-KR" altLang="en-US" sz="1400"/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7626985" y="4013200"/>
            <a:ext cx="2045970" cy="3086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00"/>
              <a:t>Task_completed.vue</a:t>
            </a:r>
            <a:endParaRPr lang="ko-KR" altLang="en-US" sz="1400"/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1089660" y="3180715"/>
            <a:ext cx="1146810" cy="2927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3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완료된 업무</a:t>
            </a: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1089660" y="1981200"/>
            <a:ext cx="1146810" cy="2927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300" b="1">
                <a:solidFill>
                  <a:schemeClr val="accent3">
                    <a:lumMod val="40000"/>
                    <a:lumOff val="60000"/>
                  </a:schemeClr>
                </a:solidFill>
              </a:rPr>
              <a:t>마감된 업무</a:t>
            </a: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1089660" y="2773045"/>
            <a:ext cx="2221865" cy="2927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3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실무담당자 진행중 업무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1089660" y="2376170"/>
            <a:ext cx="2119630" cy="2927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300" b="1">
                <a:solidFill>
                  <a:srgbClr val="F9B1A9"/>
                </a:solidFill>
              </a:rPr>
              <a:t>관리자 진행중 업무</a:t>
            </a: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790575" y="1834515"/>
            <a:ext cx="4544060" cy="16922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300" b="1"/>
              <a:t>마감된 업무 </a:t>
            </a:r>
            <a:r>
              <a:rPr lang="ko-KR" altLang="en-US" sz="1100" b="0"/>
              <a:t>: 자식 컴포넌트 </a:t>
            </a:r>
            <a:endParaRPr lang="ko-KR" altLang="en-US" sz="1300" b="1"/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300" b="1"/>
              <a:t>관리자 진행중 업무</a:t>
            </a:r>
            <a:r>
              <a:rPr lang="ko-KR" altLang="en-US" sz="1100" b="1"/>
              <a:t> </a:t>
            </a:r>
            <a:r>
              <a:rPr lang="ko-KR" altLang="en-US" sz="1100" b="0"/>
              <a:t>: 중요표시, 업무 수정 및 삭제, 완료 </a:t>
            </a:r>
            <a:endParaRPr lang="ko-KR" altLang="en-US" sz="1300" b="1"/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300" b="1"/>
              <a:t>실무담당자 진행중 업무</a:t>
            </a:r>
            <a:r>
              <a:rPr lang="ko-KR" altLang="en-US" sz="1100" b="0"/>
              <a:t> : 중요표시</a:t>
            </a:r>
            <a:endParaRPr lang="ko-KR" altLang="en-US" sz="1300" b="1"/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300" b="1"/>
              <a:t>완료된 업무 </a:t>
            </a:r>
            <a:r>
              <a:rPr lang="ko-KR" altLang="en-US" sz="1100" b="0"/>
              <a:t>: 완료일</a:t>
            </a:r>
            <a:endParaRPr lang="ko-KR" altLang="en-US" sz="13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20065"/>
            <a:ext cx="393700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 smtClean="0">
                <a:solidFill>
                  <a:srgbClr val="554F4D"/>
                </a:solidFill>
              </a:rPr>
              <a:t>주요기능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업무 목록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메인</a:t>
            </a:r>
            <a:r>
              <a:rPr lang="en-US" altLang="ko-KR" sz="2400" dirty="0" smtClean="0">
                <a:solidFill>
                  <a:srgbClr val="554F4D"/>
                </a:solidFill>
              </a:rPr>
              <a:t>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F1D855-80A5-41DF-9DFE-9FA389B5A36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97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54" y="411064"/>
            <a:ext cx="2014890" cy="4735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82254" y="1499134"/>
            <a:ext cx="269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aside</a:t>
            </a:r>
            <a:endParaRPr lang="en-US" altLang="ko-KR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748" y="2255932"/>
            <a:ext cx="1774697" cy="339264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773" b="23094"/>
          <a:stretch/>
        </p:blipFill>
        <p:spPr>
          <a:xfrm>
            <a:off x="8005489" y="2255932"/>
            <a:ext cx="1781448" cy="338229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t="571" b="22419"/>
          <a:stretch/>
        </p:blipFill>
        <p:spPr>
          <a:xfrm>
            <a:off x="9934981" y="2251736"/>
            <a:ext cx="1783862" cy="338214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" y="2631844"/>
            <a:ext cx="4804465" cy="260241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366230" y="1808462"/>
            <a:ext cx="514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기간을 설정해서 해당하는 업무만 볼 수 있음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19884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 smtClean="0">
                <a:solidFill>
                  <a:srgbClr val="554F4D"/>
                </a:solidFill>
              </a:rPr>
              <a:t>주요기능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업무 목록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메인</a:t>
            </a:r>
            <a:r>
              <a:rPr lang="en-US" altLang="ko-KR" sz="2400" dirty="0" smtClean="0">
                <a:solidFill>
                  <a:srgbClr val="554F4D"/>
                </a:solidFill>
              </a:rPr>
              <a:t>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54" y="411064"/>
            <a:ext cx="2014890" cy="4735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39" t="1079" r="770" b="1085"/>
          <a:stretch/>
        </p:blipFill>
        <p:spPr>
          <a:xfrm>
            <a:off x="9601199" y="1401419"/>
            <a:ext cx="2309158" cy="143184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45" y="2113936"/>
            <a:ext cx="1151998" cy="14696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19884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 smtClean="0">
                <a:solidFill>
                  <a:srgbClr val="554F4D"/>
                </a:solidFill>
              </a:rPr>
              <a:t>주요기능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선택한 업무의 세부 업무 목록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310" y="3683892"/>
            <a:ext cx="1768060" cy="99011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9227" y="2100868"/>
            <a:ext cx="7317842" cy="396383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782254" y="1499134"/>
            <a:ext cx="269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세부 업무 목록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0" y="-635"/>
            <a:ext cx="86360" cy="687578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070" y="410845"/>
            <a:ext cx="2014855" cy="4737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39" t="1079" r="770" b="1085"/>
          <a:stretch/>
        </p:blipFill>
        <p:spPr>
          <a:xfrm>
            <a:off x="9601200" y="1401445"/>
            <a:ext cx="2308860" cy="14319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20065"/>
            <a:ext cx="592201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 smtClean="0">
                <a:solidFill>
                  <a:srgbClr val="554F4D"/>
                </a:solidFill>
              </a:rPr>
              <a:t>주요기능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선택한 업무의 세부 업무 목록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160" y="2100580"/>
            <a:ext cx="7317740" cy="39636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445770" y="2799715"/>
            <a:ext cx="1609725" cy="19818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70" y="2839720"/>
            <a:ext cx="1507490" cy="91884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6"/>
          <a:srcRect l="1055" r="2039"/>
          <a:stretch/>
        </p:blipFill>
        <p:spPr>
          <a:xfrm>
            <a:off x="496570" y="3799205"/>
            <a:ext cx="1507490" cy="94805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686050" y="3067050"/>
            <a:ext cx="904875" cy="36131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15" idx="1"/>
          </p:cNvCxnSpPr>
          <p:nvPr/>
        </p:nvCxnSpPr>
        <p:spPr>
          <a:xfrm flipH="1" flipV="1">
            <a:off x="2054860" y="3173095"/>
            <a:ext cx="631190" cy="742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95300" y="3228975"/>
            <a:ext cx="1508760" cy="5111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058150" y="3971925"/>
            <a:ext cx="1228725" cy="4667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82320" y="1499235"/>
            <a:ext cx="269621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세부 업무 목록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F1D855-80A5-41DF-9DFE-9FA389B5A36F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34" name="도형 2"/>
          <p:cNvCxnSpPr>
            <a:stCxn id="32" idx="1"/>
            <a:endCxn id="31" idx="3"/>
          </p:cNvCxnSpPr>
          <p:nvPr/>
        </p:nvCxnSpPr>
        <p:spPr>
          <a:xfrm flipH="1" flipV="1">
            <a:off x="2004060" y="3484880"/>
            <a:ext cx="6054725" cy="720725"/>
          </a:xfrm>
          <a:prstGeom prst="straightConnector1">
            <a:avLst/>
          </a:prstGeom>
          <a:ln w="12700" cap="flat" cmpd="sng">
            <a:solidFill>
              <a:schemeClr val="accent6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02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54" y="411064"/>
            <a:ext cx="2014890" cy="473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1988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 smtClean="0">
                <a:solidFill>
                  <a:srgbClr val="554F4D"/>
                </a:solidFill>
              </a:rPr>
              <a:t>프로젝트 일정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626" y="1304452"/>
            <a:ext cx="8057764" cy="520585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3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0" y="-635"/>
            <a:ext cx="86360" cy="687578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070" y="410845"/>
            <a:ext cx="2014855" cy="473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20065"/>
            <a:ext cx="592201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 smtClean="0">
                <a:solidFill>
                  <a:srgbClr val="554F4D"/>
                </a:solidFill>
              </a:rPr>
              <a:t>주요기능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선택한 업무의 세부 업무 목록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grpSp>
        <p:nvGrpSpPr>
          <p:cNvPr id="32" name="그룹 31"/>
          <p:cNvGrpSpPr>
            <a:grpSpLocks noChangeAspect="1"/>
          </p:cNvGrpSpPr>
          <p:nvPr/>
        </p:nvGrpSpPr>
        <p:grpSpPr>
          <a:xfrm>
            <a:off x="1119505" y="2904490"/>
            <a:ext cx="1750695" cy="756285"/>
            <a:chOff x="1119505" y="2904490"/>
            <a:chExt cx="1750695" cy="756285"/>
          </a:xfrm>
        </p:grpSpPr>
        <p:sp>
          <p:nvSpPr>
            <p:cNvPr id="20" name="직사각형 19"/>
            <p:cNvSpPr/>
            <p:nvPr/>
          </p:nvSpPr>
          <p:spPr>
            <a:xfrm>
              <a:off x="1119505" y="2904490"/>
              <a:ext cx="1750695" cy="7562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1415" y="2952750"/>
              <a:ext cx="1666240" cy="659130"/>
            </a:xfrm>
            <a:prstGeom prst="rect">
              <a:avLst/>
            </a:prstGeom>
          </p:spPr>
        </p:pic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060" y="2060575"/>
            <a:ext cx="7914005" cy="428688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46" name="직사각형 45"/>
          <p:cNvSpPr/>
          <p:nvPr/>
        </p:nvSpPr>
        <p:spPr>
          <a:xfrm>
            <a:off x="3867150" y="3124200"/>
            <a:ext cx="923925" cy="3429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82320" y="1499235"/>
            <a:ext cx="269621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세부 업무 목록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예시</a:t>
            </a:r>
            <a:endParaRPr lang="en-US" altLang="ko-KR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F1D855-80A5-41DF-9DFE-9FA389B5A36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28725" y="3027045"/>
            <a:ext cx="981075" cy="1981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43525" y="4527550"/>
            <a:ext cx="476250" cy="920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46" idx="1"/>
            <a:endCxn id="20" idx="3"/>
          </p:cNvCxnSpPr>
          <p:nvPr/>
        </p:nvCxnSpPr>
        <p:spPr>
          <a:xfrm flipH="1" flipV="1">
            <a:off x="2870200" y="3282315"/>
            <a:ext cx="996950" cy="133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도형 4"/>
          <p:cNvCxnSpPr>
            <a:stCxn id="13" idx="3"/>
            <a:endCxn id="14" idx="1"/>
          </p:cNvCxnSpPr>
          <p:nvPr/>
        </p:nvCxnSpPr>
        <p:spPr>
          <a:xfrm>
            <a:off x="2209800" y="3126105"/>
            <a:ext cx="3134360" cy="1448435"/>
          </a:xfrm>
          <a:prstGeom prst="straightConnector1">
            <a:avLst/>
          </a:prstGeom>
          <a:ln w="12700" cap="flat" cmpd="sng">
            <a:solidFill>
              <a:schemeClr val="accent6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5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54" y="411064"/>
            <a:ext cx="2014890" cy="4735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19884"/>
            <a:ext cx="385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 smtClean="0">
                <a:solidFill>
                  <a:srgbClr val="554F4D"/>
                </a:solidFill>
              </a:rPr>
              <a:t>주요기능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세부 업무 등록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254" y="1499134"/>
            <a:ext cx="269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세부 업무 등록</a:t>
            </a:r>
            <a:endParaRPr lang="en-US" altLang="ko-KR" sz="1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539" t="1137" r="770" b="1065"/>
          <a:stretch/>
        </p:blipFill>
        <p:spPr>
          <a:xfrm>
            <a:off x="9589995" y="1445827"/>
            <a:ext cx="2337454" cy="144101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717" y="2138968"/>
            <a:ext cx="7317843" cy="396383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51468" y="3217433"/>
            <a:ext cx="8258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>
                <a:solidFill>
                  <a:schemeClr val="accent2"/>
                </a:solidFill>
              </a:rPr>
              <a:t>세부업무명</a:t>
            </a:r>
            <a:endParaRPr lang="en-US" altLang="ko-KR" sz="1000" dirty="0">
              <a:solidFill>
                <a:schemeClr val="accent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3228" y="3521418"/>
            <a:ext cx="9541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세부업무내용</a:t>
            </a:r>
            <a:endParaRPr lang="en-US" altLang="ko-KR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2850103" y="4050955"/>
            <a:ext cx="1127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관련 </a:t>
            </a:r>
            <a:r>
              <a:rPr lang="ko-KR" altLang="en-US" sz="1000" dirty="0"/>
              <a:t>체크리스트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643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0" y="-635"/>
            <a:ext cx="86360" cy="687578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070" y="410845"/>
            <a:ext cx="2014855" cy="473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20065"/>
            <a:ext cx="6560185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400">
                <a:solidFill>
                  <a:srgbClr val="554F4D"/>
                </a:solidFill>
              </a:rPr>
              <a:t>주요기능 </a:t>
            </a:r>
            <a:r>
              <a:rPr lang="en-US" altLang="ko-KR" sz="2400">
                <a:solidFill>
                  <a:srgbClr val="554F4D"/>
                </a:solidFill>
              </a:rPr>
              <a:t>– </a:t>
            </a:r>
            <a:r>
              <a:rPr lang="ko-KR" altLang="en-US" sz="2400">
                <a:solidFill>
                  <a:srgbClr val="554F4D"/>
                </a:solidFill>
              </a:rPr>
              <a:t>세부 업무 수정 및 삭제 (본인 권한)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2320" y="1499235"/>
            <a:ext cx="269684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buFont typeface="Arial"/>
              <a:buChar char="•"/>
            </a:pPr>
            <a:r>
              <a:rPr lang="ko-KR" altLang="en-US" sz="1600"/>
              <a:t>세부 업무 수정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4110" y="1496695"/>
            <a:ext cx="269621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세부 업무 삭제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109470"/>
            <a:ext cx="2905125" cy="9747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110" y="2113280"/>
            <a:ext cx="2905125" cy="97091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20" y="3255010"/>
            <a:ext cx="5186045" cy="280924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110" y="3255010"/>
            <a:ext cx="5186045" cy="280924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" name="슬라이드 번호 개체 틀 1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6015" y="3787775"/>
            <a:ext cx="2646680" cy="9512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6230" y="3787775"/>
            <a:ext cx="357759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54" y="411064"/>
            <a:ext cx="2014890" cy="47351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78783"/>
          <a:stretch/>
        </p:blipFill>
        <p:spPr>
          <a:xfrm>
            <a:off x="1324776" y="2109806"/>
            <a:ext cx="1619959" cy="413571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19884"/>
            <a:ext cx="5505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 smtClean="0">
                <a:solidFill>
                  <a:srgbClr val="554F4D"/>
                </a:solidFill>
              </a:rPr>
              <a:t>주요기능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각</a:t>
            </a:r>
            <a:r>
              <a:rPr lang="en-US" altLang="ko-KR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 smtClean="0">
                <a:solidFill>
                  <a:srgbClr val="554F4D"/>
                </a:solidFill>
              </a:rPr>
              <a:t>업무에 대한 체크리스트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79031"/>
          <a:stretch/>
        </p:blipFill>
        <p:spPr>
          <a:xfrm>
            <a:off x="6735997" y="2109806"/>
            <a:ext cx="1601022" cy="413571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323512" y="3858205"/>
            <a:ext cx="1555280" cy="76142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78764"/>
          <a:stretch/>
        </p:blipFill>
        <p:spPr>
          <a:xfrm>
            <a:off x="3645904" y="2109806"/>
            <a:ext cx="1621362" cy="413571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l="78782"/>
          <a:stretch/>
        </p:blipFill>
        <p:spPr>
          <a:xfrm>
            <a:off x="9036788" y="2112683"/>
            <a:ext cx="1620047" cy="413571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6735498" y="3858204"/>
            <a:ext cx="1545408" cy="76142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036867" y="3858204"/>
            <a:ext cx="1545408" cy="76142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645944" y="3858204"/>
            <a:ext cx="1555280" cy="76142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3512" y="1496669"/>
            <a:ext cx="269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관리자 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745330" y="1496668"/>
            <a:ext cx="269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실무담당자</a:t>
            </a:r>
            <a:r>
              <a:rPr lang="ko-KR" altLang="en-US" sz="1600" dirty="0" smtClean="0"/>
              <a:t> </a:t>
            </a:r>
            <a:endParaRPr lang="en-US" altLang="ko-KR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0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0" y="-635"/>
            <a:ext cx="86360" cy="687578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070" y="410845"/>
            <a:ext cx="2014855" cy="4737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82320" y="1496695"/>
            <a:ext cx="269621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업무 수정</a:t>
            </a:r>
            <a:endParaRPr lang="en-US" altLang="ko-KR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20065"/>
            <a:ext cx="518795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554F4D"/>
                </a:solidFill>
              </a:rPr>
              <a:t>주요기능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업무 수정 </a:t>
            </a:r>
            <a:r>
              <a:rPr lang="en-US" altLang="ko-KR" sz="2400" dirty="0">
                <a:solidFill>
                  <a:srgbClr val="554F4D"/>
                </a:solidFill>
              </a:rPr>
              <a:t>(</a:t>
            </a:r>
            <a:r>
              <a:rPr lang="ko-KR" altLang="en-US" sz="2400" dirty="0">
                <a:solidFill>
                  <a:srgbClr val="554F4D"/>
                </a:solidFill>
              </a:rPr>
              <a:t>관리자 권한</a:t>
            </a:r>
            <a:r>
              <a:rPr lang="en-US" altLang="ko-KR" sz="2400" dirty="0">
                <a:solidFill>
                  <a:srgbClr val="554F4D"/>
                </a:solidFill>
              </a:rPr>
              <a:t>)</a:t>
            </a:r>
            <a:r>
              <a:rPr lang="ko-KR" altLang="en-US" sz="2400" dirty="0">
                <a:solidFill>
                  <a:srgbClr val="554F4D"/>
                </a:solidFill>
              </a:rPr>
              <a:t>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945" y="2081530"/>
            <a:ext cx="7584440" cy="410845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70" y="2052955"/>
            <a:ext cx="1151890" cy="147129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540125" y="3316605"/>
            <a:ext cx="3146425" cy="8629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/>
          <a:srcRect l="78764"/>
          <a:stretch/>
        </p:blipFill>
        <p:spPr>
          <a:xfrm>
            <a:off x="9897745" y="2081530"/>
            <a:ext cx="1617345" cy="412559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9903460" y="3786505"/>
            <a:ext cx="1538605" cy="76771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410199" y="4243705"/>
            <a:ext cx="5459347" cy="430887"/>
            <a:chOff x="5410199" y="4243705"/>
            <a:chExt cx="5459347" cy="430887"/>
          </a:xfrm>
        </p:grpSpPr>
        <p:sp>
          <p:nvSpPr>
            <p:cNvPr id="33" name="직사각형 32"/>
            <p:cNvSpPr>
              <a:spLocks/>
            </p:cNvSpPr>
            <p:nvPr/>
          </p:nvSpPr>
          <p:spPr>
            <a:xfrm>
              <a:off x="5439409" y="4249420"/>
              <a:ext cx="4971415" cy="398780"/>
            </a:xfrm>
            <a:prstGeom prst="rect">
              <a:avLst/>
            </a:prstGeom>
            <a:solidFill>
              <a:schemeClr val="accent4">
                <a:alpha val="49847"/>
              </a:schemeClr>
            </a:solidFill>
            <a:ln w="0">
              <a:noFill/>
              <a:prstDash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7" name="직사각형 26"/>
            <p:cNvSpPr>
              <a:spLocks/>
            </p:cNvSpPr>
            <p:nvPr/>
          </p:nvSpPr>
          <p:spPr>
            <a:xfrm>
              <a:off x="5410199" y="4243705"/>
              <a:ext cx="5459347" cy="430887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1100" dirty="0"/>
                <a:t>- </a:t>
              </a:r>
              <a:r>
                <a:rPr lang="ko-KR" altLang="en-US" sz="1100" dirty="0"/>
                <a:t>체크리스트가 수정되거나 삭제되면</a:t>
              </a:r>
            </a:p>
            <a:p>
              <a:pPr marL="0" indent="0" latinLnBrk="0">
                <a:buFontTx/>
                <a:buNone/>
              </a:pPr>
              <a:r>
                <a:rPr lang="ko-KR" altLang="en-US" sz="1100" dirty="0"/>
                <a:t>해당 체크리스트를 체크한 세부 업무의 </a:t>
              </a:r>
              <a:r>
                <a:rPr lang="ko-KR" altLang="en-US" sz="1100" dirty="0" smtClean="0"/>
                <a:t>체크리스트에서도 </a:t>
              </a:r>
              <a:r>
                <a:rPr lang="ko-KR" altLang="en-US" sz="1100" dirty="0"/>
                <a:t>수정되거나 삭제됨</a:t>
              </a:r>
              <a:r>
                <a:rPr lang="en-US" altLang="ko-KR" sz="1100" dirty="0"/>
                <a:t>. </a:t>
              </a:r>
              <a:endParaRPr lang="ko-KR" altLang="en-US" sz="11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696075" y="5758815"/>
            <a:ext cx="4198620" cy="431165"/>
            <a:chOff x="6696075" y="5758815"/>
            <a:chExt cx="4198620" cy="431165"/>
          </a:xfrm>
        </p:grpSpPr>
        <p:sp>
          <p:nvSpPr>
            <p:cNvPr id="38" name="직사각형 37"/>
            <p:cNvSpPr/>
            <p:nvPr/>
          </p:nvSpPr>
          <p:spPr>
            <a:xfrm>
              <a:off x="6715760" y="5762625"/>
              <a:ext cx="3971925" cy="39814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96075" y="5758815"/>
              <a:ext cx="4198620" cy="431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/>
                <a:t>업무 </a:t>
              </a:r>
              <a:r>
                <a:rPr lang="ko-KR" altLang="en-US" sz="1100" dirty="0"/>
                <a:t>수정 </a:t>
              </a:r>
              <a:r>
                <a:rPr lang="ko-KR" altLang="en-US" sz="1100" dirty="0" smtClean="0"/>
                <a:t>시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관리자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실무담당자가 바뀌어 삭제되더라도 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그 사용자들이 </a:t>
              </a:r>
              <a:r>
                <a:rPr lang="ko-KR" altLang="en-US" sz="1100" dirty="0"/>
                <a:t>등록한 </a:t>
              </a:r>
              <a:r>
                <a:rPr lang="ko-KR" altLang="en-US" sz="1100" dirty="0" err="1"/>
                <a:t>세부업무는</a:t>
              </a:r>
              <a:r>
                <a:rPr lang="ko-KR" altLang="en-US" sz="1100" dirty="0"/>
                <a:t> 없어지지 않음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410200" y="3933825"/>
            <a:ext cx="3914775" cy="266700"/>
            <a:chOff x="5410200" y="3933825"/>
            <a:chExt cx="3914775" cy="266700"/>
          </a:xfrm>
        </p:grpSpPr>
        <p:sp>
          <p:nvSpPr>
            <p:cNvPr id="31" name="직사각형 30"/>
            <p:cNvSpPr/>
            <p:nvPr/>
          </p:nvSpPr>
          <p:spPr>
            <a:xfrm>
              <a:off x="5439410" y="3933825"/>
              <a:ext cx="3832860" cy="25590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410200" y="3939540"/>
              <a:ext cx="3914775" cy="261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/>
                <a:t>- </a:t>
              </a:r>
              <a:r>
                <a:rPr lang="ko-KR" altLang="en-US" sz="1100" dirty="0" smtClean="0"/>
                <a:t>체크리스트 </a:t>
              </a:r>
              <a:r>
                <a:rPr lang="ko-KR" altLang="en-US" sz="1100" dirty="0"/>
                <a:t>중 완료된 항목은 수정하거나 삭제할 수 없음</a:t>
              </a:r>
              <a:r>
                <a:rPr lang="en-US" altLang="ko-KR" sz="1100" dirty="0"/>
                <a:t>.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3540125" y="5174615"/>
            <a:ext cx="3146425" cy="10147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791325" y="4698365"/>
            <a:ext cx="3001645" cy="954405"/>
            <a:chOff x="6791325" y="4698365"/>
            <a:chExt cx="3001645" cy="954405"/>
          </a:xfrm>
        </p:grpSpPr>
        <p:sp>
          <p:nvSpPr>
            <p:cNvPr id="6" name="직사각형 5"/>
            <p:cNvSpPr/>
            <p:nvPr/>
          </p:nvSpPr>
          <p:spPr>
            <a:xfrm>
              <a:off x="6791325" y="4698365"/>
              <a:ext cx="3001645" cy="9544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9425" y="4726305"/>
              <a:ext cx="2925445" cy="895350"/>
            </a:xfrm>
            <a:prstGeom prst="rect">
              <a:avLst/>
            </a:prstGeom>
          </p:spPr>
        </p:pic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F1D855-80A5-41DF-9DFE-9FA389B5A36F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41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54" y="411064"/>
            <a:ext cx="2014890" cy="4735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1880" y="1660975"/>
            <a:ext cx="269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업무 삭제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4958" t="20924" r="35907" b="57802"/>
          <a:stretch/>
        </p:blipFill>
        <p:spPr>
          <a:xfrm>
            <a:off x="857494" y="2939939"/>
            <a:ext cx="3734785" cy="147719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29849" t="21361" r="30786" b="59744"/>
          <a:stretch/>
        </p:blipFill>
        <p:spPr>
          <a:xfrm>
            <a:off x="5728729" y="2800865"/>
            <a:ext cx="4329676" cy="112571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29811" t="21104" r="30813" b="60037"/>
          <a:stretch/>
        </p:blipFill>
        <p:spPr>
          <a:xfrm>
            <a:off x="5739512" y="4641172"/>
            <a:ext cx="4340461" cy="112606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728729" y="1660975"/>
            <a:ext cx="269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업무 완료</a:t>
            </a:r>
            <a:endParaRPr lang="en-US" altLang="ko-K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717944" y="2306929"/>
            <a:ext cx="514734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Case1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체크리스트를 하나라도 완료하지 않았을 경우</a:t>
            </a:r>
            <a:endParaRPr lang="en-US" altLang="ko-K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39512" y="4105623"/>
            <a:ext cx="51473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Case2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체크리스트를 모두 완료한 경우 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19884"/>
            <a:ext cx="6328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 smtClean="0">
                <a:solidFill>
                  <a:srgbClr val="554F4D"/>
                </a:solidFill>
              </a:rPr>
              <a:t>주요기능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업무 삭제 및 완료 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관리자 권한</a:t>
            </a:r>
            <a:r>
              <a:rPr lang="en-US" altLang="ko-KR" sz="2400" dirty="0" smtClean="0">
                <a:solidFill>
                  <a:srgbClr val="554F4D"/>
                </a:solidFill>
              </a:rPr>
              <a:t>)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8920" y="1492760"/>
            <a:ext cx="1014556" cy="128572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6319" y="1470383"/>
            <a:ext cx="1021074" cy="130810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54" y="411064"/>
            <a:ext cx="2014890" cy="4735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1988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 smtClean="0">
                <a:solidFill>
                  <a:srgbClr val="554F4D"/>
                </a:solidFill>
              </a:rPr>
              <a:t>개선 방안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058" y="1393138"/>
            <a:ext cx="1105578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dirty="0" smtClean="0"/>
              <a:t>알림 기능</a:t>
            </a:r>
            <a:endParaRPr lang="en-US" altLang="ko-KR" sz="1400" b="1" dirty="0"/>
          </a:p>
          <a:p>
            <a:pPr lvl="1">
              <a:lnSpc>
                <a:spcPct val="200000"/>
              </a:lnSpc>
            </a:pPr>
            <a:r>
              <a:rPr lang="en-US" altLang="ko-KR" sz="1300" dirty="0" smtClean="0"/>
              <a:t>: </a:t>
            </a:r>
            <a:r>
              <a:rPr lang="ko-KR" altLang="en-US" sz="1300" dirty="0" smtClean="0"/>
              <a:t>자신이 관리자나 실무담당자로 등록된 경우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자신이 자신을 관리자나 실무담당자로 </a:t>
            </a:r>
            <a:r>
              <a:rPr lang="ko-KR" altLang="en-US" sz="1300" dirty="0" err="1" smtClean="0"/>
              <a:t>업무등록한</a:t>
            </a:r>
            <a:r>
              <a:rPr lang="ko-KR" altLang="en-US" sz="1300" dirty="0" smtClean="0"/>
              <a:t> 경우 제외</a:t>
            </a:r>
            <a:r>
              <a:rPr lang="en-US" altLang="ko-KR" sz="1300" dirty="0" smtClean="0"/>
              <a:t>), </a:t>
            </a:r>
          </a:p>
          <a:p>
            <a:pPr lvl="1">
              <a:lnSpc>
                <a:spcPct val="200000"/>
              </a:lnSpc>
            </a:pPr>
            <a:r>
              <a:rPr lang="ko-KR" altLang="en-US" sz="1300" dirty="0" smtClean="0"/>
              <a:t>알림을 주고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확인을 해야 자신의 업무 목록에 뜨도록 하는 기능</a:t>
            </a:r>
            <a:endParaRPr lang="en-US" altLang="ko-KR" sz="1300" dirty="0" smtClean="0"/>
          </a:p>
          <a:p>
            <a:pPr lvl="1">
              <a:lnSpc>
                <a:spcPct val="200000"/>
              </a:lnSpc>
            </a:pPr>
            <a:r>
              <a:rPr lang="en-US" altLang="ko-KR" sz="1300" dirty="0" smtClean="0"/>
              <a:t>-&gt; </a:t>
            </a:r>
            <a:r>
              <a:rPr lang="ko-KR" altLang="en-US" sz="1300" dirty="0" smtClean="0"/>
              <a:t>본인이 의도하지 않은 업무를 받지 않아도 됨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  </a:t>
            </a:r>
            <a:r>
              <a:rPr lang="en-US" altLang="ko-KR" sz="1300" b="1" dirty="0" smtClean="0"/>
              <a:t>  </a:t>
            </a:r>
          </a:p>
          <a:p>
            <a:pPr lvl="1">
              <a:lnSpc>
                <a:spcPct val="200000"/>
              </a:lnSpc>
            </a:pPr>
            <a:endParaRPr lang="en-US" altLang="ko-KR" sz="13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dirty="0" smtClean="0"/>
              <a:t>체크리스트 보완 </a:t>
            </a:r>
            <a:endParaRPr lang="en-US" altLang="ko-KR" sz="1400" b="1" dirty="0" smtClean="0"/>
          </a:p>
          <a:p>
            <a:pPr lvl="1">
              <a:lnSpc>
                <a:spcPct val="200000"/>
              </a:lnSpc>
            </a:pPr>
            <a:r>
              <a:rPr lang="en-US" altLang="ko-KR" sz="1300" dirty="0" smtClean="0"/>
              <a:t>: </a:t>
            </a:r>
            <a:r>
              <a:rPr lang="ko-KR" altLang="en-US" sz="1300" dirty="0" smtClean="0"/>
              <a:t>현재는 체크리스트가 업무에만 존재하여</a:t>
            </a:r>
            <a:r>
              <a:rPr lang="en-US" altLang="ko-KR" sz="1300" dirty="0" smtClean="0"/>
              <a:t>,</a:t>
            </a:r>
            <a:r>
              <a:rPr lang="ko-KR" altLang="en-US" sz="1300" dirty="0" smtClean="0"/>
              <a:t> 관리자만 관리할 수 있도록 되어있지만</a:t>
            </a:r>
            <a:r>
              <a:rPr lang="en-US" altLang="ko-KR" sz="1300" dirty="0" smtClean="0"/>
              <a:t>, </a:t>
            </a:r>
          </a:p>
          <a:p>
            <a:pPr lvl="1">
              <a:lnSpc>
                <a:spcPct val="200000"/>
              </a:lnSpc>
            </a:pPr>
            <a:r>
              <a:rPr lang="ko-KR" altLang="en-US" sz="1300" dirty="0" smtClean="0"/>
              <a:t>처음 업무 등록 시에 실무담당자들에게 체크리스트를 각각 부여할 수 있도록 해도 좋을 것 같음</a:t>
            </a:r>
            <a:r>
              <a:rPr lang="en-US" altLang="ko-KR" sz="13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13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dirty="0" smtClean="0"/>
              <a:t>사용자 그룹화 </a:t>
            </a:r>
            <a:endParaRPr lang="en-US" altLang="ko-KR" sz="1400" b="1" dirty="0" smtClean="0"/>
          </a:p>
          <a:p>
            <a:pPr lvl="1">
              <a:lnSpc>
                <a:spcPct val="200000"/>
              </a:lnSpc>
            </a:pPr>
            <a:r>
              <a:rPr lang="en-US" altLang="ko-KR" sz="1300" dirty="0"/>
              <a:t>: </a:t>
            </a:r>
            <a:r>
              <a:rPr lang="ko-KR" altLang="en-US" sz="1300" dirty="0" smtClean="0"/>
              <a:t>현재는 </a:t>
            </a:r>
            <a:r>
              <a:rPr lang="ko-KR" altLang="en-US" sz="1300" dirty="0" smtClean="0"/>
              <a:t>업무 등록 시에 </a:t>
            </a:r>
            <a:r>
              <a:rPr lang="ko-KR" altLang="en-US" sz="1300" dirty="0" smtClean="0"/>
              <a:t>전체 </a:t>
            </a:r>
            <a:r>
              <a:rPr lang="ko-KR" altLang="en-US" sz="1300" dirty="0" smtClean="0"/>
              <a:t>사용자에 대해서 </a:t>
            </a:r>
            <a:r>
              <a:rPr lang="ko-KR" altLang="en-US" sz="1300" dirty="0" smtClean="0"/>
              <a:t>관리자와 </a:t>
            </a:r>
            <a:r>
              <a:rPr lang="ko-KR" altLang="en-US" sz="1300" dirty="0" smtClean="0"/>
              <a:t>실무담당자를 선택할 수 있고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전체 사용자 대상이므로 자신이 관리자나 실무담당자로 있는 업무들만 볼 수 있지만 그룹화를 하면 자신의 그룹의 업무를 다 볼 수 있도록 하는 등의 기능을 추가할 수 있을 것임</a:t>
            </a:r>
            <a:r>
              <a:rPr lang="en-US" altLang="ko-KR" sz="1300" dirty="0" smtClean="0"/>
              <a:t>. </a:t>
            </a:r>
            <a:endParaRPr lang="en-US" altLang="ko-KR" sz="13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5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0" y="-635"/>
            <a:ext cx="86360" cy="687578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070" y="410845"/>
            <a:ext cx="2014855" cy="4737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20065"/>
            <a:ext cx="88074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554F4D"/>
                </a:solidFill>
              </a:rPr>
              <a:t>이번 웹 </a:t>
            </a:r>
            <a:r>
              <a:rPr lang="ko-KR" altLang="en-US" sz="2400" dirty="0">
                <a:solidFill>
                  <a:srgbClr val="554F4D"/>
                </a:solidFill>
              </a:rPr>
              <a:t>개발을 </a:t>
            </a:r>
            <a:r>
              <a:rPr lang="ko-KR" altLang="en-US" sz="2400" dirty="0" smtClean="0">
                <a:solidFill>
                  <a:srgbClr val="554F4D"/>
                </a:solidFill>
              </a:rPr>
              <a:t>하며</a:t>
            </a:r>
            <a:r>
              <a:rPr lang="en-US" altLang="ko-KR" sz="2400" dirty="0" smtClean="0">
                <a:solidFill>
                  <a:srgbClr val="554F4D"/>
                </a:solidFill>
              </a:rPr>
              <a:t>,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661212" y="1393190"/>
            <a:ext cx="11570335" cy="495520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b="1" dirty="0"/>
              <a:t>DB </a:t>
            </a:r>
            <a:r>
              <a:rPr lang="ko-KR" altLang="en-US" sz="1400" b="1" dirty="0"/>
              <a:t>테이블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설계 </a:t>
            </a:r>
            <a:r>
              <a:rPr lang="en-US" altLang="ko-KR" sz="1400" b="1" dirty="0"/>
              <a:t>(+ </a:t>
            </a:r>
            <a:r>
              <a:rPr lang="ko-KR" altLang="en-US" sz="1400" b="1" dirty="0"/>
              <a:t>재설계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 marL="457200" lvl="1" indent="0" latinLnBrk="0">
              <a:lnSpc>
                <a:spcPct val="200000"/>
              </a:lnSpc>
              <a:buFontTx/>
              <a:buNone/>
            </a:pPr>
            <a:r>
              <a:rPr lang="en-US" altLang="ko-KR" sz="1300" dirty="0"/>
              <a:t>: </a:t>
            </a:r>
            <a:r>
              <a:rPr lang="ko-KR" altLang="en-US" sz="1300" dirty="0"/>
              <a:t>기능을 추가함에 따라서</a:t>
            </a:r>
            <a:r>
              <a:rPr lang="en-US" altLang="ko-KR" sz="1300" dirty="0"/>
              <a:t>, </a:t>
            </a:r>
            <a:r>
              <a:rPr lang="ko-KR" altLang="en-US" sz="1300" dirty="0"/>
              <a:t>기존의 </a:t>
            </a:r>
            <a:r>
              <a:rPr lang="en-US" altLang="ko-KR" sz="1300" dirty="0"/>
              <a:t>API</a:t>
            </a:r>
            <a:r>
              <a:rPr lang="ko-KR" altLang="en-US" sz="1300" dirty="0"/>
              <a:t>들을 최대한 수정하지 않고</a:t>
            </a:r>
            <a:r>
              <a:rPr lang="en-US" altLang="ko-KR" sz="1300" dirty="0"/>
              <a:t>, </a:t>
            </a:r>
            <a:r>
              <a:rPr lang="ko-KR" altLang="en-US" sz="1300" dirty="0"/>
              <a:t>테이블을 재설계를 할 수 있도록 처음부터 </a:t>
            </a:r>
            <a:r>
              <a:rPr lang="ko-KR" altLang="en-US" sz="1300" dirty="0" err="1"/>
              <a:t>확장성있는</a:t>
            </a:r>
            <a:r>
              <a:rPr lang="ko-KR" altLang="en-US" sz="1300" dirty="0"/>
              <a:t> 테이블 설계를 해야</a:t>
            </a:r>
            <a:r>
              <a:rPr lang="en-US" altLang="ko-KR" sz="1300" dirty="0"/>
              <a:t> </a:t>
            </a:r>
            <a:r>
              <a:rPr lang="ko-KR" altLang="en-US" sz="1300" dirty="0"/>
              <a:t>함</a:t>
            </a:r>
            <a:r>
              <a:rPr lang="en-US" altLang="ko-KR" sz="1300" dirty="0"/>
              <a:t>.</a:t>
            </a:r>
            <a:endParaRPr lang="ko-KR" altLang="en-US" sz="1300" dirty="0"/>
          </a:p>
          <a:p>
            <a:pPr marL="457200" lvl="1" indent="0" latinLnBrk="0">
              <a:lnSpc>
                <a:spcPct val="200000"/>
              </a:lnSpc>
              <a:buFontTx/>
              <a:buNone/>
            </a:pPr>
            <a:endParaRPr lang="ko-KR" altLang="en-US" sz="1300" dirty="0"/>
          </a:p>
          <a:p>
            <a:pPr marL="342900" indent="-342900" latinLnBrk="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/>
              <a:t>학습</a:t>
            </a:r>
          </a:p>
          <a:p>
            <a:pPr marL="742950" lvl="1" indent="-2857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ORM vs query</a:t>
            </a:r>
            <a:endParaRPr lang="ko-KR" altLang="en-US" sz="1300" dirty="0"/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300" dirty="0"/>
              <a:t>Model, Controller (Backend)</a:t>
            </a:r>
            <a:endParaRPr lang="ko-KR" altLang="en-US" sz="1300" dirty="0"/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ko-KR" sz="1300" dirty="0"/>
              <a:t>비동기 처리</a:t>
            </a:r>
            <a:endParaRPr lang="ko-KR" altLang="en-US" sz="1300" dirty="0"/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300" dirty="0"/>
              <a:t>쿠키 </a:t>
            </a:r>
            <a:r>
              <a:rPr lang="en-US" altLang="ko-KR" sz="1300" dirty="0"/>
              <a:t>vs </a:t>
            </a:r>
            <a:r>
              <a:rPr lang="ko-KR" altLang="en-US" sz="1300" dirty="0"/>
              <a:t>세션 </a:t>
            </a:r>
            <a:endParaRPr lang="en-US" altLang="ko-KR" sz="1300" dirty="0" smtClean="0"/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300" dirty="0" smtClean="0"/>
              <a:t>여러 모듈</a:t>
            </a:r>
            <a:endParaRPr lang="en-US" altLang="ko-KR" sz="1300" dirty="0" smtClean="0"/>
          </a:p>
          <a:p>
            <a:pPr lvl="2" latinLnBrk="0">
              <a:lnSpc>
                <a:spcPct val="150000"/>
              </a:lnSpc>
            </a:pPr>
            <a:r>
              <a:rPr lang="en-US" altLang="ko-KR" sz="1300" dirty="0" smtClean="0"/>
              <a:t>- Passport </a:t>
            </a:r>
            <a:endParaRPr lang="ko-KR" altLang="en-US" sz="1300" dirty="0"/>
          </a:p>
          <a:p>
            <a:pPr lvl="2" latinLnBrk="0">
              <a:lnSpc>
                <a:spcPct val="150000"/>
              </a:lnSpc>
            </a:pPr>
            <a:r>
              <a:rPr lang="en-US" altLang="ko-KR" sz="1300" dirty="0" smtClean="0"/>
              <a:t>- Express-validator</a:t>
            </a:r>
            <a:endParaRPr lang="ko-KR" altLang="en-US" sz="1300" dirty="0"/>
          </a:p>
          <a:p>
            <a:pPr lvl="2" latinLnBrk="0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en-US" altLang="ko-KR" sz="1300" dirty="0" err="1" smtClean="0"/>
              <a:t>Bcrypt</a:t>
            </a:r>
            <a:endParaRPr lang="ko-KR" altLang="en-US" sz="1300" dirty="0"/>
          </a:p>
          <a:p>
            <a:pPr lvl="2" latinLnBrk="0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en-US" altLang="ko-KR" sz="1300" dirty="0" err="1" smtClean="0"/>
              <a:t>multer</a:t>
            </a:r>
            <a:endParaRPr lang="ko-KR" altLang="en-US" sz="13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F1D855-80A5-41DF-9DFE-9FA389B5A36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1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336482" y="6120246"/>
            <a:ext cx="521507" cy="447618"/>
          </a:xfrm>
        </p:spPr>
        <p:txBody>
          <a:bodyPr/>
          <a:lstStyle/>
          <a:p>
            <a:pPr algn="ctr"/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algn="ctr"/>
              <a:t>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8965" y="130869"/>
            <a:ext cx="11847444" cy="6607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54" y="411064"/>
            <a:ext cx="2014890" cy="47351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3098076" y="2192073"/>
            <a:ext cx="5989222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</a:t>
            </a:r>
            <a:endParaRPr lang="en-US" altLang="ko-KR" sz="4400" b="1" i="1" kern="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336655" y="6120130"/>
            <a:ext cx="521335" cy="447675"/>
          </a:xfrm>
        </p:spPr>
        <p:txBody>
          <a:bodyPr/>
          <a:lstStyle/>
          <a:p>
            <a:pPr algn="ctr"/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algn="ctr"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>
            <a:off x="168910" y="130810"/>
            <a:ext cx="11847830" cy="660844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070" y="410845"/>
            <a:ext cx="2014855" cy="473710"/>
          </a:xfrm>
          <a:prstGeom prst="rect">
            <a:avLst/>
          </a:prstGeom>
        </p:spPr>
      </p:pic>
      <p:sp>
        <p:nvSpPr>
          <p:cNvPr id="11" name="직사각형 10"/>
          <p:cNvSpPr>
            <a:spLocks/>
          </p:cNvSpPr>
          <p:nvPr/>
        </p:nvSpPr>
        <p:spPr>
          <a:xfrm>
            <a:off x="3098165" y="2192020"/>
            <a:ext cx="5989955" cy="26308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ko-KR" altLang="en-US" sz="3200" b="1" i="1">
                <a:solidFill>
                  <a:srgbClr val="000000">
                    <a:lumMod val="65000"/>
                    <a:lumOff val="35000"/>
                  </a:srgbClr>
                </a:solidFill>
              </a:rPr>
              <a:t>웹 프로젝트</a:t>
            </a:r>
            <a:r>
              <a:rPr lang="en-US" altLang="ko-KR" sz="3200" b="1" i="1">
                <a:solidFill>
                  <a:srgbClr val="000000">
                    <a:lumMod val="65000"/>
                    <a:lumOff val="35000"/>
                  </a:srgbClr>
                </a:solidFill>
              </a:rPr>
              <a:t>(</a:t>
            </a:r>
            <a:r>
              <a:rPr lang="ko-KR" altLang="en-US" sz="3200" b="1" i="1">
                <a:solidFill>
                  <a:srgbClr val="000000">
                    <a:lumMod val="65000"/>
                    <a:lumOff val="35000"/>
                  </a:srgbClr>
                </a:solidFill>
              </a:rPr>
              <a:t>업무관리 서비스</a:t>
            </a:r>
            <a:r>
              <a:rPr lang="en-US" altLang="ko-KR" sz="3200" b="1" i="1">
                <a:solidFill>
                  <a:srgbClr val="000000">
                    <a:lumMod val="65000"/>
                    <a:lumOff val="35000"/>
                  </a:srgbClr>
                </a:solidFill>
              </a:rPr>
              <a:t>)</a:t>
            </a:r>
            <a:r>
              <a:rPr lang="ko-KR" altLang="en-US" sz="3200" b="1" i="1">
                <a:solidFill>
                  <a:srgbClr val="000000">
                    <a:lumMod val="65000"/>
                    <a:lumOff val="35000"/>
                  </a:srgbClr>
                </a:solidFill>
              </a:rPr>
              <a:t> 세미나 </a:t>
            </a:r>
            <a:r>
              <a:rPr lang="en-US" altLang="ko-KR" sz="3200" b="1" i="1">
                <a:solidFill>
                  <a:srgbClr val="000000">
                    <a:lumMod val="65000"/>
                    <a:lumOff val="35000"/>
                  </a:srgbClr>
                </a:solidFill>
              </a:rPr>
              <a:t>(4, 5</a:t>
            </a:r>
            <a:r>
              <a:rPr lang="ko-KR" altLang="en-US" sz="3200" b="1" i="1">
                <a:solidFill>
                  <a:srgbClr val="000000">
                    <a:lumMod val="65000"/>
                    <a:lumOff val="35000"/>
                  </a:srgbClr>
                </a:solidFill>
              </a:rPr>
              <a:t>월</a:t>
            </a:r>
            <a:r>
              <a:rPr lang="en-US" altLang="ko-KR" sz="3200" b="1" i="1">
                <a:solidFill>
                  <a:srgbClr val="000000">
                    <a:lumMod val="65000"/>
                    <a:lumOff val="35000"/>
                  </a:srgbClr>
                </a:solidFill>
              </a:rPr>
              <a:t>)</a:t>
            </a:r>
            <a:endParaRPr lang="ko-KR" altLang="en-US" sz="3200" b="1" i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endParaRPr lang="ko-KR" altLang="en-US" sz="3200" b="1" i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>
                <a:solidFill>
                  <a:srgbClr val="FFFFFF">
                    <a:lumMod val="65000"/>
                  </a:srgbClr>
                </a:solidFill>
              </a:rPr>
              <a:t>VEC</a:t>
            </a:r>
            <a:r>
              <a:rPr lang="ko-KR" altLang="en-US" sz="1400">
                <a:solidFill>
                  <a:srgbClr val="FFFFFF">
                    <a:lumMod val="65000"/>
                  </a:srgbClr>
                </a:solidFill>
              </a:rPr>
              <a:t>팀 인턴 이승연</a:t>
            </a:r>
          </a:p>
        </p:txBody>
      </p:sp>
    </p:spTree>
    <p:extLst>
      <p:ext uri="{BB962C8B-B14F-4D97-AF65-F5344CB8AC3E}">
        <p14:creationId xmlns:p14="http://schemas.microsoft.com/office/powerpoint/2010/main" val="142830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0" y="-635"/>
            <a:ext cx="86360" cy="687578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070" y="410845"/>
            <a:ext cx="2014855" cy="4737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4D4B2C0-21A9-42A2-A2C1-3A47479C62A9}"/>
              </a:ext>
            </a:extLst>
          </p:cNvPr>
          <p:cNvSpPr/>
          <p:nvPr/>
        </p:nvSpPr>
        <p:spPr>
          <a:xfrm>
            <a:off x="935355" y="1893570"/>
            <a:ext cx="539750" cy="539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CAD101-08CE-49A3-900D-1C3A952C1C47}"/>
              </a:ext>
            </a:extLst>
          </p:cNvPr>
          <p:cNvSpPr/>
          <p:nvPr/>
        </p:nvSpPr>
        <p:spPr>
          <a:xfrm>
            <a:off x="1657985" y="1911350"/>
            <a:ext cx="8242300" cy="539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1000760" y="1915160"/>
            <a:ext cx="39306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2C4E7-5C20-4AE4-9EFB-CFFB081D978F}"/>
              </a:ext>
            </a:extLst>
          </p:cNvPr>
          <p:cNvSpPr txBox="1"/>
          <p:nvPr/>
        </p:nvSpPr>
        <p:spPr>
          <a:xfrm>
            <a:off x="1779905" y="1995170"/>
            <a:ext cx="542988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bg1"/>
                </a:solidFill>
                <a:latin typeface="+mj-ea"/>
                <a:ea typeface="+mj-ea"/>
              </a:rPr>
              <a:t>설계 </a:t>
            </a:r>
            <a:r>
              <a:rPr lang="en-US" altLang="ko-KR" sz="2000" b="1" spc="-150" dirty="0" smtClean="0">
                <a:solidFill>
                  <a:schemeClr val="bg1"/>
                </a:solidFill>
                <a:latin typeface="+mj-ea"/>
                <a:ea typeface="+mj-ea"/>
              </a:rPr>
              <a:t>(Design) – </a:t>
            </a:r>
            <a:r>
              <a:rPr lang="ko-KR" altLang="en-US" sz="2000" b="1" spc="-150" dirty="0" smtClean="0">
                <a:solidFill>
                  <a:schemeClr val="bg1"/>
                </a:solidFill>
                <a:latin typeface="+mj-ea"/>
                <a:ea typeface="+mj-ea"/>
              </a:rPr>
              <a:t>기능 설계</a:t>
            </a:r>
            <a:r>
              <a:rPr lang="en-US" altLang="ko-KR" sz="2000" b="1" spc="-15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b="1" spc="-150" dirty="0" err="1" smtClean="0">
                <a:solidFill>
                  <a:schemeClr val="bg1"/>
                </a:solidFill>
                <a:latin typeface="+mj-ea"/>
                <a:ea typeface="+mj-ea"/>
              </a:rPr>
              <a:t>화면설계서</a:t>
            </a:r>
            <a:r>
              <a:rPr lang="en-US" altLang="ko-KR" sz="2000" b="1" spc="-150" dirty="0" smtClean="0">
                <a:solidFill>
                  <a:schemeClr val="bg1"/>
                </a:solidFill>
                <a:latin typeface="+mj-ea"/>
                <a:ea typeface="+mj-ea"/>
              </a:rPr>
              <a:t>(Wireframe)</a:t>
            </a:r>
            <a:endParaRPr lang="ko-KR" altLang="en-US" sz="2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935355" y="2920365"/>
            <a:ext cx="540385" cy="540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>
            <a:off x="1657985" y="2938145"/>
            <a:ext cx="8242935" cy="540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935355" y="4011930"/>
            <a:ext cx="540385" cy="54038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>
            <a:off x="1657985" y="4030345"/>
            <a:ext cx="8242935" cy="54038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000760" y="4033520"/>
            <a:ext cx="393700" cy="5238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800" b="1">
                <a:solidFill>
                  <a:schemeClr val="bg1"/>
                </a:solidFill>
              </a:rPr>
              <a:t>3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1000760" y="2954655"/>
            <a:ext cx="393700" cy="5238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800" b="1">
                <a:solidFill>
                  <a:schemeClr val="bg1"/>
                </a:solidFill>
              </a:rPr>
              <a:t>2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1779905" y="3018790"/>
            <a:ext cx="5805170" cy="4006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000" b="1" spc="-140">
                <a:solidFill>
                  <a:schemeClr val="bg1"/>
                </a:solidFill>
                <a:latin typeface="맑은 고딕" charset="0"/>
                <a:ea typeface="맑은 고딕" charset="0"/>
              </a:rPr>
              <a:t>데이터베이스 </a:t>
            </a:r>
            <a:r>
              <a:rPr lang="en-US" altLang="ko-KR" sz="2000" b="1" spc="-140">
                <a:solidFill>
                  <a:schemeClr val="bg1"/>
                </a:solidFill>
                <a:latin typeface="맑은 고딕" charset="0"/>
                <a:ea typeface="맑은 고딕" charset="0"/>
              </a:rPr>
              <a:t>– E-R Diagram </a:t>
            </a:r>
            <a:r>
              <a:rPr lang="ko-KR" altLang="en-US" sz="2000" b="1" spc="-140">
                <a:solidFill>
                  <a:schemeClr val="bg1"/>
                </a:solidFill>
                <a:latin typeface="맑은 고딕" charset="0"/>
                <a:ea typeface="맑은 고딕" charset="0"/>
              </a:rPr>
              <a:t>설계</a:t>
            </a:r>
            <a:r>
              <a:rPr lang="en-US" altLang="ko-KR" sz="2000" b="1" spc="-140">
                <a:solidFill>
                  <a:schemeClr val="bg1"/>
                </a:solidFill>
                <a:latin typeface="맑은 고딕" charset="0"/>
                <a:ea typeface="맑은 고딕" charset="0"/>
              </a:rPr>
              <a:t>, DB </a:t>
            </a:r>
            <a:r>
              <a:rPr lang="ko-KR" altLang="en-US" sz="2000" b="1" spc="-140">
                <a:solidFill>
                  <a:schemeClr val="bg1"/>
                </a:solidFill>
                <a:latin typeface="맑은 고딕" charset="0"/>
                <a:ea typeface="맑은 고딕" charset="0"/>
              </a:rPr>
              <a:t>및 테이블 생성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1779905" y="4117975"/>
            <a:ext cx="2868930" cy="4006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000" b="1" spc="-140">
                <a:solidFill>
                  <a:schemeClr val="bg1"/>
                </a:solidFill>
                <a:latin typeface="맑은 고딕" charset="0"/>
                <a:ea typeface="맑은 고딕" charset="0"/>
              </a:rPr>
              <a:t>개발 </a:t>
            </a:r>
            <a:r>
              <a:rPr lang="en-US" altLang="ko-KR" sz="2000" b="1" spc="-140">
                <a:solidFill>
                  <a:schemeClr val="bg1"/>
                </a:solidFill>
                <a:latin typeface="맑은 고딕" charset="0"/>
                <a:ea typeface="맑은 고딕" charset="0"/>
              </a:rPr>
              <a:t>– Frontend, Backend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935355" y="5127625"/>
            <a:ext cx="540385" cy="54038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1657985" y="5145405"/>
            <a:ext cx="8242935" cy="54038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1000760" y="5162550"/>
            <a:ext cx="393700" cy="5238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800" b="1">
                <a:solidFill>
                  <a:schemeClr val="bg1"/>
                </a:solidFill>
              </a:rPr>
              <a:t>4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20065"/>
            <a:ext cx="80010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 smtClean="0">
                <a:solidFill>
                  <a:srgbClr val="554F4D"/>
                </a:solidFill>
              </a:rPr>
              <a:t>목차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1779905" y="5224145"/>
            <a:ext cx="1204595" cy="4006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000" b="1" spc="-140">
                <a:solidFill>
                  <a:schemeClr val="bg1"/>
                </a:solidFill>
                <a:latin typeface="맑은 고딕" charset="0"/>
                <a:ea typeface="맑은 고딕" charset="0"/>
              </a:rPr>
              <a:t>개선 방안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F1D855-80A5-41DF-9DFE-9FA389B5A3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0" y="-635"/>
            <a:ext cx="86360" cy="687578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070" y="410845"/>
            <a:ext cx="2014855" cy="4737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20065"/>
            <a:ext cx="290830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 smtClean="0">
                <a:solidFill>
                  <a:srgbClr val="554F4D"/>
                </a:solidFill>
              </a:rPr>
              <a:t>설계</a:t>
            </a:r>
            <a:r>
              <a:rPr lang="en-US" altLang="ko-KR" sz="2400" dirty="0" smtClean="0">
                <a:solidFill>
                  <a:srgbClr val="554F4D"/>
                </a:solidFill>
              </a:rPr>
              <a:t>(Design) - </a:t>
            </a:r>
            <a:r>
              <a:rPr lang="ko-KR" altLang="en-US" sz="2400" dirty="0" smtClean="0">
                <a:solidFill>
                  <a:srgbClr val="554F4D"/>
                </a:solidFill>
              </a:rPr>
              <a:t>기능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300" y="1143000"/>
            <a:ext cx="11097260" cy="52431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dirty="0"/>
          </a:p>
          <a:p>
            <a:pPr marL="0" indent="0" algn="ctr" latinLnBrk="0">
              <a:buFontTx/>
              <a:buNone/>
            </a:pPr>
            <a:r>
              <a:rPr lang="ko-KR" altLang="en-US" dirty="0"/>
              <a:t>업무에 대해 </a:t>
            </a:r>
            <a:r>
              <a:rPr lang="ko-KR" altLang="en-US" b="1" dirty="0"/>
              <a:t>관리자</a:t>
            </a:r>
            <a:r>
              <a:rPr lang="en-US" altLang="ko-KR" b="1" dirty="0"/>
              <a:t>, </a:t>
            </a:r>
            <a:r>
              <a:rPr lang="ko-KR" altLang="en-US" b="1" dirty="0"/>
              <a:t>실무담당자</a:t>
            </a:r>
            <a:r>
              <a:rPr lang="ko-KR" altLang="en-US" dirty="0"/>
              <a:t>들이 </a:t>
            </a:r>
            <a:r>
              <a:rPr lang="ko-KR" altLang="en-US" b="1" dirty="0"/>
              <a:t>각자의 역할</a:t>
            </a:r>
            <a:r>
              <a:rPr lang="ko-KR" altLang="en-US" b="0" dirty="0"/>
              <a:t>과</a:t>
            </a:r>
            <a:r>
              <a:rPr lang="ko-KR" altLang="en-US" b="1" dirty="0"/>
              <a:t> 업무에 대한 </a:t>
            </a:r>
            <a:r>
              <a:rPr lang="ko-KR" altLang="en-US" b="1" dirty="0" err="1"/>
              <a:t>정보</a:t>
            </a:r>
            <a:r>
              <a:rPr lang="ko-KR" altLang="en-US" dirty="0" err="1"/>
              <a:t>을</a:t>
            </a:r>
            <a:r>
              <a:rPr lang="ko-KR" altLang="en-US" dirty="0"/>
              <a:t> 볼 수 있으며</a:t>
            </a:r>
            <a:r>
              <a:rPr lang="en-US" altLang="ko-KR" dirty="0"/>
              <a:t>, </a:t>
            </a:r>
            <a:endParaRPr lang="ko-KR" altLang="en-US" dirty="0"/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dirty="0"/>
              <a:t>해당 업무에 대한 </a:t>
            </a:r>
            <a:r>
              <a:rPr lang="ko-KR" altLang="en-US" b="1" dirty="0"/>
              <a:t>진행 상황</a:t>
            </a:r>
            <a:r>
              <a:rPr lang="ko-KR" altLang="en-US" dirty="0"/>
              <a:t>을 쉽게 볼 수 있는 </a:t>
            </a:r>
            <a:r>
              <a:rPr lang="ko-KR" altLang="en-US" b="1" dirty="0"/>
              <a:t>업무 관리 서비스</a:t>
            </a:r>
          </a:p>
          <a:p>
            <a:pPr marL="0" indent="0" latinLnBrk="0">
              <a:buFontTx/>
              <a:buNone/>
            </a:pPr>
            <a:endParaRPr lang="ko-KR" altLang="en-US" dirty="0"/>
          </a:p>
          <a:p>
            <a:pPr marL="0" indent="0" latinLnBrk="0">
              <a:buFontTx/>
              <a:buNone/>
            </a:pPr>
            <a:endParaRPr lang="ko-KR" altLang="en-US" sz="600" dirty="0"/>
          </a:p>
          <a:p>
            <a:pPr marL="285750" indent="-285750" latinLnBrk="0">
              <a:buFont typeface="Arial"/>
              <a:buChar char="•"/>
            </a:pPr>
            <a:r>
              <a:rPr lang="ko-KR" altLang="en-US" sz="1700" b="1" dirty="0"/>
              <a:t>사용자 기능</a:t>
            </a:r>
          </a:p>
          <a:p>
            <a:pPr marL="0" indent="0" latinLnBrk="0">
              <a:buFontTx/>
              <a:buNone/>
            </a:pPr>
            <a:endParaRPr lang="ko-KR" altLang="en-US" sz="600" dirty="0"/>
          </a:p>
          <a:p>
            <a:pPr marL="800100" lvl="1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회원가입</a:t>
            </a:r>
          </a:p>
          <a:p>
            <a:pPr marL="800100" lvl="1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로그인</a:t>
            </a:r>
          </a:p>
          <a:p>
            <a:pPr marL="0" indent="0" latinLnBrk="0">
              <a:buFontTx/>
              <a:buNone/>
            </a:pPr>
            <a:endParaRPr lang="ko-KR" altLang="en-US" sz="1700" dirty="0"/>
          </a:p>
          <a:p>
            <a:pPr marL="0" indent="0" latinLnBrk="0">
              <a:buFontTx/>
              <a:buNone/>
            </a:pPr>
            <a:endParaRPr lang="ko-KR" altLang="en-US" sz="1700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700" b="1" dirty="0"/>
              <a:t>업무 관리 기능</a:t>
            </a:r>
          </a:p>
          <a:p>
            <a:pPr marL="0" indent="0" latinLnBrk="0">
              <a:buFontTx/>
              <a:buNone/>
            </a:pPr>
            <a:endParaRPr lang="ko-KR" altLang="en-US" sz="600" dirty="0"/>
          </a:p>
          <a:p>
            <a:pPr marL="800100" lvl="1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업무 등록</a:t>
            </a:r>
            <a:r>
              <a:rPr lang="en-US" altLang="ko-KR" sz="1600" dirty="0"/>
              <a:t>(+ </a:t>
            </a:r>
            <a:r>
              <a:rPr lang="ko-KR" altLang="en-US" sz="1600" dirty="0"/>
              <a:t>수정 및 삭제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marL="800100" lvl="1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자신의 업무 목록 보기</a:t>
            </a:r>
          </a:p>
          <a:p>
            <a:pPr marL="800100" lvl="1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세부 업무 등록</a:t>
            </a:r>
            <a:r>
              <a:rPr lang="en-US" altLang="ko-KR" sz="1600" dirty="0"/>
              <a:t>(+ </a:t>
            </a:r>
            <a:r>
              <a:rPr lang="ko-KR" altLang="en-US" sz="1600" dirty="0"/>
              <a:t>수정 및 삭제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marL="800100" lvl="1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세부 업무 목록 보기</a:t>
            </a:r>
          </a:p>
          <a:p>
            <a:pPr marL="800100" lvl="1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각 업무의 체크리스트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F1D855-80A5-41DF-9DFE-9FA389B5A3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9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54" y="411064"/>
            <a:ext cx="2014890" cy="4735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92017" y="5659271"/>
            <a:ext cx="8696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</a:t>
            </a:r>
            <a:r>
              <a:rPr lang="en-US" altLang="ko-KR" sz="1400" dirty="0" smtClean="0"/>
              <a:t>							</a:t>
            </a:r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19884"/>
            <a:ext cx="5578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 smtClean="0">
                <a:solidFill>
                  <a:srgbClr val="554F4D"/>
                </a:solidFill>
              </a:rPr>
              <a:t>설계</a:t>
            </a:r>
            <a:r>
              <a:rPr lang="en-US" altLang="ko-KR" sz="2400" dirty="0" smtClean="0">
                <a:solidFill>
                  <a:srgbClr val="554F4D"/>
                </a:solidFill>
              </a:rPr>
              <a:t>(Design) – </a:t>
            </a:r>
            <a:r>
              <a:rPr lang="ko-KR" altLang="en-US" sz="2400" dirty="0" err="1" smtClean="0">
                <a:solidFill>
                  <a:srgbClr val="554F4D"/>
                </a:solidFill>
              </a:rPr>
              <a:t>화면설계서</a:t>
            </a:r>
            <a:r>
              <a:rPr lang="en-US" altLang="ko-KR" sz="2400" dirty="0" smtClean="0">
                <a:solidFill>
                  <a:srgbClr val="554F4D"/>
                </a:solidFill>
              </a:rPr>
              <a:t>, </a:t>
            </a:r>
            <a:r>
              <a:rPr lang="ko-KR" altLang="en-US" sz="2400" dirty="0" err="1" smtClean="0">
                <a:solidFill>
                  <a:srgbClr val="554F4D"/>
                </a:solidFill>
              </a:rPr>
              <a:t>기능명세서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573" y="2486854"/>
            <a:ext cx="5417271" cy="229066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86" y="2154967"/>
            <a:ext cx="5425782" cy="295443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D855-80A5-41DF-9DFE-9FA389B5A3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0" y="-635"/>
            <a:ext cx="86360" cy="687578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070" y="410845"/>
            <a:ext cx="2014855" cy="4737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39645" y="5678170"/>
            <a:ext cx="869759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400"/>
              <a:t>업무 목록</a:t>
            </a:r>
            <a:r>
              <a:rPr lang="en-US" altLang="ko-KR" sz="1400"/>
              <a:t>(</a:t>
            </a:r>
            <a:r>
              <a:rPr lang="ko-KR" altLang="en-US" sz="1400"/>
              <a:t>메인</a:t>
            </a:r>
            <a:r>
              <a:rPr lang="en-US" altLang="ko-KR" sz="1400"/>
              <a:t>)	      					</a:t>
            </a:r>
            <a:r>
              <a:rPr lang="ko-KR" altLang="en-US" sz="1400"/>
              <a:t>업무 등록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20065"/>
            <a:ext cx="558863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554F4D"/>
                </a:solidFill>
              </a:rPr>
              <a:t>설계</a:t>
            </a:r>
            <a:r>
              <a:rPr lang="en-US" altLang="ko-KR" sz="2400" dirty="0" smtClean="0">
                <a:solidFill>
                  <a:srgbClr val="554F4D"/>
                </a:solidFill>
              </a:rPr>
              <a:t>(Design</a:t>
            </a:r>
            <a:r>
              <a:rPr lang="en-US" altLang="ko-KR" sz="2400" dirty="0">
                <a:solidFill>
                  <a:srgbClr val="554F4D"/>
                </a:solidFill>
              </a:rPr>
              <a:t>)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err="1" smtClean="0">
                <a:solidFill>
                  <a:srgbClr val="554F4D"/>
                </a:solidFill>
              </a:rPr>
              <a:t>화면</a:t>
            </a:r>
            <a:r>
              <a:rPr lang="ko-KR" altLang="en-US" sz="2400" dirty="0" err="1">
                <a:solidFill>
                  <a:srgbClr val="554F4D"/>
                </a:solidFill>
              </a:rPr>
              <a:t>설계</a:t>
            </a:r>
            <a:r>
              <a:rPr lang="ko-KR" altLang="en-US" sz="2400" dirty="0" err="1" smtClean="0">
                <a:solidFill>
                  <a:srgbClr val="554F4D"/>
                </a:solidFill>
              </a:rPr>
              <a:t>서</a:t>
            </a:r>
            <a:r>
              <a:rPr lang="en-US" altLang="ko-KR" sz="2400" dirty="0" smtClean="0">
                <a:solidFill>
                  <a:srgbClr val="554F4D"/>
                </a:solidFill>
              </a:rPr>
              <a:t>,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 err="1">
                <a:solidFill>
                  <a:srgbClr val="554F4D"/>
                </a:solidFill>
              </a:rPr>
              <a:t>기능명세서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740" y="2103120"/>
            <a:ext cx="5388610" cy="305879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F1D855-80A5-41DF-9DFE-9FA389B5A36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" y="2460625"/>
            <a:ext cx="5636260" cy="2363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162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0" y="-635"/>
            <a:ext cx="86360" cy="687578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070" y="410845"/>
            <a:ext cx="2014855" cy="4737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73045" y="5678170"/>
            <a:ext cx="869759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400"/>
              <a:t>세부 업무 목록 </a:t>
            </a:r>
            <a:r>
              <a:rPr lang="en-US" altLang="ko-KR" sz="1400"/>
              <a:t>					</a:t>
            </a:r>
            <a:r>
              <a:rPr lang="ko-KR" altLang="en-US" sz="1400"/>
              <a:t>세부 업무 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622300" y="520065"/>
            <a:ext cx="558863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554F4D"/>
                </a:solidFill>
              </a:rPr>
              <a:t>설계</a:t>
            </a:r>
            <a:r>
              <a:rPr lang="en-US" altLang="ko-KR" sz="2400" dirty="0" smtClean="0">
                <a:solidFill>
                  <a:srgbClr val="554F4D"/>
                </a:solidFill>
              </a:rPr>
              <a:t>(Design</a:t>
            </a:r>
            <a:r>
              <a:rPr lang="en-US" altLang="ko-KR" sz="2400" dirty="0">
                <a:solidFill>
                  <a:srgbClr val="554F4D"/>
                </a:solidFill>
              </a:rPr>
              <a:t>)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err="1" smtClean="0">
                <a:solidFill>
                  <a:srgbClr val="554F4D"/>
                </a:solidFill>
              </a:rPr>
              <a:t>화면</a:t>
            </a:r>
            <a:r>
              <a:rPr lang="ko-KR" altLang="en-US" sz="2400" dirty="0" err="1">
                <a:solidFill>
                  <a:srgbClr val="554F4D"/>
                </a:solidFill>
              </a:rPr>
              <a:t>설계</a:t>
            </a:r>
            <a:r>
              <a:rPr lang="ko-KR" altLang="en-US" sz="2400" dirty="0" err="1" smtClean="0">
                <a:solidFill>
                  <a:srgbClr val="554F4D"/>
                </a:solidFill>
              </a:rPr>
              <a:t>서</a:t>
            </a:r>
            <a:r>
              <a:rPr lang="en-US" altLang="ko-KR" sz="2400" dirty="0">
                <a:solidFill>
                  <a:srgbClr val="554F4D"/>
                </a:solidFill>
              </a:rPr>
              <a:t>,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 err="1">
                <a:solidFill>
                  <a:srgbClr val="554F4D"/>
                </a:solidFill>
              </a:rPr>
              <a:t>기능명세서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2268855"/>
            <a:ext cx="5748655" cy="23545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610" y="2268855"/>
            <a:ext cx="5669280" cy="233743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F1D855-80A5-41DF-9DFE-9FA389B5A3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5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  <a:ln>
            <a:solidFill>
              <a:srgbClr val="A8D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0" y="-635"/>
            <a:ext cx="86360" cy="687578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070" y="410845"/>
            <a:ext cx="2014855" cy="473710"/>
          </a:xfrm>
          <a:prstGeom prst="rect">
            <a:avLst/>
          </a:prstGeom>
        </p:spPr>
      </p:pic>
      <p:sp>
        <p:nvSpPr>
          <p:cNvPr id="10" name="TextBox 9"/>
          <p:cNvSpPr txBox="1">
            <a:spLocks/>
          </p:cNvSpPr>
          <p:nvPr/>
        </p:nvSpPr>
        <p:spPr>
          <a:xfrm>
            <a:off x="622300" y="520065"/>
            <a:ext cx="60477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2400">
                <a:solidFill>
                  <a:srgbClr val="554F4D"/>
                </a:solidFill>
              </a:rPr>
              <a:t>E-R Diagram </a:t>
            </a:r>
            <a:r>
              <a:rPr lang="ko-KR" altLang="en-US" sz="2400">
                <a:solidFill>
                  <a:srgbClr val="554F4D"/>
                </a:solidFill>
              </a:rPr>
              <a:t>설계 및 DB 구현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F1D855-80A5-41DF-9DFE-9FA389B5A36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1" name="그림 1" descr="C:/Users/seong/AppData/Roaming/PolarisOffice/ETemp/8816_12432328/fImage153023433446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90" y="1680210"/>
            <a:ext cx="8057515" cy="4430395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8449" y="1477346"/>
            <a:ext cx="1800476" cy="139084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82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Pages>30</Pages>
  <Words>846</Words>
  <Characters>0</Characters>
  <Application>Microsoft Office PowerPoint</Application>
  <DocSecurity>0</DocSecurity>
  <PresentationFormat>와이드스크린</PresentationFormat>
  <Lines>0</Lines>
  <Paragraphs>226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sylee</dc:creator>
  <cp:lastModifiedBy>sylee</cp:lastModifiedBy>
  <cp:revision>17</cp:revision>
  <dcterms:modified xsi:type="dcterms:W3CDTF">2021-06-02T01:11:23Z</dcterms:modified>
  <cp:version>9.102.58.42146</cp:version>
</cp:coreProperties>
</file>