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0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1" r:id="rId2"/>
    <p:sldId id="272" r:id="rId3"/>
    <p:sldId id="273" r:id="rId4"/>
    <p:sldId id="274" r:id="rId5"/>
    <p:sldId id="275" r:id="rId6"/>
    <p:sldId id="276" r:id="rId7"/>
    <p:sldId id="263" r:id="rId8"/>
    <p:sldId id="262" r:id="rId9"/>
    <p:sldId id="264" r:id="rId10"/>
    <p:sldId id="291" r:id="rId11"/>
    <p:sldId id="265" r:id="rId12"/>
    <p:sldId id="267" r:id="rId13"/>
    <p:sldId id="268" r:id="rId14"/>
    <p:sldId id="269" r:id="rId15"/>
    <p:sldId id="270" r:id="rId16"/>
    <p:sldId id="258" r:id="rId17"/>
    <p:sldId id="259" r:id="rId18"/>
    <p:sldId id="295" r:id="rId19"/>
    <p:sldId id="261" r:id="rId20"/>
    <p:sldId id="257" r:id="rId21"/>
    <p:sldId id="280" r:id="rId22"/>
    <p:sldId id="281" r:id="rId23"/>
    <p:sldId id="282" r:id="rId24"/>
    <p:sldId id="283" r:id="rId25"/>
    <p:sldId id="285" r:id="rId26"/>
    <p:sldId id="286" r:id="rId27"/>
    <p:sldId id="287" r:id="rId28"/>
    <p:sldId id="288" r:id="rId29"/>
    <p:sldId id="289" r:id="rId30"/>
    <p:sldId id="294" r:id="rId31"/>
    <p:sldId id="278" r:id="rId32"/>
    <p:sldId id="290" r:id="rId33"/>
    <p:sldId id="284" r:id="rId34"/>
    <p:sldId id="292" r:id="rId35"/>
    <p:sldId id="293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4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83" autoAdjust="0"/>
  </p:normalViewPr>
  <p:slideViewPr>
    <p:cSldViewPr snapToGrid="0">
      <p:cViewPr>
        <p:scale>
          <a:sx n="70" d="100"/>
          <a:sy n="70" d="100"/>
        </p:scale>
        <p:origin x="-1166" y="-442"/>
      </p:cViewPr>
      <p:guideLst>
        <p:guide orient="horz" pos="214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5BE00-6933-4A55-A530-FF14F2B20461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8C11B-3265-4639-9F67-57615349C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시장 조사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벤치 마킹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§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앱스토어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구글 플레이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인디게임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아마추어게임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초급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학생 개발자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조사하고 벤치마킹</a:t>
            </a:r>
          </a:p>
          <a:p>
            <a:pPr rtl="0"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§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결과물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조사한 게임들의 스크린샷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컨셉 디자인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과 장점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8C11B-3265-4639-9F67-57615349C3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411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8C11B-3265-4639-9F67-57615349C3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39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8C11B-3265-4639-9F67-57615349C3E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27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8C11B-3265-4639-9F67-57615349C3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596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8C11B-3265-4639-9F67-57615349C3E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544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8C11B-3265-4639-9F67-57615349C3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652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234466A-291B-42F5-92E1-98D55A526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EEA9B88-00DD-41A9-8608-2915BD180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1914C7B-7B57-4F15-A279-EE53AC9E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6AE-A16E-47DB-8A5F-4DAECC8831B9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503938E-7F2E-4D95-B102-4E08F438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DCCA495-FB25-472A-B05A-685A8AB5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AFB-829F-4F1F-B2AD-330CAA48F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0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BBAFBFE-2AA0-487B-AF30-1C3F2754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B1F72FD-B0EB-430F-AC5D-D0536DE96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620EA58-EA06-4042-A4A0-B7E46BC3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6AE-A16E-47DB-8A5F-4DAECC8831B9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0DC2CC5-F7C0-40FB-9460-5130AEEA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AE26E92-D856-47A5-88F8-DAAF8318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AFB-829F-4F1F-B2AD-330CAA48F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0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F0D19A6-AFA9-4C64-B4B5-5D757D7BC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B80377E-6DC2-4E5D-8D02-A2B8194A6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306D6D0-0594-4B23-8674-4BBFA942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6AE-A16E-47DB-8A5F-4DAECC8831B9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7D94D5E-FF72-493F-B6F3-ADE625E5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7DF0BC5-8BBB-43D9-94F2-D73ECCFC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AFB-829F-4F1F-B2AD-330CAA48F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95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4909F56-09DC-4EBD-BBF3-8DBD7361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D26581-4C6B-4E84-92B8-88F5DE75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FDD5F02-9582-49AA-9AED-C47BC705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6AE-A16E-47DB-8A5F-4DAECC8831B9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41BAC5F-034A-49CA-A4C9-648C4965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48B48D4-7AEF-4167-97B7-4EB8612F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AFB-829F-4F1F-B2AD-330CAA48F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1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0CAD54-EC2D-42B7-ACC3-6C86EEFD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24A21E0-B0CE-429F-9547-9D0FC8275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5F2DA69-452E-4A67-89BF-24137106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6AE-A16E-47DB-8A5F-4DAECC8831B9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3EA1693-C55B-416C-93AE-6AF0726E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2D86B58-D7D3-4903-80AB-6B807BB5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AFB-829F-4F1F-B2AD-330CAA48F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99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9D4ED3C-AE46-41B9-8C58-D46FC68F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E964402-EE34-4997-87C3-641B296FB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DB65093-8E3D-4FEC-AF7B-1E948AB77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A8BAF97-0F35-4D4E-94E4-7212B704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6AE-A16E-47DB-8A5F-4DAECC8831B9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78D3915-AEB6-4BEC-9BAC-BB43EA59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F28F5AB-18DE-4B06-BC1C-398B2461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AFB-829F-4F1F-B2AD-330CAA48F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4D78F8D-7B92-4297-BCC4-68D62E90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236ABD1-30A9-466E-B981-E5AC7DBB8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A0CBF0E-DBA5-41C3-8438-EE13FD40A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FB9CAA5-6B6B-4CE8-9918-1C8E114E7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5082A2-C4A9-4BAE-88F4-C09C23B9F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E2551A06-CC17-4726-BEA4-D2FA2BCB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6AE-A16E-47DB-8A5F-4DAECC8831B9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E7280303-09B0-4DB2-BEAD-8791722B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0BC31C1E-7182-424D-B57E-6F5CDAF6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AFB-829F-4F1F-B2AD-330CAA48F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11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43F3A9-7AF4-4CB0-B928-EC49CA6A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5966D3D0-F46D-4FF7-82E2-A0009439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6AE-A16E-47DB-8A5F-4DAECC8831B9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002103E-8C7A-44CB-9CCB-F86DE726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80F8FDB-7000-4680-9C1E-966B539B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AFB-829F-4F1F-B2AD-330CAA48F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6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8B818D4-C993-476E-9BFB-C615F203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6AE-A16E-47DB-8A5F-4DAECC8831B9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3C829D-3BF5-47DA-93E8-60B9F941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57A3AD9-683F-444D-B669-D9BA4BD1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AFB-829F-4F1F-B2AD-330CAA48F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03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C305A5-F262-4E16-992E-2EF3C172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93D798B-33E9-4676-B908-792AE0643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E6F4B1A-E67C-44CE-B98F-9FEA0B520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DE0A4AC-299F-4875-B5AA-622C9EB4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6AE-A16E-47DB-8A5F-4DAECC8831B9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ED5B32-ACD4-486A-BC9A-33C0314D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DCE944B-758E-4A75-9DC3-03C5302E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AFB-829F-4F1F-B2AD-330CAA48F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3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EDAC64B-A213-417F-9727-060C3083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A84D4DA3-C70A-4EC6-934B-A6E767A6A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360F677-86C8-4C7A-AA06-32A307E6C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BA4FBE6-245D-4086-9EBB-D8816F4C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96AE-A16E-47DB-8A5F-4DAECC8831B9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4A33D94-474B-4349-8321-B8DDC2B4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8227B0-9C61-4A0A-88F1-ABF59C85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AFB-829F-4F1F-B2AD-330CAA48F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59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73BAB9A-C09A-4F9B-AFE1-2066D66C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02BB277-7FE7-4432-9B2F-941918145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DF6A9A9-3D76-4058-BCC8-C9B7D5938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E96AE-A16E-47DB-8A5F-4DAECC8831B9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F673F89-A874-4D96-8AE4-2F3F0A9F2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3AA91C-4553-4942-A2FC-339F35E94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8AFB-829F-4F1F-B2AD-330CAA48F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56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355F1FA-F8B9-4F0B-B12C-EB348E59C7B4}"/>
              </a:ext>
            </a:extLst>
          </p:cNvPr>
          <p:cNvSpPr txBox="1"/>
          <p:nvPr/>
        </p:nvSpPr>
        <p:spPr>
          <a:xfrm>
            <a:off x="1736942" y="1760021"/>
            <a:ext cx="8718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/>
              <a:t>10</a:t>
            </a:r>
            <a:r>
              <a:rPr lang="ko-KR" altLang="en-US" sz="5400" b="1" dirty="0"/>
              <a:t>조 게임 기획서</a:t>
            </a:r>
            <a:endParaRPr lang="en-US" altLang="ko-KR" sz="5400" b="1" dirty="0"/>
          </a:p>
          <a:p>
            <a:pPr algn="ctr"/>
            <a:r>
              <a:rPr lang="en-US" altLang="ko-KR" sz="5400" b="1" dirty="0"/>
              <a:t>“</a:t>
            </a:r>
            <a:r>
              <a:rPr lang="en-US" altLang="ko-KR" sz="5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 Escape</a:t>
            </a:r>
            <a:r>
              <a:rPr lang="en-US" altLang="ko-KR" sz="5400" b="1" dirty="0"/>
              <a:t>”</a:t>
            </a:r>
            <a:endParaRPr lang="ko-KR" altLang="en-US" sz="54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5EBA486-2CFF-4C53-A470-57273B2F3FED}"/>
              </a:ext>
            </a:extLst>
          </p:cNvPr>
          <p:cNvSpPr txBox="1"/>
          <p:nvPr/>
        </p:nvSpPr>
        <p:spPr>
          <a:xfrm>
            <a:off x="8830849" y="4430211"/>
            <a:ext cx="2931091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dirty="0"/>
              <a:t>16010112 </a:t>
            </a:r>
            <a:r>
              <a:rPr lang="ko-KR" altLang="en-US" sz="2400" dirty="0"/>
              <a:t>권나현</a:t>
            </a:r>
            <a:endParaRPr lang="en-US" altLang="ko-KR" sz="2400" dirty="0"/>
          </a:p>
          <a:p>
            <a:pPr algn="r">
              <a:lnSpc>
                <a:spcPct val="150000"/>
              </a:lnSpc>
            </a:pPr>
            <a:r>
              <a:rPr lang="en-US" altLang="ko-KR" sz="2400" dirty="0"/>
              <a:t>16010120 </a:t>
            </a:r>
            <a:r>
              <a:rPr lang="ko-KR" altLang="en-US" sz="2400" dirty="0" err="1"/>
              <a:t>임승연</a:t>
            </a:r>
            <a:endParaRPr lang="en-US" altLang="ko-KR" sz="2400" dirty="0"/>
          </a:p>
          <a:p>
            <a:pPr algn="r">
              <a:lnSpc>
                <a:spcPct val="150000"/>
              </a:lnSpc>
            </a:pPr>
            <a:r>
              <a:rPr lang="en-US" altLang="ko-KR" sz="2400" dirty="0"/>
              <a:t>16010122 </a:t>
            </a:r>
            <a:r>
              <a:rPr lang="ko-KR" altLang="en-US" sz="2400" dirty="0" err="1"/>
              <a:t>황희선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5151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83765" y="338036"/>
            <a:ext cx="4032448" cy="7680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예상 스크린 화면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361511" y="1705331"/>
            <a:ext cx="118278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■■■</a:t>
            </a:r>
          </a:p>
          <a:p>
            <a:r>
              <a:rPr lang="ko-KR" altLang="en-US" sz="2400" dirty="0"/>
              <a:t>■⒡■</a:t>
            </a:r>
          </a:p>
          <a:p>
            <a:r>
              <a:rPr lang="ko-KR" altLang="en-US" sz="2400" dirty="0"/>
              <a:t>■■■</a:t>
            </a:r>
          </a:p>
          <a:p>
            <a:endParaRPr lang="ko-KR" altLang="en-US" sz="2400" dirty="0"/>
          </a:p>
          <a:p>
            <a:r>
              <a:rPr lang="ko-KR" altLang="en-US" sz="2400" dirty="0"/>
              <a:t>■■■</a:t>
            </a:r>
          </a:p>
          <a:p>
            <a:r>
              <a:rPr lang="ko-KR" altLang="en-US" sz="2400" dirty="0"/>
              <a:t>■○■</a:t>
            </a:r>
          </a:p>
          <a:p>
            <a:r>
              <a:rPr lang="ko-KR" altLang="en-US" sz="2400" dirty="0"/>
              <a:t>■■■</a:t>
            </a:r>
          </a:p>
          <a:p>
            <a:endParaRPr lang="ko-KR" altLang="en-US" sz="2400" dirty="0"/>
          </a:p>
          <a:p>
            <a:r>
              <a:rPr lang="ko-KR" altLang="en-US" sz="2400" dirty="0"/>
              <a:t>■■■</a:t>
            </a:r>
          </a:p>
          <a:p>
            <a:r>
              <a:rPr lang="ko-KR" altLang="en-US" sz="2400" dirty="0"/>
              <a:t>■▷■</a:t>
            </a:r>
          </a:p>
          <a:p>
            <a:r>
              <a:rPr lang="ko-KR" altLang="en-US" sz="2400" dirty="0"/>
              <a:t>■■■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212" y="1705331"/>
            <a:ext cx="8935192" cy="433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6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11824" y="1110777"/>
            <a:ext cx="3024336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ko-KR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플레이어가 달성해야 할 목표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22129" y="2213263"/>
            <a:ext cx="480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스테이지의 끝까지 도달하고 모든 스테이지를 클리어한다</a:t>
            </a:r>
            <a:endParaRPr lang="ko-KR" altLang="en-US" sz="1350" dirty="0"/>
          </a:p>
        </p:txBody>
      </p:sp>
      <p:sp>
        <p:nvSpPr>
          <p:cNvPr id="4" name="직사각형 3"/>
          <p:cNvSpPr/>
          <p:nvPr/>
        </p:nvSpPr>
        <p:spPr>
          <a:xfrm>
            <a:off x="4527410" y="3206843"/>
            <a:ext cx="3024336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ko-KR" alt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규칙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1960" y="4220045"/>
            <a:ext cx="796807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장애물 건드리면 라이프가 차감된다</a:t>
            </a:r>
            <a:r>
              <a:rPr lang="en-US" altLang="ko-KR" sz="1400" dirty="0"/>
              <a:t>.</a:t>
            </a:r>
          </a:p>
          <a:p>
            <a:pPr algn="ctr"/>
            <a:r>
              <a:rPr lang="en-US" altLang="ko-KR" sz="1400" dirty="0"/>
              <a:t>Pc</a:t>
            </a:r>
            <a:r>
              <a:rPr lang="ko-KR" altLang="en-US" sz="1400" dirty="0"/>
              <a:t>의 초기 무기는 프라이팬이며 아이템을 통해 무기가 달라진다</a:t>
            </a:r>
            <a:r>
              <a:rPr lang="en-US" altLang="ko-KR" sz="1400" dirty="0"/>
              <a:t>.</a:t>
            </a:r>
          </a:p>
          <a:p>
            <a:pPr algn="ctr"/>
            <a:r>
              <a:rPr lang="en-US" altLang="ko-KR" sz="1400" dirty="0"/>
              <a:t>Pc</a:t>
            </a:r>
            <a:r>
              <a:rPr lang="ko-KR" altLang="en-US" sz="1400" dirty="0"/>
              <a:t>가 꼭 물리쳐야 하는 </a:t>
            </a:r>
            <a:r>
              <a:rPr lang="en-US" altLang="ko-KR" sz="1400" dirty="0"/>
              <a:t>NPC</a:t>
            </a:r>
            <a:r>
              <a:rPr lang="ko-KR" altLang="en-US" sz="1400" dirty="0"/>
              <a:t>가 존재하고 </a:t>
            </a:r>
            <a:r>
              <a:rPr lang="en-US" altLang="ko-KR" sz="1400" dirty="0"/>
              <a:t>NPC</a:t>
            </a:r>
            <a:r>
              <a:rPr lang="ko-KR" altLang="en-US" sz="1400" dirty="0"/>
              <a:t>를 처치하지 못하고 닿을 때에도 라이프가 차감된다</a:t>
            </a:r>
            <a:r>
              <a:rPr lang="en-US" altLang="ko-KR" sz="1400" dirty="0"/>
              <a:t>.</a:t>
            </a:r>
          </a:p>
          <a:p>
            <a:pPr algn="ctr"/>
            <a:r>
              <a:rPr lang="ko-KR" altLang="en-US" sz="1400" dirty="0"/>
              <a:t>라이프가 모두 차감되면 게임이 종료된다</a:t>
            </a:r>
            <a:r>
              <a:rPr lang="en-US" altLang="ko-KR" sz="1400" dirty="0"/>
              <a:t>.</a:t>
            </a:r>
          </a:p>
          <a:p>
            <a:pPr algn="ctr"/>
            <a:r>
              <a:rPr lang="ko-KR" altLang="en-US" sz="1400" dirty="0"/>
              <a:t>스테이지는 총 </a:t>
            </a:r>
            <a:r>
              <a:rPr lang="en-US" altLang="ko-KR" sz="1400" dirty="0"/>
              <a:t>3</a:t>
            </a:r>
            <a:r>
              <a:rPr lang="ko-KR" altLang="en-US" sz="1400" dirty="0"/>
              <a:t>개로 구성되어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26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0580FCDA-36D9-4CD2-AF08-68F9D3242571}"/>
              </a:ext>
            </a:extLst>
          </p:cNvPr>
          <p:cNvGrpSpPr/>
          <p:nvPr/>
        </p:nvGrpSpPr>
        <p:grpSpPr>
          <a:xfrm>
            <a:off x="806255" y="1195618"/>
            <a:ext cx="4458878" cy="2080707"/>
            <a:chOff x="806255" y="1195618"/>
            <a:chExt cx="4458878" cy="2080707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B92C7C6A-B87A-4694-87F0-4FDAB040E958}"/>
                </a:ext>
              </a:extLst>
            </p:cNvPr>
            <p:cNvSpPr/>
            <p:nvPr/>
          </p:nvSpPr>
          <p:spPr>
            <a:xfrm>
              <a:off x="806255" y="1446276"/>
              <a:ext cx="4458878" cy="1830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523527" y="1195618"/>
              <a:ext cx="3024336" cy="5760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ko-KR" sz="13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UI </a:t>
              </a:r>
              <a:r>
                <a:rPr lang="ko-KR" altLang="en-US" sz="13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제공 정보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113005" y="2054629"/>
              <a:ext cx="184537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게임 창의 크기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라이프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PC</a:t>
              </a:r>
              <a:r>
                <a:rPr lang="ko-KR" altLang="en-US" sz="1400" dirty="0"/>
                <a:t>의 현재 진행 정도</a:t>
              </a:r>
              <a:endParaRPr lang="en-US" altLang="ko-KR" sz="14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02A49AE6-A941-4FF7-8BDC-BA3A4CD9F800}"/>
              </a:ext>
            </a:extLst>
          </p:cNvPr>
          <p:cNvGrpSpPr/>
          <p:nvPr/>
        </p:nvGrpSpPr>
        <p:grpSpPr>
          <a:xfrm>
            <a:off x="6395509" y="1195618"/>
            <a:ext cx="5048178" cy="2066016"/>
            <a:chOff x="6395509" y="1195618"/>
            <a:chExt cx="5048178" cy="2066016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F165E0E-421B-4F91-BF83-A8D130219945}"/>
                </a:ext>
              </a:extLst>
            </p:cNvPr>
            <p:cNvSpPr txBox="1"/>
            <p:nvPr/>
          </p:nvSpPr>
          <p:spPr>
            <a:xfrm>
              <a:off x="6395509" y="2162351"/>
              <a:ext cx="50481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3</a:t>
              </a:r>
              <a:r>
                <a:rPr lang="ko-KR" altLang="en-US" sz="1400" dirty="0"/>
                <a:t>개의 스테이지로 구성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뒤에 스테이지로 진행될수록 더 길어지고 장애물이 많아진다</a:t>
              </a:r>
              <a:endParaRPr lang="en-US" altLang="ko-KR" sz="14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A39C90E0-823F-48EF-B4C2-F583D54B2164}"/>
                </a:ext>
              </a:extLst>
            </p:cNvPr>
            <p:cNvSpPr/>
            <p:nvPr/>
          </p:nvSpPr>
          <p:spPr>
            <a:xfrm>
              <a:off x="6395509" y="1431585"/>
              <a:ext cx="5048178" cy="1830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1F8FFEDB-2F21-40AC-A17E-CCD7674651F8}"/>
                </a:ext>
              </a:extLst>
            </p:cNvPr>
            <p:cNvSpPr/>
            <p:nvPr/>
          </p:nvSpPr>
          <p:spPr>
            <a:xfrm>
              <a:off x="7407424" y="1195618"/>
              <a:ext cx="3024336" cy="5760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ko-KR" altLang="en-US" sz="13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스테이지 구성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D97169E9-8262-41EE-BC01-69887007C573}"/>
              </a:ext>
            </a:extLst>
          </p:cNvPr>
          <p:cNvGrpSpPr/>
          <p:nvPr/>
        </p:nvGrpSpPr>
        <p:grpSpPr>
          <a:xfrm>
            <a:off x="3725163" y="3652303"/>
            <a:ext cx="4458878" cy="2168174"/>
            <a:chOff x="3810004" y="3596366"/>
            <a:chExt cx="4458878" cy="2168174"/>
          </a:xfrm>
        </p:grpSpPr>
        <p:sp>
          <p:nvSpPr>
            <p:cNvPr id="5" name="TextBox 4"/>
            <p:cNvSpPr txBox="1"/>
            <p:nvPr/>
          </p:nvSpPr>
          <p:spPr>
            <a:xfrm>
              <a:off x="5236178" y="4609568"/>
              <a:ext cx="16065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스페이스 바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점프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Shift : PC </a:t>
              </a:r>
              <a:r>
                <a:rPr lang="ko-KR" altLang="en-US" sz="1400" dirty="0"/>
                <a:t>공격 키</a:t>
              </a:r>
              <a:endParaRPr lang="en-US" altLang="ko-KR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866D4141-06EC-4616-B234-C9CE88D3AAF5}"/>
                </a:ext>
              </a:extLst>
            </p:cNvPr>
            <p:cNvSpPr/>
            <p:nvPr/>
          </p:nvSpPr>
          <p:spPr>
            <a:xfrm>
              <a:off x="3810004" y="3934491"/>
              <a:ext cx="4458878" cy="1830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470850" y="3596366"/>
              <a:ext cx="3024336" cy="5760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ko-KR" altLang="en-US" sz="13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사용자 입력 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9940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DDA5C46-5BF0-42B3-80B7-51511016556B}"/>
              </a:ext>
            </a:extLst>
          </p:cNvPr>
          <p:cNvSpPr txBox="1"/>
          <p:nvPr/>
        </p:nvSpPr>
        <p:spPr>
          <a:xfrm>
            <a:off x="2262432" y="448583"/>
            <a:ext cx="1065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/>
              <a:t>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DA0639-BE3D-4BB5-BBEF-C6FBC8ABF1B3}"/>
              </a:ext>
            </a:extLst>
          </p:cNvPr>
          <p:cNvSpPr txBox="1"/>
          <p:nvPr/>
        </p:nvSpPr>
        <p:spPr>
          <a:xfrm>
            <a:off x="1894787" y="2204314"/>
            <a:ext cx="180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/>
              <a:t>┐┌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606FD04-CFC5-4801-B806-DA81B7A72998}"/>
              </a:ext>
            </a:extLst>
          </p:cNvPr>
          <p:cNvSpPr txBox="1"/>
          <p:nvPr/>
        </p:nvSpPr>
        <p:spPr>
          <a:xfrm>
            <a:off x="1819373" y="4125939"/>
            <a:ext cx="1508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   ■</a:t>
            </a:r>
            <a:endParaRPr lang="en-US" altLang="ko-KR" sz="4800" dirty="0"/>
          </a:p>
          <a:p>
            <a:pPr algn="ctr"/>
            <a:r>
              <a:rPr lang="ko-KR" altLang="en-US" sz="4800" dirty="0"/>
              <a:t>■■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DC93247-9909-418E-A244-5B06F353E18E}"/>
              </a:ext>
            </a:extLst>
          </p:cNvPr>
          <p:cNvSpPr txBox="1"/>
          <p:nvPr/>
        </p:nvSpPr>
        <p:spPr>
          <a:xfrm>
            <a:off x="5836597" y="251830"/>
            <a:ext cx="1065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/>
              <a:t>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7921B76-3478-4326-A873-35C9BBA602F5}"/>
              </a:ext>
            </a:extLst>
          </p:cNvPr>
          <p:cNvSpPr txBox="1"/>
          <p:nvPr/>
        </p:nvSpPr>
        <p:spPr>
          <a:xfrm>
            <a:off x="5836597" y="2224271"/>
            <a:ext cx="1065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/>
              <a:t>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162BBD8-BA86-462B-AED3-A071FE5E1056}"/>
              </a:ext>
            </a:extLst>
          </p:cNvPr>
          <p:cNvSpPr txBox="1"/>
          <p:nvPr/>
        </p:nvSpPr>
        <p:spPr>
          <a:xfrm>
            <a:off x="7769260" y="4386985"/>
            <a:ext cx="1065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/>
              <a:t>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C50DD12-D9C9-4DA8-B297-38539AE11469}"/>
              </a:ext>
            </a:extLst>
          </p:cNvPr>
          <p:cNvSpPr txBox="1"/>
          <p:nvPr/>
        </p:nvSpPr>
        <p:spPr>
          <a:xfrm>
            <a:off x="1168923" y="1212535"/>
            <a:ext cx="36441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압정</a:t>
            </a:r>
            <a:r>
              <a:rPr lang="en-US" altLang="ko-KR" dirty="0"/>
              <a:t> : </a:t>
            </a:r>
          </a:p>
          <a:p>
            <a:pPr algn="ctr"/>
            <a:r>
              <a:rPr lang="ko-KR" altLang="en-US" dirty="0"/>
              <a:t>바닥에서 위로 솟아 있는 장애물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830A413B-8CF2-43E1-9A36-905E10EAD7C0}"/>
              </a:ext>
            </a:extLst>
          </p:cNvPr>
          <p:cNvSpPr/>
          <p:nvPr/>
        </p:nvSpPr>
        <p:spPr>
          <a:xfrm>
            <a:off x="1093509" y="3302411"/>
            <a:ext cx="371951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/>
              <a:t>구덩이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pPr algn="ctr"/>
            <a:r>
              <a:rPr lang="ko-KR" altLang="en-US" dirty="0"/>
              <a:t>바닥으로 떨어지는 것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5A43686-D33E-4E42-BF39-DC4E547493BA}"/>
              </a:ext>
            </a:extLst>
          </p:cNvPr>
          <p:cNvSpPr/>
          <p:nvPr/>
        </p:nvSpPr>
        <p:spPr>
          <a:xfrm>
            <a:off x="1425922" y="5678556"/>
            <a:ext cx="273825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/>
              <a:t>계단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pPr algn="ctr"/>
            <a:r>
              <a:rPr lang="ko-KR" altLang="en-US" dirty="0"/>
              <a:t>위로 뛰어야 하는 장애물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B314CF11-65D0-4CFA-B359-E1016DC00AC3}"/>
              </a:ext>
            </a:extLst>
          </p:cNvPr>
          <p:cNvSpPr/>
          <p:nvPr/>
        </p:nvSpPr>
        <p:spPr>
          <a:xfrm>
            <a:off x="5346814" y="1267493"/>
            <a:ext cx="242566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/>
              <a:t>역삼각형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pPr algn="ctr"/>
            <a:r>
              <a:rPr lang="ko-KR" altLang="en-US" dirty="0"/>
              <a:t>점프하면 닿는 장애물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66F6F6B7-99E6-4482-98DB-F9B45124349E}"/>
              </a:ext>
            </a:extLst>
          </p:cNvPr>
          <p:cNvSpPr/>
          <p:nvPr/>
        </p:nvSpPr>
        <p:spPr>
          <a:xfrm>
            <a:off x="5346814" y="3280035"/>
            <a:ext cx="242566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/>
              <a:t>허공에 삼각형 </a:t>
            </a:r>
            <a:r>
              <a:rPr lang="en-US" altLang="ko-KR" dirty="0"/>
              <a:t>: </a:t>
            </a:r>
          </a:p>
          <a:p>
            <a:pPr algn="ctr"/>
            <a:r>
              <a:rPr lang="ko-KR" altLang="en-US" dirty="0"/>
              <a:t>뛰어서 피하는 장애물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E39383AF-41EF-4703-B48E-4E8AFBD47027}"/>
              </a:ext>
            </a:extLst>
          </p:cNvPr>
          <p:cNvSpPr/>
          <p:nvPr/>
        </p:nvSpPr>
        <p:spPr>
          <a:xfrm>
            <a:off x="5346814" y="5402648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000" b="1" dirty="0"/>
              <a:t>위 아래로 움직이는 장애물 </a:t>
            </a:r>
            <a:r>
              <a:rPr lang="en-US" altLang="ko-KR" dirty="0"/>
              <a:t>: </a:t>
            </a:r>
          </a:p>
          <a:p>
            <a:pPr algn="ctr"/>
            <a:r>
              <a:rPr lang="ko-KR" altLang="en-US" dirty="0"/>
              <a:t>오는 속도에 따라서 점프하거나 하지 말아야 하는 장애물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D520499-87A3-42CE-9854-9ABAFE1025B7}"/>
              </a:ext>
            </a:extLst>
          </p:cNvPr>
          <p:cNvSpPr txBox="1"/>
          <p:nvPr/>
        </p:nvSpPr>
        <p:spPr>
          <a:xfrm>
            <a:off x="9590036" y="975105"/>
            <a:ext cx="10652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/>
              <a:t>∪</a:t>
            </a:r>
            <a:endParaRPr lang="en-US" altLang="ko-KR" sz="6000" dirty="0"/>
          </a:p>
          <a:p>
            <a:pPr algn="ctr"/>
            <a:r>
              <a:rPr lang="ko-KR" altLang="en-US" sz="6000" dirty="0"/>
              <a:t>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9F10BA74-7772-4D63-B731-E80145EE4274}"/>
              </a:ext>
            </a:extLst>
          </p:cNvPr>
          <p:cNvSpPr/>
          <p:nvPr/>
        </p:nvSpPr>
        <p:spPr>
          <a:xfrm>
            <a:off x="8523852" y="2827239"/>
            <a:ext cx="333296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/>
              <a:t>식인식물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pPr algn="ctr"/>
            <a:r>
              <a:rPr lang="ko-KR" altLang="en-US" dirty="0"/>
              <a:t>닿으면 라이프 두 개를 깎는다</a:t>
            </a:r>
            <a:r>
              <a:rPr lang="en-US" altLang="ko-KR" dirty="0"/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DEA73EF-2941-475D-9F2A-5951406D3504}"/>
              </a:ext>
            </a:extLst>
          </p:cNvPr>
          <p:cNvSpPr/>
          <p:nvPr/>
        </p:nvSpPr>
        <p:spPr>
          <a:xfrm>
            <a:off x="8523852" y="297997"/>
            <a:ext cx="3024336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장애물</a:t>
            </a:r>
          </a:p>
        </p:txBody>
      </p:sp>
    </p:spTree>
    <p:extLst>
      <p:ext uri="{BB962C8B-B14F-4D97-AF65-F5344CB8AC3E}">
        <p14:creationId xmlns:p14="http://schemas.microsoft.com/office/powerpoint/2010/main" val="2179713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AB5A65F-979B-4FC7-BF96-A33989262425}"/>
              </a:ext>
            </a:extLst>
          </p:cNvPr>
          <p:cNvSpPr/>
          <p:nvPr/>
        </p:nvSpPr>
        <p:spPr>
          <a:xfrm>
            <a:off x="727885" y="260290"/>
            <a:ext cx="3024336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아이템</a:t>
            </a:r>
          </a:p>
        </p:txBody>
      </p:sp>
      <p:sp>
        <p:nvSpPr>
          <p:cNvPr id="6" name="웃는 얼굴 5">
            <a:extLst>
              <a:ext uri="{FF2B5EF4-FFF2-40B4-BE49-F238E27FC236}">
                <a16:creationId xmlns="" xmlns:a16="http://schemas.microsoft.com/office/drawing/2014/main" id="{02EA2F4A-86C8-46B3-A8D1-282B2DC2241E}"/>
              </a:ext>
            </a:extLst>
          </p:cNvPr>
          <p:cNvSpPr/>
          <p:nvPr/>
        </p:nvSpPr>
        <p:spPr>
          <a:xfrm>
            <a:off x="1941921" y="1347004"/>
            <a:ext cx="1036949" cy="980387"/>
          </a:xfrm>
          <a:prstGeom prst="smileyFac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E4CE630-06F1-4FA1-8DC6-5410204750F4}"/>
              </a:ext>
            </a:extLst>
          </p:cNvPr>
          <p:cNvSpPr/>
          <p:nvPr/>
        </p:nvSpPr>
        <p:spPr>
          <a:xfrm>
            <a:off x="2815782" y="5084324"/>
            <a:ext cx="206659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/>
              <a:t>무기 </a:t>
            </a:r>
            <a:r>
              <a:rPr lang="en-US" altLang="ko-KR" sz="2000" b="1" dirty="0"/>
              <a:t>: </a:t>
            </a:r>
          </a:p>
          <a:p>
            <a:r>
              <a:rPr lang="ko-KR" altLang="en-US" dirty="0"/>
              <a:t>프라이팬</a:t>
            </a:r>
            <a:r>
              <a:rPr lang="en-US" altLang="ko-KR" dirty="0"/>
              <a:t>, </a:t>
            </a:r>
            <a:r>
              <a:rPr lang="ko-KR" altLang="en-US" dirty="0"/>
              <a:t>총</a:t>
            </a:r>
            <a:r>
              <a:rPr lang="en-US" altLang="ko-KR" dirty="0"/>
              <a:t>, </a:t>
            </a:r>
            <a:r>
              <a:rPr lang="ko-KR" altLang="en-US" dirty="0"/>
              <a:t>화살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3831073-BA4D-4AC4-A87F-5B5CBE63B9E3}"/>
              </a:ext>
            </a:extLst>
          </p:cNvPr>
          <p:cNvSpPr/>
          <p:nvPr/>
        </p:nvSpPr>
        <p:spPr>
          <a:xfrm>
            <a:off x="3549845" y="1498643"/>
            <a:ext cx="392126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/>
              <a:t>무적 아이템 </a:t>
            </a:r>
            <a:r>
              <a:rPr lang="en-US" altLang="ko-KR" sz="2000" b="1" dirty="0"/>
              <a:t>: </a:t>
            </a:r>
          </a:p>
          <a:p>
            <a:r>
              <a:rPr lang="ko-KR" altLang="en-US" dirty="0"/>
              <a:t>모든 장애물과 </a:t>
            </a:r>
            <a:r>
              <a:rPr lang="en-US" altLang="ko-KR" dirty="0"/>
              <a:t>NPC</a:t>
            </a:r>
            <a:r>
              <a:rPr lang="ko-KR" altLang="en-US" dirty="0"/>
              <a:t>를 통과한다</a:t>
            </a:r>
            <a:r>
              <a:rPr lang="en-US" altLang="ko-KR" dirty="0"/>
              <a:t>(5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4242A27-004E-4081-9C59-6180456A70B1}"/>
              </a:ext>
            </a:extLst>
          </p:cNvPr>
          <p:cNvSpPr txBox="1"/>
          <p:nvPr/>
        </p:nvSpPr>
        <p:spPr>
          <a:xfrm>
            <a:off x="2815782" y="3214539"/>
            <a:ext cx="8389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◎</a:t>
            </a:r>
            <a:endParaRPr lang="en-US" altLang="ko-KR" sz="4400" dirty="0"/>
          </a:p>
          <a:p>
            <a:pPr algn="ctr"/>
            <a:r>
              <a:rPr lang="en-US" altLang="ko-KR" sz="4400" dirty="0"/>
              <a:t>|</a:t>
            </a:r>
            <a:endParaRPr lang="ko-KR" alt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7032F4A-8146-4268-9DDE-BABA0DB3872E}"/>
              </a:ext>
            </a:extLst>
          </p:cNvPr>
          <p:cNvSpPr txBox="1"/>
          <p:nvPr/>
        </p:nvSpPr>
        <p:spPr>
          <a:xfrm>
            <a:off x="4593386" y="3152984"/>
            <a:ext cx="1036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/>
              <a:t>F</a:t>
            </a:r>
            <a:endParaRPr lang="ko-KR" altLang="en-US" sz="96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2CD751F-829F-4FA6-A841-A695BE4CFA43}"/>
              </a:ext>
            </a:extLst>
          </p:cNvPr>
          <p:cNvSpPr txBox="1"/>
          <p:nvPr/>
        </p:nvSpPr>
        <p:spPr>
          <a:xfrm>
            <a:off x="6568953" y="3112590"/>
            <a:ext cx="1036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/>
              <a:t>D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47010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152DF2-106A-4D38-9264-A3B09BAEF846}"/>
              </a:ext>
            </a:extLst>
          </p:cNvPr>
          <p:cNvSpPr/>
          <p:nvPr/>
        </p:nvSpPr>
        <p:spPr>
          <a:xfrm>
            <a:off x="727885" y="260290"/>
            <a:ext cx="3024336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NPC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599C9A4-FC69-42A9-BEC2-97D3651AABEA}"/>
              </a:ext>
            </a:extLst>
          </p:cNvPr>
          <p:cNvSpPr txBox="1"/>
          <p:nvPr/>
        </p:nvSpPr>
        <p:spPr>
          <a:xfrm>
            <a:off x="1142872" y="1404594"/>
            <a:ext cx="24018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■   ■■</a:t>
            </a:r>
            <a:endParaRPr lang="en-US" altLang="ko-KR" sz="2800" dirty="0"/>
          </a:p>
          <a:p>
            <a:r>
              <a:rPr lang="ko-KR" altLang="en-US" sz="2800" dirty="0"/>
              <a:t>■■■■   ■</a:t>
            </a:r>
            <a:endParaRPr lang="en-US" altLang="ko-KR" sz="2800" dirty="0"/>
          </a:p>
          <a:p>
            <a:r>
              <a:rPr lang="en-US" altLang="ko-KR" sz="2800" dirty="0"/>
              <a:t>      </a:t>
            </a:r>
            <a:r>
              <a:rPr lang="ko-KR" altLang="en-US" sz="2800" dirty="0"/>
              <a:t>■■■■</a:t>
            </a:r>
            <a:endParaRPr lang="en-US" altLang="ko-KR" sz="2800" dirty="0"/>
          </a:p>
          <a:p>
            <a:r>
              <a:rPr lang="en-US" altLang="ko-KR" sz="2800" dirty="0"/>
              <a:t>      </a:t>
            </a:r>
            <a:r>
              <a:rPr lang="ko-KR" altLang="en-US" sz="2800" dirty="0"/>
              <a:t>■■</a:t>
            </a:r>
            <a:endParaRPr lang="en-US" altLang="ko-KR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98E4EE2D-8EE4-4B57-BD23-5A5C41DC29B0}"/>
              </a:ext>
            </a:extLst>
          </p:cNvPr>
          <p:cNvSpPr/>
          <p:nvPr/>
        </p:nvSpPr>
        <p:spPr>
          <a:xfrm>
            <a:off x="4483741" y="212786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PC</a:t>
            </a:r>
            <a:r>
              <a:rPr lang="ko-KR" altLang="en-US" dirty="0"/>
              <a:t>보다 점프할 수 없는 크기여서 꼭 파괴해야 하는 </a:t>
            </a:r>
            <a:r>
              <a:rPr lang="en-US" altLang="ko-KR" dirty="0"/>
              <a:t>NPC</a:t>
            </a:r>
          </a:p>
        </p:txBody>
      </p:sp>
      <p:pic>
        <p:nvPicPr>
          <p:cNvPr id="9" name="그래픽 8" descr="채우기 없는 슬픈 얼굴">
            <a:extLst>
              <a:ext uri="{FF2B5EF4-FFF2-40B4-BE49-F238E27FC236}">
                <a16:creationId xmlns="" xmlns:a16="http://schemas.microsoft.com/office/drawing/2014/main" id="{97FF17AA-63F7-4733-AFBB-623F680FDA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2418" y="3429000"/>
            <a:ext cx="1435741" cy="143574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475C3A1-FEE9-44CF-8CED-D02B18F1A2FE}"/>
              </a:ext>
            </a:extLst>
          </p:cNvPr>
          <p:cNvSpPr/>
          <p:nvPr/>
        </p:nvSpPr>
        <p:spPr>
          <a:xfrm>
            <a:off x="4483741" y="37036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PC</a:t>
            </a:r>
            <a:r>
              <a:rPr lang="ko-KR" altLang="en-US" dirty="0"/>
              <a:t>가 넘어갈 수 있는 크기의 </a:t>
            </a:r>
            <a:r>
              <a:rPr lang="en-US" altLang="ko-KR" dirty="0"/>
              <a:t>NPC </a:t>
            </a:r>
          </a:p>
          <a:p>
            <a:r>
              <a:rPr lang="ko-KR" altLang="en-US" dirty="0"/>
              <a:t>닿으면 일정시간 동안 빨라진다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EEC40C23-36C7-4DB3-940D-850C122EC3E5}"/>
              </a:ext>
            </a:extLst>
          </p:cNvPr>
          <p:cNvSpPr/>
          <p:nvPr/>
        </p:nvSpPr>
        <p:spPr>
          <a:xfrm>
            <a:off x="418003" y="5073265"/>
            <a:ext cx="113559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/>
              <a:t>“</a:t>
            </a:r>
            <a:r>
              <a:rPr lang="ko-KR" altLang="en-US" sz="3200" dirty="0"/>
              <a:t>두 </a:t>
            </a:r>
            <a:r>
              <a:rPr lang="en-US" altLang="ko-KR" sz="3200" dirty="0"/>
              <a:t>NPC</a:t>
            </a:r>
            <a:r>
              <a:rPr lang="ko-KR" altLang="en-US" sz="3200" dirty="0"/>
              <a:t>는 모두 </a:t>
            </a:r>
            <a:r>
              <a:rPr lang="en-US" altLang="ko-KR" sz="3200" dirty="0"/>
              <a:t>PC</a:t>
            </a:r>
            <a:r>
              <a:rPr lang="ko-KR" altLang="en-US" sz="3200" dirty="0"/>
              <a:t>의 위치로 공격한다</a:t>
            </a:r>
            <a:r>
              <a:rPr lang="en-US" altLang="ko-KR" sz="3200" dirty="0"/>
              <a:t>.”</a:t>
            </a:r>
          </a:p>
          <a:p>
            <a:pPr algn="ctr"/>
            <a:r>
              <a:rPr lang="en-US" altLang="ko-KR" sz="3200" dirty="0"/>
              <a:t>NPC</a:t>
            </a:r>
            <a:r>
              <a:rPr lang="ko-KR" altLang="en-US" sz="3200" dirty="0"/>
              <a:t>의 모양은 </a:t>
            </a:r>
            <a:r>
              <a:rPr lang="ko-KR" altLang="en-US" sz="3200" dirty="0" err="1"/>
              <a:t>인스타그램</a:t>
            </a:r>
            <a:r>
              <a:rPr lang="en-US" altLang="ko-KR" sz="3200" dirty="0"/>
              <a:t>, </a:t>
            </a:r>
            <a:r>
              <a:rPr lang="ko-KR" altLang="en-US" sz="3200" dirty="0"/>
              <a:t>페이스북</a:t>
            </a:r>
            <a:r>
              <a:rPr lang="en-US" altLang="ko-KR" sz="3200" dirty="0"/>
              <a:t>, </a:t>
            </a:r>
            <a:r>
              <a:rPr lang="ko-KR" altLang="en-US" sz="3200" dirty="0"/>
              <a:t>유튜브를 본 따 만들 것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801062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279477"/>
              </p:ext>
            </p:extLst>
          </p:nvPr>
        </p:nvGraphicFramePr>
        <p:xfrm>
          <a:off x="1847528" y="908721"/>
          <a:ext cx="8568954" cy="49478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1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05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장애물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충돌 검사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7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임승연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2018-11-09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Ver</a:t>
                      </a:r>
                      <a:r>
                        <a:rPr lang="en-US" altLang="ko-KR" sz="1200" dirty="0"/>
                        <a:t> 0.5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게임 판 배열 내의 장애물의 좌표를 비교한다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장애물이 동일한 위치에 있을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충돌에 해당하는 값을 반환한다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장애물이 동일한 위치에 있지 않을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비충돌에</a:t>
                      </a:r>
                      <a:r>
                        <a:rPr lang="ko-KR" altLang="en-US" sz="1200" dirty="0"/>
                        <a:t> 해당하는 값을 반환한다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baseline="0" dirty="0"/>
                        <a:t>장애물이 왼쪽으로 이동되며 출력되는 동안 계속해서 실시된다</a:t>
                      </a:r>
                      <a:r>
                        <a:rPr lang="en-US" altLang="ko-KR" sz="1200" baseline="0" dirty="0"/>
                        <a:t>. </a:t>
                      </a:r>
                      <a:r>
                        <a:rPr lang="en-US" altLang="ko-KR" sz="1200" dirty="0"/>
                        <a:t>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2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입력데이터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 입력으로 갱신된 </a:t>
                      </a:r>
                      <a:r>
                        <a:rPr lang="en-US" altLang="ko-KR" sz="1200" dirty="0"/>
                        <a:t>PC </a:t>
                      </a:r>
                      <a:r>
                        <a:rPr lang="ko-KR" altLang="en-US" sz="1200" dirty="0"/>
                        <a:t>좌표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latinLnBrk="1"/>
                      <a:r>
                        <a:rPr lang="ko-KR" altLang="en-US" sz="1200" dirty="0"/>
                        <a:t>게임 판 배열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출력데이터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충돌 여부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27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테스트 방법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장애물이 충돌했을 경우의 반환 값 검사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장애물이 충돌하지 않았을 경우의</a:t>
                      </a:r>
                      <a:r>
                        <a:rPr lang="ko-KR" altLang="en-US" sz="1200" baseline="0" dirty="0"/>
                        <a:t> 반환 값 검사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를 장애물과 충돌시켜 충돌 검사</a:t>
                      </a:r>
                      <a:endParaRPr lang="en-US" altLang="ko-K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16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장애물이 동일한 좌표에 있을 때 충돌하는지 여부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장애물이 동일한 좌표에 있지 않을 때 충돌하는지 여부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장애물이 충돌했을 때 해당 값을 반환하는지 여부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장애물이 충돌하지 않았을 때 해당 값을 반환하는지 여부</a:t>
                      </a:r>
                      <a:endParaRPr lang="en-US" altLang="ko-K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2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F1</a:t>
                      </a:r>
                      <a:r>
                        <a:rPr lang="en-US" altLang="ko-KR" sz="1200" baseline="0" dirty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079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16719"/>
              </p:ext>
            </p:extLst>
          </p:nvPr>
        </p:nvGraphicFramePr>
        <p:xfrm>
          <a:off x="1847528" y="908721"/>
          <a:ext cx="8568954" cy="49478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1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05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NPC</a:t>
                      </a:r>
                      <a:r>
                        <a:rPr lang="en-US" altLang="ko-KR" sz="1200" baseline="0" dirty="0"/>
                        <a:t> Attack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충돌 검사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7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임승연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2018-11-02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Ver</a:t>
                      </a:r>
                      <a:r>
                        <a:rPr lang="en-US" altLang="ko-KR" sz="1200" dirty="0"/>
                        <a:t> 0.5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갱신된 </a:t>
                      </a:r>
                      <a:r>
                        <a:rPr lang="en-US" altLang="ko-KR" sz="1200" dirty="0"/>
                        <a:t>NPC</a:t>
                      </a:r>
                      <a:r>
                        <a:rPr lang="en-US" altLang="ko-KR" sz="1200" baseline="0" dirty="0"/>
                        <a:t> Attack</a:t>
                      </a:r>
                      <a:r>
                        <a:rPr lang="ko-KR" altLang="en-US" sz="1200" dirty="0"/>
                        <a:t>의 좌표를 비교한다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NPC</a:t>
                      </a:r>
                      <a:r>
                        <a:rPr lang="en-US" altLang="ko-KR" sz="1200" baseline="0" dirty="0"/>
                        <a:t> Attack</a:t>
                      </a:r>
                      <a:r>
                        <a:rPr lang="ko-KR" altLang="en-US" sz="1200" dirty="0"/>
                        <a:t>이 동일한 위치에 있을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충돌에 해당하는 값을 반환한다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NPC</a:t>
                      </a:r>
                      <a:r>
                        <a:rPr lang="en-US" altLang="ko-KR" sz="1200" baseline="0" dirty="0"/>
                        <a:t> Attack</a:t>
                      </a:r>
                      <a:r>
                        <a:rPr lang="ko-KR" altLang="en-US" sz="1200" dirty="0"/>
                        <a:t>이 동일한 위치에 있지 않을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비충돌에</a:t>
                      </a:r>
                      <a:r>
                        <a:rPr lang="ko-KR" altLang="en-US" sz="1200" dirty="0"/>
                        <a:t> 해당하는 값을 반환한다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200" baseline="0" dirty="0"/>
                        <a:t>NPC Attack</a:t>
                      </a:r>
                      <a:r>
                        <a:rPr lang="ko-KR" altLang="en-US" sz="1200" baseline="0" dirty="0"/>
                        <a:t>의 갱신 후 혹은 </a:t>
                      </a:r>
                      <a:r>
                        <a:rPr lang="en-US" altLang="ko-KR" sz="1200" baseline="0" dirty="0"/>
                        <a:t>PC</a:t>
                      </a:r>
                      <a:r>
                        <a:rPr lang="ko-KR" altLang="en-US" sz="1200" baseline="0" dirty="0"/>
                        <a:t>의 움직임 제어 후 실시된다</a:t>
                      </a:r>
                      <a:r>
                        <a:rPr lang="en-US" altLang="ko-KR" sz="1200" baseline="0" dirty="0"/>
                        <a:t>. </a:t>
                      </a:r>
                      <a:r>
                        <a:rPr lang="en-US" altLang="ko-KR" sz="1200" dirty="0"/>
                        <a:t>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2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입력데이터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의 현재 좌표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latinLnBrk="1"/>
                      <a:r>
                        <a:rPr lang="ko-KR" altLang="en-US" sz="1200" dirty="0"/>
                        <a:t>갱신된 </a:t>
                      </a:r>
                      <a:r>
                        <a:rPr lang="en-US" altLang="ko-KR" sz="1200" dirty="0"/>
                        <a:t>NPC Attack </a:t>
                      </a:r>
                      <a:r>
                        <a:rPr lang="ko-KR" altLang="en-US" sz="1200" dirty="0"/>
                        <a:t>좌표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출력데이터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충돌 여부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27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테스트 방법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NPC</a:t>
                      </a:r>
                      <a:r>
                        <a:rPr lang="en-US" altLang="ko-KR" sz="1200" baseline="0" dirty="0"/>
                        <a:t> Attack</a:t>
                      </a:r>
                      <a:r>
                        <a:rPr lang="ko-KR" altLang="en-US" sz="1200" baseline="0" dirty="0"/>
                        <a:t>이</a:t>
                      </a:r>
                      <a:r>
                        <a:rPr lang="ko-KR" altLang="en-US" sz="1200" dirty="0"/>
                        <a:t> 충돌했을 경우의 반환 값 검사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NPC</a:t>
                      </a:r>
                      <a:r>
                        <a:rPr lang="en-US" altLang="ko-KR" sz="1200" baseline="0" dirty="0"/>
                        <a:t> Attack</a:t>
                      </a:r>
                      <a:r>
                        <a:rPr lang="ko-KR" altLang="en-US" sz="1200" dirty="0"/>
                        <a:t>이 충돌하지 않았을 경우의</a:t>
                      </a:r>
                      <a:r>
                        <a:rPr lang="ko-KR" altLang="en-US" sz="1200" baseline="0" dirty="0"/>
                        <a:t> 반환 값 검사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를 임의로 충돌시킨 후 충돌 여부 검사</a:t>
                      </a:r>
                      <a:endParaRPr lang="en-US" altLang="ko-K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16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NPC</a:t>
                      </a:r>
                      <a:r>
                        <a:rPr lang="en-US" altLang="ko-KR" sz="1200" baseline="0" dirty="0"/>
                        <a:t> Attack</a:t>
                      </a:r>
                      <a:r>
                        <a:rPr lang="ko-KR" altLang="en-US" sz="1200" dirty="0"/>
                        <a:t>이 동일한 좌표에 있을 때 충돌하는지 여부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NPC</a:t>
                      </a:r>
                      <a:r>
                        <a:rPr lang="en-US" altLang="ko-KR" sz="1200" baseline="0" dirty="0"/>
                        <a:t> Attack</a:t>
                      </a:r>
                      <a:r>
                        <a:rPr lang="ko-KR" altLang="en-US" sz="1200" dirty="0"/>
                        <a:t>이 동일한 좌표에 있지 않을 때 충돌하는지 여부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NPC</a:t>
                      </a:r>
                      <a:r>
                        <a:rPr lang="en-US" altLang="ko-KR" sz="1200" baseline="0" dirty="0"/>
                        <a:t> Attack</a:t>
                      </a:r>
                      <a:r>
                        <a:rPr lang="ko-KR" altLang="en-US" sz="1200" dirty="0"/>
                        <a:t>이 충돌했을 때 해당 값을 반환하는지 여부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NPC</a:t>
                      </a:r>
                      <a:r>
                        <a:rPr lang="en-US" altLang="ko-KR" sz="1200" baseline="0" dirty="0"/>
                        <a:t> Attack</a:t>
                      </a:r>
                      <a:r>
                        <a:rPr lang="ko-KR" altLang="en-US" sz="1200" dirty="0"/>
                        <a:t>이 충돌하지 않았을 때 해당 값을 반환하는지 여부</a:t>
                      </a:r>
                      <a:endParaRPr lang="en-US" altLang="ko-K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2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F1</a:t>
                      </a:r>
                      <a:r>
                        <a:rPr lang="en-US" altLang="ko-KR" sz="1200" baseline="0" dirty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251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538714"/>
              </p:ext>
            </p:extLst>
          </p:nvPr>
        </p:nvGraphicFramePr>
        <p:xfrm>
          <a:off x="1847528" y="1052736"/>
          <a:ext cx="8568954" cy="49272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1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05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NPC </a:t>
                      </a:r>
                      <a:r>
                        <a:rPr lang="ko-KR" altLang="en-US" sz="1200" dirty="0"/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7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임승연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2018-11-09/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2018-11-19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aseline="0" dirty="0"/>
                        <a:t>PC Attack</a:t>
                      </a:r>
                      <a:r>
                        <a:rPr lang="ko-KR" altLang="en-US" sz="1200" baseline="0" dirty="0"/>
                        <a:t>과 </a:t>
                      </a:r>
                      <a:r>
                        <a:rPr lang="en-US" altLang="ko-KR" sz="1200" baseline="0" dirty="0"/>
                        <a:t>NPC</a:t>
                      </a:r>
                      <a:r>
                        <a:rPr lang="ko-KR" altLang="en-US" sz="1200" baseline="0" dirty="0"/>
                        <a:t>의 충돌 검사</a:t>
                      </a:r>
                      <a:r>
                        <a:rPr lang="en-US" altLang="ko-KR" sz="1200" baseline="0" dirty="0"/>
                        <a:t>, PC</a:t>
                      </a:r>
                      <a:r>
                        <a:rPr lang="ko-KR" altLang="en-US" sz="1200" baseline="0" dirty="0"/>
                        <a:t>와 </a:t>
                      </a:r>
                      <a:r>
                        <a:rPr lang="en-US" altLang="ko-KR" sz="1200" baseline="0" dirty="0"/>
                        <a:t>NPC </a:t>
                      </a:r>
                      <a:r>
                        <a:rPr lang="ko-KR" altLang="en-US" sz="1200" baseline="0" dirty="0"/>
                        <a:t>충돌 검사 후 실시된다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smtClean="0"/>
                        <a:t>충돌한 해당 </a:t>
                      </a:r>
                      <a:r>
                        <a:rPr lang="en-US" altLang="ko-KR" sz="1200" baseline="0" dirty="0"/>
                        <a:t>NPC </a:t>
                      </a:r>
                      <a:r>
                        <a:rPr lang="ko-KR" altLang="en-US" sz="1200" baseline="0" dirty="0"/>
                        <a:t>정보를 </a:t>
                      </a:r>
                      <a:r>
                        <a:rPr lang="ko-KR" altLang="en-US" sz="1200" baseline="0" dirty="0" smtClean="0"/>
                        <a:t>화면에서 </a:t>
                      </a:r>
                      <a:r>
                        <a:rPr lang="ko-KR" altLang="en-US" sz="1200" baseline="0" dirty="0"/>
                        <a:t>삭제한다</a:t>
                      </a:r>
                      <a:r>
                        <a:rPr lang="en-US" altLang="ko-KR" sz="1200" baseline="0" dirty="0"/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2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입력데이터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스테이지 </a:t>
                      </a:r>
                      <a:r>
                        <a:rPr lang="ko-KR" altLang="en-US" sz="1200" dirty="0"/>
                        <a:t>배열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latinLnBrk="1"/>
                      <a:r>
                        <a:rPr lang="en-US" altLang="ko-KR" sz="1200" dirty="0"/>
                        <a:t>PC Attack</a:t>
                      </a:r>
                      <a:r>
                        <a:rPr lang="ko-KR" altLang="en-US" sz="1200" dirty="0"/>
                        <a:t>과 </a:t>
                      </a:r>
                      <a:r>
                        <a:rPr lang="en-US" altLang="ko-KR" sz="1200" dirty="0"/>
                        <a:t>NPC </a:t>
                      </a:r>
                      <a:r>
                        <a:rPr lang="ko-KR" altLang="en-US" sz="1200" dirty="0"/>
                        <a:t>충돌 여부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latinLnBrk="1"/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NPC </a:t>
                      </a:r>
                      <a:r>
                        <a:rPr lang="ko-KR" altLang="en-US" sz="1200" dirty="0"/>
                        <a:t>충돌 여부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latinLnBrk="1"/>
                      <a:r>
                        <a:rPr lang="en-US" altLang="ko-KR" sz="1200" dirty="0"/>
                        <a:t>NPC </a:t>
                      </a:r>
                      <a:r>
                        <a:rPr lang="ko-KR" altLang="en-US" sz="1200" dirty="0"/>
                        <a:t>배열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출력데이터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27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테스트 방법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충돌 여부에 따라 그 다음</a:t>
                      </a:r>
                      <a:r>
                        <a:rPr lang="ko-KR" altLang="en-US" sz="1200" baseline="0" dirty="0"/>
                        <a:t> 게임 판 출력에 </a:t>
                      </a:r>
                      <a:r>
                        <a:rPr lang="en-US" altLang="ko-KR" sz="1200" baseline="0" dirty="0"/>
                        <a:t>NPC</a:t>
                      </a:r>
                      <a:r>
                        <a:rPr lang="ko-KR" altLang="en-US" sz="1200" baseline="0" dirty="0"/>
                        <a:t>가 삭제되는지 검사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충돌하지 않았을 때 삭제되지 않는지 </a:t>
                      </a:r>
                      <a:r>
                        <a:rPr lang="ko-KR" altLang="en-US" sz="1200" baseline="0" dirty="0" smtClean="0"/>
                        <a:t>검사</a:t>
                      </a:r>
                      <a:endParaRPr lang="en-US" altLang="ko-KR" sz="12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aseline="0" dirty="0" smtClean="0"/>
                        <a:t>NPC</a:t>
                      </a:r>
                      <a:r>
                        <a:rPr lang="ko-KR" altLang="en-US" sz="1200" baseline="0" dirty="0" smtClean="0"/>
                        <a:t>의 잔상이 남지 않는지 검사</a:t>
                      </a:r>
                      <a:endParaRPr lang="en-US" altLang="ko-KR" sz="1200" baseline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16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NPC</a:t>
                      </a:r>
                      <a:r>
                        <a:rPr lang="ko-KR" altLang="en-US" sz="1200" dirty="0"/>
                        <a:t>가 정상적으로 삭제되는지 여부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충돌할 경우에만 </a:t>
                      </a:r>
                      <a:r>
                        <a:rPr lang="en-US" altLang="ko-KR" sz="1200" dirty="0"/>
                        <a:t>NPC</a:t>
                      </a:r>
                      <a:r>
                        <a:rPr lang="ko-KR" altLang="en-US" sz="1200" dirty="0"/>
                        <a:t>가 삭제되는지 여부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삭제된 </a:t>
                      </a:r>
                      <a:r>
                        <a:rPr lang="en-US" altLang="ko-KR" sz="1200" dirty="0"/>
                        <a:t>NPC</a:t>
                      </a:r>
                      <a:r>
                        <a:rPr lang="ko-KR" altLang="en-US" sz="1200" dirty="0"/>
                        <a:t>가 </a:t>
                      </a:r>
                      <a:r>
                        <a:rPr lang="ko-KR" altLang="en-US" sz="1200" dirty="0" smtClean="0"/>
                        <a:t>화면에서 </a:t>
                      </a:r>
                      <a:r>
                        <a:rPr lang="ko-KR" altLang="en-US" sz="1200" dirty="0"/>
                        <a:t>삭제되었는지 여부</a:t>
                      </a:r>
                      <a:endParaRPr lang="en-US" altLang="ko-K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2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939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99082"/>
              </p:ext>
            </p:extLst>
          </p:nvPr>
        </p:nvGraphicFramePr>
        <p:xfrm>
          <a:off x="1847528" y="1052736"/>
          <a:ext cx="8568954" cy="4896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1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05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PC Attack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7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임승연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2018-11-09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사용자 입력 키에 따라 게임 화면에 </a:t>
                      </a:r>
                      <a:r>
                        <a:rPr lang="en-US" altLang="ko-KR" sz="1200" baseline="0" dirty="0"/>
                        <a:t>PC</a:t>
                      </a:r>
                      <a:r>
                        <a:rPr lang="ko-KR" altLang="en-US" sz="1200" baseline="0" dirty="0"/>
                        <a:t>의 공격을 그린다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공격은 </a:t>
                      </a:r>
                      <a:r>
                        <a:rPr lang="en-US" altLang="ko-KR" sz="1200" dirty="0"/>
                        <a:t>x</a:t>
                      </a:r>
                      <a:r>
                        <a:rPr lang="ko-KR" altLang="en-US" sz="1200" dirty="0"/>
                        <a:t>좌표를 계속</a:t>
                      </a:r>
                      <a:r>
                        <a:rPr lang="ko-KR" altLang="en-US" sz="1200" baseline="0" dirty="0"/>
                        <a:t> 증가시키며 화면에 그린다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게임 판 끝에 닿거나 장애물</a:t>
                      </a:r>
                      <a:r>
                        <a:rPr lang="en-US" altLang="ko-KR" sz="1200" dirty="0"/>
                        <a:t>, NPC</a:t>
                      </a:r>
                      <a:r>
                        <a:rPr lang="ko-KR" altLang="en-US" sz="1200" dirty="0"/>
                        <a:t>와 충돌할 경우 삭제한다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계속해서 갱신되는 공격의 좌표를 반환한다</a:t>
                      </a:r>
                      <a:r>
                        <a:rPr lang="en-US" altLang="ko-KR" sz="1200" dirty="0"/>
                        <a:t>.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2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입력데이터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현재 </a:t>
                      </a:r>
                      <a:r>
                        <a:rPr lang="en-US" altLang="ko-KR" sz="1200" dirty="0"/>
                        <a:t>PC </a:t>
                      </a:r>
                      <a:r>
                        <a:rPr lang="ko-KR" altLang="en-US" sz="1200" dirty="0"/>
                        <a:t>좌표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게임 판 크기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출력데이터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갱신되는 공격 좌표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27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테스트 방법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게임 판 끝에서 공격 삭제 검사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aseline="0" dirty="0"/>
                        <a:t>NPC </a:t>
                      </a:r>
                      <a:r>
                        <a:rPr lang="ko-KR" altLang="en-US" sz="1200" baseline="0" dirty="0"/>
                        <a:t>혹은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장애물과의 충돌 검사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반환되는 갱신된 공격 좌표 검사</a:t>
                      </a:r>
                      <a:endParaRPr lang="en-US" altLang="ko-KR" sz="1200" baseline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16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x</a:t>
                      </a:r>
                      <a:r>
                        <a:rPr lang="ko-KR" altLang="en-US" sz="1200" dirty="0"/>
                        <a:t>좌표가 증가하며 앞으로 나아가는지 여부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반환되는 공격 좌표가 정확한지 여부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NPC </a:t>
                      </a:r>
                      <a:r>
                        <a:rPr lang="ko-KR" altLang="en-US" sz="1200" dirty="0"/>
                        <a:t>혹은 장애물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게임 판 끝과 충돌하면 삭제되는지 여부</a:t>
                      </a:r>
                      <a:endParaRPr lang="en-US" altLang="ko-K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2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45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2526CA-E0DA-4D71-90C9-9BDE87ED4C22}"/>
              </a:ext>
            </a:extLst>
          </p:cNvPr>
          <p:cNvSpPr/>
          <p:nvPr/>
        </p:nvSpPr>
        <p:spPr>
          <a:xfrm>
            <a:off x="6916464" y="2086087"/>
            <a:ext cx="46416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쿠키가 오븐에서 탈출한다는 재미있는 배경 스토리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귀엽고 다양한 유저 캐릭터들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간단하고 쉬운 조작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속도감 있는 게임 진행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1E15C2D-A364-4E1F-A2A8-84F33189306B}"/>
              </a:ext>
            </a:extLst>
          </p:cNvPr>
          <p:cNvSpPr txBox="1"/>
          <p:nvPr/>
        </p:nvSpPr>
        <p:spPr>
          <a:xfrm>
            <a:off x="826478" y="1160591"/>
            <a:ext cx="543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1)</a:t>
            </a:r>
            <a:r>
              <a:rPr lang="en-US" altLang="ko-KR" dirty="0"/>
              <a:t> </a:t>
            </a:r>
            <a:r>
              <a:rPr lang="en-US" altLang="ko-KR" dirty="0" err="1"/>
              <a:t>Devsisters</a:t>
            </a:r>
            <a:r>
              <a:rPr lang="en-US" altLang="ko-KR" dirty="0"/>
              <a:t> </a:t>
            </a:r>
            <a:r>
              <a:rPr lang="en-US" altLang="ko-KR" dirty="0" err="1"/>
              <a:t>cor</a:t>
            </a:r>
            <a:r>
              <a:rPr lang="en-US" altLang="ko-KR" dirty="0"/>
              <a:t> ‘</a:t>
            </a:r>
            <a:r>
              <a:rPr lang="ko-KR" altLang="en-US" dirty="0" err="1"/>
              <a:t>쿠키런</a:t>
            </a:r>
            <a:r>
              <a:rPr lang="en-US" altLang="ko-KR" dirty="0"/>
              <a:t>’</a:t>
            </a:r>
            <a:endParaRPr lang="ko-KR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4423D67-DBBD-4D50-B020-20A7F35B3853}"/>
              </a:ext>
            </a:extLst>
          </p:cNvPr>
          <p:cNvSpPr txBox="1"/>
          <p:nvPr/>
        </p:nvSpPr>
        <p:spPr>
          <a:xfrm>
            <a:off x="6889962" y="1611251"/>
            <a:ext cx="4641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장점</a:t>
            </a:r>
            <a:endParaRPr lang="en-US" altLang="ko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1C329CC-04B6-4CCA-A830-353BB339947B}"/>
              </a:ext>
            </a:extLst>
          </p:cNvPr>
          <p:cNvSpPr txBox="1"/>
          <p:nvPr/>
        </p:nvSpPr>
        <p:spPr>
          <a:xfrm>
            <a:off x="6889963" y="4485595"/>
            <a:ext cx="4307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단점</a:t>
            </a:r>
            <a:endParaRPr lang="en-US" altLang="ko-KR" sz="20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461ADFA-7CBA-4692-BD26-01D5B11E06DA}"/>
              </a:ext>
            </a:extLst>
          </p:cNvPr>
          <p:cNvSpPr/>
          <p:nvPr/>
        </p:nvSpPr>
        <p:spPr>
          <a:xfrm>
            <a:off x="6916464" y="4951653"/>
            <a:ext cx="485643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실력보다는 게임 아이템이 미치는 영향이 커져 사용자들의 </a:t>
            </a:r>
            <a:r>
              <a:rPr lang="ko-KR" altLang="en-US" dirty="0" err="1"/>
              <a:t>과금을</a:t>
            </a:r>
            <a:r>
              <a:rPr lang="ko-KR" altLang="en-US" dirty="0"/>
              <a:t> 유도함 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식상한 </a:t>
            </a:r>
            <a:r>
              <a:rPr lang="ko-KR" altLang="en-US" dirty="0" err="1"/>
              <a:t>컨텐츠</a:t>
            </a:r>
            <a:r>
              <a:rPr lang="ko-KR" altLang="en-US" dirty="0"/>
              <a:t> 업데이트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3983765" y="338036"/>
            <a:ext cx="4032448" cy="7680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시장조사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벤치마킹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7" y="4264229"/>
            <a:ext cx="5272518" cy="24301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7" y="1611252"/>
            <a:ext cx="5272518" cy="257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41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866412"/>
              </p:ext>
            </p:extLst>
          </p:nvPr>
        </p:nvGraphicFramePr>
        <p:xfrm>
          <a:off x="1847528" y="908721"/>
          <a:ext cx="8568954" cy="49478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1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05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라이프</a:t>
                      </a:r>
                      <a:r>
                        <a:rPr lang="en-US" altLang="ko-KR" sz="1200" dirty="0"/>
                        <a:t> </a:t>
                      </a:r>
                    </a:p>
                    <a:p>
                      <a:pPr algn="ctr"/>
                      <a:r>
                        <a:rPr lang="ko-KR" altLang="en-US" sz="1200" dirty="0"/>
                        <a:t>갱신 </a:t>
                      </a:r>
                      <a:r>
                        <a:rPr lang="en-US" altLang="ko-KR" sz="1200" dirty="0"/>
                        <a:t>&amp; </a:t>
                      </a:r>
                      <a:r>
                        <a:rPr lang="ko-KR" altLang="en-US" sz="1200" dirty="0"/>
                        <a:t>표시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7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임승연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2018-11-09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Ver</a:t>
                      </a:r>
                      <a:r>
                        <a:rPr lang="en-US" altLang="ko-KR" sz="1200" dirty="0"/>
                        <a:t> 0.5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NPC </a:t>
                      </a:r>
                      <a:r>
                        <a:rPr lang="ko-KR" altLang="en-US" sz="1200" dirty="0"/>
                        <a:t>충돌 검사</a:t>
                      </a:r>
                      <a:r>
                        <a:rPr lang="en-US" altLang="ko-KR" sz="1200" dirty="0"/>
                        <a:t>, PC</a:t>
                      </a:r>
                      <a:r>
                        <a:rPr lang="ko-KR" altLang="en-US" sz="1200" dirty="0"/>
                        <a:t>와 장애물 충돌 검사</a:t>
                      </a:r>
                      <a:r>
                        <a:rPr lang="en-US" altLang="ko-KR" sz="1200" dirty="0"/>
                        <a:t>, 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NPC</a:t>
                      </a:r>
                      <a:r>
                        <a:rPr lang="ko-KR" altLang="en-US" sz="1200" dirty="0"/>
                        <a:t>어택</a:t>
                      </a:r>
                      <a:r>
                        <a:rPr lang="ko-KR" altLang="en-US" sz="1200" baseline="0" dirty="0"/>
                        <a:t> 충돌 검사</a:t>
                      </a:r>
                      <a:r>
                        <a:rPr lang="ko-KR" altLang="en-US" sz="1200" dirty="0"/>
                        <a:t> 후 실시됨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충돌하였을 경우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dirty="0"/>
                        <a:t>라이프의 개수를 하나 감소시킴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감소시킨 라이프의 개수만큼 게임 화면 상단에 라이프를 표시함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2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입력데이터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NPC </a:t>
                      </a:r>
                      <a:r>
                        <a:rPr lang="ko-KR" altLang="en-US" sz="1200" dirty="0"/>
                        <a:t>충돌 여부</a:t>
                      </a:r>
                      <a:r>
                        <a:rPr lang="en-US" altLang="ko-KR" sz="1200" dirty="0"/>
                        <a:t>, PC</a:t>
                      </a:r>
                      <a:r>
                        <a:rPr lang="ko-KR" altLang="en-US" sz="1200" dirty="0"/>
                        <a:t>와 장애물 충돌 여부</a:t>
                      </a:r>
                      <a:r>
                        <a:rPr lang="en-US" altLang="ko-KR" sz="1200" dirty="0"/>
                        <a:t>, 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NPC</a:t>
                      </a:r>
                      <a:r>
                        <a:rPr lang="ko-KR" altLang="en-US" sz="1200" dirty="0"/>
                        <a:t>어택</a:t>
                      </a:r>
                      <a:r>
                        <a:rPr lang="ko-KR" altLang="en-US" sz="1200" baseline="0" dirty="0"/>
                        <a:t> 충돌 여부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현재 라이프 개수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출력데이터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갱신된 라이프 개수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27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테스트 방법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NPC, PC</a:t>
                      </a:r>
                      <a:r>
                        <a:rPr lang="ko-KR" altLang="en-US" sz="1200" dirty="0"/>
                        <a:t>와 장애물</a:t>
                      </a:r>
                      <a:r>
                        <a:rPr lang="en-US" altLang="ko-KR" sz="1200" dirty="0"/>
                        <a:t>, 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NPC</a:t>
                      </a:r>
                      <a:r>
                        <a:rPr lang="ko-KR" altLang="en-US" sz="1200" dirty="0"/>
                        <a:t>어택을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ko-KR" altLang="en-US" sz="1200" dirty="0"/>
                        <a:t>충돌시킨 후 라이프 갱신 검사</a:t>
                      </a:r>
                      <a:endParaRPr lang="en-US" altLang="ko-KR" sz="1200" dirty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dirty="0"/>
                        <a:t>라이프가 갱신될 때 마다 출력 검사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16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충돌여부로 라이프 갱신이 이루어지는지 여부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갱신된 라이프의 개수가 한</a:t>
                      </a:r>
                      <a:r>
                        <a:rPr lang="ko-KR" altLang="en-US" sz="1200" baseline="0" dirty="0"/>
                        <a:t> 개씩 감소하는지 여부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새롭게 갱신된 라이프 개수만큼 출력되는지 여부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의도한 모양의 라이프가 정상적으로 그려지는지 여부 </a:t>
                      </a:r>
                      <a:endParaRPr lang="en-US" altLang="ko-K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2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F1</a:t>
                      </a:r>
                      <a:r>
                        <a:rPr lang="en-US" altLang="ko-KR" sz="1200" baseline="0" dirty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036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166575"/>
              </p:ext>
            </p:extLst>
          </p:nvPr>
        </p:nvGraphicFramePr>
        <p:xfrm>
          <a:off x="1847528" y="908721"/>
          <a:ext cx="8568954" cy="49478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1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05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baseline="0" dirty="0"/>
                        <a:t>와</a:t>
                      </a:r>
                      <a:r>
                        <a:rPr lang="ko-KR" altLang="ko-KR" sz="1200" dirty="0"/>
                        <a:t> 아이템</a:t>
                      </a:r>
                      <a:r>
                        <a:rPr lang="en-US" altLang="ko-KR" sz="1200" dirty="0"/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충돌 검사</a:t>
                      </a:r>
                      <a:r>
                        <a:rPr lang="en-US" altLang="ko-KR" sz="1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7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황희선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2018-11-10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Ver</a:t>
                      </a:r>
                      <a:r>
                        <a:rPr lang="en-US" altLang="ko-KR" sz="1200" dirty="0"/>
                        <a:t> 0.5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아이템의 현재 위치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좌표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비교한다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동일한 위치에 있을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충돌에 해당하는 값을 반환한다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동일한 위치에 있지 않을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비충돌에</a:t>
                      </a:r>
                      <a:r>
                        <a:rPr lang="ko-KR" altLang="en-US" sz="1200" dirty="0"/>
                        <a:t> 해당하는 값을 반환한다</a:t>
                      </a:r>
                      <a:r>
                        <a:rPr lang="en-US" altLang="ko-KR" sz="1200" dirty="0"/>
                        <a:t>.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2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입력데이터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의 현재 좌표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아이템의 현재 좌표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출력데이터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아이템 충돌</a:t>
                      </a:r>
                      <a:r>
                        <a:rPr lang="ko-KR" altLang="en-US" sz="1200" baseline="0" dirty="0"/>
                        <a:t> 여부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27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테스트 방법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를 아이템의 위치로 이동시킨 후 충돌 검사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아이템이 충돌했을 경우 반환 값 검사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아이템이 충돌하지 않았을 경우의</a:t>
                      </a:r>
                      <a:r>
                        <a:rPr lang="ko-KR" altLang="en-US" sz="1200" baseline="0" dirty="0"/>
                        <a:t> 반환 값 검사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16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아이템이 동일한 좌표에 있을 때 충돌하는지 여부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아이템이 동일한 좌표에 있지 않을 때 충돌하는지 여부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아이템이 충돌했을 때 해당 값을 반환하는지 여부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아이템이 충돌하지 않았을 때 해당 값을 반환하는지 여부</a:t>
                      </a:r>
                      <a:endParaRPr lang="en-US" altLang="ko-K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2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F1</a:t>
                      </a:r>
                      <a:r>
                        <a:rPr lang="en-US" altLang="ko-KR" sz="1200" baseline="0" dirty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582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00846"/>
              </p:ext>
            </p:extLst>
          </p:nvPr>
        </p:nvGraphicFramePr>
        <p:xfrm>
          <a:off x="1847528" y="908721"/>
          <a:ext cx="8568954" cy="49478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1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05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NPC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PC</a:t>
                      </a:r>
                      <a:r>
                        <a:rPr lang="en-US" altLang="ko-KR" sz="1200" baseline="0" dirty="0"/>
                        <a:t> ATTACK </a:t>
                      </a:r>
                      <a:r>
                        <a:rPr lang="ko-KR" altLang="en-US" sz="1200" baseline="0" dirty="0"/>
                        <a:t>충돌 검사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7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황희선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2018-11-10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Ver</a:t>
                      </a:r>
                      <a:r>
                        <a:rPr lang="en-US" altLang="ko-KR" sz="1200" dirty="0"/>
                        <a:t> 0.5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200" dirty="0"/>
                        <a:t>NPC</a:t>
                      </a:r>
                      <a:r>
                        <a:rPr lang="ko-KR" altLang="en-US" sz="1200" dirty="0"/>
                        <a:t>와 갱신된 </a:t>
                      </a:r>
                      <a:r>
                        <a:rPr lang="en-US" altLang="ko-KR" sz="1200" dirty="0"/>
                        <a:t>PC</a:t>
                      </a:r>
                      <a:r>
                        <a:rPr lang="en-US" altLang="ko-KR" sz="1200" baseline="0" dirty="0"/>
                        <a:t>_ATTACK</a:t>
                      </a:r>
                      <a:r>
                        <a:rPr lang="ko-KR" altLang="en-US" sz="1200" dirty="0"/>
                        <a:t>의 좌표를 비교한다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200" dirty="0"/>
                        <a:t>NPC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PC</a:t>
                      </a:r>
                      <a:r>
                        <a:rPr lang="en-US" altLang="ko-KR" sz="1200" baseline="0" dirty="0"/>
                        <a:t>_ATTACK</a:t>
                      </a:r>
                      <a:r>
                        <a:rPr lang="ko-KR" altLang="en-US" sz="1200" dirty="0"/>
                        <a:t>이 동일한 위치에 있을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충돌에 해당하는 값을 반환한다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PC_ATTACK</a:t>
                      </a:r>
                      <a:r>
                        <a:rPr lang="ko-KR" altLang="en-US" sz="1200" dirty="0"/>
                        <a:t>이 동일한 위치에 있지 않을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비충돌에</a:t>
                      </a:r>
                      <a:r>
                        <a:rPr lang="ko-KR" altLang="en-US" sz="1200" dirty="0"/>
                        <a:t> 해당하는 값을 반환한다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200" baseline="0" dirty="0"/>
                        <a:t>PC_ATTACK</a:t>
                      </a:r>
                      <a:r>
                        <a:rPr lang="ko-KR" altLang="en-US" sz="1200" baseline="0" dirty="0"/>
                        <a:t>의 갱신 후 실시된다</a:t>
                      </a:r>
                      <a:r>
                        <a:rPr lang="en-US" altLang="ko-KR" sz="1200" baseline="0" dirty="0"/>
                        <a:t>. </a:t>
                      </a:r>
                      <a:r>
                        <a:rPr lang="en-US" altLang="ko-KR" sz="1200" dirty="0"/>
                        <a:t>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2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입력데이터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NPC</a:t>
                      </a:r>
                      <a:r>
                        <a:rPr lang="ko-KR" altLang="en-US" sz="1200" dirty="0"/>
                        <a:t>의 현재 좌표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latinLnBrk="1"/>
                      <a:r>
                        <a:rPr lang="ko-KR" altLang="en-US" sz="1200" dirty="0"/>
                        <a:t>갱신된 </a:t>
                      </a:r>
                      <a:r>
                        <a:rPr lang="en-US" altLang="ko-KR" sz="1200" dirty="0"/>
                        <a:t>PC_ATTACK </a:t>
                      </a:r>
                      <a:r>
                        <a:rPr lang="ko-KR" altLang="en-US" sz="1200" dirty="0"/>
                        <a:t>좌표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출력데이터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PC_ATTACK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충돌 여부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27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테스트 방법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NPC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PC</a:t>
                      </a:r>
                      <a:r>
                        <a:rPr lang="en-US" altLang="ko-KR" sz="1200" baseline="0" dirty="0"/>
                        <a:t>_ATTACK</a:t>
                      </a:r>
                      <a:r>
                        <a:rPr lang="ko-KR" altLang="en-US" sz="1200" baseline="0" dirty="0"/>
                        <a:t>이</a:t>
                      </a:r>
                      <a:r>
                        <a:rPr lang="ko-KR" altLang="en-US" sz="1200" dirty="0"/>
                        <a:t> 충돌했을 경우의 반환 값 검사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NPC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PC</a:t>
                      </a:r>
                      <a:r>
                        <a:rPr lang="en-US" altLang="ko-KR" sz="1200" baseline="0" dirty="0"/>
                        <a:t>_ATTACK</a:t>
                      </a:r>
                      <a:r>
                        <a:rPr lang="ko-KR" altLang="en-US" sz="1200" dirty="0"/>
                        <a:t>이 충돌하지 않았을 경우의</a:t>
                      </a:r>
                      <a:r>
                        <a:rPr lang="ko-KR" altLang="en-US" sz="1200" baseline="0" dirty="0"/>
                        <a:t> 반환 값 검사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NPC</a:t>
                      </a:r>
                      <a:r>
                        <a:rPr lang="ko-KR" altLang="en-US" sz="1200" dirty="0"/>
                        <a:t>를 임의로 충돌시킨 후 충돌 여부 검사</a:t>
                      </a:r>
                      <a:endParaRPr lang="en-US" altLang="ko-K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16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NPC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PC</a:t>
                      </a:r>
                      <a:r>
                        <a:rPr lang="en-US" altLang="ko-KR" sz="1200" baseline="0" dirty="0"/>
                        <a:t>_ATTACK</a:t>
                      </a:r>
                      <a:r>
                        <a:rPr lang="ko-KR" altLang="en-US" sz="1200" dirty="0"/>
                        <a:t>이 동일한 좌표에 있을 때 충돌하는지 여부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NPC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PC</a:t>
                      </a:r>
                      <a:r>
                        <a:rPr lang="en-US" altLang="ko-KR" sz="1200" baseline="0" dirty="0"/>
                        <a:t>_ATTACK</a:t>
                      </a:r>
                      <a:r>
                        <a:rPr lang="ko-KR" altLang="en-US" sz="1200" dirty="0"/>
                        <a:t>이 동일한 좌표에 있지 않을 때 충돌하는지 여부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NPC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PC</a:t>
                      </a:r>
                      <a:r>
                        <a:rPr lang="en-US" altLang="ko-KR" sz="1200" baseline="0" dirty="0"/>
                        <a:t>_ATTACK</a:t>
                      </a:r>
                      <a:r>
                        <a:rPr lang="ko-KR" altLang="en-US" sz="1200" dirty="0"/>
                        <a:t>이 충돌했을 때 해당 값을 반환하는지 여부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NPC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PC</a:t>
                      </a:r>
                      <a:r>
                        <a:rPr lang="en-US" altLang="ko-KR" sz="1200" baseline="0" dirty="0"/>
                        <a:t>_ATTACK</a:t>
                      </a:r>
                      <a:r>
                        <a:rPr lang="ko-KR" altLang="en-US" sz="1200" dirty="0"/>
                        <a:t>이 충돌하지 않았을 때 해당 값을 반환하는지 여부</a:t>
                      </a:r>
                      <a:endParaRPr lang="en-US" altLang="ko-K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2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F1</a:t>
                      </a:r>
                      <a:r>
                        <a:rPr lang="en-US" altLang="ko-KR" sz="1200" baseline="0" dirty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286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89503"/>
              </p:ext>
            </p:extLst>
          </p:nvPr>
        </p:nvGraphicFramePr>
        <p:xfrm>
          <a:off x="1847528" y="908720"/>
          <a:ext cx="8568954" cy="4896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1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05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NPC ATTACK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7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황희선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2018-11-10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Ver</a:t>
                      </a:r>
                      <a:r>
                        <a:rPr lang="en-US" altLang="ko-KR" sz="1200" dirty="0"/>
                        <a:t> 0.5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의 입력과 상관없이 일정 시간마다 </a:t>
                      </a:r>
                      <a:r>
                        <a:rPr lang="en-US" altLang="ko-KR" sz="1200" dirty="0"/>
                        <a:t>NPC</a:t>
                      </a:r>
                      <a:r>
                        <a:rPr lang="ko-KR" altLang="en-US" sz="1200" dirty="0"/>
                        <a:t>의 공격을 출력한다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dirty="0"/>
                        <a:t>공격은 </a:t>
                      </a:r>
                      <a:r>
                        <a:rPr lang="en-US" altLang="ko-KR" sz="1200" dirty="0"/>
                        <a:t>x </a:t>
                      </a:r>
                      <a:r>
                        <a:rPr lang="ko-KR" altLang="en-US" sz="1200" dirty="0"/>
                        <a:t>좌표를 따라 계속 감소하며 화면에 출력된다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dirty="0"/>
                        <a:t>게임 판 끝에 닿거나</a:t>
                      </a:r>
                      <a:r>
                        <a:rPr lang="en-US" altLang="ko-KR" sz="1200" baseline="0" dirty="0"/>
                        <a:t> PC</a:t>
                      </a:r>
                      <a:r>
                        <a:rPr lang="ko-KR" altLang="en-US" sz="1200" baseline="0" dirty="0"/>
                        <a:t>에 닿으면 삭제한다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aseline="0" dirty="0"/>
                        <a:t>계속해서 갱신되는 공격의 좌표를 반환한다</a:t>
                      </a:r>
                      <a:r>
                        <a:rPr lang="en-US" altLang="ko-KR" sz="1200" baseline="0" dirty="0"/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2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입력데이터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게임 판의 크기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편재 </a:t>
                      </a: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의 좌표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현재 </a:t>
                      </a:r>
                      <a:r>
                        <a:rPr lang="en-US" altLang="ko-KR" sz="1200" dirty="0"/>
                        <a:t>NPC</a:t>
                      </a:r>
                      <a:r>
                        <a:rPr lang="ko-KR" altLang="en-US" sz="1200" dirty="0"/>
                        <a:t>의 좌표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출력데이터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갱신된 </a:t>
                      </a:r>
                      <a:r>
                        <a:rPr lang="en-US" altLang="ko-KR" sz="1200" dirty="0"/>
                        <a:t>NPC_ATTACK</a:t>
                      </a:r>
                      <a:r>
                        <a:rPr lang="ko-KR" altLang="en-US" sz="1200" dirty="0"/>
                        <a:t>의 감소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27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테스트 방법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게임 판 끝에서 공격 삭제 검사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aseline="0" dirty="0"/>
                        <a:t>PC</a:t>
                      </a:r>
                      <a:r>
                        <a:rPr lang="ko-KR" altLang="en-US" sz="1200" baseline="0" dirty="0"/>
                        <a:t>와의 충돌 검사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반환되는 갱신된 공격 좌표 검사</a:t>
                      </a:r>
                      <a:endParaRPr lang="en-US" altLang="ko-KR" sz="1200" baseline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16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x</a:t>
                      </a:r>
                      <a:r>
                        <a:rPr lang="ko-KR" altLang="en-US" sz="1200" dirty="0"/>
                        <a:t>좌표가 감소하며 앞으로 나아가는지 여부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반환되는 공격 좌표가 정확한지 여부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 </a:t>
                      </a:r>
                      <a:r>
                        <a:rPr lang="ko-KR" altLang="en-US" sz="1200" dirty="0"/>
                        <a:t>혹은 게임 판 끝과 충돌하면 삭제되는지 여부</a:t>
                      </a:r>
                      <a:endParaRPr lang="en-US" altLang="ko-K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2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F1</a:t>
                      </a:r>
                      <a:r>
                        <a:rPr lang="en-US" altLang="ko-KR" sz="1200" baseline="0" dirty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590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73990"/>
              </p:ext>
            </p:extLst>
          </p:nvPr>
        </p:nvGraphicFramePr>
        <p:xfrm>
          <a:off x="1847528" y="908720"/>
          <a:ext cx="8568954" cy="4896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1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05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게임 오버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7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황희선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2018-11-10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Ver</a:t>
                      </a:r>
                      <a:r>
                        <a:rPr lang="en-US" altLang="ko-KR" sz="1200" dirty="0"/>
                        <a:t> 0.5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dirty="0"/>
                        <a:t>라이프가 </a:t>
                      </a:r>
                      <a:r>
                        <a:rPr lang="en-US" altLang="ko-KR" sz="1200" dirty="0"/>
                        <a:t>0</a:t>
                      </a:r>
                      <a:r>
                        <a:rPr lang="ko-KR" altLang="en-US" sz="1200" dirty="0"/>
                        <a:t>이 되면 게임 오버 값을 반환함</a:t>
                      </a:r>
                      <a:endParaRPr lang="en-US" altLang="ko-KR" sz="1200" dirty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dirty="0"/>
                        <a:t>라이프가 </a:t>
                      </a:r>
                      <a:r>
                        <a:rPr lang="en-US" altLang="ko-KR" sz="1200" dirty="0"/>
                        <a:t>0</a:t>
                      </a:r>
                      <a:r>
                        <a:rPr lang="ko-KR" altLang="en-US" sz="1200" dirty="0"/>
                        <a:t>이 아니면 게임 오버가 아닌 값을 반환함</a:t>
                      </a:r>
                      <a:endParaRPr lang="en-US" altLang="ko-K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2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입력데이터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현재 </a:t>
                      </a:r>
                      <a:r>
                        <a:rPr lang="en-US" altLang="ko-KR" sz="1200" dirty="0"/>
                        <a:t>Life</a:t>
                      </a:r>
                      <a:r>
                        <a:rPr lang="ko-KR" altLang="en-US" sz="1200" dirty="0"/>
                        <a:t>의 개수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출력데이터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게임오버 여부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27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테스트 방법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dirty="0"/>
                        <a:t>라이프가 </a:t>
                      </a:r>
                      <a:r>
                        <a:rPr lang="en-US" altLang="ko-KR" sz="1200" dirty="0"/>
                        <a:t>0</a:t>
                      </a:r>
                      <a:r>
                        <a:rPr lang="ko-KR" altLang="en-US" sz="1200" dirty="0"/>
                        <a:t>이 되면 게임 오버가 출력되는지 표시를 함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16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라이프의 개수가 </a:t>
                      </a:r>
                      <a:r>
                        <a:rPr lang="en-US" altLang="ko-KR" sz="1200" dirty="0"/>
                        <a:t>0</a:t>
                      </a:r>
                      <a:r>
                        <a:rPr lang="ko-KR" altLang="en-US" sz="1200" dirty="0" err="1"/>
                        <a:t>일때만</a:t>
                      </a:r>
                      <a:r>
                        <a:rPr lang="ko-KR" altLang="en-US" sz="1200" dirty="0"/>
                        <a:t> 게임 오버가 제대로 실행되는지 여부</a:t>
                      </a:r>
                      <a:endParaRPr lang="en-US" altLang="ko-K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2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F1</a:t>
                      </a:r>
                      <a:r>
                        <a:rPr lang="en-US" altLang="ko-KR" sz="1200" baseline="0" dirty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693805"/>
              </p:ext>
            </p:extLst>
          </p:nvPr>
        </p:nvGraphicFramePr>
        <p:xfrm>
          <a:off x="1847528" y="908721"/>
          <a:ext cx="8568954" cy="49478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1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05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baseline="0" dirty="0"/>
                        <a:t>와</a:t>
                      </a:r>
                      <a:r>
                        <a:rPr lang="ko-KR" altLang="ko-KR" sz="1200" dirty="0"/>
                        <a:t> </a:t>
                      </a:r>
                      <a:r>
                        <a:rPr lang="en-US" altLang="ko-KR" sz="1200" dirty="0"/>
                        <a:t>NPC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충돌 검사</a:t>
                      </a:r>
                      <a:r>
                        <a:rPr lang="en-US" altLang="ko-KR" sz="1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7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권나현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2018-11-10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Ver</a:t>
                      </a:r>
                      <a:r>
                        <a:rPr lang="en-US" altLang="ko-KR" sz="1200" dirty="0"/>
                        <a:t> 0.5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NPC</a:t>
                      </a:r>
                      <a:r>
                        <a:rPr lang="ko-KR" altLang="en-US" sz="1200" dirty="0"/>
                        <a:t>의 현재 위치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좌표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비교한다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동일한 위치에 있을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충돌에 해당하는 값을 반환한다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동일한 위치에 있지 않을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비충돌에</a:t>
                      </a:r>
                      <a:r>
                        <a:rPr lang="ko-KR" altLang="en-US" sz="1200" dirty="0"/>
                        <a:t> 해당하는 값을 반환한다</a:t>
                      </a:r>
                      <a:r>
                        <a:rPr lang="en-US" altLang="ko-KR" sz="1200" dirty="0"/>
                        <a:t>.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2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입력데이터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의 현재 좌표</a:t>
                      </a:r>
                      <a:r>
                        <a:rPr lang="en-US" altLang="ko-KR" sz="1200" dirty="0"/>
                        <a:t>, NPC</a:t>
                      </a:r>
                      <a:r>
                        <a:rPr lang="ko-KR" altLang="en-US" sz="1200" dirty="0"/>
                        <a:t>의 현재 좌표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출력데이터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NPC</a:t>
                      </a:r>
                      <a:r>
                        <a:rPr lang="ko-KR" altLang="en-US" sz="1200" dirty="0"/>
                        <a:t> 충돌</a:t>
                      </a:r>
                      <a:r>
                        <a:rPr lang="ko-KR" altLang="en-US" sz="1200" baseline="0" dirty="0"/>
                        <a:t> 여부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27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테스트 방법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를 </a:t>
                      </a:r>
                      <a:r>
                        <a:rPr lang="en-US" altLang="ko-KR" sz="1200" dirty="0"/>
                        <a:t>NPC</a:t>
                      </a:r>
                      <a:r>
                        <a:rPr lang="ko-KR" altLang="en-US" sz="1200" dirty="0"/>
                        <a:t>의 위치로 이동시킨 후 충돌 검사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NPC</a:t>
                      </a:r>
                      <a:r>
                        <a:rPr lang="ko-KR" altLang="en-US" sz="1200" dirty="0"/>
                        <a:t>가 충돌했을 경우 반환 값 검사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NPC</a:t>
                      </a:r>
                      <a:r>
                        <a:rPr lang="ko-KR" altLang="en-US" sz="1200" dirty="0"/>
                        <a:t>가 충돌하지 않았을 경우의</a:t>
                      </a:r>
                      <a:r>
                        <a:rPr lang="ko-KR" altLang="en-US" sz="1200" baseline="0" dirty="0"/>
                        <a:t> 반환 값 검사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16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NPC</a:t>
                      </a:r>
                      <a:r>
                        <a:rPr lang="ko-KR" altLang="en-US" sz="1200" dirty="0"/>
                        <a:t>가 동일한 좌표에 있을 때 충돌하는지 여부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NPC</a:t>
                      </a:r>
                      <a:r>
                        <a:rPr lang="ko-KR" altLang="en-US" sz="1200" dirty="0"/>
                        <a:t>가 동일한 좌표에 있지 않을 때 충돌하는지 여부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NPC</a:t>
                      </a:r>
                      <a:r>
                        <a:rPr lang="ko-KR" altLang="en-US" sz="1200" dirty="0"/>
                        <a:t>가 충돌했을 때 해당 값을 반환하는지 여부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NPC</a:t>
                      </a:r>
                      <a:r>
                        <a:rPr lang="ko-KR" altLang="en-US" sz="1200" dirty="0"/>
                        <a:t>가 충돌하지 않았을 때 해당 값을 반환하는지 여부</a:t>
                      </a:r>
                      <a:endParaRPr lang="en-US" altLang="ko-K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2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F1</a:t>
                      </a:r>
                      <a:r>
                        <a:rPr lang="en-US" altLang="ko-KR" sz="1200" baseline="0" dirty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674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604687"/>
              </p:ext>
            </p:extLst>
          </p:nvPr>
        </p:nvGraphicFramePr>
        <p:xfrm>
          <a:off x="1847528" y="908720"/>
          <a:ext cx="8568954" cy="4896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1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05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 점프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7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권나현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2018-11-10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Ver</a:t>
                      </a:r>
                      <a:r>
                        <a:rPr lang="en-US" altLang="ko-KR" sz="1200" dirty="0"/>
                        <a:t> 0.5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가 점프를 할 수 있는 지 여부를 판단한다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가 바닥에 닿아 있지 않은 경우 점프를 할 수 없다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다른 장애물에서는 불가능하지만 계단에서는 점프할 수 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2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입력데이터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의 현재 좌표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출력데이터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가 점프할 수 있는 지 여부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27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테스트 방법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가 장애물에 닿을 때나 허공에 떠 있을 때 점프가 가능 여부 검사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계단에서 점프 검사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바닥에서 점프 검사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16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계단과 바닥에서는 점프를 할 수 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장애물이나 </a:t>
                      </a:r>
                      <a:r>
                        <a:rPr lang="en-US" altLang="ko-KR" sz="1200" dirty="0"/>
                        <a:t>NPC</a:t>
                      </a:r>
                      <a:r>
                        <a:rPr lang="ko-KR" altLang="en-US" sz="1200" dirty="0"/>
                        <a:t>에 닿은 경우와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허공에서는 점프를 할 수 없다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2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F1</a:t>
                      </a:r>
                      <a:r>
                        <a:rPr lang="en-US" altLang="ko-KR" sz="1200" baseline="0" dirty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94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413620"/>
              </p:ext>
            </p:extLst>
          </p:nvPr>
        </p:nvGraphicFramePr>
        <p:xfrm>
          <a:off x="1847528" y="908720"/>
          <a:ext cx="8568954" cy="4896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1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05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현재 진행 상황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7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권나현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2018-11-10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Ver</a:t>
                      </a:r>
                      <a:r>
                        <a:rPr lang="en-US" altLang="ko-KR" sz="1200" dirty="0"/>
                        <a:t> 0.5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현재 스테이지의 진행도를 </a:t>
                      </a:r>
                      <a:r>
                        <a:rPr lang="ko-KR" altLang="en-US" sz="1200" dirty="0" err="1"/>
                        <a:t>게임창</a:t>
                      </a:r>
                      <a:r>
                        <a:rPr lang="ko-KR" altLang="en-US" sz="1200" dirty="0"/>
                        <a:t> 밑의 하단에 표시한다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2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입력데이터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스테이지의 진행 정도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출력데이터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표시창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27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테스트 방법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가 장애물에 닿을 때나 허공에 떠 있을 때 점프가 가능 여부 검사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계단에서 점프 검사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바닥에서 점프 검사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16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계단과 바닥에서는 점프를 할 수 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장애물이나 </a:t>
                      </a:r>
                      <a:r>
                        <a:rPr lang="en-US" altLang="ko-KR" sz="1200" dirty="0"/>
                        <a:t>NPC</a:t>
                      </a:r>
                      <a:r>
                        <a:rPr lang="ko-KR" altLang="en-US" sz="1200" dirty="0"/>
                        <a:t>에 닿은 경우와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허공에서는 점프를 할 수 없다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2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F1</a:t>
                      </a:r>
                      <a:r>
                        <a:rPr lang="en-US" altLang="ko-KR" sz="1200" baseline="0" dirty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868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409098"/>
              </p:ext>
            </p:extLst>
          </p:nvPr>
        </p:nvGraphicFramePr>
        <p:xfrm>
          <a:off x="1847528" y="908720"/>
          <a:ext cx="8568954" cy="4896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1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05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스테이지 클리어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7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권나현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2018-11-10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Ver</a:t>
                      </a:r>
                      <a:r>
                        <a:rPr lang="en-US" altLang="ko-KR" sz="1200" dirty="0"/>
                        <a:t> 0.5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스테이지 배열의 끝까지 모두 읽은 경우 스테이지를 클리어했다고 알려주는 함수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2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입력데이터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스테이지의 진행 정도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출력데이터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Boolean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27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테스트 방법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스테이지 배열을 끝까지 읽었을 때 </a:t>
                      </a:r>
                      <a:r>
                        <a:rPr lang="en-US" altLang="ko-KR" sz="1200" baseline="0" dirty="0"/>
                        <a:t>true</a:t>
                      </a:r>
                      <a:r>
                        <a:rPr lang="ko-KR" altLang="en-US" sz="1200" baseline="0" dirty="0"/>
                        <a:t>를 반환하는 지 검사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제대로 된 위치의 배열을 검사하는 지 검사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16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스테이지가 끝났을 때 </a:t>
                      </a:r>
                      <a:r>
                        <a:rPr lang="en-US" altLang="ko-KR" sz="1200" dirty="0"/>
                        <a:t>true</a:t>
                      </a:r>
                      <a:r>
                        <a:rPr lang="ko-KR" altLang="en-US" sz="1200" dirty="0"/>
                        <a:t>를 반환하는지 여부</a:t>
                      </a:r>
                      <a:endParaRPr lang="en-US" altLang="ko-K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2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F1</a:t>
                      </a:r>
                      <a:r>
                        <a:rPr lang="en-US" altLang="ko-KR" sz="1200" baseline="0" dirty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488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038543"/>
              </p:ext>
            </p:extLst>
          </p:nvPr>
        </p:nvGraphicFramePr>
        <p:xfrm>
          <a:off x="1847528" y="908720"/>
          <a:ext cx="8568954" cy="4896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1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2815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05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아이템 소멸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7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권나현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2018-11-10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Ver</a:t>
                      </a:r>
                      <a:r>
                        <a:rPr lang="en-US" altLang="ko-KR" sz="1200" dirty="0"/>
                        <a:t> 0.5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아이템과 </a:t>
                      </a: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가 서로 닿으면 아이템의 종류에 따라 </a:t>
                      </a: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의 상태가 업그레이드 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아이템이 있던 해당 위치에 아이템을 삭제한다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2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입력데이터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아이템과 </a:t>
                      </a: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의 충돌 검사 여부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출력데이터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아이템이 삭제된 게임 판 배열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27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테스트 방법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아이템과</a:t>
                      </a:r>
                      <a:r>
                        <a:rPr lang="en-US" altLang="ko-KR" sz="1200" baseline="0" dirty="0"/>
                        <a:t> PC</a:t>
                      </a:r>
                      <a:r>
                        <a:rPr lang="ko-KR" altLang="en-US" sz="1200" baseline="0" dirty="0"/>
                        <a:t>가 닿았을 때 사라지는 지 검사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아이템이 </a:t>
                      </a:r>
                      <a:r>
                        <a:rPr lang="en-US" altLang="ko-KR" sz="1200" baseline="0" dirty="0"/>
                        <a:t>PC</a:t>
                      </a:r>
                      <a:r>
                        <a:rPr lang="ko-KR" altLang="en-US" sz="1200" baseline="0" dirty="0"/>
                        <a:t>와 닿지 않았을 때 사라지지 않는 지 검사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aseline="0" dirty="0"/>
                        <a:t>PC</a:t>
                      </a:r>
                      <a:r>
                        <a:rPr lang="ko-KR" altLang="en-US" sz="1200" baseline="0" dirty="0"/>
                        <a:t>와 아이템이 닿은 경우 </a:t>
                      </a:r>
                      <a:r>
                        <a:rPr lang="en-US" altLang="ko-KR" sz="1200" baseline="0" dirty="0"/>
                        <a:t>PC</a:t>
                      </a:r>
                      <a:r>
                        <a:rPr lang="ko-KR" altLang="en-US" sz="1200" baseline="0" dirty="0"/>
                        <a:t>의 상태가 업그레이드 되는 지 검사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16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아이템이 닿은 경우 </a:t>
                      </a: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는 아이템에 따라 상태가 업그레이드 되는지 여부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아이템이 닿은 경우 아이템이 사라지는 지 여부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/>
                        <a:t>PC</a:t>
                      </a:r>
                      <a:r>
                        <a:rPr lang="ko-KR" altLang="en-US" sz="1200" dirty="0"/>
                        <a:t>와 아이템이 닿지 않은 경우 아이템이 사라지지 않는 지 여부</a:t>
                      </a:r>
                      <a:endParaRPr lang="en-US" altLang="ko-K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2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F1</a:t>
                      </a:r>
                      <a:r>
                        <a:rPr lang="en-US" altLang="ko-KR" sz="1200" baseline="0" dirty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43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79D4EA4-8BDD-4FAD-A88B-D7216936E61C}"/>
              </a:ext>
            </a:extLst>
          </p:cNvPr>
          <p:cNvSpPr txBox="1"/>
          <p:nvPr/>
        </p:nvSpPr>
        <p:spPr>
          <a:xfrm>
            <a:off x="868887" y="1151157"/>
            <a:ext cx="543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en-US" altLang="ko-KR" dirty="0" err="1"/>
              <a:t>Joymax</a:t>
            </a:r>
            <a:r>
              <a:rPr lang="en-US" altLang="ko-KR" dirty="0"/>
              <a:t> Co ‘</a:t>
            </a:r>
            <a:r>
              <a:rPr lang="ko-KR" altLang="en-US" dirty="0" err="1"/>
              <a:t>윈드러너</a:t>
            </a:r>
            <a:r>
              <a:rPr lang="en-US" altLang="ko-KR" dirty="0"/>
              <a:t>’</a:t>
            </a:r>
            <a:endParaRPr lang="ko-KR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B9C05DD-F173-4A72-96A3-071BA4109A2E}"/>
              </a:ext>
            </a:extLst>
          </p:cNvPr>
          <p:cNvSpPr txBox="1"/>
          <p:nvPr/>
        </p:nvSpPr>
        <p:spPr>
          <a:xfrm>
            <a:off x="7057010" y="1593667"/>
            <a:ext cx="4641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장점</a:t>
            </a:r>
            <a:endParaRPr lang="en-US" altLang="ko-KR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2898047-25F0-45D0-B894-410CFCE74671}"/>
              </a:ext>
            </a:extLst>
          </p:cNvPr>
          <p:cNvSpPr txBox="1"/>
          <p:nvPr/>
        </p:nvSpPr>
        <p:spPr>
          <a:xfrm>
            <a:off x="7057011" y="4599891"/>
            <a:ext cx="4307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단점</a:t>
            </a:r>
            <a:endParaRPr lang="en-US" altLang="ko-KR" sz="2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9161C4E-B1B7-4A4D-AD3A-BFF97D828BDB}"/>
              </a:ext>
            </a:extLst>
          </p:cNvPr>
          <p:cNvSpPr/>
          <p:nvPr/>
        </p:nvSpPr>
        <p:spPr>
          <a:xfrm>
            <a:off x="7083512" y="1962999"/>
            <a:ext cx="46416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단순한 플레이 방법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아기자기하고 화려한 게임 그래픽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스토리 모드</a:t>
            </a:r>
            <a:r>
              <a:rPr lang="en-US" altLang="ko-KR" dirty="0"/>
              <a:t>, </a:t>
            </a:r>
            <a:r>
              <a:rPr lang="ko-KR" altLang="en-US" dirty="0"/>
              <a:t>챔피언십</a:t>
            </a:r>
            <a:r>
              <a:rPr lang="en-US" altLang="ko-KR" dirty="0"/>
              <a:t>, </a:t>
            </a:r>
            <a:r>
              <a:rPr lang="ko-KR" altLang="en-US" dirty="0"/>
              <a:t>길드배틀 등의 다양한 모드로 플레이 가능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최종 보스가 있어 단조롭지 않음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/>
              <a:t>티어</a:t>
            </a:r>
            <a:r>
              <a:rPr lang="ko-KR" altLang="en-US" dirty="0"/>
              <a:t> 제도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3A26895-DF47-4308-B89C-FF691DE264E3}"/>
              </a:ext>
            </a:extLst>
          </p:cNvPr>
          <p:cNvSpPr/>
          <p:nvPr/>
        </p:nvSpPr>
        <p:spPr>
          <a:xfrm>
            <a:off x="7083512" y="5063131"/>
            <a:ext cx="4641653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오랜 시간 할 경우 지루한 감이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특별히 새로운 스테이지가 별로 없다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83765" y="338036"/>
            <a:ext cx="4032448" cy="7680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시장조사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벤치마킹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11" y="1613757"/>
            <a:ext cx="5400027" cy="24860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11" y="4172728"/>
            <a:ext cx="5400027" cy="257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57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79365"/>
              </p:ext>
            </p:extLst>
          </p:nvPr>
        </p:nvGraphicFramePr>
        <p:xfrm>
          <a:off x="1847528" y="908720"/>
          <a:ext cx="8568954" cy="4926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1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05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게임 틀 그리기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7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임승연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2018-11-10/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2018-11-19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Ver</a:t>
                      </a:r>
                      <a:r>
                        <a:rPr lang="en-US" altLang="ko-KR" sz="1200" dirty="0"/>
                        <a:t> 0.5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게임화면의 바탕이 되는 게임의 틀을 그림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200" dirty="0" smtClean="0"/>
                        <a:t>게임 틀의 모양은 선으로 이루어진 사각형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en-US" altLang="ko-KR" sz="1200" dirty="0" smtClean="0"/>
                        <a:t>Main</a:t>
                      </a:r>
                      <a:r>
                        <a:rPr lang="ko-KR" altLang="en-US" sz="1200" dirty="0" smtClean="0"/>
                        <a:t>함수의 제일 처음 실행됨</a:t>
                      </a:r>
                      <a:endParaRPr lang="en-US" altLang="ko-KR" sz="12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2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입력데이터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출력데이터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27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테스트 방법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smtClean="0"/>
                        <a:t>다른 것들보다 먼저 그려지는지 검사</a:t>
                      </a:r>
                      <a:endParaRPr lang="en-US" altLang="ko-KR" sz="12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smtClean="0"/>
                        <a:t>게임화면과 함께 그려보는 검사</a:t>
                      </a:r>
                      <a:endParaRPr lang="en-US" altLang="ko-KR" sz="120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smtClean="0"/>
                        <a:t>정상적으로 그려지는지 검사</a:t>
                      </a:r>
                      <a:endParaRPr lang="ko-KR" altLang="en-US" sz="1200" baseline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16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/>
                        <a:t>사각형이 정상적으로 그려지는지 여부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/>
                        <a:t>틀이 게임화면을 방해하지 않는지 여부</a:t>
                      </a:r>
                      <a:endParaRPr lang="en-US" altLang="ko-KR" sz="120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smtClean="0"/>
                        <a:t>게임이 종료될 때까지 계속 그려져 있는지 여부</a:t>
                      </a:r>
                      <a:endParaRPr lang="en-US" altLang="ko-K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2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F1</a:t>
                      </a:r>
                      <a:r>
                        <a:rPr lang="en-US" altLang="ko-KR" sz="1200" baseline="0" dirty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244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919536" y="332657"/>
          <a:ext cx="8352928" cy="6202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46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함수명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반환값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667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DetectCollision_PC_Barrier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PC</a:t>
                      </a:r>
                      <a:r>
                        <a:rPr lang="ko-KR" altLang="en-US" dirty="0"/>
                        <a:t>와 장애물 충돌 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입력으로 갱신된 </a:t>
                      </a:r>
                      <a:r>
                        <a:rPr lang="en-US" altLang="ko-KR" dirty="0"/>
                        <a:t>PC </a:t>
                      </a:r>
                      <a:r>
                        <a:rPr lang="ko-KR" altLang="en-US" dirty="0"/>
                        <a:t>좌표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 판 배열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667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UpdateLife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목숨 갱신과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PC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NPC,</a:t>
                      </a:r>
                      <a:r>
                        <a:rPr lang="en-US" altLang="ko-KR" sz="1800" dirty="0"/>
                        <a:t> PC</a:t>
                      </a:r>
                      <a:r>
                        <a:rPr lang="ko-KR" altLang="en-US" sz="1800" dirty="0"/>
                        <a:t>와 장애물</a:t>
                      </a:r>
                      <a:r>
                        <a:rPr lang="en-US" altLang="ko-KR" sz="1800" dirty="0"/>
                        <a:t>, PC</a:t>
                      </a:r>
                      <a:r>
                        <a:rPr lang="ko-KR" altLang="en-US" sz="1800" dirty="0"/>
                        <a:t>와 </a:t>
                      </a:r>
                      <a:r>
                        <a:rPr lang="en-US" altLang="ko-KR" sz="1800" dirty="0"/>
                        <a:t>NPC</a:t>
                      </a:r>
                      <a:r>
                        <a:rPr lang="ko-KR" altLang="en-US" sz="1800" dirty="0"/>
                        <a:t>어택 충돌 여부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667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DeleteNPC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baseline="0" dirty="0"/>
                        <a:t>충돌한 </a:t>
                      </a:r>
                      <a:r>
                        <a:rPr lang="en-US" altLang="ko-KR" sz="1800" baseline="0" dirty="0"/>
                        <a:t>NPC </a:t>
                      </a:r>
                      <a:r>
                        <a:rPr lang="ko-KR" altLang="en-US" sz="1800" baseline="0" dirty="0"/>
                        <a:t>정보를 게임 </a:t>
                      </a:r>
                      <a:r>
                        <a:rPr lang="ko-KR" altLang="en-US" sz="1800" baseline="0" dirty="0" smtClean="0"/>
                        <a:t>화면에서 </a:t>
                      </a:r>
                      <a:r>
                        <a:rPr lang="ko-KR" altLang="en-US" sz="1800" baseline="0" dirty="0"/>
                        <a:t>삭제한다</a:t>
                      </a:r>
                      <a:r>
                        <a:rPr lang="en-US" altLang="ko-KR" sz="1800" baseline="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스테이지 배열</a:t>
                      </a:r>
                      <a:r>
                        <a:rPr lang="en-US" altLang="ko-KR" sz="1600" dirty="0" smtClean="0"/>
                        <a:t>, 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PC Attack</a:t>
                      </a:r>
                      <a:r>
                        <a:rPr lang="ko-KR" altLang="en-US" sz="1600" dirty="0" smtClean="0"/>
                        <a:t>과 </a:t>
                      </a:r>
                      <a:r>
                        <a:rPr lang="en-US" altLang="ko-KR" sz="1600" dirty="0" smtClean="0"/>
                        <a:t>NPC </a:t>
                      </a:r>
                      <a:r>
                        <a:rPr lang="ko-KR" altLang="en-US" sz="1600" dirty="0" smtClean="0"/>
                        <a:t>충돌 여부</a:t>
                      </a:r>
                      <a:r>
                        <a:rPr lang="en-US" altLang="ko-KR" sz="16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PC</a:t>
                      </a:r>
                      <a:r>
                        <a:rPr lang="ko-KR" altLang="en-US" sz="1600" dirty="0" smtClean="0"/>
                        <a:t>와 </a:t>
                      </a:r>
                      <a:r>
                        <a:rPr lang="en-US" altLang="ko-KR" sz="1600" dirty="0" smtClean="0"/>
                        <a:t>NPC </a:t>
                      </a:r>
                      <a:r>
                        <a:rPr lang="ko-KR" altLang="en-US" sz="1600" dirty="0" smtClean="0"/>
                        <a:t>충돌 여부</a:t>
                      </a:r>
                      <a:r>
                        <a:rPr lang="en-US" altLang="ko-KR" sz="16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NPC </a:t>
                      </a:r>
                      <a:r>
                        <a:rPr lang="ko-KR" altLang="en-US" sz="1600" dirty="0" smtClean="0"/>
                        <a:t>배열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667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DetectCollision_PC_NPCAttack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PC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NPC</a:t>
                      </a:r>
                      <a:r>
                        <a:rPr lang="en-US" altLang="ko-KR" baseline="0" dirty="0"/>
                        <a:t> Attack</a:t>
                      </a:r>
                      <a:r>
                        <a:rPr lang="ko-KR" altLang="en-US" dirty="0"/>
                        <a:t> 충돌 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PC</a:t>
                      </a:r>
                      <a:r>
                        <a:rPr lang="ko-KR" altLang="en-US" sz="1800" dirty="0"/>
                        <a:t>의 현재 좌표</a:t>
                      </a:r>
                      <a:r>
                        <a:rPr lang="en-US" altLang="ko-KR" sz="1800" dirty="0"/>
                        <a:t>, </a:t>
                      </a:r>
                    </a:p>
                    <a:p>
                      <a:pPr latinLnBrk="1"/>
                      <a:r>
                        <a:rPr lang="ko-KR" altLang="en-US" sz="1800" dirty="0"/>
                        <a:t>갱신된 </a:t>
                      </a:r>
                      <a:r>
                        <a:rPr lang="en-US" altLang="ko-KR" sz="1800" dirty="0"/>
                        <a:t>NPC Attack </a:t>
                      </a:r>
                      <a:r>
                        <a:rPr lang="ko-KR" altLang="en-US" sz="1800" dirty="0"/>
                        <a:t>좌표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46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PcAttack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/>
                        <a:t>사용자 입력 키에 따라 게임 화면에 </a:t>
                      </a:r>
                      <a:r>
                        <a:rPr lang="en-US" altLang="ko-KR" sz="1800" baseline="0" dirty="0"/>
                        <a:t>PC</a:t>
                      </a:r>
                      <a:r>
                        <a:rPr lang="ko-KR" altLang="en-US" sz="1800" baseline="0" dirty="0"/>
                        <a:t>의 공격을 그린다</a:t>
                      </a:r>
                      <a:r>
                        <a:rPr lang="en-US" altLang="ko-KR" sz="1800" baseline="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현재 </a:t>
                      </a:r>
                      <a:r>
                        <a:rPr lang="en-US" altLang="ko-KR" sz="1800" dirty="0"/>
                        <a:t>PC </a:t>
                      </a:r>
                      <a:r>
                        <a:rPr lang="ko-KR" altLang="en-US" sz="1800" dirty="0"/>
                        <a:t>좌표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게임 판 크기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갱신되는 공격의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 좌표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649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919536" y="332656"/>
          <a:ext cx="8352928" cy="576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46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함수명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반환값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667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PC_Jump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PC</a:t>
                      </a:r>
                      <a:r>
                        <a:rPr lang="ko-KR" altLang="en-US" dirty="0"/>
                        <a:t>가 점프할 수 있는 경우 점프 실행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PC</a:t>
                      </a:r>
                      <a:r>
                        <a:rPr lang="ko-KR" altLang="en-US" dirty="0"/>
                        <a:t>의 좌표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void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667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DetectCollision_NPC_PC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NPC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PC</a:t>
                      </a:r>
                      <a:r>
                        <a:rPr lang="ko-KR" altLang="en-US" dirty="0"/>
                        <a:t> 충돌 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NPC</a:t>
                      </a:r>
                      <a:r>
                        <a:rPr lang="ko-KR" altLang="en-US" dirty="0"/>
                        <a:t>의 좌표</a:t>
                      </a:r>
                      <a:r>
                        <a:rPr lang="en-US" altLang="ko-KR" dirty="0"/>
                        <a:t>, PC</a:t>
                      </a:r>
                      <a:r>
                        <a:rPr lang="ko-KR" altLang="en-US" dirty="0"/>
                        <a:t>의 좌표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667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Stage_Process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800" baseline="0" dirty="0"/>
                        <a:t>현재 스테이지의 진행도 표시</a:t>
                      </a:r>
                      <a:endParaRPr lang="en-US" altLang="ko-KR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현재 스테이지 맵 배열의 진행도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667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Stage_Clear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클리어 여부 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현재 스테이지 진행도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46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Delete_Item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/>
                        <a:t>아이템 소멸</a:t>
                      </a:r>
                      <a:endParaRPr lang="en-US" altLang="ko-KR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PC</a:t>
                      </a:r>
                      <a:r>
                        <a:rPr lang="ko-KR" altLang="en-US" dirty="0"/>
                        <a:t>의 좌표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아이템의 좌표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void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744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919536" y="332656"/>
          <a:ext cx="8352928" cy="576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46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함수명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반환값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667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DetectCollision_PC_ITEM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PC</a:t>
                      </a:r>
                      <a:r>
                        <a:rPr lang="ko-KR" altLang="en-US" dirty="0"/>
                        <a:t>와 아이템 충돌 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입력으로 갱신된 </a:t>
                      </a:r>
                      <a:r>
                        <a:rPr lang="en-US" altLang="ko-KR" dirty="0"/>
                        <a:t>PC </a:t>
                      </a:r>
                      <a:r>
                        <a:rPr lang="ko-KR" altLang="en-US" dirty="0"/>
                        <a:t>좌표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아이템 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667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DetectCollision_NPC_PCAttack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NPC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PC </a:t>
                      </a:r>
                      <a:r>
                        <a:rPr lang="ko-KR" altLang="en-US" dirty="0"/>
                        <a:t>공격 충돌 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NPC</a:t>
                      </a:r>
                      <a:r>
                        <a:rPr lang="ko-KR" altLang="en-US" dirty="0"/>
                        <a:t>의 좌표</a:t>
                      </a:r>
                      <a:r>
                        <a:rPr lang="en-US" altLang="ko-KR" dirty="0"/>
                        <a:t>, PC_ATTACK</a:t>
                      </a:r>
                      <a:r>
                        <a:rPr lang="ko-KR" altLang="en-US" dirty="0"/>
                        <a:t>의 좌표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667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NPC_ATTACK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800" baseline="0" dirty="0"/>
                        <a:t>NPC</a:t>
                      </a:r>
                      <a:r>
                        <a:rPr lang="ko-KR" altLang="en-US" sz="1800" baseline="0" dirty="0"/>
                        <a:t>공격 제어</a:t>
                      </a:r>
                      <a:endParaRPr lang="en-US" altLang="ko-KR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게임판의</a:t>
                      </a:r>
                      <a:r>
                        <a:rPr lang="ko-KR" altLang="en-US" sz="1600" dirty="0"/>
                        <a:t> 크기</a:t>
                      </a:r>
                      <a:r>
                        <a:rPr lang="en-US" altLang="ko-KR" sz="1600" dirty="0"/>
                        <a:t>, NPC_ATTACK</a:t>
                      </a:r>
                      <a:r>
                        <a:rPr lang="ko-KR" altLang="en-US" sz="1600" dirty="0"/>
                        <a:t>의 좌표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현재 </a:t>
                      </a:r>
                      <a:r>
                        <a:rPr lang="en-US" altLang="ko-KR" sz="1600" dirty="0"/>
                        <a:t>PC</a:t>
                      </a:r>
                      <a:r>
                        <a:rPr lang="ko-KR" altLang="en-US" sz="1600" dirty="0"/>
                        <a:t>의 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667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isGameOver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게임오버 여부 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현재 </a:t>
                      </a:r>
                      <a:r>
                        <a:rPr lang="en-US" altLang="ko-KR" sz="1800" dirty="0"/>
                        <a:t>Life </a:t>
                      </a:r>
                      <a:r>
                        <a:rPr lang="ko-KR" altLang="en-US" sz="1800" dirty="0"/>
                        <a:t>개수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46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DrawGBox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사각형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을 그림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없음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33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4445" y="2795916"/>
            <a:ext cx="1055077" cy="422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60677" y="556189"/>
            <a:ext cx="1960685" cy="422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Stage_Process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42043" y="2246374"/>
            <a:ext cx="1960685" cy="422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ko-KR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sGameOver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60680" y="3801184"/>
            <a:ext cx="1960685" cy="422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Pc_Jump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682" y="4665733"/>
            <a:ext cx="1960685" cy="422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Pc_Attack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76040" y="3411419"/>
            <a:ext cx="1960685" cy="422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DetectCollision</a:t>
            </a:r>
            <a:endParaRPr lang="en-US" altLang="ko-KR" sz="1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Pc_Barrier</a:t>
            </a:r>
            <a:endParaRPr lang="ko-KR" alt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43398" y="3428963"/>
            <a:ext cx="1960685" cy="422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UpdateLife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76040" y="4223215"/>
            <a:ext cx="1960685" cy="422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DetectCollision</a:t>
            </a:r>
            <a:endParaRPr lang="en-US" altLang="ko-KR" sz="1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Pc_NPC</a:t>
            </a:r>
            <a:endParaRPr lang="ko-KR" alt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42040" y="4334590"/>
            <a:ext cx="1960685" cy="422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InputKey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76036" y="1457136"/>
            <a:ext cx="1960685" cy="422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DetectCollision</a:t>
            </a:r>
            <a:endParaRPr lang="en-US" altLang="ko-KR" sz="1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Pc_NpcAttack</a:t>
            </a:r>
            <a:endParaRPr lang="ko-KR" alt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76040" y="4960278"/>
            <a:ext cx="1960685" cy="422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DetectCollision</a:t>
            </a:r>
            <a:endParaRPr lang="en-US" altLang="ko-KR" sz="1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NPC_PcAttack</a:t>
            </a:r>
            <a:endParaRPr lang="ko-KR" alt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046682" y="4955099"/>
            <a:ext cx="1960685" cy="422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Delete_NPC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60678" y="1457136"/>
            <a:ext cx="1960685" cy="422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NPC_ATTACK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42039" y="5591900"/>
            <a:ext cx="1960685" cy="422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DetectCollision</a:t>
            </a:r>
            <a:endParaRPr lang="en-US" altLang="ko-KR" sz="1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Pc_ITEM</a:t>
            </a:r>
            <a:endParaRPr lang="ko-KR" alt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42043" y="1035105"/>
            <a:ext cx="1960685" cy="422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DrawGboard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42043" y="3217947"/>
            <a:ext cx="1960685" cy="422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StageClear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60678" y="6013931"/>
            <a:ext cx="1960685" cy="422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Delete_Item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직선 연결선 23"/>
          <p:cNvCxnSpPr>
            <a:stCxn id="4" idx="3"/>
            <a:endCxn id="18" idx="1"/>
          </p:cNvCxnSpPr>
          <p:nvPr/>
        </p:nvCxnSpPr>
        <p:spPr>
          <a:xfrm flipV="1">
            <a:off x="1459522" y="1246121"/>
            <a:ext cx="782521" cy="1760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4" idx="3"/>
            <a:endCxn id="6" idx="1"/>
          </p:cNvCxnSpPr>
          <p:nvPr/>
        </p:nvCxnSpPr>
        <p:spPr>
          <a:xfrm flipV="1">
            <a:off x="1459522" y="2457390"/>
            <a:ext cx="782521" cy="549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4" idx="3"/>
            <a:endCxn id="19" idx="1"/>
          </p:cNvCxnSpPr>
          <p:nvPr/>
        </p:nvCxnSpPr>
        <p:spPr>
          <a:xfrm>
            <a:off x="1459522" y="3006932"/>
            <a:ext cx="782521" cy="422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" idx="3"/>
            <a:endCxn id="12" idx="1"/>
          </p:cNvCxnSpPr>
          <p:nvPr/>
        </p:nvCxnSpPr>
        <p:spPr>
          <a:xfrm>
            <a:off x="1459522" y="3006932"/>
            <a:ext cx="782518" cy="1538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8" idx="3"/>
            <a:endCxn id="5" idx="1"/>
          </p:cNvCxnSpPr>
          <p:nvPr/>
        </p:nvCxnSpPr>
        <p:spPr>
          <a:xfrm flipV="1">
            <a:off x="4202728" y="767205"/>
            <a:ext cx="657949" cy="478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8" idx="3"/>
            <a:endCxn id="16" idx="1"/>
          </p:cNvCxnSpPr>
          <p:nvPr/>
        </p:nvCxnSpPr>
        <p:spPr>
          <a:xfrm>
            <a:off x="4202728" y="1246121"/>
            <a:ext cx="657950" cy="422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860678" y="2255166"/>
            <a:ext cx="1960685" cy="422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Print_Gameover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5" name="직선 연결선 64"/>
          <p:cNvCxnSpPr>
            <a:stCxn id="6" idx="3"/>
            <a:endCxn id="64" idx="1"/>
          </p:cNvCxnSpPr>
          <p:nvPr/>
        </p:nvCxnSpPr>
        <p:spPr>
          <a:xfrm>
            <a:off x="4202728" y="2457390"/>
            <a:ext cx="657950" cy="8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12" idx="3"/>
            <a:endCxn id="7" idx="1"/>
          </p:cNvCxnSpPr>
          <p:nvPr/>
        </p:nvCxnSpPr>
        <p:spPr>
          <a:xfrm flipV="1">
            <a:off x="4202725" y="4012200"/>
            <a:ext cx="657955" cy="533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12" idx="3"/>
            <a:endCxn id="8" idx="1"/>
          </p:cNvCxnSpPr>
          <p:nvPr/>
        </p:nvCxnSpPr>
        <p:spPr>
          <a:xfrm>
            <a:off x="4202725" y="4545606"/>
            <a:ext cx="657957" cy="331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7" idx="3"/>
            <a:endCxn id="9" idx="1"/>
          </p:cNvCxnSpPr>
          <p:nvPr/>
        </p:nvCxnSpPr>
        <p:spPr>
          <a:xfrm flipV="1">
            <a:off x="6821365" y="3622435"/>
            <a:ext cx="754675" cy="389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7" idx="3"/>
            <a:endCxn id="11" idx="1"/>
          </p:cNvCxnSpPr>
          <p:nvPr/>
        </p:nvCxnSpPr>
        <p:spPr>
          <a:xfrm>
            <a:off x="6821365" y="4012200"/>
            <a:ext cx="754675" cy="422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9" idx="3"/>
            <a:endCxn id="10" idx="1"/>
          </p:cNvCxnSpPr>
          <p:nvPr/>
        </p:nvCxnSpPr>
        <p:spPr>
          <a:xfrm>
            <a:off x="9536725" y="3622435"/>
            <a:ext cx="606673" cy="17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1" idx="3"/>
            <a:endCxn id="10" idx="1"/>
          </p:cNvCxnSpPr>
          <p:nvPr/>
        </p:nvCxnSpPr>
        <p:spPr>
          <a:xfrm flipV="1">
            <a:off x="9536725" y="3639979"/>
            <a:ext cx="606673" cy="794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4" idx="3"/>
            <a:endCxn id="17" idx="1"/>
          </p:cNvCxnSpPr>
          <p:nvPr/>
        </p:nvCxnSpPr>
        <p:spPr>
          <a:xfrm>
            <a:off x="1459522" y="3006932"/>
            <a:ext cx="782517" cy="2795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17" idx="3"/>
            <a:endCxn id="20" idx="1"/>
          </p:cNvCxnSpPr>
          <p:nvPr/>
        </p:nvCxnSpPr>
        <p:spPr>
          <a:xfrm>
            <a:off x="4202724" y="5802916"/>
            <a:ext cx="657954" cy="422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6" idx="3"/>
            <a:endCxn id="13" idx="1"/>
          </p:cNvCxnSpPr>
          <p:nvPr/>
        </p:nvCxnSpPr>
        <p:spPr>
          <a:xfrm>
            <a:off x="6821363" y="1668152"/>
            <a:ext cx="754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13" idx="3"/>
            <a:endCxn id="10" idx="1"/>
          </p:cNvCxnSpPr>
          <p:nvPr/>
        </p:nvCxnSpPr>
        <p:spPr>
          <a:xfrm>
            <a:off x="9536721" y="1668152"/>
            <a:ext cx="606677" cy="1971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8" idx="3"/>
            <a:endCxn id="14" idx="1"/>
          </p:cNvCxnSpPr>
          <p:nvPr/>
        </p:nvCxnSpPr>
        <p:spPr>
          <a:xfrm>
            <a:off x="6821367" y="4876749"/>
            <a:ext cx="754673" cy="294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14" idx="3"/>
            <a:endCxn id="15" idx="1"/>
          </p:cNvCxnSpPr>
          <p:nvPr/>
        </p:nvCxnSpPr>
        <p:spPr>
          <a:xfrm flipV="1">
            <a:off x="9536725" y="5166115"/>
            <a:ext cx="509957" cy="5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210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AB5A65F-979B-4FC7-BF96-A33989262425}"/>
              </a:ext>
            </a:extLst>
          </p:cNvPr>
          <p:cNvSpPr/>
          <p:nvPr/>
        </p:nvSpPr>
        <p:spPr>
          <a:xfrm>
            <a:off x="727885" y="260290"/>
            <a:ext cx="3024336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전역변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5303" y="588656"/>
            <a:ext cx="10381393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/>
              <a:t>GboardInfo</a:t>
            </a:r>
            <a:r>
              <a:rPr lang="en-US" altLang="ko-KR" dirty="0"/>
              <a:t>[][] : </a:t>
            </a:r>
            <a:r>
              <a:rPr lang="ko-KR" altLang="en-US" dirty="0" err="1"/>
              <a:t>게임판</a:t>
            </a:r>
            <a:r>
              <a:rPr lang="ko-KR" altLang="en-US" dirty="0"/>
              <a:t> 배열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PC, NPC[3], Item : 3X3 </a:t>
            </a:r>
            <a:r>
              <a:rPr lang="ko-KR" altLang="en-US" dirty="0"/>
              <a:t>배열로 구성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NPC[0], NPC[1] : </a:t>
            </a:r>
            <a:r>
              <a:rPr lang="ko-KR" altLang="en-US" dirty="0"/>
              <a:t>닿으면 라이프가 깎임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NPC[2] : </a:t>
            </a:r>
            <a:r>
              <a:rPr lang="ko-KR" altLang="en-US" dirty="0"/>
              <a:t>닿으면 속도가 빨라짐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MAP[][] : </a:t>
            </a:r>
            <a:r>
              <a:rPr lang="ko-KR" altLang="en-US" dirty="0"/>
              <a:t>스테이지 배열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COORD </a:t>
            </a:r>
            <a:r>
              <a:rPr lang="en-US" altLang="ko-KR" dirty="0" err="1"/>
              <a:t>PC_pos</a:t>
            </a:r>
            <a:r>
              <a:rPr lang="en-US" altLang="ko-KR" dirty="0"/>
              <a:t> : PC</a:t>
            </a:r>
            <a:r>
              <a:rPr lang="ko-KR" altLang="en-US" dirty="0"/>
              <a:t>의 현재 좌표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COORD </a:t>
            </a:r>
            <a:r>
              <a:rPr lang="en-US" altLang="ko-KR" dirty="0" err="1"/>
              <a:t>NPC_pos</a:t>
            </a:r>
            <a:r>
              <a:rPr lang="en-US" altLang="ko-KR" dirty="0"/>
              <a:t> : NPC</a:t>
            </a:r>
            <a:r>
              <a:rPr lang="ko-KR" altLang="en-US" dirty="0"/>
              <a:t>의 현재 좌표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COORD </a:t>
            </a:r>
            <a:r>
              <a:rPr lang="en-US" altLang="ko-KR" dirty="0" err="1"/>
              <a:t>Item_pos</a:t>
            </a:r>
            <a:r>
              <a:rPr lang="en-US" altLang="ko-KR" dirty="0"/>
              <a:t> : </a:t>
            </a:r>
            <a:r>
              <a:rPr lang="ko-KR" altLang="en-US" dirty="0"/>
              <a:t>아이템의 현재 좌표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COORD </a:t>
            </a:r>
            <a:r>
              <a:rPr lang="en-US" altLang="ko-KR" dirty="0" err="1"/>
              <a:t>PC_gun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COORD </a:t>
            </a:r>
            <a:r>
              <a:rPr lang="en-US" altLang="ko-KR" dirty="0" err="1"/>
              <a:t>PC_arrow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COORD </a:t>
            </a:r>
            <a:r>
              <a:rPr lang="en-US" altLang="ko-KR" dirty="0" err="1"/>
              <a:t>NPC_gun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COORD </a:t>
            </a:r>
            <a:r>
              <a:rPr lang="en-US" altLang="ko-KR" dirty="0" err="1"/>
              <a:t>NPC_arrow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 err="1"/>
              <a:t>Int</a:t>
            </a:r>
            <a:r>
              <a:rPr lang="en-US" altLang="ko-KR" dirty="0"/>
              <a:t> Life : </a:t>
            </a:r>
            <a:r>
              <a:rPr lang="ko-KR" altLang="en-US" dirty="0"/>
              <a:t>현재 라이프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 err="1"/>
              <a:t>Int</a:t>
            </a:r>
            <a:r>
              <a:rPr lang="en-US" altLang="ko-KR" dirty="0"/>
              <a:t> Stage : </a:t>
            </a:r>
            <a:r>
              <a:rPr lang="ko-KR" altLang="en-US" dirty="0"/>
              <a:t>현재 </a:t>
            </a:r>
            <a:r>
              <a:rPr lang="ko-KR" altLang="en-US" dirty="0" smtClean="0"/>
              <a:t>스테이지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22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D37652D-1542-481B-9851-E15B146743C4}"/>
              </a:ext>
            </a:extLst>
          </p:cNvPr>
          <p:cNvSpPr txBox="1"/>
          <p:nvPr/>
        </p:nvSpPr>
        <p:spPr>
          <a:xfrm>
            <a:off x="868887" y="1143189"/>
            <a:ext cx="543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Google ‘T-Rex Game’</a:t>
            </a:r>
            <a:endParaRPr lang="ko-KR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E8E6591-74C7-4290-AFFD-660E37DE4B21}"/>
              </a:ext>
            </a:extLst>
          </p:cNvPr>
          <p:cNvSpPr txBox="1"/>
          <p:nvPr/>
        </p:nvSpPr>
        <p:spPr>
          <a:xfrm>
            <a:off x="7057010" y="1593667"/>
            <a:ext cx="4641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장점</a:t>
            </a:r>
            <a:endParaRPr lang="en-US" altLang="ko-KR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9C01FF8-3A8C-41A9-BD6E-CCE5929B44A0}"/>
              </a:ext>
            </a:extLst>
          </p:cNvPr>
          <p:cNvSpPr txBox="1"/>
          <p:nvPr/>
        </p:nvSpPr>
        <p:spPr>
          <a:xfrm>
            <a:off x="7057011" y="4169083"/>
            <a:ext cx="4307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단점</a:t>
            </a:r>
            <a:endParaRPr lang="en-US" altLang="ko-KR" sz="20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18EDBA69-CBFB-4D7A-AD64-53F51021B71A}"/>
              </a:ext>
            </a:extLst>
          </p:cNvPr>
          <p:cNvSpPr/>
          <p:nvPr/>
        </p:nvSpPr>
        <p:spPr>
          <a:xfrm>
            <a:off x="7083512" y="2033335"/>
            <a:ext cx="46416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인터넷 연결 없이 할 수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쉬운 조작법과 묘한 중독성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별도의 다운로드 과정 없이 플레이 가능하다</a:t>
            </a:r>
            <a:r>
              <a:rPr lang="en-US" altLang="ko-KR" dirty="0"/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005920DD-134C-462E-96EB-901826971C19}"/>
              </a:ext>
            </a:extLst>
          </p:cNvPr>
          <p:cNvSpPr/>
          <p:nvPr/>
        </p:nvSpPr>
        <p:spPr>
          <a:xfrm>
            <a:off x="7083512" y="4687879"/>
            <a:ext cx="494436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단조로운 그래픽과 반복되는 게임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/>
              <a:t>구글의</a:t>
            </a:r>
            <a:r>
              <a:rPr lang="ko-KR" altLang="en-US" dirty="0"/>
              <a:t> </a:t>
            </a:r>
            <a:r>
              <a:rPr lang="ko-KR" altLang="en-US" dirty="0" err="1"/>
              <a:t>이스터에그로</a:t>
            </a:r>
            <a:r>
              <a:rPr lang="ko-KR" altLang="en-US" dirty="0"/>
              <a:t> 게임의 존재를 모르는 사람이 많다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플레이를 위해선 인터넷 연결을 끊어야 함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3983765" y="338036"/>
            <a:ext cx="4032448" cy="7680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시장조사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벤치마킹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86" y="1620772"/>
            <a:ext cx="5436297" cy="27571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87" y="4555999"/>
            <a:ext cx="5436296" cy="20118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690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4" y="4569193"/>
            <a:ext cx="5477607" cy="21665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298FD80-E834-4F0B-8E19-0B72C5F7820C}"/>
              </a:ext>
            </a:extLst>
          </p:cNvPr>
          <p:cNvSpPr txBox="1"/>
          <p:nvPr/>
        </p:nvSpPr>
        <p:spPr>
          <a:xfrm>
            <a:off x="868887" y="1154075"/>
            <a:ext cx="543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4) </a:t>
            </a:r>
            <a:r>
              <a:rPr lang="ko-KR" altLang="en-US" dirty="0" err="1"/>
              <a:t>코나미</a:t>
            </a:r>
            <a:r>
              <a:rPr lang="en-US" altLang="ko-KR" dirty="0"/>
              <a:t> ‘</a:t>
            </a:r>
            <a:r>
              <a:rPr lang="ko-KR" altLang="en-US" dirty="0"/>
              <a:t>남극탐험</a:t>
            </a:r>
            <a:r>
              <a:rPr lang="en-US" altLang="ko-KR" dirty="0"/>
              <a:t>’</a:t>
            </a:r>
            <a:endParaRPr lang="ko-KR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89A8F28-C6A9-4F5B-B8AC-6D92714EE564}"/>
              </a:ext>
            </a:extLst>
          </p:cNvPr>
          <p:cNvSpPr txBox="1"/>
          <p:nvPr/>
        </p:nvSpPr>
        <p:spPr>
          <a:xfrm>
            <a:off x="7057010" y="1593667"/>
            <a:ext cx="4641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장점</a:t>
            </a:r>
            <a:endParaRPr lang="en-US" altLang="ko-KR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B2253D8-015B-48C5-AA47-B7F029190C97}"/>
              </a:ext>
            </a:extLst>
          </p:cNvPr>
          <p:cNvSpPr txBox="1"/>
          <p:nvPr/>
        </p:nvSpPr>
        <p:spPr>
          <a:xfrm>
            <a:off x="7057011" y="4169083"/>
            <a:ext cx="4307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단점</a:t>
            </a:r>
            <a:endParaRPr lang="en-US" altLang="ko-KR" sz="2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7E139BC2-F111-46F3-8BBC-1AB23007D2B5}"/>
              </a:ext>
            </a:extLst>
          </p:cNvPr>
          <p:cNvSpPr/>
          <p:nvPr/>
        </p:nvSpPr>
        <p:spPr>
          <a:xfrm>
            <a:off x="7083512" y="1962999"/>
            <a:ext cx="464165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러닝게임의 고전이자 시초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단순하지만 강한 중독성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쉬운 조작법과는 대비되는 균형 있는 난이도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많은 수의 스테이지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58152341-4F0D-41C9-92F4-5D34F6E637AA}"/>
              </a:ext>
            </a:extLst>
          </p:cNvPr>
          <p:cNvSpPr/>
          <p:nvPr/>
        </p:nvSpPr>
        <p:spPr>
          <a:xfrm>
            <a:off x="7083512" y="4538415"/>
            <a:ext cx="46416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수는 많지만 같은 패턴이 반복되는 단조로운 스테이지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저장 기능이 없기 때문에 실패하면 처음부터 다시 해야 함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3983765" y="338036"/>
            <a:ext cx="4032448" cy="7680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시장조사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벤치마킹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1" y="1593667"/>
            <a:ext cx="5386866" cy="29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9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298FD80-E834-4F0B-8E19-0B72C5F7820C}"/>
              </a:ext>
            </a:extLst>
          </p:cNvPr>
          <p:cNvSpPr txBox="1"/>
          <p:nvPr/>
        </p:nvSpPr>
        <p:spPr>
          <a:xfrm>
            <a:off x="868887" y="1143189"/>
            <a:ext cx="543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5) </a:t>
            </a:r>
            <a:r>
              <a:rPr lang="en-US" altLang="ko-KR" dirty="0" err="1"/>
              <a:t>Gamevil</a:t>
            </a:r>
            <a:r>
              <a:rPr lang="en-US" altLang="ko-KR" dirty="0"/>
              <a:t> ‘</a:t>
            </a:r>
            <a:r>
              <a:rPr lang="ko-KR" altLang="en-US" dirty="0"/>
              <a:t>놈 시리즈</a:t>
            </a:r>
            <a:r>
              <a:rPr lang="en-US" altLang="ko-KR" dirty="0"/>
              <a:t>’</a:t>
            </a:r>
            <a:endParaRPr lang="ko-KR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F9AFA0F-3CE7-4ED2-BFD7-8BC28DFA76DB}"/>
              </a:ext>
            </a:extLst>
          </p:cNvPr>
          <p:cNvSpPr txBox="1"/>
          <p:nvPr/>
        </p:nvSpPr>
        <p:spPr>
          <a:xfrm>
            <a:off x="7057010" y="1593667"/>
            <a:ext cx="4641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장점</a:t>
            </a:r>
            <a:endParaRPr lang="en-US" altLang="ko-KR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51FF5F3-0013-42EF-B120-FF2AC9474DC3}"/>
              </a:ext>
            </a:extLst>
          </p:cNvPr>
          <p:cNvSpPr txBox="1"/>
          <p:nvPr/>
        </p:nvSpPr>
        <p:spPr>
          <a:xfrm>
            <a:off x="7057011" y="4169083"/>
            <a:ext cx="4307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단점</a:t>
            </a:r>
            <a:endParaRPr lang="en-US" altLang="ko-KR" sz="20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C58FF74-54FE-4093-91F1-046B0BFB1404}"/>
              </a:ext>
            </a:extLst>
          </p:cNvPr>
          <p:cNvSpPr/>
          <p:nvPr/>
        </p:nvSpPr>
        <p:spPr>
          <a:xfrm>
            <a:off x="7083512" y="1962999"/>
            <a:ext cx="498832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유저들에게 공감을 샀던 패러디와 개그 요소 추가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버튼 하나로 플레이 하는 단순한 게임방법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핸드폰 화면을 돌려야 하는 신선한 게임 화면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21948EE-0BF9-4635-8D2C-441151490887}"/>
              </a:ext>
            </a:extLst>
          </p:cNvPr>
          <p:cNvSpPr/>
          <p:nvPr/>
        </p:nvSpPr>
        <p:spPr>
          <a:xfrm>
            <a:off x="7057011" y="4756639"/>
            <a:ext cx="464165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마지막 시리즈인 놈</a:t>
            </a:r>
            <a:r>
              <a:rPr lang="en-US" altLang="ko-KR" dirty="0"/>
              <a:t>5</a:t>
            </a:r>
            <a:r>
              <a:rPr lang="ko-KR" altLang="en-US" dirty="0"/>
              <a:t>는 </a:t>
            </a:r>
            <a:r>
              <a:rPr lang="en-US" altLang="ko-KR" dirty="0"/>
              <a:t>2014</a:t>
            </a:r>
            <a:r>
              <a:rPr lang="ko-KR" altLang="en-US" dirty="0"/>
              <a:t>년 서비스를 종료함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3983765" y="338036"/>
            <a:ext cx="4032448" cy="7680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시장조사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벤치마킹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4" y="1593088"/>
            <a:ext cx="5486400" cy="277605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773721" y="4369138"/>
            <a:ext cx="5549047" cy="2504116"/>
            <a:chOff x="773721" y="4369138"/>
            <a:chExt cx="5549047" cy="250411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721" y="4369138"/>
              <a:ext cx="5549047" cy="2504116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868617" y="4756639"/>
              <a:ext cx="2131372" cy="3692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788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83765" y="338036"/>
            <a:ext cx="4032448" cy="7680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게임의 핵심특징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재미요소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3065" y="2025848"/>
            <a:ext cx="4608512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참신한 캐릭터</a:t>
            </a:r>
            <a:endParaRPr lang="en-US" altLang="ko-KR" b="1" dirty="0">
              <a:ln w="12700"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4707" y="3044957"/>
            <a:ext cx="4765229" cy="288032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100" dirty="0">
                <a:solidFill>
                  <a:schemeClr val="tx1"/>
                </a:solidFill>
              </a:rPr>
              <a:t>없애야 할 적 캐릭터가</a:t>
            </a:r>
            <a:endParaRPr lang="en-US" altLang="ko-KR" sz="21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100" dirty="0">
                <a:solidFill>
                  <a:schemeClr val="tx1"/>
                </a:solidFill>
              </a:rPr>
              <a:t>누구나 자주 접할 수 있는</a:t>
            </a:r>
            <a:endParaRPr lang="en-US" altLang="ko-KR" sz="21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100" dirty="0">
                <a:solidFill>
                  <a:schemeClr val="tx1"/>
                </a:solidFill>
              </a:rPr>
              <a:t>Facebook, Instagram, </a:t>
            </a:r>
            <a:r>
              <a:rPr lang="en-US" altLang="ko-KR" sz="2100" dirty="0" err="1">
                <a:solidFill>
                  <a:schemeClr val="tx1"/>
                </a:solidFill>
              </a:rPr>
              <a:t>Youtube</a:t>
            </a:r>
            <a:r>
              <a:rPr lang="en-US" altLang="ko-KR" sz="2100" dirty="0">
                <a:solidFill>
                  <a:schemeClr val="tx1"/>
                </a:solidFill>
              </a:rPr>
              <a:t> </a:t>
            </a:r>
            <a:r>
              <a:rPr lang="ko-KR" altLang="en-US" sz="2100" dirty="0">
                <a:solidFill>
                  <a:schemeClr val="tx1"/>
                </a:solidFill>
              </a:rPr>
              <a:t>등의</a:t>
            </a:r>
            <a:endParaRPr lang="en-US" altLang="ko-KR" sz="21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100" dirty="0">
                <a:solidFill>
                  <a:schemeClr val="tx1"/>
                </a:solidFill>
              </a:rPr>
              <a:t>참신하고 익숙한 캐릭터임</a:t>
            </a:r>
            <a:endParaRPr lang="en-US" altLang="ko-KR" sz="2100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2" y="1886898"/>
            <a:ext cx="678007" cy="67800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078" y="1979679"/>
            <a:ext cx="678007" cy="6780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152117" y="2025847"/>
            <a:ext cx="4608512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다양한 장애물 구성</a:t>
            </a:r>
            <a:endParaRPr lang="en-US" altLang="ko-KR" b="1" dirty="0">
              <a:ln w="12700"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768075" y="3044957"/>
            <a:ext cx="4765229" cy="288032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100" dirty="0">
                <a:solidFill>
                  <a:schemeClr val="tx1"/>
                </a:solidFill>
              </a:rPr>
              <a:t>위</a:t>
            </a:r>
            <a:r>
              <a:rPr lang="en-US" altLang="ko-KR" sz="2100" dirty="0">
                <a:solidFill>
                  <a:schemeClr val="tx1"/>
                </a:solidFill>
              </a:rPr>
              <a:t>, </a:t>
            </a:r>
            <a:r>
              <a:rPr lang="ko-KR" altLang="en-US" sz="2100" dirty="0">
                <a:solidFill>
                  <a:schemeClr val="tx1"/>
                </a:solidFill>
              </a:rPr>
              <a:t>아래</a:t>
            </a:r>
            <a:r>
              <a:rPr lang="en-US" altLang="ko-KR" sz="2100" dirty="0">
                <a:solidFill>
                  <a:schemeClr val="tx1"/>
                </a:solidFill>
              </a:rPr>
              <a:t>, </a:t>
            </a:r>
            <a:r>
              <a:rPr lang="ko-KR" altLang="en-US" sz="2100" dirty="0">
                <a:solidFill>
                  <a:schemeClr val="tx1"/>
                </a:solidFill>
              </a:rPr>
              <a:t>앞 등</a:t>
            </a:r>
            <a:endParaRPr lang="en-US" altLang="ko-KR" sz="21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100" dirty="0">
                <a:solidFill>
                  <a:schemeClr val="tx1"/>
                </a:solidFill>
              </a:rPr>
              <a:t>도대체 어디서 튀어나올지 모르는</a:t>
            </a:r>
            <a:endParaRPr lang="en-US" altLang="ko-KR" sz="21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100" dirty="0">
                <a:solidFill>
                  <a:schemeClr val="tx1"/>
                </a:solidFill>
              </a:rPr>
              <a:t>장애물들이 있음</a:t>
            </a:r>
            <a:endParaRPr lang="en-US" altLang="ko-KR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27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83765" y="338036"/>
            <a:ext cx="4032448" cy="7680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게임의 핵심특징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재미요소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4707" y="3044957"/>
            <a:ext cx="4765229" cy="288032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청소년과 </a:t>
            </a:r>
            <a:r>
              <a:rPr lang="en-US" altLang="ko-KR" sz="2000" dirty="0">
                <a:solidFill>
                  <a:schemeClr val="tx1"/>
                </a:solidFill>
              </a:rPr>
              <a:t>20</a:t>
            </a:r>
            <a:r>
              <a:rPr lang="ko-KR" altLang="en-US" sz="2000" dirty="0">
                <a:solidFill>
                  <a:schemeClr val="tx1"/>
                </a:solidFill>
              </a:rPr>
              <a:t>대의 </a:t>
            </a:r>
            <a:r>
              <a:rPr lang="ko-KR" altLang="en-US" sz="2000" dirty="0" err="1">
                <a:solidFill>
                  <a:schemeClr val="tx1"/>
                </a:solidFill>
              </a:rPr>
              <a:t>스마트폰</a:t>
            </a:r>
            <a:r>
              <a:rPr lang="ko-KR" altLang="en-US" sz="2000" dirty="0">
                <a:solidFill>
                  <a:schemeClr val="tx1"/>
                </a:solidFill>
              </a:rPr>
              <a:t> 중독률이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전체 중독자의 </a:t>
            </a:r>
            <a:r>
              <a:rPr lang="en-US" altLang="ko-KR" sz="2000" dirty="0">
                <a:solidFill>
                  <a:schemeClr val="tx1"/>
                </a:solidFill>
              </a:rPr>
              <a:t>60% </a:t>
            </a:r>
            <a:r>
              <a:rPr lang="ko-KR" altLang="en-US" sz="2000" dirty="0">
                <a:solidFill>
                  <a:schemeClr val="tx1"/>
                </a:solidFill>
              </a:rPr>
              <a:t>이상을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차지할 정도로 높은 요즘</a:t>
            </a:r>
            <a:r>
              <a:rPr lang="en-US" altLang="ko-KR" sz="2000" dirty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조금은 </a:t>
            </a:r>
            <a:r>
              <a:rPr lang="ko-KR" altLang="en-US" sz="2000" dirty="0" err="1">
                <a:solidFill>
                  <a:schemeClr val="tx1"/>
                </a:solidFill>
              </a:rPr>
              <a:t>스마트폰을</a:t>
            </a:r>
            <a:r>
              <a:rPr lang="ko-KR" altLang="en-US" sz="2000" dirty="0">
                <a:solidFill>
                  <a:schemeClr val="tx1"/>
                </a:solidFill>
              </a:rPr>
              <a:t> 멀리 하라는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교훈적 메시지를 줌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2" y="1886898"/>
            <a:ext cx="678007" cy="67800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078" y="1979679"/>
            <a:ext cx="678007" cy="6780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152117" y="2072461"/>
            <a:ext cx="4608512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스릴 있는 조작</a:t>
            </a:r>
            <a:endParaRPr lang="en-US" altLang="ko-KR" b="1" dirty="0">
              <a:ln w="12700"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768075" y="3044957"/>
            <a:ext cx="4765229" cy="288032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100" dirty="0">
                <a:solidFill>
                  <a:schemeClr val="tx1"/>
                </a:solidFill>
              </a:rPr>
              <a:t>곳곳에서 나타나는 장애물들과</a:t>
            </a:r>
            <a:endParaRPr lang="en-US" altLang="ko-KR" sz="21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100" dirty="0">
                <a:solidFill>
                  <a:schemeClr val="tx1"/>
                </a:solidFill>
              </a:rPr>
              <a:t>플레이어를 공격하는 </a:t>
            </a:r>
            <a:r>
              <a:rPr lang="en-US" altLang="ko-KR" sz="2100" dirty="0">
                <a:solidFill>
                  <a:schemeClr val="tx1"/>
                </a:solidFill>
              </a:rPr>
              <a:t>NPC</a:t>
            </a:r>
            <a:r>
              <a:rPr lang="ko-KR" altLang="en-US" sz="2100" dirty="0">
                <a:solidFill>
                  <a:schemeClr val="tx1"/>
                </a:solidFill>
              </a:rPr>
              <a:t>들을 </a:t>
            </a:r>
            <a:endParaRPr lang="en-US" altLang="ko-KR" sz="21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100" dirty="0">
                <a:solidFill>
                  <a:schemeClr val="tx1"/>
                </a:solidFill>
              </a:rPr>
              <a:t>타이밍에 맞춰 파괴하며</a:t>
            </a:r>
            <a:endParaRPr lang="en-US" altLang="ko-KR" sz="21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100" dirty="0">
                <a:solidFill>
                  <a:schemeClr val="tx1"/>
                </a:solidFill>
              </a:rPr>
              <a:t>앞으로 나아가야 함</a:t>
            </a:r>
            <a:endParaRPr lang="en-US" altLang="ko-KR" sz="21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7435" y="2025848"/>
            <a:ext cx="4608512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교훈적 요소 가미</a:t>
            </a:r>
            <a:endParaRPr lang="en-US" altLang="ko-KR" b="1" dirty="0">
              <a:ln w="12700">
                <a:solidFill>
                  <a:schemeClr val="tx1"/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163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2512" y="-27384"/>
            <a:ext cx="7010400" cy="700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498687" y="-27384"/>
            <a:ext cx="5760640" cy="7008779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476116" y="299906"/>
            <a:ext cx="5664629" cy="62170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현재 시각 새벽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시 </a:t>
            </a:r>
            <a:r>
              <a:rPr lang="en-US" altLang="ko-KR" dirty="0">
                <a:solidFill>
                  <a:schemeClr val="bg1"/>
                </a:solidFill>
              </a:rPr>
              <a:t>30</a:t>
            </a:r>
            <a:r>
              <a:rPr lang="ko-KR" altLang="en-US" dirty="0">
                <a:solidFill>
                  <a:schemeClr val="bg1"/>
                </a:solidFill>
              </a:rPr>
              <a:t>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오늘도 이 시간이 되어서야 </a:t>
            </a:r>
            <a:r>
              <a:rPr lang="ko-KR" altLang="en-US" dirty="0" err="1">
                <a:solidFill>
                  <a:schemeClr val="bg1"/>
                </a:solidFill>
              </a:rPr>
              <a:t>폰을</a:t>
            </a:r>
            <a:r>
              <a:rPr lang="ko-KR" altLang="en-US" dirty="0">
                <a:solidFill>
                  <a:schemeClr val="bg1"/>
                </a:solidFill>
              </a:rPr>
              <a:t> 내려놓고 잘 준비를 한다</a:t>
            </a:r>
            <a:r>
              <a:rPr lang="en-US" altLang="ko-KR" dirty="0">
                <a:solidFill>
                  <a:schemeClr val="bg1"/>
                </a:solidFill>
              </a:rPr>
              <a:t>. SNS</a:t>
            </a:r>
            <a:r>
              <a:rPr lang="ko-KR" altLang="en-US" dirty="0">
                <a:solidFill>
                  <a:schemeClr val="bg1"/>
                </a:solidFill>
              </a:rPr>
              <a:t>와 각종 동영상들을 보다 보면 시간 가는 줄도 모르겠다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약간 쌀쌀한 느낌이 들어 눈을 떠보니 엥</a:t>
            </a:r>
            <a:r>
              <a:rPr lang="en-US" altLang="ko-KR" dirty="0">
                <a:solidFill>
                  <a:schemeClr val="bg1"/>
                </a:solidFill>
              </a:rPr>
              <a:t>? </a:t>
            </a:r>
            <a:r>
              <a:rPr lang="ko-KR" altLang="en-US" dirty="0">
                <a:solidFill>
                  <a:schemeClr val="bg1"/>
                </a:solidFill>
              </a:rPr>
              <a:t>분명히 집에서 자고 있었는데 야외에 누워있다</a:t>
            </a:r>
            <a:r>
              <a:rPr lang="en-US" altLang="ko-KR" dirty="0">
                <a:solidFill>
                  <a:schemeClr val="bg1"/>
                </a:solidFill>
              </a:rPr>
              <a:t>?! </a:t>
            </a:r>
            <a:r>
              <a:rPr lang="ko-KR" altLang="en-US" dirty="0">
                <a:solidFill>
                  <a:schemeClr val="bg1"/>
                </a:solidFill>
              </a:rPr>
              <a:t>어리둥절해 하는 내 앞에 작은 스크린이 나타난다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달려라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그러면 살 것이다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잠시만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이거 </a:t>
            </a:r>
            <a:r>
              <a:rPr lang="ko-KR" altLang="en-US" dirty="0" err="1">
                <a:solidFill>
                  <a:schemeClr val="bg1"/>
                </a:solidFill>
              </a:rPr>
              <a:t>인스타그램</a:t>
            </a:r>
            <a:r>
              <a:rPr lang="ko-KR" altLang="en-US" dirty="0">
                <a:solidFill>
                  <a:schemeClr val="bg1"/>
                </a:solidFill>
              </a:rPr>
              <a:t> 메시지 같은데</a:t>
            </a:r>
            <a:r>
              <a:rPr lang="en-US" altLang="ko-KR" dirty="0">
                <a:solidFill>
                  <a:schemeClr val="bg1"/>
                </a:solidFill>
              </a:rPr>
              <a:t>...? </a:t>
            </a:r>
            <a:r>
              <a:rPr lang="ko-KR" altLang="en-US" dirty="0">
                <a:solidFill>
                  <a:schemeClr val="bg1"/>
                </a:solidFill>
              </a:rPr>
              <a:t>꿈인가</a:t>
            </a:r>
            <a:r>
              <a:rPr lang="en-US" altLang="ko-KR" dirty="0">
                <a:solidFill>
                  <a:schemeClr val="bg1"/>
                </a:solidFill>
              </a:rPr>
              <a:t>? </a:t>
            </a:r>
            <a:r>
              <a:rPr lang="ko-KR" altLang="en-US" dirty="0">
                <a:solidFill>
                  <a:schemeClr val="bg1"/>
                </a:solidFill>
              </a:rPr>
              <a:t>꿈에서 깨어나려고 머리를 쳐봤으나 정말 아프다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이건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꿈이 아니다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이것들을 물리치고 모든 스테이지를 완수하면 원래 세상으로 돌아갈 수 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누군가가 널 깨우기 전에 모든 스테이지를 완수하라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물리쳐야 할 적들이</a:t>
            </a:r>
            <a:r>
              <a:rPr lang="en-US" altLang="ko-KR" dirty="0">
                <a:solidFill>
                  <a:schemeClr val="bg1"/>
                </a:solidFill>
              </a:rPr>
              <a:t>... </a:t>
            </a:r>
            <a:r>
              <a:rPr lang="ko-KR" altLang="en-US" dirty="0" err="1">
                <a:solidFill>
                  <a:schemeClr val="bg1"/>
                </a:solidFill>
              </a:rPr>
              <a:t>페이스북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인스타그램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유튜브</a:t>
            </a:r>
            <a:r>
              <a:rPr lang="en-US" altLang="ko-KR" dirty="0">
                <a:solidFill>
                  <a:schemeClr val="bg1"/>
                </a:solidFill>
              </a:rPr>
              <a:t>...? </a:t>
            </a:r>
            <a:r>
              <a:rPr lang="ko-KR" altLang="en-US" dirty="0">
                <a:solidFill>
                  <a:schemeClr val="bg1"/>
                </a:solidFill>
              </a:rPr>
              <a:t>설마 핸드폰을 너무 많이 해서 핸드폰 안에 갇힌 건가</a:t>
            </a:r>
            <a:r>
              <a:rPr lang="en-US" altLang="ko-KR" dirty="0">
                <a:solidFill>
                  <a:schemeClr val="bg1"/>
                </a:solidFill>
              </a:rPr>
              <a:t>?? </a:t>
            </a:r>
            <a:r>
              <a:rPr lang="ko-KR" altLang="en-US" dirty="0">
                <a:solidFill>
                  <a:schemeClr val="bg1"/>
                </a:solidFill>
              </a:rPr>
              <a:t>안돼</a:t>
            </a:r>
            <a:r>
              <a:rPr lang="en-US" altLang="ko-KR" dirty="0">
                <a:solidFill>
                  <a:schemeClr val="bg1"/>
                </a:solidFill>
              </a:rPr>
              <a:t>! </a:t>
            </a:r>
            <a:r>
              <a:rPr lang="ko-KR" altLang="en-US" dirty="0">
                <a:solidFill>
                  <a:schemeClr val="bg1"/>
                </a:solidFill>
              </a:rPr>
              <a:t>얼른 여기서 나가야 해</a:t>
            </a:r>
            <a:r>
              <a:rPr lang="en-US" altLang="ko-KR" dirty="0">
                <a:solidFill>
                  <a:schemeClr val="bg1"/>
                </a:solidFill>
              </a:rPr>
              <a:t>!!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과연 그는 원래 세상으로 돌아갈 수 있을 것인가</a:t>
            </a:r>
            <a:r>
              <a:rPr lang="en-US" altLang="ko-KR" dirty="0">
                <a:solidFill>
                  <a:schemeClr val="bg1"/>
                </a:solidFill>
              </a:rPr>
              <a:t>?!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40407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2850</Words>
  <Application>Microsoft Office PowerPoint</Application>
  <PresentationFormat>사용자 지정</PresentationFormat>
  <Paragraphs>802</Paragraphs>
  <Slides>35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나현</dc:creator>
  <cp:lastModifiedBy>IM</cp:lastModifiedBy>
  <cp:revision>41</cp:revision>
  <dcterms:created xsi:type="dcterms:W3CDTF">2018-09-29T03:53:04Z</dcterms:created>
  <dcterms:modified xsi:type="dcterms:W3CDTF">2018-11-19T11:57:38Z</dcterms:modified>
</cp:coreProperties>
</file>