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62" r:id="rId4"/>
    <p:sldId id="263" r:id="rId5"/>
    <p:sldId id="264" r:id="rId6"/>
    <p:sldId id="265" r:id="rId7"/>
    <p:sldId id="257" r:id="rId8"/>
    <p:sldId id="266" r:id="rId9"/>
    <p:sldId id="267" r:id="rId10"/>
    <p:sldId id="268" r:id="rId11"/>
    <p:sldId id="269" r:id="rId12"/>
    <p:sldId id="258" r:id="rId13"/>
    <p:sldId id="25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60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80A01-F586-4285-8C96-EA375421C43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1E344-C7B4-4E10-9850-9C656E03A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20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95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8515-ADCA-4C47-8291-01E84FA2229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860-53E7-4399-9A6E-F0FD63075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3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8515-ADCA-4C47-8291-01E84FA2229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860-53E7-4399-9A6E-F0FD63075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8515-ADCA-4C47-8291-01E84FA2229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860-53E7-4399-9A6E-F0FD63075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0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8515-ADCA-4C47-8291-01E84FA2229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860-53E7-4399-9A6E-F0FD63075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8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8515-ADCA-4C47-8291-01E84FA2229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860-53E7-4399-9A6E-F0FD63075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38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8515-ADCA-4C47-8291-01E84FA2229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860-53E7-4399-9A6E-F0FD63075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80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8515-ADCA-4C47-8291-01E84FA2229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860-53E7-4399-9A6E-F0FD63075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0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8515-ADCA-4C47-8291-01E84FA2229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860-53E7-4399-9A6E-F0FD63075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69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8515-ADCA-4C47-8291-01E84FA2229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860-53E7-4399-9A6E-F0FD63075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84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8515-ADCA-4C47-8291-01E84FA2229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860-53E7-4399-9A6E-F0FD63075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41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8515-ADCA-4C47-8291-01E84FA2229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860-53E7-4399-9A6E-F0FD63075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5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D8515-ADCA-4C47-8291-01E84FA2229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F860-53E7-4399-9A6E-F0FD63075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72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HTML/CSS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페이지 기본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HTML5 </a:t>
            </a:r>
            <a:r>
              <a:rPr lang="ko-KR" altLang="en-US" sz="2000" dirty="0" smtClean="0"/>
              <a:t>페이지의 기본 구조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HTML5 </a:t>
            </a:r>
            <a:r>
              <a:rPr lang="ko-KR" altLang="en-US" sz="2000" dirty="0" smtClean="0"/>
              <a:t>페이지의 필수 태그</a:t>
            </a:r>
            <a:endParaRPr lang="en-US" altLang="ko-KR" sz="2000" dirty="0" smtClean="0"/>
          </a:p>
          <a:p>
            <a:pPr lvl="1"/>
            <a:r>
              <a:rPr lang="en-US" altLang="ko-KR" sz="2000" dirty="0"/>
              <a:t>&lt;!DOCTYPE html</a:t>
            </a:r>
            <a:r>
              <a:rPr lang="en-US" altLang="ko-KR" sz="2000" dirty="0" smtClean="0"/>
              <a:t>&gt; - HTML5 </a:t>
            </a:r>
            <a:r>
              <a:rPr lang="ko-KR" altLang="en-US" sz="2000" dirty="0" smtClean="0"/>
              <a:t>문서임을 알리는 지시어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&lt;</a:t>
            </a:r>
            <a:r>
              <a:rPr lang="en-US" altLang="ko-KR" sz="2000" dirty="0"/>
              <a:t>html&gt;, &lt;head&gt;, &lt;title&gt;, &lt;body&gt; </a:t>
            </a:r>
            <a:r>
              <a:rPr lang="ko-KR" altLang="en-US" sz="2000" dirty="0" smtClean="0"/>
              <a:t>태그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59632" y="1988840"/>
            <a:ext cx="6192688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&lt;!DOCTYPE html&gt;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&lt;!--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이 부분은 </a:t>
            </a:r>
            <a:r>
              <a:rPr lang="ko-KR" altLang="en-US" sz="1200" kern="0" dirty="0" err="1">
                <a:solidFill>
                  <a:srgbClr val="000000"/>
                </a:solidFill>
                <a:latin typeface="+mj-ea"/>
                <a:ea typeface="+mj-ea"/>
              </a:rPr>
              <a:t>주석문입니다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웹 브라우저는 주석을 화면에 출력하지 않습니다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.--&gt;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&lt;html&gt;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head&gt;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문서제목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자바스크립트 코드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CSS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스타일 정의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메타데이터정의</a:t>
            </a: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&lt;/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head&gt;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body&gt;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문서의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본문 텍스트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이미지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테이블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자바스크립트 코드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동영상 등</a:t>
            </a: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&lt;/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body&gt;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&lt;/html&gt;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025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02565"/>
            <a:ext cx="2952328" cy="177998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2-1 </a:t>
            </a:r>
            <a:r>
              <a:rPr lang="ko-KR" altLang="en-US" dirty="0" smtClean="0"/>
              <a:t>웹 페이지 타이틀 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772816"/>
            <a:ext cx="3511769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 smtClean="0"/>
              <a:t>&lt;html&gt;</a:t>
            </a:r>
            <a:endParaRPr lang="en-US" altLang="ko-KR" sz="1200" dirty="0"/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b="1" dirty="0"/>
              <a:t>&lt;title&gt;</a:t>
            </a:r>
            <a:r>
              <a:rPr lang="ko-KR" altLang="en-US" sz="1200" b="1" dirty="0"/>
              <a:t>첫 타이틀</a:t>
            </a:r>
            <a:r>
              <a:rPr lang="en-US" altLang="ko-KR" sz="1200" b="1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ko-KR" altLang="en-US" sz="1200" dirty="0"/>
              <a:t>페이지에 타이틀을 다는 예제 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타이틀은 브라우저의 </a:t>
            </a:r>
            <a:r>
              <a:rPr lang="ko-KR" altLang="en-US" sz="1200" dirty="0" err="1"/>
              <a:t>타이틀바에</a:t>
            </a:r>
            <a:r>
              <a:rPr lang="ko-KR" altLang="en-US" sz="1200" dirty="0"/>
              <a:t> 보여집니다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32040" y="1942073"/>
            <a:ext cx="576064" cy="32903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146434" y="1888883"/>
            <a:ext cx="2839452" cy="485011"/>
          </a:xfrm>
          <a:custGeom>
            <a:avLst/>
            <a:gdLst>
              <a:gd name="connsiteX0" fmla="*/ 0 w 2839452"/>
              <a:gd name="connsiteY0" fmla="*/ 485011 h 485011"/>
              <a:gd name="connsiteX1" fmla="*/ 1395663 w 2839452"/>
              <a:gd name="connsiteY1" fmla="*/ 32624 h 485011"/>
              <a:gd name="connsiteX2" fmla="*/ 2839452 w 2839452"/>
              <a:gd name="connsiteY2" fmla="*/ 71125 h 48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9452" h="485011">
                <a:moveTo>
                  <a:pt x="0" y="485011"/>
                </a:moveTo>
                <a:cubicBezTo>
                  <a:pt x="461210" y="293308"/>
                  <a:pt x="922421" y="101605"/>
                  <a:pt x="1395663" y="32624"/>
                </a:cubicBezTo>
                <a:cubicBezTo>
                  <a:pt x="1868905" y="-36357"/>
                  <a:pt x="2354178" y="17384"/>
                  <a:pt x="2839452" y="71125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03648" y="2297888"/>
            <a:ext cx="720080" cy="32903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30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&lt;title&gt;</a:t>
            </a:r>
          </a:p>
          <a:p>
            <a:pPr>
              <a:buFont typeface="Symbol"/>
              <a:buChar char="Þ"/>
            </a:pPr>
            <a:r>
              <a:rPr lang="ko-KR" altLang="en-US" sz="2000" dirty="0" smtClean="0"/>
              <a:t>페이지의 </a:t>
            </a:r>
            <a:r>
              <a:rPr lang="ko-KR" altLang="en-US" sz="2000" dirty="0" err="1" smtClean="0"/>
              <a:t>제목달때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브라우저의 타이틀 바에 출력됨</a:t>
            </a:r>
            <a:endParaRPr lang="en-US" altLang="ko-KR" sz="2000" dirty="0" smtClean="0"/>
          </a:p>
          <a:p>
            <a:pPr>
              <a:buFont typeface="Symbol"/>
              <a:buChar char="Þ"/>
            </a:pPr>
            <a:r>
              <a:rPr lang="en-US" altLang="ko-KR" sz="2000" dirty="0" smtClean="0"/>
              <a:t>&lt;title&gt;</a:t>
            </a:r>
            <a:r>
              <a:rPr lang="ko-KR" altLang="en-US" sz="2000" dirty="0" smtClean="0"/>
              <a:t>태그를 이용하여 </a:t>
            </a:r>
            <a:r>
              <a:rPr lang="en-US" altLang="ko-KR" sz="2000" dirty="0" smtClean="0"/>
              <a:t>&lt;head&gt;</a:t>
            </a:r>
            <a:r>
              <a:rPr lang="ko-KR" altLang="en-US" sz="2000" dirty="0" smtClean="0"/>
              <a:t>내에서만 작성되어야 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123728" y="2996952"/>
            <a:ext cx="4320480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&lt;!DOCTYPE html&gt;</a:t>
            </a:r>
          </a:p>
          <a:p>
            <a:pPr algn="ctr"/>
            <a:r>
              <a:rPr lang="en-US" altLang="ko-KR" dirty="0" smtClean="0"/>
              <a:t>&lt;html&gt;</a:t>
            </a:r>
          </a:p>
          <a:p>
            <a:pPr algn="ctr"/>
            <a:r>
              <a:rPr lang="en-US" altLang="ko-KR" dirty="0" smtClean="0"/>
              <a:t>&lt;head&gt;</a:t>
            </a:r>
          </a:p>
          <a:p>
            <a:pPr algn="ctr"/>
            <a:r>
              <a:rPr lang="en-US" altLang="ko-KR" dirty="0" smtClean="0"/>
              <a:t>	&lt;title&gt;</a:t>
            </a:r>
            <a:r>
              <a:rPr lang="ko-KR" altLang="en-US" dirty="0" smtClean="0"/>
              <a:t>첫 타이틀</a:t>
            </a:r>
            <a:r>
              <a:rPr lang="en-US" altLang="ko-KR" dirty="0" smtClean="0"/>
              <a:t>&lt;/title&gt;</a:t>
            </a:r>
          </a:p>
          <a:p>
            <a:pPr algn="ctr"/>
            <a:r>
              <a:rPr lang="en-US" altLang="ko-KR" dirty="0" smtClean="0"/>
              <a:t>&lt;/head&gt;</a:t>
            </a:r>
          </a:p>
          <a:p>
            <a:pPr algn="ctr"/>
            <a:r>
              <a:rPr lang="en-US" altLang="ko-KR" dirty="0" smtClean="0"/>
              <a:t>&lt;body&gt;</a:t>
            </a:r>
          </a:p>
          <a:p>
            <a:pPr algn="ctr"/>
            <a:r>
              <a:rPr lang="en-US" altLang="ko-KR" dirty="0" smtClean="0"/>
              <a:t>	</a:t>
            </a:r>
            <a:r>
              <a:rPr lang="ko-KR" altLang="en-US" dirty="0" smtClean="0"/>
              <a:t>페이지에 타이틀을 다는 예제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&lt;/body&gt;</a:t>
            </a:r>
          </a:p>
          <a:p>
            <a:pPr algn="ctr"/>
            <a:r>
              <a:rPr lang="en-US" altLang="ko-KR" dirty="0" smtClean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28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문단 제목 달기 </a:t>
            </a:r>
            <a:r>
              <a:rPr lang="en-US" altLang="ko-KR" sz="2000" dirty="0" smtClean="0"/>
              <a:t>&lt;h1&gt;,&lt;h2&gt;..&lt;h6&gt;</a:t>
            </a:r>
          </a:p>
          <a:p>
            <a:pPr>
              <a:buFont typeface="Symbol"/>
              <a:buChar char="Þ"/>
            </a:pPr>
            <a:r>
              <a:rPr lang="en-US" altLang="ko-KR" sz="2000" dirty="0" smtClean="0"/>
              <a:t>&lt;h1&gt;</a:t>
            </a:r>
            <a:r>
              <a:rPr lang="ko-KR" altLang="en-US" sz="2000" dirty="0" smtClean="0"/>
              <a:t>이 가장 큰 제목</a:t>
            </a:r>
            <a:r>
              <a:rPr lang="en-US" altLang="ko-KR" sz="2000" dirty="0" smtClean="0"/>
              <a:t>, &lt;h6&gt;</a:t>
            </a:r>
            <a:r>
              <a:rPr lang="ko-KR" altLang="en-US" sz="2000" dirty="0" smtClean="0"/>
              <a:t>이 가장 작은 제목</a:t>
            </a:r>
            <a:endParaRPr lang="en-US" altLang="ko-KR" sz="2000" dirty="0"/>
          </a:p>
          <a:p>
            <a:pPr>
              <a:buFont typeface="Symbol"/>
              <a:buChar char="Þ"/>
            </a:pPr>
            <a:endParaRPr lang="en-US" altLang="ko-KR" sz="2000" dirty="0"/>
          </a:p>
          <a:p>
            <a:r>
              <a:rPr lang="ko-KR" altLang="en-US" sz="2000" dirty="0" smtClean="0"/>
              <a:t>단락 나누기</a:t>
            </a:r>
            <a:r>
              <a:rPr lang="en-US" altLang="ko-KR" sz="2000" dirty="0" smtClean="0"/>
              <a:t> &lt;p&gt;</a:t>
            </a:r>
          </a:p>
          <a:p>
            <a:pPr marL="0" indent="0">
              <a:buNone/>
            </a:pPr>
            <a:r>
              <a:rPr lang="en-US" altLang="ko-KR" sz="2000" dirty="0" smtClean="0"/>
              <a:t>=&gt; </a:t>
            </a:r>
            <a:r>
              <a:rPr lang="ko-KR" altLang="en-US" sz="2000" dirty="0" smtClean="0"/>
              <a:t>문단은 여러 단락</a:t>
            </a:r>
            <a:r>
              <a:rPr lang="en-US" altLang="ko-KR" sz="2000" dirty="0" smtClean="0"/>
              <a:t>&lt;paragraph&gt;</a:t>
            </a:r>
            <a:r>
              <a:rPr lang="ko-KR" altLang="en-US" sz="2000" dirty="0" smtClean="0"/>
              <a:t>으로 나눌 수 있으며 하나의 단락은</a:t>
            </a:r>
            <a:r>
              <a:rPr lang="en-US" altLang="ko-KR" sz="2000" dirty="0" smtClean="0"/>
              <a:t>&lt;p&gt;</a:t>
            </a:r>
            <a:r>
              <a:rPr lang="ko-KR" altLang="en-US" sz="2000" dirty="0" smtClean="0"/>
              <a:t>태그로 표현함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수평선 긋기 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hr</a:t>
            </a:r>
            <a:r>
              <a:rPr lang="en-US" altLang="ko-KR" sz="2000" dirty="0" smtClean="0"/>
              <a:t>&gt;</a:t>
            </a:r>
          </a:p>
          <a:p>
            <a:r>
              <a:rPr lang="ko-KR" altLang="en-US" sz="2000" dirty="0" smtClean="0"/>
              <a:t>새로운 줄로 넘어가기 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br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smtClean="0"/>
              <a:t>&lt;div&gt;</a:t>
            </a:r>
          </a:p>
          <a:p>
            <a:pPr marL="0" indent="0">
              <a:buNone/>
            </a:pPr>
            <a:r>
              <a:rPr lang="en-US" altLang="ko-KR" sz="2000" dirty="0" smtClean="0"/>
              <a:t>=&gt; &lt;p&gt;</a:t>
            </a:r>
            <a:r>
              <a:rPr lang="ko-KR" altLang="en-US" sz="2000" dirty="0" smtClean="0"/>
              <a:t>와 함께 블록을 구성하기 위해 가장 많이 사용됨</a:t>
            </a:r>
            <a:endParaRPr lang="en-US" altLang="ko-KR" sz="2000" dirty="0" smtClean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23998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기호</a:t>
            </a:r>
            <a:r>
              <a:rPr lang="en-US" altLang="ko-KR" dirty="0"/>
              <a:t>, </a:t>
            </a:r>
            <a:r>
              <a:rPr lang="ko-KR" altLang="en-US" dirty="0"/>
              <a:t>심볼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/>
              <a:t>HTML5</a:t>
            </a:r>
            <a:r>
              <a:rPr lang="ko-KR" altLang="en-US" sz="2000" dirty="0" smtClean="0"/>
              <a:t>의 문자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유니코드 </a:t>
            </a:r>
            <a:r>
              <a:rPr lang="ko-KR" altLang="en-US" sz="2000" dirty="0" err="1" smtClean="0"/>
              <a:t>문자셋</a:t>
            </a:r>
            <a:r>
              <a:rPr lang="en-US" altLang="ko-KR" sz="2000" dirty="0" smtClean="0"/>
              <a:t>, UTF-8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코드 체계</a:t>
            </a:r>
            <a:endParaRPr lang="en-US" altLang="ko-KR" sz="2000" dirty="0" smtClean="0"/>
          </a:p>
          <a:p>
            <a:r>
              <a:rPr lang="ko-KR" altLang="en-US" sz="2000" dirty="0" err="1" smtClean="0"/>
              <a:t>예약어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키보드로 입력이 어려운 기호들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심볼</a:t>
            </a:r>
            <a:endParaRPr lang="en-US" altLang="ko-KR" sz="2000" dirty="0" smtClean="0"/>
          </a:p>
          <a:p>
            <a:pPr lvl="2"/>
            <a:r>
              <a:rPr lang="en-US" altLang="ko-KR" sz="2000" dirty="0"/>
              <a:t>&amp;</a:t>
            </a:r>
            <a:r>
              <a:rPr lang="ko-KR" altLang="en-US" sz="2000" dirty="0" err="1"/>
              <a:t>엔터티</a:t>
            </a:r>
            <a:r>
              <a:rPr lang="en-US" altLang="ko-KR" sz="2000" dirty="0"/>
              <a:t>; </a:t>
            </a:r>
            <a:r>
              <a:rPr lang="ko-KR" altLang="en-US" sz="2000" dirty="0" smtClean="0"/>
              <a:t>혹은 </a:t>
            </a:r>
            <a:r>
              <a:rPr lang="en-US" altLang="ko-KR" sz="2000" dirty="0" smtClean="0"/>
              <a:t>&amp;#</a:t>
            </a:r>
            <a:r>
              <a:rPr lang="ko-KR" altLang="en-US" sz="2000" dirty="0" err="1"/>
              <a:t>코드값</a:t>
            </a:r>
            <a:r>
              <a:rPr lang="en-US" altLang="ko-KR" sz="2000" dirty="0" smtClean="0"/>
              <a:t>;</a:t>
            </a:r>
          </a:p>
          <a:p>
            <a:pPr lvl="1" fontAlgn="base" latinLnBrk="0"/>
            <a:r>
              <a:rPr lang="en-US" altLang="ko-KR" sz="2000" dirty="0"/>
              <a:t>&lt; </a:t>
            </a:r>
            <a:r>
              <a:rPr lang="ko-KR" altLang="en-US" sz="2000" dirty="0"/>
              <a:t>	</a:t>
            </a:r>
            <a:r>
              <a:rPr lang="en-US" altLang="ko-KR" sz="2000" dirty="0"/>
              <a:t>----&gt;</a:t>
            </a:r>
            <a:r>
              <a:rPr lang="ko-KR" altLang="en-US" sz="2000" dirty="0"/>
              <a:t>	</a:t>
            </a:r>
            <a:r>
              <a:rPr lang="en-US" altLang="ko-KR" sz="2000" dirty="0"/>
              <a:t>&amp;</a:t>
            </a:r>
            <a:r>
              <a:rPr lang="en-US" altLang="ko-KR" sz="2000" dirty="0" err="1"/>
              <a:t>lt</a:t>
            </a:r>
            <a:r>
              <a:rPr lang="en-US" altLang="ko-KR" sz="2000" dirty="0"/>
              <a:t>; </a:t>
            </a:r>
            <a:r>
              <a:rPr lang="ko-KR" altLang="en-US" sz="2000" dirty="0"/>
              <a:t>	혹은 </a:t>
            </a:r>
            <a:r>
              <a:rPr lang="en-US" altLang="ko-KR" sz="2000" dirty="0"/>
              <a:t>&amp;#60;</a:t>
            </a:r>
            <a:endParaRPr lang="ko-KR" altLang="en-US" sz="2000" dirty="0"/>
          </a:p>
          <a:p>
            <a:pPr lvl="1" fontAlgn="base" latinLnBrk="0"/>
            <a:r>
              <a:rPr lang="en-US" altLang="ko-KR" sz="2000" dirty="0"/>
              <a:t>©</a:t>
            </a:r>
            <a:r>
              <a:rPr lang="ko-KR" altLang="en-US" sz="2000" dirty="0"/>
              <a:t>	</a:t>
            </a:r>
            <a:r>
              <a:rPr lang="en-US" altLang="ko-KR" sz="2000" dirty="0"/>
              <a:t>----&gt;</a:t>
            </a:r>
            <a:r>
              <a:rPr lang="ko-KR" altLang="en-US" sz="2000" dirty="0"/>
              <a:t>	</a:t>
            </a:r>
            <a:r>
              <a:rPr lang="en-US" altLang="ko-KR" sz="2000" dirty="0"/>
              <a:t>&amp;copy; </a:t>
            </a:r>
            <a:r>
              <a:rPr lang="ko-KR" altLang="en-US" sz="2000" dirty="0"/>
              <a:t>	혹은 </a:t>
            </a:r>
            <a:r>
              <a:rPr lang="en-US" altLang="ko-KR" sz="2000" dirty="0"/>
              <a:t>&amp;#169;</a:t>
            </a:r>
            <a:endParaRPr lang="ko-KR" altLang="en-US" sz="2000" dirty="0"/>
          </a:p>
          <a:p>
            <a:pPr lvl="1" fontAlgn="base" latinLnBrk="0"/>
            <a:r>
              <a:rPr lang="ko-KR" altLang="en-US" sz="2000" dirty="0"/>
              <a:t>∑	</a:t>
            </a:r>
            <a:r>
              <a:rPr lang="en-US" altLang="ko-KR" sz="2000" dirty="0"/>
              <a:t>----&gt;</a:t>
            </a:r>
            <a:r>
              <a:rPr lang="ko-KR" altLang="en-US" sz="2000" dirty="0"/>
              <a:t>	</a:t>
            </a:r>
            <a:r>
              <a:rPr lang="en-US" altLang="ko-KR" sz="2000" dirty="0"/>
              <a:t>&amp;sum; </a:t>
            </a:r>
            <a:r>
              <a:rPr lang="ko-KR" altLang="en-US" sz="2000" dirty="0"/>
              <a:t>	혹은 </a:t>
            </a:r>
            <a:r>
              <a:rPr lang="en-US" altLang="ko-KR" sz="2000" dirty="0"/>
              <a:t>&amp;#8721;</a:t>
            </a:r>
            <a:endParaRPr lang="ko-KR" altLang="en-US" sz="2000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06" y="3965676"/>
            <a:ext cx="7691883" cy="24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4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680" y="1805682"/>
            <a:ext cx="2288603" cy="24090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특수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기호</a:t>
            </a:r>
            <a:r>
              <a:rPr lang="en-US" altLang="ko-KR" dirty="0"/>
              <a:t>, </a:t>
            </a:r>
            <a:r>
              <a:rPr lang="ko-KR" altLang="en-US" dirty="0"/>
              <a:t>심볼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67818" y="1802097"/>
            <a:ext cx="4176464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&lt;title&gt;</a:t>
            </a:r>
            <a:r>
              <a:rPr lang="ko-KR" altLang="en-US" sz="1200" dirty="0"/>
              <a:t>문자</a:t>
            </a:r>
            <a:r>
              <a:rPr lang="en-US" altLang="ko-KR" sz="1200" dirty="0"/>
              <a:t>, </a:t>
            </a:r>
            <a:r>
              <a:rPr lang="ko-KR" altLang="en-US" sz="1200" dirty="0"/>
              <a:t>기호</a:t>
            </a:r>
            <a:r>
              <a:rPr lang="en-US" altLang="ko-KR" sz="1200" dirty="0"/>
              <a:t>, </a:t>
            </a:r>
            <a:r>
              <a:rPr lang="ko-KR" altLang="en-US" sz="1200" dirty="0"/>
              <a:t>심볼 표현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&lt;h3&gt;</a:t>
            </a:r>
            <a:r>
              <a:rPr lang="ko-KR" altLang="en-US" sz="1200" dirty="0"/>
              <a:t>기호 넣기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10 </a:t>
            </a:r>
            <a:r>
              <a:rPr lang="en-US" altLang="ko-KR" sz="1200" b="1" dirty="0"/>
              <a:t>&amp;divide;</a:t>
            </a:r>
            <a:r>
              <a:rPr lang="en-US" altLang="ko-KR" sz="1200" dirty="0"/>
              <a:t> 2 = 5&lt;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/>
              <a:t>&amp;radic;</a:t>
            </a:r>
            <a:r>
              <a:rPr lang="en-US" altLang="ko-KR" sz="1200" dirty="0"/>
              <a:t>2 = 1.414&lt;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2 </a:t>
            </a:r>
            <a:r>
              <a:rPr lang="en-US" altLang="ko-KR" sz="1200" b="1" dirty="0"/>
              <a:t>&amp;</a:t>
            </a:r>
            <a:r>
              <a:rPr lang="en-US" altLang="ko-KR" sz="1200" b="1" dirty="0" err="1"/>
              <a:t>nbsp</a:t>
            </a:r>
            <a:r>
              <a:rPr lang="en-US" altLang="ko-KR" sz="1200" b="1" dirty="0"/>
              <a:t>;&amp;</a:t>
            </a:r>
            <a:r>
              <a:rPr lang="en-US" altLang="ko-KR" sz="1200" b="1" dirty="0" err="1"/>
              <a:t>nbsp</a:t>
            </a:r>
            <a:r>
              <a:rPr lang="en-US" altLang="ko-KR" sz="1200" b="1" dirty="0"/>
              <a:t>; &amp;</a:t>
            </a:r>
            <a:r>
              <a:rPr lang="en-US" altLang="ko-KR" sz="1200" b="1" dirty="0" err="1"/>
              <a:t>lt</a:t>
            </a:r>
            <a:r>
              <a:rPr lang="en-US" altLang="ko-KR" sz="1200" b="1" dirty="0"/>
              <a:t>; &amp;</a:t>
            </a:r>
            <a:r>
              <a:rPr lang="en-US" altLang="ko-KR" sz="1200" b="1" dirty="0" err="1"/>
              <a:t>nbsp</a:t>
            </a:r>
            <a:r>
              <a:rPr lang="en-US" altLang="ko-KR" sz="1200" b="1" dirty="0"/>
              <a:t>;&amp;</a:t>
            </a:r>
            <a:r>
              <a:rPr lang="en-US" altLang="ko-KR" sz="1200" b="1" dirty="0" err="1"/>
              <a:t>nbsp</a:t>
            </a:r>
            <a:r>
              <a:rPr lang="en-US" altLang="ko-KR" sz="1200" b="1" dirty="0"/>
              <a:t>;&amp;</a:t>
            </a:r>
            <a:r>
              <a:rPr lang="en-US" altLang="ko-KR" sz="1200" b="1" dirty="0" err="1"/>
              <a:t>nbsp</a:t>
            </a:r>
            <a:r>
              <a:rPr lang="en-US" altLang="ko-KR" sz="1200" b="1" dirty="0"/>
              <a:t>;</a:t>
            </a:r>
            <a:r>
              <a:rPr lang="en-US" altLang="ko-KR" sz="1200" dirty="0"/>
              <a:t> 3&lt;</a:t>
            </a:r>
            <a:r>
              <a:rPr lang="en-US" altLang="ko-KR" sz="1200" dirty="0" err="1"/>
              <a:t>br</a:t>
            </a:r>
            <a:r>
              <a:rPr lang="en-US" altLang="ko-KR" sz="1200" dirty="0" smtClean="0"/>
              <a:t>&gt;</a:t>
            </a:r>
          </a:p>
          <a:p>
            <a:r>
              <a:rPr lang="ko-KR" altLang="en-US" sz="1200" dirty="0" smtClean="0"/>
              <a:t>오늘 </a:t>
            </a:r>
            <a:r>
              <a:rPr lang="en-US" altLang="ko-KR" sz="1200" b="1" dirty="0" smtClean="0"/>
              <a:t>&amp;</a:t>
            </a:r>
            <a:r>
              <a:rPr lang="en-US" altLang="ko-KR" sz="1200" b="1" dirty="0" err="1" smtClean="0"/>
              <a:t>quot;</a:t>
            </a:r>
            <a:r>
              <a:rPr lang="en-US" altLang="ko-KR" sz="1200" dirty="0" err="1" smtClean="0"/>
              <a:t>Elvis</a:t>
            </a:r>
            <a:r>
              <a:rPr lang="en-US" altLang="ko-KR" sz="1200" b="1" dirty="0"/>
              <a:t>&amp;#34</a:t>
            </a:r>
            <a:r>
              <a:rPr lang="en-US" altLang="ko-KR" sz="1200" b="1" dirty="0" smtClean="0"/>
              <a:t>;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노래를 들었다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12234" y="2804399"/>
            <a:ext cx="692980" cy="272415"/>
          </a:xfrm>
          <a:prstGeom prst="wedgeRoundRectCallout">
            <a:avLst>
              <a:gd name="adj1" fmla="val 84133"/>
              <a:gd name="adj2" fmla="val 1137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&amp;divide;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6155811" y="4092689"/>
            <a:ext cx="576429" cy="272415"/>
          </a:xfrm>
          <a:prstGeom prst="wedgeRoundRectCallout">
            <a:avLst>
              <a:gd name="adj1" fmla="val -59160"/>
              <a:gd name="adj2" fmla="val -1230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&amp;#34;</a:t>
            </a:r>
            <a:endParaRPr lang="ko-KR" altLang="en-US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521937" y="3231458"/>
            <a:ext cx="162302" cy="176428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972812" y="3772245"/>
            <a:ext cx="162302" cy="176428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79591" y="3137383"/>
            <a:ext cx="1440160" cy="272415"/>
          </a:xfrm>
          <a:prstGeom prst="wedgeRoundRectCallout">
            <a:avLst>
              <a:gd name="adj1" fmla="val -83010"/>
              <a:gd name="adj2" fmla="val 1419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빈칸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개</a:t>
            </a:r>
            <a:r>
              <a:rPr lang="en-US" altLang="ko-KR" sz="1000" dirty="0" smtClean="0"/>
              <a:t>(&amp;</a:t>
            </a:r>
            <a:r>
              <a:rPr lang="en-US" altLang="ko-KR" sz="1000" dirty="0" err="1" smtClean="0"/>
              <a:t>nbsp</a:t>
            </a:r>
            <a:r>
              <a:rPr lang="en-US" altLang="ko-KR" sz="1000" dirty="0" smtClean="0"/>
              <a:t>; 3</a:t>
            </a:r>
            <a:r>
              <a:rPr lang="ko-KR" altLang="en-US" sz="1000" dirty="0" smtClean="0"/>
              <a:t>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980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&lt;pre</a:t>
            </a:r>
            <a:r>
              <a:rPr lang="en-US" altLang="ko-KR" dirty="0"/>
              <a:t>&gt; </a:t>
            </a:r>
            <a:r>
              <a:rPr lang="ko-KR" altLang="en-US" dirty="0" smtClean="0"/>
              <a:t>개발자의 포맷 </a:t>
            </a:r>
            <a:r>
              <a:rPr lang="ko-KR" altLang="en-US" dirty="0"/>
              <a:t>그대로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76870" y="1987064"/>
            <a:ext cx="435597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개발자의 포맷 그대로 출력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개발자의 포맷 그대로 </a:t>
            </a:r>
            <a:r>
              <a:rPr lang="ko-KR" altLang="en-US" sz="1200" dirty="0"/>
              <a:t>출력하기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&lt;p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&amp;</a:t>
            </a:r>
            <a:r>
              <a:rPr lang="en-US" altLang="ko-KR" sz="1200" dirty="0" err="1"/>
              <a:t>lt;p&amp;gt</a:t>
            </a:r>
            <a:r>
              <a:rPr lang="en-US" altLang="ko-KR" sz="1200" dirty="0"/>
              <a:t>;</a:t>
            </a:r>
            <a:r>
              <a:rPr lang="ko-KR" altLang="en-US" sz="1200" dirty="0"/>
              <a:t> 태그를 사용하면 </a:t>
            </a:r>
          </a:p>
          <a:p>
            <a:r>
              <a:rPr lang="ko-KR" altLang="en-US" sz="1200" dirty="0" smtClean="0"/>
              <a:t>            여러 </a:t>
            </a:r>
            <a:r>
              <a:rPr lang="ko-KR" altLang="en-US" sz="1200" dirty="0"/>
              <a:t>개의 빈 칸은 하나로</a:t>
            </a:r>
            <a:r>
              <a:rPr lang="en-US" altLang="ko-KR" sz="1200" dirty="0"/>
              <a:t>, </a:t>
            </a:r>
          </a:p>
          <a:p>
            <a:r>
              <a:rPr lang="ko-KR" altLang="en-US" sz="1200" dirty="0" smtClean="0"/>
              <a:t>            여러 </a:t>
            </a:r>
            <a:r>
              <a:rPr lang="ko-KR" altLang="en-US" sz="1200" dirty="0"/>
              <a:t>줄은 한 줄에 붙여 출력됩니다</a:t>
            </a:r>
            <a:r>
              <a:rPr lang="en-US" altLang="ko-KR" sz="1200" dirty="0" smtClean="0"/>
              <a:t>.&lt;/p&gt;</a:t>
            </a:r>
            <a:endParaRPr lang="en-US" altLang="ko-KR" sz="1200" dirty="0"/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/>
              <a:t>&lt;pre</a:t>
            </a:r>
            <a:r>
              <a:rPr lang="en-US" altLang="ko-KR" sz="1200" b="1" dirty="0" smtClean="0"/>
              <a:t>&gt;</a:t>
            </a:r>
            <a:endParaRPr lang="en-US" altLang="ko-KR" sz="1200" b="1" dirty="0"/>
          </a:p>
          <a:p>
            <a:r>
              <a:rPr lang="ko-KR" altLang="en-US" sz="1200" dirty="0" smtClean="0"/>
              <a:t>그러나 </a:t>
            </a:r>
            <a:r>
              <a:rPr lang="en-US" altLang="ko-KR" sz="1200" dirty="0"/>
              <a:t>&amp;</a:t>
            </a:r>
            <a:r>
              <a:rPr lang="en-US" altLang="ko-KR" sz="1200" dirty="0" err="1"/>
              <a:t>lt;pre&amp;gt</a:t>
            </a:r>
            <a:r>
              <a:rPr lang="en-US" altLang="ko-KR" sz="1200" dirty="0"/>
              <a:t>;</a:t>
            </a:r>
            <a:r>
              <a:rPr lang="ko-KR" altLang="en-US" sz="1200" dirty="0"/>
              <a:t> 태그를 사용하면 </a:t>
            </a:r>
          </a:p>
          <a:p>
            <a:r>
              <a:rPr lang="ko-KR" altLang="en-US" sz="1200" dirty="0" smtClean="0"/>
              <a:t>            사용자가 </a:t>
            </a:r>
            <a:r>
              <a:rPr lang="ko-KR" altLang="en-US" sz="1200" dirty="0"/>
              <a:t>입력한 </a:t>
            </a:r>
          </a:p>
          <a:p>
            <a:r>
              <a:rPr lang="ko-KR" altLang="en-US" sz="1200" dirty="0" smtClean="0"/>
              <a:t>            그대로 </a:t>
            </a:r>
            <a:r>
              <a:rPr lang="ko-KR" altLang="en-US" sz="1200" dirty="0"/>
              <a:t>출력됩니다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b="1" dirty="0" smtClean="0"/>
              <a:t>&lt;/</a:t>
            </a:r>
            <a:r>
              <a:rPr lang="en-US" altLang="ko-KR" sz="1200" b="1" dirty="0"/>
              <a:t>pre&gt;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24006" y="3120295"/>
            <a:ext cx="705192" cy="272415"/>
          </a:xfrm>
          <a:prstGeom prst="wedgeRoundRectCallout">
            <a:avLst>
              <a:gd name="adj1" fmla="val -82944"/>
              <a:gd name="adj2" fmla="val 607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&lt;Enter&gt;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080395" y="3285333"/>
            <a:ext cx="705192" cy="272415"/>
          </a:xfrm>
          <a:prstGeom prst="wedgeRoundRectCallout">
            <a:avLst>
              <a:gd name="adj1" fmla="val -82944"/>
              <a:gd name="adj2" fmla="val 607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&lt;Enter&gt;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24742" y="3115074"/>
            <a:ext cx="1152128" cy="442674"/>
          </a:xfrm>
          <a:prstGeom prst="wedgeRoundRectCallout">
            <a:avLst>
              <a:gd name="adj1" fmla="val 62301"/>
              <a:gd name="adj2" fmla="val 628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여러 개의 </a:t>
            </a:r>
            <a:r>
              <a:rPr lang="ko-KR" altLang="en-US" sz="1000" smtClean="0"/>
              <a:t>빈 칸은 하나로 처리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84374" y="3520633"/>
            <a:ext cx="576064" cy="164516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894" y="2344879"/>
            <a:ext cx="2899594" cy="2680539"/>
          </a:xfrm>
          <a:prstGeom prst="rect">
            <a:avLst/>
          </a:prstGeom>
        </p:spPr>
      </p:pic>
      <p:sp>
        <p:nvSpPr>
          <p:cNvPr id="15" name="오른쪽 대괄호 14"/>
          <p:cNvSpPr/>
          <p:nvPr/>
        </p:nvSpPr>
        <p:spPr>
          <a:xfrm>
            <a:off x="4080385" y="4174311"/>
            <a:ext cx="131055" cy="720080"/>
          </a:xfrm>
          <a:prstGeom prst="rightBracket">
            <a:avLst>
              <a:gd name="adj" fmla="val 387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4207069" y="4433060"/>
            <a:ext cx="1713809" cy="257920"/>
          </a:xfrm>
          <a:custGeom>
            <a:avLst/>
            <a:gdLst>
              <a:gd name="connsiteX0" fmla="*/ 0 w 553452"/>
              <a:gd name="connsiteY0" fmla="*/ 0 h 220579"/>
              <a:gd name="connsiteX1" fmla="*/ 220578 w 553452"/>
              <a:gd name="connsiteY1" fmla="*/ 48126 h 220579"/>
              <a:gd name="connsiteX2" fmla="*/ 332873 w 553452"/>
              <a:gd name="connsiteY2" fmla="*/ 196516 h 220579"/>
              <a:gd name="connsiteX3" fmla="*/ 553452 w 553452"/>
              <a:gd name="connsiteY3" fmla="*/ 220579 h 2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452" h="220579">
                <a:moveTo>
                  <a:pt x="0" y="0"/>
                </a:moveTo>
                <a:cubicBezTo>
                  <a:pt x="82549" y="7686"/>
                  <a:pt x="165099" y="15373"/>
                  <a:pt x="220578" y="48126"/>
                </a:cubicBezTo>
                <a:cubicBezTo>
                  <a:pt x="276057" y="80879"/>
                  <a:pt x="277394" y="167774"/>
                  <a:pt x="332873" y="196516"/>
                </a:cubicBezTo>
                <a:cubicBezTo>
                  <a:pt x="388352" y="225258"/>
                  <a:pt x="518026" y="211221"/>
                  <a:pt x="553452" y="220579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대괄호 16"/>
          <p:cNvSpPr/>
          <p:nvPr/>
        </p:nvSpPr>
        <p:spPr>
          <a:xfrm>
            <a:off x="5920878" y="4398255"/>
            <a:ext cx="89369" cy="496136"/>
          </a:xfrm>
          <a:prstGeom prst="leftBracket">
            <a:avLst>
              <a:gd name="adj" fmla="val 2337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43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/>
              <a:t>3 </a:t>
            </a:r>
            <a:r>
              <a:rPr lang="ko-KR" altLang="en-US" sz="2000" dirty="0" smtClean="0"/>
              <a:t>가지 종류의 리스트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순서 있는 리스트</a:t>
            </a:r>
            <a:r>
              <a:rPr lang="en-US" altLang="ko-KR" sz="2000" dirty="0" smtClean="0"/>
              <a:t>(ordered list) - &lt;</a:t>
            </a:r>
            <a:r>
              <a:rPr lang="en-US" altLang="ko-KR" sz="2000" dirty="0" err="1" smtClean="0"/>
              <a:t>ol</a:t>
            </a:r>
            <a:r>
              <a:rPr lang="en-US" altLang="ko-KR" sz="2000" dirty="0" smtClean="0"/>
              <a:t>&gt;&lt;/</a:t>
            </a:r>
            <a:r>
              <a:rPr lang="en-US" altLang="ko-KR" sz="2000" dirty="0" err="1" smtClean="0"/>
              <a:t>ol</a:t>
            </a:r>
            <a:r>
              <a:rPr lang="en-US" altLang="ko-KR" sz="2000" dirty="0" smtClean="0"/>
              <a:t>&gt;</a:t>
            </a:r>
          </a:p>
          <a:p>
            <a:pPr lvl="1"/>
            <a:r>
              <a:rPr lang="ko-KR" altLang="en-US" sz="2000" dirty="0" smtClean="0"/>
              <a:t>순서 없는 리스트</a:t>
            </a:r>
            <a:r>
              <a:rPr lang="en-US" altLang="ko-KR" sz="2000" dirty="0" smtClean="0"/>
              <a:t>(unordered list) - &lt;</a:t>
            </a:r>
            <a:r>
              <a:rPr lang="en-US" altLang="ko-KR" sz="2000" dirty="0" err="1" smtClean="0"/>
              <a:t>ul</a:t>
            </a:r>
            <a:r>
              <a:rPr lang="en-US" altLang="ko-KR" sz="2000" dirty="0" smtClean="0"/>
              <a:t>&gt;&lt;/</a:t>
            </a:r>
            <a:r>
              <a:rPr lang="en-US" altLang="ko-KR" sz="2000" dirty="0" err="1" smtClean="0"/>
              <a:t>ul</a:t>
            </a:r>
            <a:r>
              <a:rPr lang="en-US" altLang="ko-KR" sz="2000" dirty="0" smtClean="0"/>
              <a:t>&gt;</a:t>
            </a:r>
          </a:p>
          <a:p>
            <a:pPr lvl="1"/>
            <a:r>
              <a:rPr lang="ko-KR" altLang="en-US" sz="2000" dirty="0" smtClean="0"/>
              <a:t>정의 리스트</a:t>
            </a:r>
            <a:r>
              <a:rPr lang="en-US" altLang="ko-KR" sz="2000" dirty="0" smtClean="0"/>
              <a:t>(definition list) - &lt;dl&gt;&lt;/dl&gt;</a:t>
            </a:r>
          </a:p>
          <a:p>
            <a:pPr lvl="1"/>
            <a:endParaRPr lang="en-US" altLang="ko-KR" sz="2000" dirty="0" smtClean="0"/>
          </a:p>
          <a:p>
            <a:r>
              <a:rPr lang="ko-KR" altLang="en-US" sz="2000" dirty="0" smtClean="0"/>
              <a:t>리스트 아이템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&lt;li&gt;…&lt;/li&gt;</a:t>
            </a:r>
          </a:p>
          <a:p>
            <a:pPr lvl="1"/>
            <a:r>
              <a:rPr lang="en-US" altLang="ko-KR" sz="2000" dirty="0" smtClean="0"/>
              <a:t>&lt;/li&gt; </a:t>
            </a:r>
            <a:r>
              <a:rPr lang="ko-KR" altLang="en-US" sz="2000" dirty="0" smtClean="0"/>
              <a:t>생략 가능</a:t>
            </a:r>
            <a:endParaRPr lang="en-US" altLang="ko-KR" sz="2000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1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037" y="1860426"/>
            <a:ext cx="2983669" cy="391527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정의 </a:t>
            </a:r>
            <a:r>
              <a:rPr lang="ko-KR" altLang="en-US" dirty="0"/>
              <a:t>리스트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2648" y="1844824"/>
            <a:ext cx="4194199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정의 </a:t>
            </a:r>
            <a:r>
              <a:rPr lang="ko-KR" altLang="en-US" sz="1400" dirty="0" smtClean="0"/>
              <a:t>리스</a:t>
            </a:r>
            <a:r>
              <a:rPr lang="ko-KR" altLang="en-US" sz="1400" dirty="0"/>
              <a:t>트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웹 브라우저 종류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&lt;dl&gt;</a:t>
            </a:r>
          </a:p>
          <a:p>
            <a:pPr lvl="1" defTabSz="180000"/>
            <a:r>
              <a:rPr lang="en-US" altLang="ko-KR" sz="1400" b="1" dirty="0"/>
              <a:t>&lt;</a:t>
            </a:r>
            <a:r>
              <a:rPr lang="en-US" altLang="ko-KR" sz="1400" b="1" dirty="0" err="1"/>
              <a:t>dt</a:t>
            </a:r>
            <a:r>
              <a:rPr lang="en-US" altLang="ko-KR" sz="1400" b="1" dirty="0"/>
              <a:t>&gt;</a:t>
            </a:r>
            <a:r>
              <a:rPr lang="en-US" altLang="ko-KR" sz="1400" dirty="0"/>
              <a:t>&lt;strong&gt;Internet Explorer&lt;/strong&gt;</a:t>
            </a:r>
          </a:p>
          <a:p>
            <a:pPr lvl="1" defTabSz="180000"/>
            <a:r>
              <a:rPr lang="en-US" altLang="ko-KR" sz="1400" b="1" dirty="0"/>
              <a:t>&lt;</a:t>
            </a:r>
            <a:r>
              <a:rPr lang="en-US" altLang="ko-KR" sz="1400" b="1" dirty="0" err="1"/>
              <a:t>dd</a:t>
            </a:r>
            <a:r>
              <a:rPr lang="en-US" altLang="ko-KR" sz="1400" b="1" dirty="0"/>
              <a:t>&gt;</a:t>
            </a:r>
            <a:r>
              <a:rPr lang="ko-KR" altLang="en-US" sz="1400" dirty="0"/>
              <a:t>마이크로소프트에서 만든 </a:t>
            </a:r>
            <a:r>
              <a:rPr lang="ko-KR" altLang="en-US" sz="1400" dirty="0" smtClean="0"/>
              <a:t>브라우저로</a:t>
            </a:r>
            <a:endParaRPr lang="en-US" altLang="ko-KR" sz="1400" dirty="0" smtClean="0"/>
          </a:p>
          <a:p>
            <a:pPr lvl="1"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	</a:t>
            </a:r>
            <a:r>
              <a:rPr lang="ko-KR" altLang="en-US" sz="1400" dirty="0" smtClean="0"/>
              <a:t>현재 국내 </a:t>
            </a:r>
            <a:r>
              <a:rPr lang="ko-KR" altLang="en-US" sz="1400" dirty="0"/>
              <a:t>시장에서 가장 많이 사용</a:t>
            </a:r>
          </a:p>
          <a:p>
            <a:pPr lvl="1" defTabSz="180000"/>
            <a:r>
              <a:rPr lang="en-US" altLang="ko-KR" sz="1400" dirty="0"/>
              <a:t>&lt;</a:t>
            </a:r>
            <a:r>
              <a:rPr lang="en-US" altLang="ko-KR" sz="1400" dirty="0" err="1"/>
              <a:t>dt</a:t>
            </a:r>
            <a:r>
              <a:rPr lang="en-US" altLang="ko-KR" sz="1400" dirty="0"/>
              <a:t>&gt;&lt;strong&gt;Firefox&lt;/strong&gt;</a:t>
            </a:r>
          </a:p>
          <a:p>
            <a:pPr lvl="1" defTabSz="180000"/>
            <a:r>
              <a:rPr lang="en-US" altLang="ko-KR" sz="1400" dirty="0"/>
              <a:t>&lt;</a:t>
            </a:r>
            <a:r>
              <a:rPr lang="en-US" altLang="ko-KR" sz="1400" dirty="0" err="1"/>
              <a:t>dd</a:t>
            </a:r>
            <a:r>
              <a:rPr lang="en-US" altLang="ko-KR" sz="1400" dirty="0"/>
              <a:t>&gt;Mozilla </a:t>
            </a:r>
            <a:r>
              <a:rPr lang="ko-KR" altLang="en-US" sz="1400" dirty="0"/>
              <a:t>재단에서 오픈 소스로 </a:t>
            </a:r>
            <a:r>
              <a:rPr lang="ko-KR" altLang="en-US" sz="1400" dirty="0" smtClean="0"/>
              <a:t>만든</a:t>
            </a:r>
            <a:endParaRPr lang="en-US" altLang="ko-KR" sz="1400" dirty="0" smtClean="0"/>
          </a:p>
          <a:p>
            <a:pPr lvl="1"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	</a:t>
            </a:r>
            <a:r>
              <a:rPr lang="ko-KR" altLang="en-US" sz="1400" dirty="0" smtClean="0"/>
              <a:t>것으로 </a:t>
            </a:r>
            <a:r>
              <a:rPr lang="en-US" altLang="ko-KR" sz="1400" dirty="0"/>
              <a:t>W3C</a:t>
            </a:r>
            <a:r>
              <a:rPr lang="ko-KR" altLang="en-US" sz="1400" dirty="0"/>
              <a:t>의 </a:t>
            </a:r>
            <a:r>
              <a:rPr lang="en-US" altLang="ko-KR" sz="1400" dirty="0" smtClean="0"/>
              <a:t>	</a:t>
            </a:r>
            <a:r>
              <a:rPr lang="ko-KR" altLang="en-US" sz="1400" dirty="0" smtClean="0"/>
              <a:t>웹 </a:t>
            </a:r>
            <a:r>
              <a:rPr lang="ko-KR" altLang="en-US" sz="1400" dirty="0"/>
              <a:t>표준을 선도</a:t>
            </a:r>
          </a:p>
          <a:p>
            <a:pPr lvl="1" defTabSz="180000"/>
            <a:r>
              <a:rPr lang="en-US" altLang="ko-KR" sz="1400" dirty="0"/>
              <a:t>&lt;</a:t>
            </a:r>
            <a:r>
              <a:rPr lang="en-US" altLang="ko-KR" sz="1400" dirty="0" err="1"/>
              <a:t>dt</a:t>
            </a:r>
            <a:r>
              <a:rPr lang="en-US" altLang="ko-KR" sz="1400" dirty="0"/>
              <a:t>&gt;&lt;strong&gt;Chrome&lt;/strong&gt;</a:t>
            </a:r>
          </a:p>
          <a:p>
            <a:pPr lvl="1" defTabSz="180000"/>
            <a:r>
              <a:rPr lang="en-US" altLang="ko-KR" sz="1400" dirty="0"/>
              <a:t>&lt;</a:t>
            </a:r>
            <a:r>
              <a:rPr lang="en-US" altLang="ko-KR" sz="1400" dirty="0" err="1"/>
              <a:t>dd</a:t>
            </a:r>
            <a:r>
              <a:rPr lang="en-US" altLang="ko-KR" sz="1400" dirty="0"/>
              <a:t>&gt;</a:t>
            </a:r>
            <a:r>
              <a:rPr lang="ko-KR" altLang="en-US" sz="1400" dirty="0" err="1"/>
              <a:t>구글에서</a:t>
            </a:r>
            <a:r>
              <a:rPr lang="ko-KR" altLang="en-US" sz="1400" dirty="0"/>
              <a:t> 만든 것으로 좋은 </a:t>
            </a:r>
            <a:r>
              <a:rPr lang="ko-KR" altLang="en-US" sz="1400" dirty="0" err="1" smtClean="0"/>
              <a:t>디버거를</a:t>
            </a:r>
            <a:endParaRPr lang="en-US" altLang="ko-KR" sz="1400" dirty="0" smtClean="0"/>
          </a:p>
          <a:p>
            <a:pPr lvl="1"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	</a:t>
            </a:r>
            <a:r>
              <a:rPr lang="ko-KR" altLang="en-US" sz="1400" dirty="0" smtClean="0"/>
              <a:t>갖추고 </a:t>
            </a:r>
            <a:r>
              <a:rPr lang="ko-KR" altLang="en-US" sz="1400" dirty="0"/>
              <a:t>있어 </a:t>
            </a:r>
            <a:r>
              <a:rPr lang="ko-KR" altLang="en-US" sz="1400" dirty="0" smtClean="0"/>
              <a:t>디버깅에 </a:t>
            </a:r>
            <a:r>
              <a:rPr lang="ko-KR" altLang="en-US" sz="1400" dirty="0"/>
              <a:t>많이 사용</a:t>
            </a:r>
          </a:p>
          <a:p>
            <a:pPr defTabSz="180000"/>
            <a:r>
              <a:rPr lang="en-US" altLang="ko-KR" sz="1400" b="1" dirty="0"/>
              <a:t>&lt;/dl&gt;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564098" y="3121159"/>
            <a:ext cx="503548" cy="272415"/>
          </a:xfrm>
          <a:prstGeom prst="wedgeRoundRectCallout">
            <a:avLst>
              <a:gd name="adj1" fmla="val -50294"/>
              <a:gd name="adj2" fmla="val 809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용어 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438340" y="3121159"/>
            <a:ext cx="501922" cy="272415"/>
          </a:xfrm>
          <a:prstGeom prst="wedgeRoundRectCallout">
            <a:avLst>
              <a:gd name="adj1" fmla="val -67547"/>
              <a:gd name="adj2" fmla="val 1172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설명</a:t>
            </a:r>
            <a:endParaRPr lang="ko-KR" altLang="en-US" sz="1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19672" y="3377392"/>
            <a:ext cx="3024336" cy="216024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19672" y="3593417"/>
            <a:ext cx="3024336" cy="442354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47864" y="3033114"/>
            <a:ext cx="503548" cy="272415"/>
          </a:xfrm>
          <a:prstGeom prst="wedgeRoundRectCallout">
            <a:avLst>
              <a:gd name="adj1" fmla="val 12614"/>
              <a:gd name="adj2" fmla="val 833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용어 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4499992" y="4113353"/>
            <a:ext cx="503548" cy="272415"/>
          </a:xfrm>
          <a:prstGeom prst="wedgeRoundRectCallout">
            <a:avLst>
              <a:gd name="adj1" fmla="val -68453"/>
              <a:gd name="adj2" fmla="val -904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설명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24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731" y="2252223"/>
            <a:ext cx="1775605" cy="18841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 만들기</a:t>
            </a:r>
            <a:r>
              <a:rPr lang="en-US" altLang="ko-KR" dirty="0"/>
              <a:t>, &lt;table&gt;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06655" y="1321828"/>
            <a:ext cx="8153400" cy="5040560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grpSp>
        <p:nvGrpSpPr>
          <p:cNvPr id="1035" name="그룹 1034"/>
          <p:cNvGrpSpPr/>
          <p:nvPr/>
        </p:nvGrpSpPr>
        <p:grpSpPr>
          <a:xfrm>
            <a:off x="4929252" y="1916832"/>
            <a:ext cx="3168352" cy="2250459"/>
            <a:chOff x="726118" y="1322557"/>
            <a:chExt cx="3168352" cy="2250459"/>
          </a:xfrm>
        </p:grpSpPr>
        <p:sp>
          <p:nvSpPr>
            <p:cNvPr id="7" name="직사각형 6"/>
            <p:cNvSpPr/>
            <p:nvPr/>
          </p:nvSpPr>
          <p:spPr>
            <a:xfrm>
              <a:off x="726118" y="1322557"/>
              <a:ext cx="117532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&lt;table&gt;&lt;/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table&gt;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15273" y="1661185"/>
              <a:ext cx="79701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/>
              <a:r>
                <a:rPr lang="en-US" altLang="ko-KR" sz="1000" dirty="0">
                  <a:solidFill>
                    <a:srgbClr val="C00000"/>
                  </a:solidFill>
                </a:rPr>
                <a:t>&lt;caption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47693" y="3164976"/>
              <a:ext cx="64793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rgbClr val="C00000"/>
                  </a:solidFill>
                </a:rPr>
                <a:t>tfoot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05038" y="2567464"/>
              <a:ext cx="70243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rgbClr val="C00000"/>
                  </a:solidFill>
                </a:rPr>
                <a:t>tbody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827584" y="1514981"/>
              <a:ext cx="3066886" cy="2058035"/>
            </a:xfrm>
            <a:custGeom>
              <a:avLst/>
              <a:gdLst>
                <a:gd name="connsiteX0" fmla="*/ 478301 w 1737360"/>
                <a:gd name="connsiteY0" fmla="*/ 31738 h 1853504"/>
                <a:gd name="connsiteX1" fmla="*/ 429064 w 1737360"/>
                <a:gd name="connsiteY1" fmla="*/ 52839 h 1853504"/>
                <a:gd name="connsiteX2" fmla="*/ 372794 w 1737360"/>
                <a:gd name="connsiteY2" fmla="*/ 66907 h 1853504"/>
                <a:gd name="connsiteX3" fmla="*/ 323557 w 1737360"/>
                <a:gd name="connsiteY3" fmla="*/ 80975 h 1853504"/>
                <a:gd name="connsiteX4" fmla="*/ 274320 w 1737360"/>
                <a:gd name="connsiteY4" fmla="*/ 88009 h 1853504"/>
                <a:gd name="connsiteX5" fmla="*/ 203981 w 1737360"/>
                <a:gd name="connsiteY5" fmla="*/ 116144 h 1853504"/>
                <a:gd name="connsiteX6" fmla="*/ 182880 w 1737360"/>
                <a:gd name="connsiteY6" fmla="*/ 123178 h 1853504"/>
                <a:gd name="connsiteX7" fmla="*/ 161778 w 1737360"/>
                <a:gd name="connsiteY7" fmla="*/ 137246 h 1853504"/>
                <a:gd name="connsiteX8" fmla="*/ 119575 w 1737360"/>
                <a:gd name="connsiteY8" fmla="*/ 151313 h 1853504"/>
                <a:gd name="connsiteX9" fmla="*/ 63304 w 1737360"/>
                <a:gd name="connsiteY9" fmla="*/ 172415 h 1853504"/>
                <a:gd name="connsiteX10" fmla="*/ 35169 w 1737360"/>
                <a:gd name="connsiteY10" fmla="*/ 214618 h 1853504"/>
                <a:gd name="connsiteX11" fmla="*/ 28135 w 1737360"/>
                <a:gd name="connsiteY11" fmla="*/ 242753 h 1853504"/>
                <a:gd name="connsiteX12" fmla="*/ 0 w 1737360"/>
                <a:gd name="connsiteY12" fmla="*/ 854698 h 1853504"/>
                <a:gd name="connsiteX13" fmla="*/ 7034 w 1737360"/>
                <a:gd name="connsiteY13" fmla="*/ 1670624 h 1853504"/>
                <a:gd name="connsiteX14" fmla="*/ 14068 w 1737360"/>
                <a:gd name="connsiteY14" fmla="*/ 1698759 h 1853504"/>
                <a:gd name="connsiteX15" fmla="*/ 35169 w 1737360"/>
                <a:gd name="connsiteY15" fmla="*/ 1747996 h 1853504"/>
                <a:gd name="connsiteX16" fmla="*/ 133643 w 1737360"/>
                <a:gd name="connsiteY16" fmla="*/ 1797233 h 1853504"/>
                <a:gd name="connsiteX17" fmla="*/ 203981 w 1737360"/>
                <a:gd name="connsiteY17" fmla="*/ 1811301 h 1853504"/>
                <a:gd name="connsiteX18" fmla="*/ 225083 w 1737360"/>
                <a:gd name="connsiteY18" fmla="*/ 1818335 h 1853504"/>
                <a:gd name="connsiteX19" fmla="*/ 288388 w 1737360"/>
                <a:gd name="connsiteY19" fmla="*/ 1832402 h 1853504"/>
                <a:gd name="connsiteX20" fmla="*/ 351692 w 1737360"/>
                <a:gd name="connsiteY20" fmla="*/ 1839436 h 1853504"/>
                <a:gd name="connsiteX21" fmla="*/ 499403 w 1737360"/>
                <a:gd name="connsiteY21" fmla="*/ 1853504 h 1853504"/>
                <a:gd name="connsiteX22" fmla="*/ 1174652 w 1737360"/>
                <a:gd name="connsiteY22" fmla="*/ 1846470 h 1853504"/>
                <a:gd name="connsiteX23" fmla="*/ 1209821 w 1737360"/>
                <a:gd name="connsiteY23" fmla="*/ 1839436 h 1853504"/>
                <a:gd name="connsiteX24" fmla="*/ 1350498 w 1737360"/>
                <a:gd name="connsiteY24" fmla="*/ 1832402 h 1853504"/>
                <a:gd name="connsiteX25" fmla="*/ 1378634 w 1737360"/>
                <a:gd name="connsiteY25" fmla="*/ 1825369 h 1853504"/>
                <a:gd name="connsiteX26" fmla="*/ 1448972 w 1737360"/>
                <a:gd name="connsiteY26" fmla="*/ 1811301 h 1853504"/>
                <a:gd name="connsiteX27" fmla="*/ 1561514 w 1737360"/>
                <a:gd name="connsiteY27" fmla="*/ 1790199 h 1853504"/>
                <a:gd name="connsiteX28" fmla="*/ 1582615 w 1737360"/>
                <a:gd name="connsiteY28" fmla="*/ 1776132 h 1853504"/>
                <a:gd name="connsiteX29" fmla="*/ 1603717 w 1737360"/>
                <a:gd name="connsiteY29" fmla="*/ 1755030 h 1853504"/>
                <a:gd name="connsiteX30" fmla="*/ 1624818 w 1737360"/>
                <a:gd name="connsiteY30" fmla="*/ 1747996 h 1853504"/>
                <a:gd name="connsiteX31" fmla="*/ 1645920 w 1737360"/>
                <a:gd name="connsiteY31" fmla="*/ 1733929 h 1853504"/>
                <a:gd name="connsiteX32" fmla="*/ 1709224 w 1737360"/>
                <a:gd name="connsiteY32" fmla="*/ 1670624 h 1853504"/>
                <a:gd name="connsiteX33" fmla="*/ 1716258 w 1737360"/>
                <a:gd name="connsiteY33" fmla="*/ 1649522 h 1853504"/>
                <a:gd name="connsiteX34" fmla="*/ 1723292 w 1737360"/>
                <a:gd name="connsiteY34" fmla="*/ 1593252 h 1853504"/>
                <a:gd name="connsiteX35" fmla="*/ 1730326 w 1737360"/>
                <a:gd name="connsiteY35" fmla="*/ 1544015 h 1853504"/>
                <a:gd name="connsiteX36" fmla="*/ 1737360 w 1737360"/>
                <a:gd name="connsiteY36" fmla="*/ 1410372 h 1853504"/>
                <a:gd name="connsiteX37" fmla="*/ 1730326 w 1737360"/>
                <a:gd name="connsiteY37" fmla="*/ 1093849 h 1853504"/>
                <a:gd name="connsiteX38" fmla="*/ 1723292 w 1737360"/>
                <a:gd name="connsiteY38" fmla="*/ 1002409 h 1853504"/>
                <a:gd name="connsiteX39" fmla="*/ 1716258 w 1737360"/>
                <a:gd name="connsiteY39" fmla="*/ 861732 h 1853504"/>
                <a:gd name="connsiteX40" fmla="*/ 1695157 w 1737360"/>
                <a:gd name="connsiteY40" fmla="*/ 756224 h 1853504"/>
                <a:gd name="connsiteX41" fmla="*/ 1695157 w 1737360"/>
                <a:gd name="connsiteY41" fmla="*/ 439701 h 1853504"/>
                <a:gd name="connsiteX42" fmla="*/ 1709224 w 1737360"/>
                <a:gd name="connsiteY42" fmla="*/ 376396 h 1853504"/>
                <a:gd name="connsiteX43" fmla="*/ 1702191 w 1737360"/>
                <a:gd name="connsiteY43" fmla="*/ 193516 h 1853504"/>
                <a:gd name="connsiteX44" fmla="*/ 1674055 w 1737360"/>
                <a:gd name="connsiteY44" fmla="*/ 151313 h 1853504"/>
                <a:gd name="connsiteX45" fmla="*/ 1638886 w 1737360"/>
                <a:gd name="connsiteY45" fmla="*/ 116144 h 1853504"/>
                <a:gd name="connsiteX46" fmla="*/ 1617784 w 1737360"/>
                <a:gd name="connsiteY46" fmla="*/ 109110 h 1853504"/>
                <a:gd name="connsiteX47" fmla="*/ 1596683 w 1737360"/>
                <a:gd name="connsiteY47" fmla="*/ 95042 h 1853504"/>
                <a:gd name="connsiteX48" fmla="*/ 1526344 w 1737360"/>
                <a:gd name="connsiteY48" fmla="*/ 66907 h 1853504"/>
                <a:gd name="connsiteX49" fmla="*/ 1505243 w 1737360"/>
                <a:gd name="connsiteY49" fmla="*/ 52839 h 1853504"/>
                <a:gd name="connsiteX50" fmla="*/ 1463040 w 1737360"/>
                <a:gd name="connsiteY50" fmla="*/ 45806 h 1853504"/>
                <a:gd name="connsiteX51" fmla="*/ 1427871 w 1737360"/>
                <a:gd name="connsiteY51" fmla="*/ 38772 h 1853504"/>
                <a:gd name="connsiteX52" fmla="*/ 1280160 w 1737360"/>
                <a:gd name="connsiteY52" fmla="*/ 17670 h 1853504"/>
                <a:gd name="connsiteX53" fmla="*/ 914400 w 1737360"/>
                <a:gd name="connsiteY53" fmla="*/ 17670 h 1853504"/>
                <a:gd name="connsiteX54" fmla="*/ 787791 w 1737360"/>
                <a:gd name="connsiteY54" fmla="*/ 24704 h 1853504"/>
                <a:gd name="connsiteX55" fmla="*/ 724486 w 1737360"/>
                <a:gd name="connsiteY55" fmla="*/ 31738 h 1853504"/>
                <a:gd name="connsiteX56" fmla="*/ 478301 w 1737360"/>
                <a:gd name="connsiteY56" fmla="*/ 31738 h 185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37360" h="1853504">
                  <a:moveTo>
                    <a:pt x="478301" y="31738"/>
                  </a:moveTo>
                  <a:cubicBezTo>
                    <a:pt x="429064" y="35255"/>
                    <a:pt x="446004" y="47192"/>
                    <a:pt x="429064" y="52839"/>
                  </a:cubicBezTo>
                  <a:cubicBezTo>
                    <a:pt x="410722" y="58953"/>
                    <a:pt x="391136" y="60793"/>
                    <a:pt x="372794" y="66907"/>
                  </a:cubicBezTo>
                  <a:cubicBezTo>
                    <a:pt x="354716" y="72933"/>
                    <a:pt x="342986" y="77442"/>
                    <a:pt x="323557" y="80975"/>
                  </a:cubicBezTo>
                  <a:cubicBezTo>
                    <a:pt x="307245" y="83941"/>
                    <a:pt x="290732" y="85664"/>
                    <a:pt x="274320" y="88009"/>
                  </a:cubicBezTo>
                  <a:cubicBezTo>
                    <a:pt x="178277" y="120022"/>
                    <a:pt x="276418" y="85099"/>
                    <a:pt x="203981" y="116144"/>
                  </a:cubicBezTo>
                  <a:cubicBezTo>
                    <a:pt x="197166" y="119065"/>
                    <a:pt x="189511" y="119862"/>
                    <a:pt x="182880" y="123178"/>
                  </a:cubicBezTo>
                  <a:cubicBezTo>
                    <a:pt x="175319" y="126959"/>
                    <a:pt x="169503" y="133813"/>
                    <a:pt x="161778" y="137246"/>
                  </a:cubicBezTo>
                  <a:cubicBezTo>
                    <a:pt x="148227" y="143268"/>
                    <a:pt x="132838" y="144681"/>
                    <a:pt x="119575" y="151313"/>
                  </a:cubicBezTo>
                  <a:cubicBezTo>
                    <a:pt x="82793" y="169704"/>
                    <a:pt x="101612" y="162838"/>
                    <a:pt x="63304" y="172415"/>
                  </a:cubicBezTo>
                  <a:cubicBezTo>
                    <a:pt x="41348" y="238289"/>
                    <a:pt x="77315" y="140863"/>
                    <a:pt x="35169" y="214618"/>
                  </a:cubicBezTo>
                  <a:cubicBezTo>
                    <a:pt x="30373" y="223011"/>
                    <a:pt x="30480" y="233375"/>
                    <a:pt x="28135" y="242753"/>
                  </a:cubicBezTo>
                  <a:cubicBezTo>
                    <a:pt x="24948" y="484964"/>
                    <a:pt x="66982" y="653753"/>
                    <a:pt x="0" y="854698"/>
                  </a:cubicBezTo>
                  <a:cubicBezTo>
                    <a:pt x="2345" y="1126673"/>
                    <a:pt x="2501" y="1398676"/>
                    <a:pt x="7034" y="1670624"/>
                  </a:cubicBezTo>
                  <a:cubicBezTo>
                    <a:pt x="7195" y="1680290"/>
                    <a:pt x="11412" y="1689464"/>
                    <a:pt x="14068" y="1698759"/>
                  </a:cubicBezTo>
                  <a:cubicBezTo>
                    <a:pt x="17432" y="1710532"/>
                    <a:pt x="27663" y="1740490"/>
                    <a:pt x="35169" y="1747996"/>
                  </a:cubicBezTo>
                  <a:cubicBezTo>
                    <a:pt x="58679" y="1771506"/>
                    <a:pt x="103438" y="1788843"/>
                    <a:pt x="133643" y="1797233"/>
                  </a:cubicBezTo>
                  <a:cubicBezTo>
                    <a:pt x="156681" y="1803632"/>
                    <a:pt x="181298" y="1803740"/>
                    <a:pt x="203981" y="1811301"/>
                  </a:cubicBezTo>
                  <a:cubicBezTo>
                    <a:pt x="211015" y="1813646"/>
                    <a:pt x="217954" y="1816298"/>
                    <a:pt x="225083" y="1818335"/>
                  </a:cubicBezTo>
                  <a:cubicBezTo>
                    <a:pt x="240450" y="1822726"/>
                    <a:pt x="273873" y="1830329"/>
                    <a:pt x="288388" y="1832402"/>
                  </a:cubicBezTo>
                  <a:cubicBezTo>
                    <a:pt x="309406" y="1835404"/>
                    <a:pt x="330566" y="1837323"/>
                    <a:pt x="351692" y="1839436"/>
                  </a:cubicBezTo>
                  <a:lnTo>
                    <a:pt x="499403" y="1853504"/>
                  </a:lnTo>
                  <a:lnTo>
                    <a:pt x="1174652" y="1846470"/>
                  </a:lnTo>
                  <a:cubicBezTo>
                    <a:pt x="1186605" y="1846233"/>
                    <a:pt x="1197904" y="1840389"/>
                    <a:pt x="1209821" y="1839436"/>
                  </a:cubicBezTo>
                  <a:cubicBezTo>
                    <a:pt x="1256622" y="1835692"/>
                    <a:pt x="1303606" y="1834747"/>
                    <a:pt x="1350498" y="1832402"/>
                  </a:cubicBezTo>
                  <a:cubicBezTo>
                    <a:pt x="1359877" y="1830058"/>
                    <a:pt x="1369181" y="1827395"/>
                    <a:pt x="1378634" y="1825369"/>
                  </a:cubicBezTo>
                  <a:cubicBezTo>
                    <a:pt x="1402014" y="1820359"/>
                    <a:pt x="1425776" y="1817100"/>
                    <a:pt x="1448972" y="1811301"/>
                  </a:cubicBezTo>
                  <a:cubicBezTo>
                    <a:pt x="1523582" y="1792648"/>
                    <a:pt x="1486058" y="1799631"/>
                    <a:pt x="1561514" y="1790199"/>
                  </a:cubicBezTo>
                  <a:cubicBezTo>
                    <a:pt x="1568548" y="1785510"/>
                    <a:pt x="1576121" y="1781544"/>
                    <a:pt x="1582615" y="1776132"/>
                  </a:cubicBezTo>
                  <a:cubicBezTo>
                    <a:pt x="1590257" y="1769764"/>
                    <a:pt x="1595440" y="1760548"/>
                    <a:pt x="1603717" y="1755030"/>
                  </a:cubicBezTo>
                  <a:cubicBezTo>
                    <a:pt x="1609886" y="1750917"/>
                    <a:pt x="1618187" y="1751312"/>
                    <a:pt x="1624818" y="1747996"/>
                  </a:cubicBezTo>
                  <a:cubicBezTo>
                    <a:pt x="1632379" y="1744215"/>
                    <a:pt x="1639041" y="1738843"/>
                    <a:pt x="1645920" y="1733929"/>
                  </a:cubicBezTo>
                  <a:cubicBezTo>
                    <a:pt x="1670162" y="1716613"/>
                    <a:pt x="1695497" y="1698079"/>
                    <a:pt x="1709224" y="1670624"/>
                  </a:cubicBezTo>
                  <a:cubicBezTo>
                    <a:pt x="1712540" y="1663992"/>
                    <a:pt x="1713913" y="1656556"/>
                    <a:pt x="1716258" y="1649522"/>
                  </a:cubicBezTo>
                  <a:cubicBezTo>
                    <a:pt x="1718603" y="1630765"/>
                    <a:pt x="1720794" y="1611989"/>
                    <a:pt x="1723292" y="1593252"/>
                  </a:cubicBezTo>
                  <a:cubicBezTo>
                    <a:pt x="1725483" y="1576818"/>
                    <a:pt x="1729054" y="1560545"/>
                    <a:pt x="1730326" y="1544015"/>
                  </a:cubicBezTo>
                  <a:cubicBezTo>
                    <a:pt x="1733747" y="1499537"/>
                    <a:pt x="1735015" y="1454920"/>
                    <a:pt x="1737360" y="1410372"/>
                  </a:cubicBezTo>
                  <a:cubicBezTo>
                    <a:pt x="1735015" y="1304864"/>
                    <a:pt x="1733963" y="1199320"/>
                    <a:pt x="1730326" y="1093849"/>
                  </a:cubicBezTo>
                  <a:cubicBezTo>
                    <a:pt x="1729272" y="1063297"/>
                    <a:pt x="1725141" y="1032923"/>
                    <a:pt x="1723292" y="1002409"/>
                  </a:cubicBezTo>
                  <a:cubicBezTo>
                    <a:pt x="1720452" y="955544"/>
                    <a:pt x="1721589" y="908379"/>
                    <a:pt x="1716258" y="861732"/>
                  </a:cubicBezTo>
                  <a:cubicBezTo>
                    <a:pt x="1712186" y="826098"/>
                    <a:pt x="1695157" y="756224"/>
                    <a:pt x="1695157" y="756224"/>
                  </a:cubicBezTo>
                  <a:cubicBezTo>
                    <a:pt x="1683760" y="608067"/>
                    <a:pt x="1683744" y="650831"/>
                    <a:pt x="1695157" y="439701"/>
                  </a:cubicBezTo>
                  <a:cubicBezTo>
                    <a:pt x="1695772" y="428315"/>
                    <a:pt x="1706015" y="389233"/>
                    <a:pt x="1709224" y="376396"/>
                  </a:cubicBezTo>
                  <a:cubicBezTo>
                    <a:pt x="1706880" y="315436"/>
                    <a:pt x="1711609" y="253790"/>
                    <a:pt x="1702191" y="193516"/>
                  </a:cubicBezTo>
                  <a:cubicBezTo>
                    <a:pt x="1699581" y="176811"/>
                    <a:pt x="1683434" y="165381"/>
                    <a:pt x="1674055" y="151313"/>
                  </a:cubicBezTo>
                  <a:cubicBezTo>
                    <a:pt x="1659987" y="130211"/>
                    <a:pt x="1662333" y="127868"/>
                    <a:pt x="1638886" y="116144"/>
                  </a:cubicBezTo>
                  <a:cubicBezTo>
                    <a:pt x="1632254" y="112828"/>
                    <a:pt x="1624818" y="111455"/>
                    <a:pt x="1617784" y="109110"/>
                  </a:cubicBezTo>
                  <a:cubicBezTo>
                    <a:pt x="1610750" y="104421"/>
                    <a:pt x="1604244" y="98823"/>
                    <a:pt x="1596683" y="95042"/>
                  </a:cubicBezTo>
                  <a:cubicBezTo>
                    <a:pt x="1564657" y="79029"/>
                    <a:pt x="1554409" y="76262"/>
                    <a:pt x="1526344" y="66907"/>
                  </a:cubicBezTo>
                  <a:cubicBezTo>
                    <a:pt x="1519310" y="62218"/>
                    <a:pt x="1513263" y="55512"/>
                    <a:pt x="1505243" y="52839"/>
                  </a:cubicBezTo>
                  <a:cubicBezTo>
                    <a:pt x="1491713" y="48329"/>
                    <a:pt x="1477072" y="48357"/>
                    <a:pt x="1463040" y="45806"/>
                  </a:cubicBezTo>
                  <a:cubicBezTo>
                    <a:pt x="1451278" y="43667"/>
                    <a:pt x="1439520" y="41460"/>
                    <a:pt x="1427871" y="38772"/>
                  </a:cubicBezTo>
                  <a:cubicBezTo>
                    <a:pt x="1331202" y="16463"/>
                    <a:pt x="1407859" y="27493"/>
                    <a:pt x="1280160" y="17670"/>
                  </a:cubicBezTo>
                  <a:cubicBezTo>
                    <a:pt x="1143827" y="-16413"/>
                    <a:pt x="1249956" y="7501"/>
                    <a:pt x="914400" y="17670"/>
                  </a:cubicBezTo>
                  <a:cubicBezTo>
                    <a:pt x="872151" y="18950"/>
                    <a:pt x="829944" y="21582"/>
                    <a:pt x="787791" y="24704"/>
                  </a:cubicBezTo>
                  <a:cubicBezTo>
                    <a:pt x="766617" y="26272"/>
                    <a:pt x="745687" y="30592"/>
                    <a:pt x="724486" y="31738"/>
                  </a:cubicBezTo>
                  <a:cubicBezTo>
                    <a:pt x="580426" y="39525"/>
                    <a:pt x="527538" y="28221"/>
                    <a:pt x="478301" y="31738"/>
                  </a:cubicBezTo>
                  <a:close/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752745" y="1672862"/>
              <a:ext cx="1595119" cy="222868"/>
            </a:xfrm>
            <a:prstGeom prst="roundRect">
              <a:avLst>
                <a:gd name="adj" fmla="val 45071"/>
              </a:avLst>
            </a:prstGeom>
            <a:noFill/>
            <a:ln w="9525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오른쪽 중괄호 23"/>
            <p:cNvSpPr/>
            <p:nvPr/>
          </p:nvSpPr>
          <p:spPr>
            <a:xfrm flipH="1">
              <a:off x="1536069" y="1973288"/>
              <a:ext cx="142811" cy="267289"/>
            </a:xfrm>
            <a:prstGeom prst="rightBrace">
              <a:avLst>
                <a:gd name="adj1" fmla="val 25000"/>
                <a:gd name="adj2" fmla="val 50000"/>
              </a:avLst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오른쪽 중괄호 29"/>
            <p:cNvSpPr/>
            <p:nvPr/>
          </p:nvSpPr>
          <p:spPr>
            <a:xfrm flipH="1">
              <a:off x="1536069" y="2269030"/>
              <a:ext cx="154522" cy="875096"/>
            </a:xfrm>
            <a:prstGeom prst="rightBrace">
              <a:avLst>
                <a:gd name="adj1" fmla="val 25000"/>
                <a:gd name="adj2" fmla="val 50000"/>
              </a:avLst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오른쪽 중괄호 41"/>
            <p:cNvSpPr/>
            <p:nvPr/>
          </p:nvSpPr>
          <p:spPr>
            <a:xfrm flipH="1">
              <a:off x="1541131" y="3164976"/>
              <a:ext cx="132685" cy="267289"/>
            </a:xfrm>
            <a:prstGeom prst="rightBrace">
              <a:avLst>
                <a:gd name="adj1" fmla="val 25000"/>
                <a:gd name="adj2" fmla="val 50000"/>
              </a:avLst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923648" y="1985124"/>
              <a:ext cx="69602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rgbClr val="C00000"/>
                  </a:solidFill>
                </a:rPr>
                <a:t>thead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033" name="자유형 1032"/>
            <p:cNvSpPr/>
            <p:nvPr/>
          </p:nvSpPr>
          <p:spPr>
            <a:xfrm>
              <a:off x="2911762" y="2539395"/>
              <a:ext cx="436102" cy="313541"/>
            </a:xfrm>
            <a:custGeom>
              <a:avLst/>
              <a:gdLst>
                <a:gd name="connsiteX0" fmla="*/ 126861 w 436393"/>
                <a:gd name="connsiteY0" fmla="*/ 14067 h 345490"/>
                <a:gd name="connsiteX1" fmla="*/ 70590 w 436393"/>
                <a:gd name="connsiteY1" fmla="*/ 28135 h 345490"/>
                <a:gd name="connsiteX2" fmla="*/ 35421 w 436393"/>
                <a:gd name="connsiteY2" fmla="*/ 56270 h 345490"/>
                <a:gd name="connsiteX3" fmla="*/ 251 w 436393"/>
                <a:gd name="connsiteY3" fmla="*/ 133643 h 345490"/>
                <a:gd name="connsiteX4" fmla="*/ 14319 w 436393"/>
                <a:gd name="connsiteY4" fmla="*/ 274320 h 345490"/>
                <a:gd name="connsiteX5" fmla="*/ 28387 w 436393"/>
                <a:gd name="connsiteY5" fmla="*/ 295421 h 345490"/>
                <a:gd name="connsiteX6" fmla="*/ 35421 w 436393"/>
                <a:gd name="connsiteY6" fmla="*/ 316523 h 345490"/>
                <a:gd name="connsiteX7" fmla="*/ 133894 w 436393"/>
                <a:gd name="connsiteY7" fmla="*/ 337624 h 345490"/>
                <a:gd name="connsiteX8" fmla="*/ 154996 w 436393"/>
                <a:gd name="connsiteY8" fmla="*/ 344658 h 345490"/>
                <a:gd name="connsiteX9" fmla="*/ 358977 w 436393"/>
                <a:gd name="connsiteY9" fmla="*/ 330590 h 345490"/>
                <a:gd name="connsiteX10" fmla="*/ 380079 w 436393"/>
                <a:gd name="connsiteY10" fmla="*/ 323557 h 345490"/>
                <a:gd name="connsiteX11" fmla="*/ 408214 w 436393"/>
                <a:gd name="connsiteY11" fmla="*/ 288387 h 345490"/>
                <a:gd name="connsiteX12" fmla="*/ 429316 w 436393"/>
                <a:gd name="connsiteY12" fmla="*/ 274320 h 345490"/>
                <a:gd name="connsiteX13" fmla="*/ 429316 w 436393"/>
                <a:gd name="connsiteY13" fmla="*/ 112541 h 345490"/>
                <a:gd name="connsiteX14" fmla="*/ 422282 w 436393"/>
                <a:gd name="connsiteY14" fmla="*/ 91440 h 345490"/>
                <a:gd name="connsiteX15" fmla="*/ 401181 w 436393"/>
                <a:gd name="connsiteY15" fmla="*/ 70338 h 345490"/>
                <a:gd name="connsiteX16" fmla="*/ 366011 w 436393"/>
                <a:gd name="connsiteY16" fmla="*/ 42203 h 345490"/>
                <a:gd name="connsiteX17" fmla="*/ 302707 w 436393"/>
                <a:gd name="connsiteY17" fmla="*/ 7034 h 345490"/>
                <a:gd name="connsiteX18" fmla="*/ 274571 w 436393"/>
                <a:gd name="connsiteY18" fmla="*/ 0 h 345490"/>
                <a:gd name="connsiteX19" fmla="*/ 126861 w 436393"/>
                <a:gd name="connsiteY19" fmla="*/ 14067 h 3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36393" h="345490">
                  <a:moveTo>
                    <a:pt x="126861" y="14067"/>
                  </a:moveTo>
                  <a:cubicBezTo>
                    <a:pt x="125109" y="14417"/>
                    <a:pt x="77800" y="22367"/>
                    <a:pt x="70590" y="28135"/>
                  </a:cubicBezTo>
                  <a:cubicBezTo>
                    <a:pt x="25143" y="64494"/>
                    <a:pt x="88455" y="38594"/>
                    <a:pt x="35421" y="56270"/>
                  </a:cubicBezTo>
                  <a:cubicBezTo>
                    <a:pt x="653" y="108421"/>
                    <a:pt x="10601" y="81895"/>
                    <a:pt x="251" y="133643"/>
                  </a:cubicBezTo>
                  <a:cubicBezTo>
                    <a:pt x="662" y="140628"/>
                    <a:pt x="-4030" y="237622"/>
                    <a:pt x="14319" y="274320"/>
                  </a:cubicBezTo>
                  <a:cubicBezTo>
                    <a:pt x="18100" y="281881"/>
                    <a:pt x="23698" y="288387"/>
                    <a:pt x="28387" y="295421"/>
                  </a:cubicBezTo>
                  <a:cubicBezTo>
                    <a:pt x="30732" y="302455"/>
                    <a:pt x="29388" y="312213"/>
                    <a:pt x="35421" y="316523"/>
                  </a:cubicBezTo>
                  <a:cubicBezTo>
                    <a:pt x="56679" y="331707"/>
                    <a:pt x="112469" y="334946"/>
                    <a:pt x="133894" y="337624"/>
                  </a:cubicBezTo>
                  <a:cubicBezTo>
                    <a:pt x="140928" y="339969"/>
                    <a:pt x="147582" y="344658"/>
                    <a:pt x="154996" y="344658"/>
                  </a:cubicBezTo>
                  <a:cubicBezTo>
                    <a:pt x="250057" y="344658"/>
                    <a:pt x="288836" y="350629"/>
                    <a:pt x="358977" y="330590"/>
                  </a:cubicBezTo>
                  <a:cubicBezTo>
                    <a:pt x="366106" y="328553"/>
                    <a:pt x="373045" y="325901"/>
                    <a:pt x="380079" y="323557"/>
                  </a:cubicBezTo>
                  <a:cubicBezTo>
                    <a:pt x="440558" y="283238"/>
                    <a:pt x="369384" y="336925"/>
                    <a:pt x="408214" y="288387"/>
                  </a:cubicBezTo>
                  <a:cubicBezTo>
                    <a:pt x="413495" y="281786"/>
                    <a:pt x="422282" y="279009"/>
                    <a:pt x="429316" y="274320"/>
                  </a:cubicBezTo>
                  <a:cubicBezTo>
                    <a:pt x="436300" y="190519"/>
                    <a:pt x="440925" y="193803"/>
                    <a:pt x="429316" y="112541"/>
                  </a:cubicBezTo>
                  <a:cubicBezTo>
                    <a:pt x="428267" y="105201"/>
                    <a:pt x="426395" y="97609"/>
                    <a:pt x="422282" y="91440"/>
                  </a:cubicBezTo>
                  <a:cubicBezTo>
                    <a:pt x="416764" y="83163"/>
                    <a:pt x="407549" y="77980"/>
                    <a:pt x="401181" y="70338"/>
                  </a:cubicBezTo>
                  <a:cubicBezTo>
                    <a:pt x="376708" y="40971"/>
                    <a:pt x="400651" y="53750"/>
                    <a:pt x="366011" y="42203"/>
                  </a:cubicBezTo>
                  <a:cubicBezTo>
                    <a:pt x="328222" y="17010"/>
                    <a:pt x="335207" y="16319"/>
                    <a:pt x="302707" y="7034"/>
                  </a:cubicBezTo>
                  <a:cubicBezTo>
                    <a:pt x="293412" y="4378"/>
                    <a:pt x="283950" y="2345"/>
                    <a:pt x="274571" y="0"/>
                  </a:cubicBezTo>
                  <a:lnTo>
                    <a:pt x="126861" y="14067"/>
                  </a:lnTo>
                  <a:close/>
                </a:path>
              </a:pathLst>
            </a:cu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 45"/>
            <p:cNvSpPr/>
            <p:nvPr/>
          </p:nvSpPr>
          <p:spPr>
            <a:xfrm>
              <a:off x="2911762" y="1927036"/>
              <a:ext cx="436102" cy="313541"/>
            </a:xfrm>
            <a:custGeom>
              <a:avLst/>
              <a:gdLst>
                <a:gd name="connsiteX0" fmla="*/ 126861 w 436393"/>
                <a:gd name="connsiteY0" fmla="*/ 14067 h 345490"/>
                <a:gd name="connsiteX1" fmla="*/ 70590 w 436393"/>
                <a:gd name="connsiteY1" fmla="*/ 28135 h 345490"/>
                <a:gd name="connsiteX2" fmla="*/ 35421 w 436393"/>
                <a:gd name="connsiteY2" fmla="*/ 56270 h 345490"/>
                <a:gd name="connsiteX3" fmla="*/ 251 w 436393"/>
                <a:gd name="connsiteY3" fmla="*/ 133643 h 345490"/>
                <a:gd name="connsiteX4" fmla="*/ 14319 w 436393"/>
                <a:gd name="connsiteY4" fmla="*/ 274320 h 345490"/>
                <a:gd name="connsiteX5" fmla="*/ 28387 w 436393"/>
                <a:gd name="connsiteY5" fmla="*/ 295421 h 345490"/>
                <a:gd name="connsiteX6" fmla="*/ 35421 w 436393"/>
                <a:gd name="connsiteY6" fmla="*/ 316523 h 345490"/>
                <a:gd name="connsiteX7" fmla="*/ 133894 w 436393"/>
                <a:gd name="connsiteY7" fmla="*/ 337624 h 345490"/>
                <a:gd name="connsiteX8" fmla="*/ 154996 w 436393"/>
                <a:gd name="connsiteY8" fmla="*/ 344658 h 345490"/>
                <a:gd name="connsiteX9" fmla="*/ 358977 w 436393"/>
                <a:gd name="connsiteY9" fmla="*/ 330590 h 345490"/>
                <a:gd name="connsiteX10" fmla="*/ 380079 w 436393"/>
                <a:gd name="connsiteY10" fmla="*/ 323557 h 345490"/>
                <a:gd name="connsiteX11" fmla="*/ 408214 w 436393"/>
                <a:gd name="connsiteY11" fmla="*/ 288387 h 345490"/>
                <a:gd name="connsiteX12" fmla="*/ 429316 w 436393"/>
                <a:gd name="connsiteY12" fmla="*/ 274320 h 345490"/>
                <a:gd name="connsiteX13" fmla="*/ 429316 w 436393"/>
                <a:gd name="connsiteY13" fmla="*/ 112541 h 345490"/>
                <a:gd name="connsiteX14" fmla="*/ 422282 w 436393"/>
                <a:gd name="connsiteY14" fmla="*/ 91440 h 345490"/>
                <a:gd name="connsiteX15" fmla="*/ 401181 w 436393"/>
                <a:gd name="connsiteY15" fmla="*/ 70338 h 345490"/>
                <a:gd name="connsiteX16" fmla="*/ 366011 w 436393"/>
                <a:gd name="connsiteY16" fmla="*/ 42203 h 345490"/>
                <a:gd name="connsiteX17" fmla="*/ 302707 w 436393"/>
                <a:gd name="connsiteY17" fmla="*/ 7034 h 345490"/>
                <a:gd name="connsiteX18" fmla="*/ 274571 w 436393"/>
                <a:gd name="connsiteY18" fmla="*/ 0 h 345490"/>
                <a:gd name="connsiteX19" fmla="*/ 126861 w 436393"/>
                <a:gd name="connsiteY19" fmla="*/ 14067 h 3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36393" h="345490">
                  <a:moveTo>
                    <a:pt x="126861" y="14067"/>
                  </a:moveTo>
                  <a:cubicBezTo>
                    <a:pt x="125109" y="14417"/>
                    <a:pt x="77800" y="22367"/>
                    <a:pt x="70590" y="28135"/>
                  </a:cubicBezTo>
                  <a:cubicBezTo>
                    <a:pt x="25143" y="64494"/>
                    <a:pt x="88455" y="38594"/>
                    <a:pt x="35421" y="56270"/>
                  </a:cubicBezTo>
                  <a:cubicBezTo>
                    <a:pt x="653" y="108421"/>
                    <a:pt x="10601" y="81895"/>
                    <a:pt x="251" y="133643"/>
                  </a:cubicBezTo>
                  <a:cubicBezTo>
                    <a:pt x="662" y="140628"/>
                    <a:pt x="-4030" y="237622"/>
                    <a:pt x="14319" y="274320"/>
                  </a:cubicBezTo>
                  <a:cubicBezTo>
                    <a:pt x="18100" y="281881"/>
                    <a:pt x="23698" y="288387"/>
                    <a:pt x="28387" y="295421"/>
                  </a:cubicBezTo>
                  <a:cubicBezTo>
                    <a:pt x="30732" y="302455"/>
                    <a:pt x="29388" y="312213"/>
                    <a:pt x="35421" y="316523"/>
                  </a:cubicBezTo>
                  <a:cubicBezTo>
                    <a:pt x="56679" y="331707"/>
                    <a:pt x="112469" y="334946"/>
                    <a:pt x="133894" y="337624"/>
                  </a:cubicBezTo>
                  <a:cubicBezTo>
                    <a:pt x="140928" y="339969"/>
                    <a:pt x="147582" y="344658"/>
                    <a:pt x="154996" y="344658"/>
                  </a:cubicBezTo>
                  <a:cubicBezTo>
                    <a:pt x="250057" y="344658"/>
                    <a:pt x="288836" y="350629"/>
                    <a:pt x="358977" y="330590"/>
                  </a:cubicBezTo>
                  <a:cubicBezTo>
                    <a:pt x="366106" y="328553"/>
                    <a:pt x="373045" y="325901"/>
                    <a:pt x="380079" y="323557"/>
                  </a:cubicBezTo>
                  <a:cubicBezTo>
                    <a:pt x="440558" y="283238"/>
                    <a:pt x="369384" y="336925"/>
                    <a:pt x="408214" y="288387"/>
                  </a:cubicBezTo>
                  <a:cubicBezTo>
                    <a:pt x="413495" y="281786"/>
                    <a:pt x="422282" y="279009"/>
                    <a:pt x="429316" y="274320"/>
                  </a:cubicBezTo>
                  <a:cubicBezTo>
                    <a:pt x="436300" y="190519"/>
                    <a:pt x="440925" y="193803"/>
                    <a:pt x="429316" y="112541"/>
                  </a:cubicBezTo>
                  <a:cubicBezTo>
                    <a:pt x="428267" y="105201"/>
                    <a:pt x="426395" y="97609"/>
                    <a:pt x="422282" y="91440"/>
                  </a:cubicBezTo>
                  <a:cubicBezTo>
                    <a:pt x="416764" y="83163"/>
                    <a:pt x="407549" y="77980"/>
                    <a:pt x="401181" y="70338"/>
                  </a:cubicBezTo>
                  <a:cubicBezTo>
                    <a:pt x="376708" y="40971"/>
                    <a:pt x="400651" y="53750"/>
                    <a:pt x="366011" y="42203"/>
                  </a:cubicBezTo>
                  <a:cubicBezTo>
                    <a:pt x="328222" y="17010"/>
                    <a:pt x="335207" y="16319"/>
                    <a:pt x="302707" y="7034"/>
                  </a:cubicBezTo>
                  <a:cubicBezTo>
                    <a:pt x="293412" y="4378"/>
                    <a:pt x="283950" y="2345"/>
                    <a:pt x="274571" y="0"/>
                  </a:cubicBezTo>
                  <a:lnTo>
                    <a:pt x="126861" y="14067"/>
                  </a:lnTo>
                  <a:close/>
                </a:path>
              </a:pathLst>
            </a:cu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75856" y="2567464"/>
              <a:ext cx="50405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&lt;td&gt;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75856" y="1983821"/>
              <a:ext cx="48282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rgbClr val="C00000"/>
                  </a:solidFill>
                </a:rPr>
                <a:t>th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778162" y="2842364"/>
              <a:ext cx="1595119" cy="301762"/>
            </a:xfrm>
            <a:prstGeom prst="roundRect">
              <a:avLst>
                <a:gd name="adj" fmla="val 45071"/>
              </a:avLst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319626" y="2884863"/>
              <a:ext cx="45397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rgbClr val="C00000"/>
                  </a:solidFill>
                </a:rPr>
                <a:t>tr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530273" y="2248821"/>
            <a:ext cx="503548" cy="272415"/>
          </a:xfrm>
          <a:prstGeom prst="wedgeRoundRectCallout">
            <a:avLst>
              <a:gd name="adj1" fmla="val 85251"/>
              <a:gd name="adj2" fmla="val -7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제목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0273" y="2627280"/>
            <a:ext cx="503548" cy="272415"/>
          </a:xfrm>
          <a:prstGeom prst="wedgeRoundRectCallout">
            <a:avLst>
              <a:gd name="adj1" fmla="val 85251"/>
              <a:gd name="adj2" fmla="val -7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헤더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499992" y="3192632"/>
            <a:ext cx="503548" cy="272415"/>
          </a:xfrm>
          <a:prstGeom prst="wedgeRoundRectCallout">
            <a:avLst>
              <a:gd name="adj1" fmla="val 85251"/>
              <a:gd name="adj2" fmla="val -7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바디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4527170" y="3767978"/>
            <a:ext cx="503548" cy="272415"/>
          </a:xfrm>
          <a:prstGeom prst="wedgeRoundRectCallout">
            <a:avLst>
              <a:gd name="adj1" fmla="val 85251"/>
              <a:gd name="adj2" fmla="val -7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푸트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805457" y="1767626"/>
            <a:ext cx="3616346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&lt;table&gt;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표 전체를 담는 컨테이너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&lt;caption&gt;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표 제목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thead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헤딩 셀 그룹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tfoot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바닥 셀 그룹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tbody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데이터 셀 그룹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행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여러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&lt;td&gt;, 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포함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열 제목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헤딩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셀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&lt;td&gt;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데이터 셀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74334" y="4840703"/>
            <a:ext cx="34563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&lt;table&gt; 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&lt;caption&gt;</a:t>
            </a:r>
            <a:r>
              <a:rPr lang="ko-KR" altLang="en-US" sz="1600" kern="0" dirty="0" err="1">
                <a:solidFill>
                  <a:srgbClr val="000000"/>
                </a:solidFill>
                <a:latin typeface="+mj-ea"/>
                <a:ea typeface="+mj-ea"/>
              </a:rPr>
              <a:t>표제목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&lt;/caption&gt;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thead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 ... &lt;/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thead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tfoot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 ... &lt;/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tfoot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	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tbody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 ... &lt;/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tbody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&lt;/table&gt;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5369829" y="5359799"/>
            <a:ext cx="1800200" cy="576064"/>
          </a:xfrm>
          <a:prstGeom prst="wedgeRoundRectCallout">
            <a:avLst>
              <a:gd name="adj1" fmla="val -88885"/>
              <a:gd name="adj2" fmla="val -654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txBody>
          <a:bodyPr wrap="square" tIns="0">
            <a:no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050" kern="0" dirty="0">
                <a:solidFill>
                  <a:srgbClr val="000000"/>
                </a:solidFill>
                <a:latin typeface="+mj-ea"/>
                <a:ea typeface="+mj-ea"/>
              </a:rPr>
              <a:t>&lt;caption&gt;</a:t>
            </a:r>
            <a:r>
              <a:rPr lang="ko-KR" altLang="en-US" sz="105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050" kern="0" dirty="0">
                <a:solidFill>
                  <a:srgbClr val="000000"/>
                </a:solidFill>
                <a:latin typeface="+mj-ea"/>
                <a:ea typeface="+mj-ea"/>
              </a:rPr>
              <a:t>&lt;table&gt;</a:t>
            </a:r>
            <a:r>
              <a:rPr lang="ko-KR" altLang="en-US" sz="1050" kern="0" dirty="0">
                <a:solidFill>
                  <a:srgbClr val="000000"/>
                </a:solidFill>
                <a:latin typeface="+mj-ea"/>
                <a:ea typeface="+mj-ea"/>
              </a:rPr>
              <a:t>에 반드시 첫 번째로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j-ea"/>
                <a:ea typeface="+mj-ea"/>
              </a:rPr>
              <a:t>삽입</a:t>
            </a:r>
            <a:endParaRPr lang="ko-KR" altLang="en-US" sz="105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4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웹의 기본 목적</a:t>
            </a:r>
            <a:endParaRPr lang="en-US" altLang="ko-KR" sz="2000" dirty="0"/>
          </a:p>
          <a:p>
            <a:pPr lvl="1"/>
            <a:r>
              <a:rPr lang="ko-KR" altLang="en-US" sz="2000" dirty="0"/>
              <a:t>다른 여러 컴퓨터에서 문서를 공유하거나 보는 목적</a:t>
            </a:r>
            <a:endParaRPr lang="en-US" altLang="ko-KR" sz="2000" dirty="0"/>
          </a:p>
          <a:p>
            <a:pPr lvl="1"/>
            <a:r>
              <a:rPr lang="ko-KR" altLang="en-US" sz="2000" dirty="0"/>
              <a:t>웹에서 다루는 문서를 웹 문서라고 </a:t>
            </a:r>
            <a:r>
              <a:rPr lang="ko-KR" altLang="en-US" sz="2000" dirty="0" smtClean="0"/>
              <a:t>부름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r>
              <a:rPr lang="ko-KR" altLang="en-US" sz="2000" dirty="0"/>
              <a:t>웹의 구조</a:t>
            </a:r>
            <a:endParaRPr lang="en-US" altLang="ko-KR" sz="2000" dirty="0"/>
          </a:p>
          <a:p>
            <a:pPr lvl="1"/>
            <a:r>
              <a:rPr lang="ko-KR" altLang="en-US" sz="2000" dirty="0"/>
              <a:t>인터넷을</a:t>
            </a:r>
            <a:r>
              <a:rPr lang="en-US" altLang="ko-KR" sz="2000" dirty="0"/>
              <a:t> </a:t>
            </a:r>
            <a:r>
              <a:rPr lang="ko-KR" altLang="en-US" sz="2000" dirty="0"/>
              <a:t>활용하여 거미줄처럼 연결된 정보 소통 망</a:t>
            </a:r>
            <a:r>
              <a:rPr lang="en-US" altLang="ko-KR" sz="2000" dirty="0"/>
              <a:t>, World Wide Web</a:t>
            </a:r>
          </a:p>
          <a:p>
            <a:pPr lvl="2"/>
            <a:r>
              <a:rPr lang="ko-KR" altLang="en-US" sz="2000" dirty="0"/>
              <a:t>웹 문서를 인터넷 상의 컴퓨터들끼리 주고 받는 네트워크 시스템</a:t>
            </a:r>
            <a:endParaRPr lang="en-US" altLang="ko-KR" sz="2000" dirty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6829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하이퍼링크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ko-KR" sz="2000" dirty="0" smtClean="0"/>
              <a:t>&lt;a&gt; </a:t>
            </a:r>
            <a:r>
              <a:rPr lang="ko-KR" altLang="en-US" sz="2000" dirty="0" smtClean="0"/>
              <a:t>태그의 </a:t>
            </a:r>
            <a:r>
              <a:rPr lang="en-US" altLang="ko-KR" sz="2000" dirty="0" err="1" smtClean="0"/>
              <a:t>href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속성에 하이퍼링크 작성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같은 웹 사이트에 있는 웹 페이지 연결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다른 웹 사이트의 웹 페이지 연결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r>
              <a:rPr lang="ko-KR" altLang="en-US" sz="2000" dirty="0" smtClean="0"/>
              <a:t>이미지 하이퍼링크 만들기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59632" y="2492896"/>
            <a:ext cx="6336704" cy="3577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=“picturepage.html”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클릭하면 사진 페이지로 이동합니다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.&lt;/a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263969" y="3573016"/>
            <a:ext cx="633670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&lt;a </a:t>
            </a:r>
            <a:r>
              <a:rPr kumimoji="0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href</a:t>
            </a: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=“http://www.naver.com”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&gt;</a:t>
            </a:r>
            <a:r>
              <a:rPr kumimoji="0" lang="ko-KR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네이버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&lt;/a&gt;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b="1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b="1" dirty="0">
                <a:solidFill>
                  <a:srgbClr val="000000"/>
                </a:solidFill>
                <a:latin typeface="+mj-ea"/>
                <a:ea typeface="+mj-ea"/>
              </a:rPr>
              <a:t>=“http://www.siter.com/login.html”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사이트 로그인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&lt;/a</a:t>
            </a:r>
            <a:r>
              <a:rPr lang="en-US" altLang="ko-KR" sz="1400" dirty="0" smtClean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9632" y="4585407"/>
            <a:ext cx="6336704" cy="997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en-US" altLang="ko-KR" sz="1400" b="1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j-ea"/>
                <a:ea typeface="+mj-ea"/>
              </a:rPr>
              <a:t>http://www.naver.com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img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=“naver.png” alt=“</a:t>
            </a:r>
            <a:r>
              <a:rPr lang="ko-KR" altLang="en-US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네이버사이트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262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HTML5</a:t>
            </a:r>
            <a:r>
              <a:rPr lang="ko-KR" altLang="en-US" dirty="0"/>
              <a:t>의 문서 </a:t>
            </a:r>
            <a:r>
              <a:rPr lang="ko-KR" altLang="en-US" dirty="0" smtClean="0"/>
              <a:t>구조화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sz="2900" dirty="0" smtClean="0"/>
              <a:t>기존 </a:t>
            </a:r>
            <a:r>
              <a:rPr lang="en-US" altLang="ko-KR" sz="2900" dirty="0" smtClean="0"/>
              <a:t>HTML</a:t>
            </a:r>
            <a:r>
              <a:rPr lang="ko-KR" altLang="en-US" sz="2900" dirty="0" smtClean="0"/>
              <a:t>의 한계 </a:t>
            </a:r>
            <a:r>
              <a:rPr lang="en-US" altLang="ko-KR" sz="2900" dirty="0" smtClean="0"/>
              <a:t>: </a:t>
            </a:r>
            <a:r>
              <a:rPr lang="ko-KR" altLang="en-US" sz="2900" dirty="0" smtClean="0"/>
              <a:t>웹 문서 구조를 표현하는 태그 없음</a:t>
            </a:r>
            <a:endParaRPr lang="en-US" altLang="ko-KR" sz="2900" dirty="0" smtClean="0"/>
          </a:p>
          <a:p>
            <a:pPr lvl="2"/>
            <a:r>
              <a:rPr lang="en-US" altLang="ko-KR" sz="2900" dirty="0"/>
              <a:t>&lt;div&gt; </a:t>
            </a:r>
            <a:r>
              <a:rPr lang="ko-KR" altLang="en-US" sz="2900" dirty="0"/>
              <a:t>태그나 </a:t>
            </a:r>
            <a:r>
              <a:rPr lang="en-US" altLang="ko-KR" sz="2900" dirty="0"/>
              <a:t>&lt;table&gt; </a:t>
            </a:r>
            <a:r>
              <a:rPr lang="ko-KR" altLang="en-US" sz="2900" dirty="0" smtClean="0"/>
              <a:t>태그로 구조화되어 보이게 작성</a:t>
            </a:r>
            <a:endParaRPr lang="en-US" altLang="ko-KR" sz="2900" dirty="0" smtClean="0"/>
          </a:p>
          <a:p>
            <a:pPr lvl="2"/>
            <a:r>
              <a:rPr lang="en-US" altLang="ko-KR" sz="2900" dirty="0" smtClean="0"/>
              <a:t>HTML </a:t>
            </a:r>
            <a:r>
              <a:rPr lang="ko-KR" altLang="en-US" sz="2900" dirty="0" smtClean="0"/>
              <a:t>페이지의 소스를 보면 문서 구조 파악 불가능</a:t>
            </a:r>
            <a:endParaRPr lang="en-US" altLang="ko-KR" sz="2900" dirty="0" smtClean="0"/>
          </a:p>
          <a:p>
            <a:pPr lvl="2"/>
            <a:endParaRPr lang="en-US" altLang="ko-KR" sz="2900" dirty="0" smtClean="0"/>
          </a:p>
          <a:p>
            <a:r>
              <a:rPr lang="ko-KR" altLang="en-US" sz="2900" dirty="0" smtClean="0"/>
              <a:t>문서 구조화의 이유</a:t>
            </a:r>
            <a:endParaRPr lang="en-US" altLang="ko-KR" sz="2900" dirty="0" smtClean="0"/>
          </a:p>
          <a:p>
            <a:pPr lvl="1"/>
            <a:r>
              <a:rPr lang="ko-KR" altLang="en-US" sz="2900" dirty="0" smtClean="0"/>
              <a:t>검색 </a:t>
            </a:r>
            <a:r>
              <a:rPr lang="ko-KR" altLang="en-US" sz="2900" dirty="0"/>
              <a:t>엔진이 좋아하는 웹 </a:t>
            </a:r>
            <a:r>
              <a:rPr lang="ko-KR" altLang="en-US" sz="2900" dirty="0" smtClean="0"/>
              <a:t>페이지 작성의 필요성 대두</a:t>
            </a:r>
            <a:endParaRPr lang="en-US" altLang="ko-KR" sz="2900" dirty="0" smtClean="0"/>
          </a:p>
          <a:p>
            <a:pPr lvl="2"/>
            <a:r>
              <a:rPr lang="ko-KR" altLang="en-US" sz="2900" dirty="0" smtClean="0"/>
              <a:t>정보 탐색이 중요해진 시대</a:t>
            </a:r>
            <a:endParaRPr lang="en-US" altLang="ko-KR" sz="2900" dirty="0" smtClean="0"/>
          </a:p>
          <a:p>
            <a:pPr lvl="2"/>
            <a:r>
              <a:rPr lang="ko-KR" altLang="en-US" sz="2900" dirty="0" smtClean="0"/>
              <a:t>사물인터넷으로 </a:t>
            </a:r>
            <a:r>
              <a:rPr lang="en-US" altLang="ko-KR" sz="2900" dirty="0" smtClean="0"/>
              <a:t>IT </a:t>
            </a:r>
            <a:r>
              <a:rPr lang="ko-KR" altLang="en-US" sz="2900" dirty="0" smtClean="0"/>
              <a:t>장치들이 스스로 정보 검색하는 시대</a:t>
            </a:r>
            <a:endParaRPr lang="en-US" altLang="ko-KR" sz="2900" dirty="0" smtClean="0"/>
          </a:p>
          <a:p>
            <a:pPr lvl="2"/>
            <a:r>
              <a:rPr lang="ko-KR" altLang="en-US" sz="2900" dirty="0" smtClean="0"/>
              <a:t>사용자가 만든 웹 페이지 가치 극대화 </a:t>
            </a:r>
            <a:r>
              <a:rPr lang="en-US" altLang="ko-KR" sz="2900" dirty="0" smtClean="0"/>
              <a:t>– </a:t>
            </a:r>
            <a:r>
              <a:rPr lang="ko-KR" altLang="en-US" sz="2900" dirty="0" smtClean="0"/>
              <a:t>탐색이 쉽도록 작성</a:t>
            </a:r>
            <a:endParaRPr lang="en-US" altLang="ko-KR" sz="2900" dirty="0" smtClean="0"/>
          </a:p>
          <a:p>
            <a:pPr lvl="2"/>
            <a:endParaRPr lang="en-US" altLang="ko-KR" sz="2900" dirty="0" smtClean="0"/>
          </a:p>
          <a:p>
            <a:r>
              <a:rPr lang="ko-KR" altLang="en-US" sz="2900" dirty="0" err="1" smtClean="0"/>
              <a:t>시맨틱</a:t>
            </a:r>
            <a:r>
              <a:rPr lang="ko-KR" altLang="en-US" sz="2900" dirty="0" smtClean="0"/>
              <a:t> 웹</a:t>
            </a:r>
            <a:endParaRPr lang="en-US" altLang="ko-KR" sz="2900" dirty="0" smtClean="0"/>
          </a:p>
          <a:p>
            <a:pPr lvl="1"/>
            <a:r>
              <a:rPr lang="ko-KR" altLang="en-US" sz="2900" dirty="0"/>
              <a:t>웹 문서를 구조화하여 의미 있는 내용 탐색이 용이한 </a:t>
            </a:r>
            <a:r>
              <a:rPr lang="ko-KR" altLang="en-US" sz="2900" dirty="0" smtClean="0"/>
              <a:t>웹</a:t>
            </a:r>
            <a:endParaRPr lang="en-US" altLang="ko-KR" sz="2900" dirty="0" smtClean="0"/>
          </a:p>
          <a:p>
            <a:pPr lvl="1"/>
            <a:r>
              <a:rPr lang="ko-KR" altLang="en-US" sz="2900" dirty="0" smtClean="0"/>
              <a:t>기존 태그</a:t>
            </a:r>
            <a:endParaRPr lang="en-US" altLang="ko-KR" sz="2900" dirty="0" smtClean="0"/>
          </a:p>
          <a:p>
            <a:pPr lvl="2"/>
            <a:r>
              <a:rPr lang="en-US" altLang="ko-KR" sz="2900" dirty="0" smtClean="0"/>
              <a:t>&lt;</a:t>
            </a:r>
            <a:r>
              <a:rPr lang="en-US" altLang="ko-KR" sz="2900" dirty="0"/>
              <a:t>p&gt;, &lt;div&gt;, &lt;h1&gt;, &lt;h2&gt; </a:t>
            </a:r>
            <a:r>
              <a:rPr lang="ko-KR" altLang="en-US" sz="2900" dirty="0" smtClean="0"/>
              <a:t>등 태그 사용</a:t>
            </a:r>
            <a:r>
              <a:rPr lang="en-US" altLang="ko-KR" sz="2900" dirty="0" smtClean="0"/>
              <a:t>. </a:t>
            </a:r>
            <a:r>
              <a:rPr lang="ko-KR" altLang="en-US" sz="2900" dirty="0" smtClean="0"/>
              <a:t>문서의 </a:t>
            </a:r>
            <a:r>
              <a:rPr lang="ko-KR" altLang="en-US" sz="2900" dirty="0"/>
              <a:t>구조나 </a:t>
            </a:r>
            <a:r>
              <a:rPr lang="ko-KR" altLang="en-US" sz="2900" dirty="0" smtClean="0"/>
              <a:t>의미 전달 어려움</a:t>
            </a:r>
            <a:endParaRPr lang="ko-KR" altLang="en-US" sz="2900" dirty="0"/>
          </a:p>
          <a:p>
            <a:pPr lvl="1"/>
            <a:r>
              <a:rPr lang="ko-KR" altLang="en-US" sz="2900" dirty="0" err="1" smtClean="0"/>
              <a:t>시맨틱</a:t>
            </a:r>
            <a:r>
              <a:rPr lang="ko-KR" altLang="en-US" sz="2900" dirty="0" smtClean="0"/>
              <a:t> 태그</a:t>
            </a:r>
            <a:endParaRPr lang="en-US" altLang="ko-KR" sz="2900" dirty="0" smtClean="0"/>
          </a:p>
          <a:p>
            <a:pPr lvl="2"/>
            <a:r>
              <a:rPr lang="ko-KR" altLang="en-US" sz="2900" dirty="0" smtClean="0"/>
              <a:t>문서의 구조와 의미를 전달하는 태그</a:t>
            </a:r>
            <a:endParaRPr lang="en-US" altLang="ko-KR" sz="2900" dirty="0" smtClean="0"/>
          </a:p>
          <a:p>
            <a:pPr lvl="2"/>
            <a:r>
              <a:rPr lang="en-US" altLang="ko-KR" sz="2900" dirty="0" smtClean="0"/>
              <a:t>&lt;</a:t>
            </a:r>
            <a:r>
              <a:rPr lang="en-US" altLang="ko-KR" sz="2900" dirty="0"/>
              <a:t>header&gt;, &lt;section&gt;, &lt;article&gt;, &lt;main&gt;, &lt;summary&gt;, &lt;mark&gt;, &lt;</a:t>
            </a:r>
            <a:r>
              <a:rPr lang="en-US" altLang="ko-KR" sz="2900" dirty="0" smtClean="0"/>
              <a:t>time&gt;</a:t>
            </a:r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75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HTML</a:t>
            </a:r>
            <a:r>
              <a:rPr lang="ko-KR" altLang="en-US" sz="3200" dirty="0" err="1" smtClean="0"/>
              <a:t>시맨틱</a:t>
            </a:r>
            <a:r>
              <a:rPr lang="ko-KR" altLang="en-US" sz="3200" dirty="0" smtClean="0"/>
              <a:t> </a:t>
            </a:r>
            <a:r>
              <a:rPr lang="ko-KR" altLang="en-US" sz="3200" dirty="0"/>
              <a:t>태그로 구조화한 </a:t>
            </a:r>
            <a:r>
              <a:rPr lang="ko-KR" altLang="en-US" sz="3200" dirty="0" err="1"/>
              <a:t>웹</a:t>
            </a:r>
            <a:r>
              <a:rPr lang="ko-KR" altLang="en-US" sz="3200" dirty="0" err="1" smtClean="0"/>
              <a:t>페이지</a:t>
            </a:r>
            <a:r>
              <a:rPr lang="ko-KR" altLang="en-US" sz="3200" dirty="0" smtClean="0"/>
              <a:t> 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830622" y="1629039"/>
            <a:ext cx="3456385" cy="3888433"/>
            <a:chOff x="1704230" y="1741571"/>
            <a:chExt cx="3456385" cy="3888433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230" y="1741571"/>
              <a:ext cx="3456385" cy="3888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그룹 10"/>
            <p:cNvGrpSpPr/>
            <p:nvPr/>
          </p:nvGrpSpPr>
          <p:grpSpPr>
            <a:xfrm>
              <a:off x="1776239" y="2029603"/>
              <a:ext cx="3312368" cy="3528392"/>
              <a:chOff x="1331640" y="1916832"/>
              <a:chExt cx="3312368" cy="352839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331640" y="1916832"/>
                <a:ext cx="3312368" cy="352839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1398960" y="1988840"/>
                <a:ext cx="3168352" cy="432048"/>
              </a:xfrm>
              <a:prstGeom prst="roundRect">
                <a:avLst>
                  <a:gd name="adj" fmla="val 6869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</a:rPr>
                  <a:t>&lt;header&gt;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1395322" y="4894561"/>
                <a:ext cx="3168352" cy="478655"/>
              </a:xfrm>
              <a:prstGeom prst="roundRect">
                <a:avLst>
                  <a:gd name="adj" fmla="val 428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</a:rPr>
                  <a:t>&lt;footer&gt;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1409138" y="2528898"/>
                <a:ext cx="720080" cy="2268253"/>
              </a:xfrm>
              <a:prstGeom prst="roundRect">
                <a:avLst>
                  <a:gd name="adj" fmla="val 843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</a:rPr>
                  <a:t>&lt;</a:t>
                </a:r>
                <a:r>
                  <a:rPr lang="en-US" altLang="ko-KR" sz="1400" dirty="0" err="1">
                    <a:solidFill>
                      <a:srgbClr val="C00000"/>
                    </a:solidFill>
                  </a:rPr>
                  <a:t>nav</a:t>
                </a:r>
                <a:r>
                  <a:rPr lang="en-US" altLang="ko-KR" sz="1400" dirty="0">
                    <a:solidFill>
                      <a:srgbClr val="C00000"/>
                    </a:solidFill>
                  </a:rPr>
                  <a:t>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2195736" y="2528898"/>
                <a:ext cx="1584176" cy="2268253"/>
              </a:xfrm>
              <a:prstGeom prst="roundRect">
                <a:avLst>
                  <a:gd name="adj" fmla="val 597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rtlCol="0" anchor="t"/>
              <a:lstStyle/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</a:rPr>
                  <a:t>&lt;section&gt;</a:t>
                </a:r>
              </a:p>
              <a:p>
                <a:pPr algn="ctr"/>
                <a:endParaRPr lang="en-US" altLang="ko-KR" sz="1400" dirty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 smtClean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 smtClean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 smtClean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 smtClean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2273755" y="2827535"/>
                <a:ext cx="1428138" cy="364893"/>
              </a:xfrm>
              <a:prstGeom prst="roundRect">
                <a:avLst>
                  <a:gd name="adj" fmla="val 506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</a:rPr>
                  <a:t>&lt;header&gt;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2273755" y="3284984"/>
                <a:ext cx="1428138" cy="1008112"/>
              </a:xfrm>
              <a:prstGeom prst="roundRect">
                <a:avLst>
                  <a:gd name="adj" fmla="val 4069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</a:rPr>
                  <a:t>&lt;article&gt;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2273755" y="4365104"/>
                <a:ext cx="1428138" cy="364893"/>
              </a:xfrm>
              <a:prstGeom prst="roundRect">
                <a:avLst>
                  <a:gd name="adj" fmla="val 970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</a:rPr>
                  <a:t>&lt;footer&gt;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3864471" y="2551663"/>
                <a:ext cx="720080" cy="2268253"/>
              </a:xfrm>
              <a:prstGeom prst="roundRect">
                <a:avLst>
                  <a:gd name="adj" fmla="val 4909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</a:rPr>
                  <a:t>&lt;aside&gt;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4686300" y="1634607"/>
            <a:ext cx="3456385" cy="3888433"/>
            <a:chOff x="5311749" y="1692581"/>
            <a:chExt cx="3456385" cy="3888433"/>
          </a:xfrm>
        </p:grpSpPr>
        <p:pic>
          <p:nvPicPr>
            <p:cNvPr id="20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1749" y="1692581"/>
              <a:ext cx="3456385" cy="3888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5388638" y="1989080"/>
              <a:ext cx="3312368" cy="3528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468504" y="2068976"/>
              <a:ext cx="3168352" cy="319276"/>
            </a:xfrm>
            <a:prstGeom prst="roundRect">
              <a:avLst>
                <a:gd name="adj" fmla="val 686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</a:rPr>
                <a:t>&lt;header&gt;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452320" y="5116668"/>
              <a:ext cx="3168352" cy="328796"/>
            </a:xfrm>
            <a:prstGeom prst="roundRect">
              <a:avLst>
                <a:gd name="adj" fmla="val 428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</a:rPr>
                <a:t>&lt;footer&gt;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5466136" y="2451827"/>
              <a:ext cx="3154536" cy="298637"/>
            </a:xfrm>
            <a:prstGeom prst="roundRect">
              <a:avLst>
                <a:gd name="adj" fmla="val 843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400" dirty="0" err="1">
                  <a:solidFill>
                    <a:srgbClr val="C00000"/>
                  </a:solidFill>
                </a:rPr>
                <a:t>nav</a:t>
              </a:r>
              <a:r>
                <a:rPr lang="en-US" altLang="ko-KR" sz="1400" dirty="0">
                  <a:solidFill>
                    <a:srgbClr val="C00000"/>
                  </a:solidFill>
                </a:rPr>
                <a:t>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5466135" y="2843656"/>
              <a:ext cx="2332025" cy="976868"/>
            </a:xfrm>
            <a:prstGeom prst="roundRect">
              <a:avLst>
                <a:gd name="adj" fmla="val 59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rtlCol="0" anchor="ctr"/>
            <a:lstStyle/>
            <a:p>
              <a:pPr algn="ctr"/>
              <a:endParaRPr lang="en-US" altLang="ko-KR" sz="14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 smtClean="0">
                <a:solidFill>
                  <a:srgbClr val="C00000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</a:rPr>
                <a:t>&lt;section&gt;</a:t>
              </a: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7870169" y="2848178"/>
              <a:ext cx="766687" cy="612306"/>
            </a:xfrm>
            <a:prstGeom prst="roundRect">
              <a:avLst>
                <a:gd name="adj" fmla="val 406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</a:rPr>
                <a:t>&lt;article&gt;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7870169" y="3532492"/>
              <a:ext cx="750503" cy="1512168"/>
            </a:xfrm>
            <a:prstGeom prst="roundRect">
              <a:avLst>
                <a:gd name="adj" fmla="val 490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</a:rPr>
                <a:t>&lt;aside&gt;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5468504" y="3861536"/>
              <a:ext cx="2332025" cy="1183124"/>
            </a:xfrm>
            <a:prstGeom prst="roundRect">
              <a:avLst>
                <a:gd name="adj" fmla="val 59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</a:rPr>
                <a:t>&lt;section&gt;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527773" y="3944463"/>
              <a:ext cx="2224431" cy="236101"/>
            </a:xfrm>
            <a:prstGeom prst="roundRect">
              <a:avLst>
                <a:gd name="adj" fmla="val 2299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</a:rPr>
                <a:t>&lt;header&gt;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5527773" y="4756628"/>
              <a:ext cx="2224431" cy="220877"/>
            </a:xfrm>
            <a:prstGeom prst="roundRect">
              <a:avLst>
                <a:gd name="adj" fmla="val 2887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</a:rPr>
                <a:t>&lt;footer&gt;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91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시맨틱 태그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5539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altLang="ko-KR" dirty="0" smtClean="0"/>
              <a:t>&lt;</a:t>
            </a:r>
            <a:r>
              <a:rPr lang="en-US" altLang="ko-KR" sz="2200" dirty="0" smtClean="0"/>
              <a:t>header&gt;</a:t>
            </a:r>
          </a:p>
          <a:p>
            <a:pPr lvl="1"/>
            <a:r>
              <a:rPr lang="ko-KR" altLang="en-US" sz="2200" dirty="0" smtClean="0"/>
              <a:t>페이지나 섹션의 머리말 표현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페이지 제목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페이지를 소개하는 간단한 설명</a:t>
            </a:r>
            <a:endParaRPr lang="en-US" altLang="ko-KR" sz="2200" dirty="0" smtClean="0"/>
          </a:p>
          <a:p>
            <a:r>
              <a:rPr lang="en-US" altLang="ko-KR" sz="2200" dirty="0" smtClean="0"/>
              <a:t>&lt;</a:t>
            </a:r>
            <a:r>
              <a:rPr lang="en-US" altLang="ko-KR" sz="2200" dirty="0" err="1" smtClean="0"/>
              <a:t>nav</a:t>
            </a:r>
            <a:r>
              <a:rPr lang="en-US" altLang="ko-KR" sz="2200" dirty="0" smtClean="0"/>
              <a:t>&gt;</a:t>
            </a:r>
          </a:p>
          <a:p>
            <a:pPr lvl="1"/>
            <a:r>
              <a:rPr lang="ko-KR" altLang="en-US" sz="2200" dirty="0" smtClean="0"/>
              <a:t>하이퍼링크들을 모아 놓은 특별한 섹션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페이지 내 목차를 만드는 용도</a:t>
            </a:r>
            <a:endParaRPr lang="en-US" altLang="ko-KR" sz="2200" dirty="0" smtClean="0"/>
          </a:p>
          <a:p>
            <a:r>
              <a:rPr lang="en-US" altLang="ko-KR" sz="2200" dirty="0" smtClean="0"/>
              <a:t>&lt;section&gt;</a:t>
            </a:r>
          </a:p>
          <a:p>
            <a:pPr lvl="1"/>
            <a:r>
              <a:rPr lang="ko-KR" altLang="en-US" sz="2200" dirty="0" smtClean="0"/>
              <a:t>문서의 장</a:t>
            </a:r>
            <a:r>
              <a:rPr lang="en-US" altLang="ko-KR" sz="2200" dirty="0" smtClean="0"/>
              <a:t>(chapter, section) </a:t>
            </a:r>
            <a:r>
              <a:rPr lang="ko-KR" altLang="en-US" sz="2200" dirty="0" smtClean="0"/>
              <a:t>혹은 절을 구성하는 역할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일반 문서에 여러 장이 있듯이 웹 페이지에 여러 </a:t>
            </a:r>
            <a:r>
              <a:rPr lang="en-US" altLang="ko-KR" sz="2200" dirty="0" smtClean="0"/>
              <a:t>&lt;section&gt;</a:t>
            </a:r>
            <a:r>
              <a:rPr lang="ko-KR" altLang="en-US" sz="2200" dirty="0" smtClean="0"/>
              <a:t>가능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헤딩 태그</a:t>
            </a:r>
            <a:r>
              <a:rPr lang="en-US" altLang="ko-KR" sz="2200" dirty="0" smtClean="0"/>
              <a:t>(&lt;h1&gt;~&lt;h6&gt;)</a:t>
            </a:r>
            <a:r>
              <a:rPr lang="ko-KR" altLang="en-US" sz="2200" dirty="0" smtClean="0"/>
              <a:t>를 사용하여 절 혹은 섹션의 주제 기입</a:t>
            </a:r>
          </a:p>
          <a:p>
            <a:r>
              <a:rPr lang="en-US" altLang="ko-KR" sz="2200" dirty="0" smtClean="0"/>
              <a:t>&lt;article&gt;</a:t>
            </a:r>
          </a:p>
          <a:p>
            <a:pPr lvl="1"/>
            <a:r>
              <a:rPr lang="ko-KR" altLang="en-US" sz="2200" dirty="0" smtClean="0"/>
              <a:t>본문과 연관 있지만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독립적인 </a:t>
            </a:r>
            <a:r>
              <a:rPr lang="ko-KR" altLang="en-US" sz="2200" dirty="0" err="1" smtClean="0"/>
              <a:t>콘텐츠를</a:t>
            </a:r>
            <a:r>
              <a:rPr lang="ko-KR" altLang="en-US" sz="2200" dirty="0" smtClean="0"/>
              <a:t> 담는 영역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혹은 보조 기사</a:t>
            </a:r>
            <a:r>
              <a:rPr lang="en-US" altLang="ko-KR" sz="2200" dirty="0" smtClean="0"/>
              <a:t>, </a:t>
            </a:r>
            <a:r>
              <a:rPr lang="ko-KR" altLang="en-US" sz="2200" dirty="0" err="1" smtClean="0"/>
              <a:t>블로그</a:t>
            </a:r>
            <a:r>
              <a:rPr lang="ko-KR" altLang="en-US" sz="2200" dirty="0" smtClean="0"/>
              <a:t> 포스트</a:t>
            </a:r>
            <a:r>
              <a:rPr lang="en-US" altLang="ko-KR" sz="2200" dirty="0" smtClean="0"/>
              <a:t>, </a:t>
            </a:r>
            <a:r>
              <a:rPr lang="ko-KR" altLang="en-US" sz="2200" dirty="0" err="1" smtClean="0"/>
              <a:t>댓글</a:t>
            </a:r>
            <a:r>
              <a:rPr lang="ko-KR" altLang="en-US" sz="2200" dirty="0" smtClean="0"/>
              <a:t> 등 기타 독립적인 내용</a:t>
            </a:r>
            <a:endParaRPr lang="en-US" altLang="ko-KR" sz="2200" dirty="0" smtClean="0"/>
          </a:p>
          <a:p>
            <a:pPr lvl="1"/>
            <a:r>
              <a:rPr lang="en-US" altLang="ko-KR" sz="2200" dirty="0" smtClean="0"/>
              <a:t>&lt;article&gt;</a:t>
            </a:r>
            <a:r>
              <a:rPr lang="ko-KR" altLang="en-US" sz="2200" dirty="0" smtClean="0"/>
              <a:t>에 담는 내용이 많은 경우 여러 </a:t>
            </a:r>
            <a:r>
              <a:rPr lang="en-US" altLang="ko-KR" sz="2200" dirty="0" smtClean="0"/>
              <a:t>&lt;section&gt; </a:t>
            </a:r>
            <a:r>
              <a:rPr lang="ko-KR" altLang="en-US" sz="2200" dirty="0" smtClean="0"/>
              <a:t>둘 수 있음</a:t>
            </a:r>
            <a:endParaRPr lang="en-US" altLang="ko-KR" sz="2200" dirty="0" smtClean="0"/>
          </a:p>
          <a:p>
            <a:r>
              <a:rPr lang="en-US" altLang="ko-KR" sz="2200" dirty="0" smtClean="0"/>
              <a:t>&lt;aside&gt;</a:t>
            </a:r>
          </a:p>
          <a:p>
            <a:pPr lvl="1"/>
            <a:r>
              <a:rPr lang="ko-KR" altLang="en-US" sz="2200" dirty="0" smtClean="0"/>
              <a:t>본문에서 약간 벗어난 노트나 팁</a:t>
            </a:r>
            <a:r>
              <a:rPr lang="en-US" altLang="ko-KR" sz="2200" dirty="0" smtClean="0"/>
              <a:t> </a:t>
            </a:r>
          </a:p>
          <a:p>
            <a:pPr lvl="1"/>
            <a:r>
              <a:rPr lang="ko-KR" altLang="en-US" sz="2200" dirty="0" smtClean="0"/>
              <a:t>신문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잡지에서 주요 기사 옆 관련 기사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삽입 어구로 표시된 논평 등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페이지의 오른쪽이나 왼쪽에 주로 배치</a:t>
            </a:r>
            <a:endParaRPr lang="en-US" altLang="ko-KR" sz="2200" dirty="0" smtClean="0"/>
          </a:p>
          <a:p>
            <a:r>
              <a:rPr lang="en-US" altLang="ko-KR" sz="2200" dirty="0" smtClean="0"/>
              <a:t>&lt;footer&gt;</a:t>
            </a:r>
          </a:p>
          <a:p>
            <a:pPr lvl="1"/>
            <a:r>
              <a:rPr lang="ko-KR" altLang="en-US" sz="2200" dirty="0" smtClean="0"/>
              <a:t>꼬리말 영역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주로 저자나 저작권 정보</a:t>
            </a:r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348783" y="603274"/>
            <a:ext cx="2706589" cy="3456384"/>
            <a:chOff x="5311749" y="1692581"/>
            <a:chExt cx="3456385" cy="3888433"/>
          </a:xfrm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1749" y="1692581"/>
              <a:ext cx="3456385" cy="3888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5388638" y="1989080"/>
              <a:ext cx="3312368" cy="3528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468504" y="2068976"/>
              <a:ext cx="3168352" cy="319276"/>
            </a:xfrm>
            <a:prstGeom prst="roundRect">
              <a:avLst>
                <a:gd name="adj" fmla="val 686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rgbClr val="C00000"/>
                  </a:solidFill>
                </a:rPr>
                <a:t>&lt;header&gt;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452320" y="5116668"/>
              <a:ext cx="3168352" cy="328796"/>
            </a:xfrm>
            <a:prstGeom prst="roundRect">
              <a:avLst>
                <a:gd name="adj" fmla="val 428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rgbClr val="C00000"/>
                  </a:solidFill>
                </a:rPr>
                <a:t>&lt;footer&gt;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466136" y="2451827"/>
              <a:ext cx="3154536" cy="298637"/>
            </a:xfrm>
            <a:prstGeom prst="roundRect">
              <a:avLst>
                <a:gd name="adj" fmla="val 843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100" dirty="0" err="1">
                  <a:solidFill>
                    <a:srgbClr val="C00000"/>
                  </a:solidFill>
                </a:rPr>
                <a:t>nav</a:t>
              </a:r>
              <a:r>
                <a:rPr lang="en-US" altLang="ko-KR" sz="1100" dirty="0">
                  <a:solidFill>
                    <a:srgbClr val="C00000"/>
                  </a:solidFill>
                </a:rPr>
                <a:t>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466135" y="2843656"/>
              <a:ext cx="2332025" cy="976868"/>
            </a:xfrm>
            <a:prstGeom prst="roundRect">
              <a:avLst>
                <a:gd name="adj" fmla="val 59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rtlCol="0" anchor="ctr"/>
            <a:lstStyle/>
            <a:p>
              <a:pPr algn="ctr"/>
              <a:endParaRPr lang="en-US" altLang="ko-KR" sz="11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 smtClean="0">
                <a:solidFill>
                  <a:srgbClr val="C00000"/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srgbClr val="C00000"/>
                  </a:solidFill>
                </a:rPr>
                <a:t>&lt;section&gt;</a:t>
              </a: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7870169" y="2848178"/>
              <a:ext cx="766687" cy="612306"/>
            </a:xfrm>
            <a:prstGeom prst="roundRect">
              <a:avLst>
                <a:gd name="adj" fmla="val 406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rgbClr val="C00000"/>
                  </a:solidFill>
                </a:rPr>
                <a:t>&lt;article&gt;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870169" y="3532492"/>
              <a:ext cx="750503" cy="1512168"/>
            </a:xfrm>
            <a:prstGeom prst="roundRect">
              <a:avLst>
                <a:gd name="adj" fmla="val 490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rgbClr val="C00000"/>
                  </a:solidFill>
                </a:rPr>
                <a:t>&lt;aside&gt;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468504" y="3861536"/>
              <a:ext cx="2332025" cy="1183124"/>
            </a:xfrm>
            <a:prstGeom prst="roundRect">
              <a:avLst>
                <a:gd name="adj" fmla="val 59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rgbClr val="C00000"/>
                  </a:solidFill>
                </a:rPr>
                <a:t>&lt;section&gt;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527773" y="3944463"/>
              <a:ext cx="2224431" cy="236101"/>
            </a:xfrm>
            <a:prstGeom prst="roundRect">
              <a:avLst>
                <a:gd name="adj" fmla="val 2299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rgbClr val="C00000"/>
                  </a:solidFill>
                </a:rPr>
                <a:t>&lt;header&gt;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527773" y="4756628"/>
              <a:ext cx="2224431" cy="220877"/>
            </a:xfrm>
            <a:prstGeom prst="roundRect">
              <a:avLst>
                <a:gd name="adj" fmla="val 2887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 smtClean="0">
                  <a:solidFill>
                    <a:srgbClr val="C00000"/>
                  </a:solidFill>
                </a:rPr>
                <a:t>&lt;footer&gt;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280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시맨틱</a:t>
            </a:r>
            <a:r>
              <a:rPr lang="ko-KR" altLang="en-US" dirty="0" smtClean="0"/>
              <a:t> 태그 사례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ko-KR" altLang="en-US" dirty="0" err="1" smtClean="0"/>
              <a:t>시맨틱</a:t>
            </a:r>
            <a:r>
              <a:rPr lang="ko-KR" altLang="en-US" dirty="0" smtClean="0"/>
              <a:t> 블록 태그</a:t>
            </a:r>
            <a:endParaRPr lang="en-US" altLang="ko-KR" dirty="0" smtClean="0"/>
          </a:p>
          <a:p>
            <a:pPr lvl="1"/>
            <a:r>
              <a:rPr lang="en-US" altLang="ko-KR" sz="3200" dirty="0" smtClean="0"/>
              <a:t>&lt;figure&gt;</a:t>
            </a:r>
          </a:p>
          <a:p>
            <a:pPr lvl="2"/>
            <a:r>
              <a:rPr lang="ko-KR" altLang="en-US" sz="3200" dirty="0" smtClean="0"/>
              <a:t>책이나 보고서 등 본문에 삽입하는 사진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차트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삽화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소스 코드 등을 통상적으로 ‘그림</a:t>
            </a:r>
            <a:r>
              <a:rPr lang="en-US" altLang="ko-KR" sz="3200" dirty="0" smtClean="0"/>
              <a:t>’</a:t>
            </a:r>
            <a:r>
              <a:rPr lang="ko-KR" altLang="en-US" sz="3200" dirty="0" smtClean="0"/>
              <a:t>으로 표현</a:t>
            </a:r>
            <a:endParaRPr lang="en-US" altLang="ko-KR" sz="3200" dirty="0" smtClean="0"/>
          </a:p>
          <a:p>
            <a:pPr lvl="1"/>
            <a:r>
              <a:rPr lang="en-US" altLang="ko-KR" sz="3200" dirty="0" smtClean="0"/>
              <a:t>&lt;details&gt;</a:t>
            </a:r>
            <a:r>
              <a:rPr lang="ko-KR" altLang="en-US" sz="3200" dirty="0" smtClean="0"/>
              <a:t>와 </a:t>
            </a:r>
            <a:r>
              <a:rPr lang="en-US" altLang="ko-KR" sz="3200" dirty="0" smtClean="0"/>
              <a:t>&lt;summary&gt;</a:t>
            </a:r>
          </a:p>
          <a:p>
            <a:pPr lvl="2"/>
            <a:r>
              <a:rPr lang="en-US" altLang="ko-KR" sz="3200" dirty="0" smtClean="0"/>
              <a:t>&lt;details&gt;</a:t>
            </a:r>
            <a:r>
              <a:rPr lang="ko-KR" altLang="en-US" sz="3200" dirty="0" smtClean="0"/>
              <a:t>는 상세 정보를 담는 </a:t>
            </a:r>
            <a:r>
              <a:rPr lang="ko-KR" altLang="en-US" sz="3200" dirty="0" err="1" smtClean="0"/>
              <a:t>시맨틱</a:t>
            </a:r>
            <a:r>
              <a:rPr lang="ko-KR" altLang="en-US" sz="3200" dirty="0" smtClean="0"/>
              <a:t> 블록 태그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&lt;summary&gt; </a:t>
            </a:r>
            <a:r>
              <a:rPr lang="ko-KR" altLang="en-US" sz="3200" dirty="0" smtClean="0"/>
              <a:t>태그는 </a:t>
            </a:r>
            <a:r>
              <a:rPr lang="en-US" altLang="ko-KR" sz="3200" dirty="0" smtClean="0"/>
              <a:t>&lt;details&gt;</a:t>
            </a:r>
            <a:r>
              <a:rPr lang="ko-KR" altLang="en-US" sz="3200" dirty="0" smtClean="0"/>
              <a:t>로 구성되는 블록의 제목 표현</a:t>
            </a:r>
            <a:endParaRPr lang="en-US" altLang="ko-KR" sz="3200" dirty="0" smtClean="0"/>
          </a:p>
          <a:p>
            <a:pPr lvl="2"/>
            <a:endParaRPr lang="en-US" altLang="ko-KR" sz="3200" dirty="0" smtClean="0"/>
          </a:p>
          <a:p>
            <a:r>
              <a:rPr lang="ko-KR" altLang="en-US" dirty="0" err="1" smtClean="0"/>
              <a:t>시맨틱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태그</a:t>
            </a:r>
            <a:endParaRPr lang="en-US" altLang="ko-KR" dirty="0" smtClean="0"/>
          </a:p>
          <a:p>
            <a:pPr lvl="1"/>
            <a:r>
              <a:rPr lang="en-US" altLang="ko-KR" sz="3200" dirty="0" smtClean="0"/>
              <a:t>&lt;mark&gt;</a:t>
            </a:r>
          </a:p>
          <a:p>
            <a:pPr lvl="2"/>
            <a:r>
              <a:rPr lang="ko-KR" altLang="en-US" sz="3200" dirty="0" smtClean="0"/>
              <a:t>중요한 텍스트임을 표시</a:t>
            </a:r>
          </a:p>
          <a:p>
            <a:pPr lvl="1"/>
            <a:r>
              <a:rPr lang="en-US" altLang="ko-KR" sz="3200" dirty="0" smtClean="0"/>
              <a:t>&lt;time&gt;</a:t>
            </a:r>
          </a:p>
          <a:p>
            <a:pPr lvl="2"/>
            <a:r>
              <a:rPr lang="ko-KR" altLang="en-US" sz="3200" dirty="0" smtClean="0"/>
              <a:t>텍스트의 내용이 시간임을 표시</a:t>
            </a:r>
          </a:p>
          <a:p>
            <a:pPr lvl="1"/>
            <a:r>
              <a:rPr lang="en-US" altLang="ko-KR" sz="3200" dirty="0" smtClean="0"/>
              <a:t>&lt;meter&gt;</a:t>
            </a:r>
          </a:p>
          <a:p>
            <a:pPr lvl="2"/>
            <a:r>
              <a:rPr lang="ko-KR" altLang="en-US" sz="3200" dirty="0" smtClean="0"/>
              <a:t>주어진 범위나 </a:t>
            </a:r>
            <a:r>
              <a:rPr lang="en-US" altLang="ko-KR" sz="3200" dirty="0" smtClean="0"/>
              <a:t>%</a:t>
            </a:r>
            <a:r>
              <a:rPr lang="ko-KR" altLang="en-US" sz="3200" dirty="0" smtClean="0"/>
              <a:t>의 데이터 량 표시</a:t>
            </a:r>
          </a:p>
          <a:p>
            <a:pPr lvl="1"/>
            <a:r>
              <a:rPr lang="en-US" altLang="ko-KR" sz="3200" dirty="0" smtClean="0"/>
              <a:t>&lt;progress&gt;</a:t>
            </a:r>
          </a:p>
          <a:p>
            <a:pPr lvl="2"/>
            <a:r>
              <a:rPr lang="ko-KR" altLang="en-US" sz="3200" dirty="0" smtClean="0"/>
              <a:t>작업의 진행 정도 표시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0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폼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웹 폼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웹 페이지에서 사용자 입력을 받는 폼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로그인</a:t>
            </a:r>
            <a:r>
              <a:rPr lang="en-US" altLang="ko-KR" sz="2000" dirty="0"/>
              <a:t>, </a:t>
            </a:r>
            <a:r>
              <a:rPr lang="ko-KR" altLang="en-US" sz="2000" dirty="0"/>
              <a:t>등록</a:t>
            </a:r>
            <a:r>
              <a:rPr lang="en-US" altLang="ko-KR" sz="2000" dirty="0"/>
              <a:t>, </a:t>
            </a:r>
            <a:r>
              <a:rPr lang="ko-KR" altLang="en-US" sz="2000" dirty="0"/>
              <a:t>검색</a:t>
            </a:r>
            <a:r>
              <a:rPr lang="en-US" altLang="ko-KR" sz="2000" dirty="0"/>
              <a:t>, </a:t>
            </a:r>
            <a:r>
              <a:rPr lang="ko-KR" altLang="en-US" sz="2000" dirty="0"/>
              <a:t>예약</a:t>
            </a:r>
            <a:r>
              <a:rPr lang="en-US" altLang="ko-KR" sz="2000" dirty="0"/>
              <a:t>, </a:t>
            </a:r>
            <a:r>
              <a:rPr lang="ko-KR" altLang="en-US" sz="2000" dirty="0"/>
              <a:t>쇼핑 등</a:t>
            </a:r>
            <a:endParaRPr lang="en-US" altLang="ko-KR" sz="2000" dirty="0"/>
          </a:p>
          <a:p>
            <a:r>
              <a:rPr lang="ko-KR" altLang="en-US" sz="2000" dirty="0" smtClean="0"/>
              <a:t>폼 요소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폼을 만드는 다양한 태그</a:t>
            </a:r>
            <a:endParaRPr lang="en-US" altLang="ko-KR" sz="2000" dirty="0" smtClean="0"/>
          </a:p>
          <a:p>
            <a:pPr lvl="1"/>
            <a:r>
              <a:rPr lang="en-US" altLang="ko-KR" sz="2000" dirty="0"/>
              <a:t>&lt;input&gt;, &lt;</a:t>
            </a:r>
            <a:r>
              <a:rPr lang="en-US" altLang="ko-KR" sz="2000" dirty="0" err="1"/>
              <a:t>textarea</a:t>
            </a:r>
            <a:r>
              <a:rPr lang="en-US" altLang="ko-KR" sz="2000" dirty="0"/>
              <a:t>&gt;, &lt;select&gt; </a:t>
            </a:r>
            <a:r>
              <a:rPr lang="ko-KR" altLang="en-US" sz="2000" dirty="0"/>
              <a:t>등</a:t>
            </a:r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1"/>
            <a:endParaRPr lang="ko-KR" altLang="en-US" sz="2000" dirty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276872"/>
            <a:ext cx="3070109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652120" y="3356992"/>
            <a:ext cx="2736304" cy="2664296"/>
          </a:xfrm>
          <a:prstGeom prst="roundRect">
            <a:avLst>
              <a:gd name="adj" fmla="val 2753"/>
            </a:avLst>
          </a:prstGeom>
          <a:noFill/>
          <a:ln w="127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8603597" y="5229200"/>
            <a:ext cx="288032" cy="202590"/>
          </a:xfrm>
          <a:prstGeom prst="wedgeRoundRectCallout">
            <a:avLst>
              <a:gd name="adj1" fmla="val -129480"/>
              <a:gd name="adj2" fmla="val 494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 dirty="0" smtClean="0">
                <a:solidFill>
                  <a:schemeClr val="tx1"/>
                </a:solidFill>
              </a:rPr>
              <a:t>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716016" y="4869160"/>
            <a:ext cx="648072" cy="216024"/>
          </a:xfrm>
          <a:prstGeom prst="wedgeRoundRectCallout">
            <a:avLst>
              <a:gd name="adj1" fmla="val 136725"/>
              <a:gd name="adj2" fmla="val 505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 smtClean="0">
                <a:solidFill>
                  <a:schemeClr val="tx1"/>
                </a:solidFill>
              </a:rPr>
              <a:t>폼 요소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716016" y="5588730"/>
            <a:ext cx="648072" cy="216024"/>
          </a:xfrm>
          <a:prstGeom prst="wedgeRoundRectCallout">
            <a:avLst>
              <a:gd name="adj1" fmla="val 136725"/>
              <a:gd name="adj2" fmla="val 505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 smtClean="0">
                <a:solidFill>
                  <a:schemeClr val="tx1"/>
                </a:solidFill>
              </a:rPr>
              <a:t>폼 요소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716016" y="4437112"/>
            <a:ext cx="648072" cy="216024"/>
          </a:xfrm>
          <a:prstGeom prst="wedgeRoundRectCallout">
            <a:avLst>
              <a:gd name="adj1" fmla="val 136725"/>
              <a:gd name="adj2" fmla="val 505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 smtClean="0">
                <a:solidFill>
                  <a:schemeClr val="tx1"/>
                </a:solidFill>
              </a:rPr>
              <a:t>폼 요소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716016" y="4026160"/>
            <a:ext cx="648072" cy="216024"/>
          </a:xfrm>
          <a:prstGeom prst="wedgeRoundRectCallout">
            <a:avLst>
              <a:gd name="adj1" fmla="val 136725"/>
              <a:gd name="adj2" fmla="val 505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 smtClean="0">
                <a:solidFill>
                  <a:schemeClr val="tx1"/>
                </a:solidFill>
              </a:rPr>
              <a:t>폼 요소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54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HTML</a:t>
            </a:r>
            <a:r>
              <a:rPr lang="ko-KR" altLang="en-US" smtClean="0"/>
              <a:t>에서의 색 표현</a:t>
            </a:r>
            <a:endParaRPr lang="ko-KR" altLang="en-US" dirty="0"/>
          </a:p>
        </p:txBody>
      </p:sp>
      <p:sp>
        <p:nvSpPr>
          <p:cNvPr id="21" name="내용 개체 틀 2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색 코드 </a:t>
            </a:r>
            <a:r>
              <a:rPr lang="en-US" altLang="ko-KR" sz="2000" dirty="0" smtClean="0"/>
              <a:t>- #</a:t>
            </a:r>
            <a:r>
              <a:rPr lang="en-US" altLang="ko-KR" sz="2000" dirty="0" err="1" smtClean="0"/>
              <a:t>rrggbb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rr</a:t>
            </a:r>
            <a:r>
              <a:rPr lang="ko-KR" altLang="en-US" sz="2000" dirty="0" smtClean="0"/>
              <a:t>은 빨간색</a:t>
            </a:r>
            <a:r>
              <a:rPr lang="en-US" altLang="ko-KR" sz="2000" dirty="0" smtClean="0"/>
              <a:t>, gg</a:t>
            </a:r>
            <a:r>
              <a:rPr lang="ko-KR" altLang="en-US" sz="2000" dirty="0" smtClean="0"/>
              <a:t>는 초록색</a:t>
            </a:r>
            <a:r>
              <a:rPr lang="en-US" altLang="ko-KR" sz="2000" dirty="0" smtClean="0"/>
              <a:t>, bb</a:t>
            </a:r>
            <a:r>
              <a:rPr lang="ko-KR" altLang="en-US" sz="2000" dirty="0" smtClean="0"/>
              <a:t>는 파란색 농도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sz="2000" dirty="0" smtClean="0"/>
              <a:t>색 이름과 색 코드 샘플</a:t>
            </a:r>
            <a:endParaRPr lang="en-US" altLang="ko-KR" sz="2000" dirty="0" smtClean="0"/>
          </a:p>
          <a:p>
            <a:pPr marL="685800" lvl="2" indent="0">
              <a:buNone/>
            </a:pPr>
            <a:endParaRPr lang="ko-KR" altLang="en-US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806371" y="3063124"/>
            <a:ext cx="1935832" cy="64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2800" b="1" spc="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# 80</a:t>
            </a:r>
            <a:r>
              <a:rPr lang="en-US" altLang="ko-KR" sz="1100" b="1" spc="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ko-KR" sz="2800" b="1" spc="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00</a:t>
            </a:r>
            <a:r>
              <a:rPr lang="en-US" altLang="ko-KR" sz="1100" b="1" spc="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ko-KR" sz="2800" b="1" spc="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FF</a:t>
            </a:r>
            <a:endParaRPr lang="en-US" altLang="ko-KR" sz="2800" b="1" spc="1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541741" y="2928786"/>
            <a:ext cx="5180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B050"/>
                </a:solidFill>
                <a:latin typeface="+mj-lt"/>
              </a:rPr>
              <a:t>green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182038" y="2932829"/>
            <a:ext cx="37542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  <a:latin typeface="+mj-lt"/>
              </a:rPr>
              <a:t>red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055543" y="2932830"/>
            <a:ext cx="4363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00B0F0"/>
                </a:solidFill>
                <a:latin typeface="+mj-lt"/>
              </a:rPr>
              <a:t>blue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004048" y="3104098"/>
            <a:ext cx="2160240" cy="612934"/>
          </a:xfrm>
          <a:prstGeom prst="wedgeRoundRectCallout">
            <a:avLst>
              <a:gd name="adj1" fmla="val -60432"/>
              <a:gd name="adj2" fmla="val -181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smtClean="0"/>
              <a:t>빨간색</a:t>
            </a:r>
            <a:r>
              <a:rPr lang="en-US" altLang="ko-KR" sz="1000" dirty="0"/>
              <a:t>(red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성분 </a:t>
            </a:r>
            <a:r>
              <a:rPr lang="en-US" altLang="ko-KR" sz="1000" dirty="0" smtClean="0"/>
              <a:t>0x80(128), </a:t>
            </a:r>
            <a:r>
              <a:rPr lang="ko-KR" altLang="en-US" sz="1000" dirty="0" smtClean="0"/>
              <a:t>초록색 성분은 없고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파란색</a:t>
            </a:r>
            <a:r>
              <a:rPr lang="en-US" altLang="ko-KR" sz="1000" dirty="0" smtClean="0"/>
              <a:t>(blue) </a:t>
            </a:r>
            <a:r>
              <a:rPr lang="ko-KR" altLang="en-US" sz="1000" dirty="0" smtClean="0"/>
              <a:t>성분이 </a:t>
            </a:r>
            <a:r>
              <a:rPr lang="en-US" altLang="ko-KR" sz="1000" dirty="0" smtClean="0"/>
              <a:t>0xFF(255)</a:t>
            </a:r>
            <a:r>
              <a:rPr lang="ko-KR" altLang="en-US" sz="1000" dirty="0" smtClean="0"/>
              <a:t>가 혼합된 </a:t>
            </a:r>
            <a:r>
              <a:rPr lang="ko-KR" altLang="en-US" sz="1000" dirty="0"/>
              <a:t>보라색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459" y="3199662"/>
            <a:ext cx="452606" cy="40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오른쪽 대괄호 13"/>
          <p:cNvSpPr/>
          <p:nvPr/>
        </p:nvSpPr>
        <p:spPr>
          <a:xfrm rot="16200000">
            <a:off x="2345599" y="3052513"/>
            <a:ext cx="64222" cy="315493"/>
          </a:xfrm>
          <a:prstGeom prst="rightBracket">
            <a:avLst>
              <a:gd name="adj" fmla="val 25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대괄호 14"/>
          <p:cNvSpPr/>
          <p:nvPr/>
        </p:nvSpPr>
        <p:spPr>
          <a:xfrm rot="16200000">
            <a:off x="2768676" y="3052514"/>
            <a:ext cx="64222" cy="315493"/>
          </a:xfrm>
          <a:prstGeom prst="rightBracket">
            <a:avLst>
              <a:gd name="adj" fmla="val 25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대괄호 15"/>
          <p:cNvSpPr/>
          <p:nvPr/>
        </p:nvSpPr>
        <p:spPr>
          <a:xfrm rot="16200000">
            <a:off x="3230015" y="3052514"/>
            <a:ext cx="64222" cy="315493"/>
          </a:xfrm>
          <a:prstGeom prst="rightBracket">
            <a:avLst>
              <a:gd name="adj" fmla="val 255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491880" y="3386279"/>
            <a:ext cx="432048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31" name="꺾인 연결선 30"/>
          <p:cNvCxnSpPr/>
          <p:nvPr/>
        </p:nvCxnSpPr>
        <p:spPr>
          <a:xfrm rot="10800000" flipV="1">
            <a:off x="2412306" y="2517483"/>
            <a:ext cx="719535" cy="348415"/>
          </a:xfrm>
          <a:prstGeom prst="bentConnector3">
            <a:avLst>
              <a:gd name="adj1" fmla="val 100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091088" y="2376600"/>
            <a:ext cx="3680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altLang="ko-KR" sz="1400" dirty="0"/>
              <a:t>8</a:t>
            </a:r>
            <a:r>
              <a:rPr lang="ko-KR" altLang="en-US" sz="1400" dirty="0"/>
              <a:t>비트 범위</a:t>
            </a:r>
            <a:r>
              <a:rPr lang="en-US" altLang="ko-KR" sz="1400" dirty="0"/>
              <a:t>(0~255)</a:t>
            </a:r>
            <a:r>
              <a:rPr lang="ko-KR" altLang="en-US" sz="1400" dirty="0"/>
              <a:t>로 </a:t>
            </a:r>
            <a:r>
              <a:rPr lang="en-US" altLang="ko-KR" sz="1400" dirty="0"/>
              <a:t>16</a:t>
            </a:r>
            <a:r>
              <a:rPr lang="ko-KR" altLang="en-US" sz="1400" dirty="0"/>
              <a:t>진수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0~FF)</a:t>
            </a:r>
            <a:r>
              <a:rPr lang="ko-KR" altLang="en-US" sz="1400" dirty="0"/>
              <a:t>로 표기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22" y="4581128"/>
            <a:ext cx="7546059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5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&lt;span&gt;</a:t>
            </a:r>
          </a:p>
          <a:p>
            <a:pPr>
              <a:buFont typeface="Symbol"/>
              <a:buChar char="Þ"/>
            </a:pPr>
            <a:r>
              <a:rPr lang="ko-KR" altLang="en-US" sz="2000" dirty="0" smtClean="0"/>
              <a:t>텍스트 일부분에 특별한 모양을 </a:t>
            </a:r>
            <a:r>
              <a:rPr lang="ko-KR" altLang="en-US" sz="2000" dirty="0" err="1" smtClean="0"/>
              <a:t>줄때</a:t>
            </a:r>
            <a:r>
              <a:rPr lang="ko-KR" altLang="en-US" sz="2000" dirty="0" smtClean="0"/>
              <a:t> 사용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dirty="0" err="1" smtClean="0"/>
              <a:t>aa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55860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웹 서버와 웹 클라이언트</a:t>
            </a:r>
            <a:endParaRPr lang="ko-KR" altLang="en-US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617" y="2312210"/>
            <a:ext cx="659229" cy="67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35696" y="5013176"/>
            <a:ext cx="1172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웹 클라이언트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068960"/>
            <a:ext cx="2633248" cy="1800200"/>
          </a:xfrm>
          <a:prstGeom prst="rect">
            <a:avLst/>
          </a:prstGeom>
        </p:spPr>
      </p:pic>
      <p:sp>
        <p:nvSpPr>
          <p:cNvPr id="8" name="tower"/>
          <p:cNvSpPr>
            <a:spLocks noEditPoints="1" noChangeArrowheads="1"/>
          </p:cNvSpPr>
          <p:nvPr/>
        </p:nvSpPr>
        <p:spPr bwMode="auto">
          <a:xfrm>
            <a:off x="5677426" y="3022276"/>
            <a:ext cx="1105872" cy="1548862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6608168" y="3140969"/>
            <a:ext cx="1348208" cy="1311476"/>
            <a:chOff x="2195736" y="1987967"/>
            <a:chExt cx="801735" cy="630682"/>
          </a:xfrm>
        </p:grpSpPr>
        <p:sp>
          <p:nvSpPr>
            <p:cNvPr id="10" name="순서도: 다중 문서 9"/>
            <p:cNvSpPr/>
            <p:nvPr/>
          </p:nvSpPr>
          <p:spPr>
            <a:xfrm>
              <a:off x="2285576" y="2090017"/>
              <a:ext cx="711895" cy="466145"/>
            </a:xfrm>
            <a:prstGeom prst="flowChartMultidocument">
              <a:avLst/>
            </a:prstGeom>
            <a:noFill/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HTML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문서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이미지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 동영상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순서도: 자기 디스크 10"/>
            <p:cNvSpPr/>
            <p:nvPr/>
          </p:nvSpPr>
          <p:spPr>
            <a:xfrm>
              <a:off x="2195736" y="1987967"/>
              <a:ext cx="801735" cy="630682"/>
            </a:xfrm>
            <a:prstGeom prst="flowChartMagneticDisk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</p:grpSp>
      <p:sp>
        <p:nvSpPr>
          <p:cNvPr id="12" name="자유형 11"/>
          <p:cNvSpPr/>
          <p:nvPr/>
        </p:nvSpPr>
        <p:spPr>
          <a:xfrm>
            <a:off x="2480209" y="2908816"/>
            <a:ext cx="3180170" cy="473655"/>
          </a:xfrm>
          <a:custGeom>
            <a:avLst/>
            <a:gdLst>
              <a:gd name="connsiteX0" fmla="*/ 0 w 3180170"/>
              <a:gd name="connsiteY0" fmla="*/ 473655 h 473655"/>
              <a:gd name="connsiteX1" fmla="*/ 1537487 w 3180170"/>
              <a:gd name="connsiteY1" fmla="*/ 271 h 473655"/>
              <a:gd name="connsiteX2" fmla="*/ 3180170 w 3180170"/>
              <a:gd name="connsiteY2" fmla="*/ 404872 h 47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170" h="473655">
                <a:moveTo>
                  <a:pt x="0" y="473655"/>
                </a:moveTo>
                <a:cubicBezTo>
                  <a:pt x="503729" y="242695"/>
                  <a:pt x="1007459" y="11735"/>
                  <a:pt x="1537487" y="271"/>
                </a:cubicBezTo>
                <a:cubicBezTo>
                  <a:pt x="2067515" y="-11193"/>
                  <a:pt x="3017655" y="343507"/>
                  <a:pt x="3180170" y="404872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19127" y="2550126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웹 문서 요청</a:t>
            </a:r>
            <a:endParaRPr lang="ko-KR" altLang="en-US" sz="1400" dirty="0"/>
          </a:p>
        </p:txBody>
      </p:sp>
      <p:sp>
        <p:nvSpPr>
          <p:cNvPr id="14" name="자유형 13"/>
          <p:cNvSpPr/>
          <p:nvPr/>
        </p:nvSpPr>
        <p:spPr>
          <a:xfrm>
            <a:off x="3609048" y="3200280"/>
            <a:ext cx="2091791" cy="380446"/>
          </a:xfrm>
          <a:custGeom>
            <a:avLst/>
            <a:gdLst>
              <a:gd name="connsiteX0" fmla="*/ 2091791 w 2091791"/>
              <a:gd name="connsiteY0" fmla="*/ 380446 h 380446"/>
              <a:gd name="connsiteX1" fmla="*/ 849664 w 2091791"/>
              <a:gd name="connsiteY1" fmla="*/ 120 h 380446"/>
              <a:gd name="connsiteX2" fmla="*/ 0 w 2091791"/>
              <a:gd name="connsiteY2" fmla="*/ 348078 h 38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1791" h="380446">
                <a:moveTo>
                  <a:pt x="2091791" y="380446"/>
                </a:moveTo>
                <a:cubicBezTo>
                  <a:pt x="1645043" y="192980"/>
                  <a:pt x="1198296" y="5515"/>
                  <a:pt x="849664" y="120"/>
                </a:cubicBezTo>
                <a:cubicBezTo>
                  <a:pt x="501032" y="-5275"/>
                  <a:pt x="250516" y="171401"/>
                  <a:pt x="0" y="348078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98505" y="3416581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웹 문서 전송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724128" y="5013176"/>
            <a:ext cx="1172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웹 서버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708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사이트 구축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456527" y="1358021"/>
            <a:ext cx="8229600" cy="4525963"/>
          </a:xfrm>
        </p:spPr>
        <p:txBody>
          <a:bodyPr/>
          <a:lstStyle/>
          <a:p>
            <a:r>
              <a:rPr lang="ko-KR" altLang="en-US" sz="2000" dirty="0" smtClean="0"/>
              <a:t>웹 사이트 구축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웹 서버로 사용할 컴퓨터에 웹 서버 소프트웨어 설치</a:t>
            </a:r>
            <a:endParaRPr lang="en-US" altLang="ko-KR" sz="2000" dirty="0"/>
          </a:p>
          <a:p>
            <a:pPr lvl="1"/>
            <a:r>
              <a:rPr lang="ko-KR" altLang="en-US" sz="2000" dirty="0" smtClean="0"/>
              <a:t>웹 페이지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동영상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이미지 저장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데이터베이스 설치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웹 서버 응용프로그램 개발 및 설치</a:t>
            </a:r>
            <a:endParaRPr lang="en-US" altLang="ko-KR" sz="2000" dirty="0" smtClean="0"/>
          </a:p>
        </p:txBody>
      </p:sp>
      <p:grpSp>
        <p:nvGrpSpPr>
          <p:cNvPr id="38" name="그룹 37"/>
          <p:cNvGrpSpPr/>
          <p:nvPr/>
        </p:nvGrpSpPr>
        <p:grpSpPr>
          <a:xfrm>
            <a:off x="666087" y="3027090"/>
            <a:ext cx="7434306" cy="3786286"/>
            <a:chOff x="259704" y="1844824"/>
            <a:chExt cx="8200729" cy="4002310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851921" y="1844824"/>
              <a:ext cx="4608512" cy="3705242"/>
            </a:xfrm>
            <a:prstGeom prst="roundRect">
              <a:avLst>
                <a:gd name="adj" fmla="val 1547"/>
              </a:avLst>
            </a:prstGeom>
            <a:solidFill>
              <a:srgbClr val="F5FA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4067945" y="3002771"/>
              <a:ext cx="936104" cy="1296144"/>
            </a:xfrm>
            <a:prstGeom prst="roundRect">
              <a:avLst/>
            </a:prstGeom>
            <a:solidFill>
              <a:srgbClr val="FFD653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웹 서버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소프트웨어</a:t>
              </a:r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HTTPd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5580113" y="2849719"/>
              <a:ext cx="880352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검색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AutoShape 52"/>
            <p:cNvSpPr>
              <a:spLocks noChangeArrowheads="1"/>
            </p:cNvSpPr>
            <p:nvPr/>
          </p:nvSpPr>
          <p:spPr bwMode="auto">
            <a:xfrm>
              <a:off x="7141801" y="4357894"/>
              <a:ext cx="936104" cy="735326"/>
            </a:xfrm>
            <a:prstGeom prst="flowChartMultidocument">
              <a:avLst/>
            </a:prstGeom>
            <a:noFill/>
            <a:ln w="952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100" dirty="0" smtClean="0">
                  <a:latin typeface="+mj-lt"/>
                </a:rPr>
                <a:t>HTML </a:t>
              </a:r>
              <a:r>
                <a:rPr lang="ko-KR" altLang="en-US" sz="1100" dirty="0" smtClean="0">
                  <a:latin typeface="+mj-lt"/>
                </a:rPr>
                <a:t>문서</a:t>
              </a:r>
              <a:r>
                <a:rPr lang="en-US" altLang="ko-KR" sz="1100" dirty="0" smtClean="0">
                  <a:latin typeface="+mj-lt"/>
                </a:rPr>
                <a:t>, </a:t>
              </a:r>
            </a:p>
            <a:p>
              <a:pPr algn="ctr"/>
              <a:r>
                <a:rPr lang="ko-KR" altLang="en-US" sz="1100" dirty="0" smtClean="0">
                  <a:latin typeface="+mj-lt"/>
                </a:rPr>
                <a:t>이미지</a:t>
              </a:r>
              <a:r>
                <a:rPr lang="en-US" altLang="ko-KR" sz="1100" dirty="0" smtClean="0">
                  <a:latin typeface="+mj-lt"/>
                </a:rPr>
                <a:t>,</a:t>
              </a:r>
            </a:p>
            <a:p>
              <a:pPr algn="ctr"/>
              <a:r>
                <a:rPr lang="ko-KR" altLang="en-US" sz="1100" dirty="0" smtClean="0">
                  <a:latin typeface="+mj-lt"/>
                </a:rPr>
                <a:t>동영상 </a:t>
              </a:r>
              <a:r>
                <a:rPr lang="ko-KR" altLang="en-US" sz="1100" dirty="0">
                  <a:latin typeface="+mj-lt"/>
                </a:rPr>
                <a:t>등</a:t>
              </a:r>
            </a:p>
          </p:txBody>
        </p:sp>
        <p:sp>
          <p:nvSpPr>
            <p:cNvPr id="46" name="순서도: 자기 디스크 45"/>
            <p:cNvSpPr/>
            <p:nvPr/>
          </p:nvSpPr>
          <p:spPr>
            <a:xfrm>
              <a:off x="7141801" y="3101747"/>
              <a:ext cx="1098499" cy="972155"/>
            </a:xfrm>
            <a:prstGeom prst="flowChartMagneticDisk">
              <a:avLst/>
            </a:prstGeom>
            <a:solidFill>
              <a:srgbClr val="53D2FF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DATABASE</a:t>
              </a:r>
              <a:endParaRPr lang="ko-KR" altLang="en-US" sz="1200" dirty="0"/>
            </a:p>
          </p:txBody>
        </p:sp>
        <p:sp>
          <p:nvSpPr>
            <p:cNvPr id="49" name="타원 48"/>
            <p:cNvSpPr/>
            <p:nvPr/>
          </p:nvSpPr>
          <p:spPr>
            <a:xfrm>
              <a:off x="5580113" y="3461834"/>
              <a:ext cx="880352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회원관리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5580113" y="4109906"/>
              <a:ext cx="880352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주문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5580113" y="4757978"/>
              <a:ext cx="880352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지도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004050" y="1913638"/>
              <a:ext cx="1920492" cy="2928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/>
                <a:t>웹 </a:t>
              </a:r>
              <a:r>
                <a:rPr lang="ko-KR" altLang="en-US" sz="1200" dirty="0" smtClean="0"/>
                <a:t>서버 응용프로그램</a:t>
              </a:r>
              <a:endParaRPr lang="ko-KR" altLang="en-US" sz="1200" dirty="0"/>
            </a:p>
          </p:txBody>
        </p:sp>
        <p:cxnSp>
          <p:nvCxnSpPr>
            <p:cNvPr id="59" name="직선 화살표 연결선 58"/>
            <p:cNvCxnSpPr>
              <a:stCxn id="42" idx="3"/>
              <a:endCxn id="43" idx="2"/>
            </p:cNvCxnSpPr>
            <p:nvPr/>
          </p:nvCxnSpPr>
          <p:spPr>
            <a:xfrm flipV="1">
              <a:off x="5004049" y="3101747"/>
              <a:ext cx="576064" cy="54909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42" idx="3"/>
              <a:endCxn id="49" idx="2"/>
            </p:cNvCxnSpPr>
            <p:nvPr/>
          </p:nvCxnSpPr>
          <p:spPr>
            <a:xfrm>
              <a:off x="5004049" y="3650843"/>
              <a:ext cx="576064" cy="6301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42" idx="3"/>
              <a:endCxn id="51" idx="2"/>
            </p:cNvCxnSpPr>
            <p:nvPr/>
          </p:nvCxnSpPr>
          <p:spPr>
            <a:xfrm>
              <a:off x="5004049" y="3650843"/>
              <a:ext cx="576064" cy="71109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42" idx="3"/>
              <a:endCxn id="52" idx="2"/>
            </p:cNvCxnSpPr>
            <p:nvPr/>
          </p:nvCxnSpPr>
          <p:spPr>
            <a:xfrm>
              <a:off x="5004049" y="3650843"/>
              <a:ext cx="576064" cy="135916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endCxn id="46" idx="2"/>
            </p:cNvCxnSpPr>
            <p:nvPr/>
          </p:nvCxnSpPr>
          <p:spPr>
            <a:xfrm>
              <a:off x="6460465" y="3101747"/>
              <a:ext cx="681336" cy="4860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51" idx="6"/>
              <a:endCxn id="44" idx="1"/>
            </p:cNvCxnSpPr>
            <p:nvPr/>
          </p:nvCxnSpPr>
          <p:spPr>
            <a:xfrm>
              <a:off x="6460465" y="4361934"/>
              <a:ext cx="681336" cy="3636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52" idx="6"/>
              <a:endCxn id="46" idx="2"/>
            </p:cNvCxnSpPr>
            <p:nvPr/>
          </p:nvCxnSpPr>
          <p:spPr>
            <a:xfrm flipV="1">
              <a:off x="6460465" y="3587825"/>
              <a:ext cx="681336" cy="14221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49" idx="6"/>
              <a:endCxn id="44" idx="1"/>
            </p:cNvCxnSpPr>
            <p:nvPr/>
          </p:nvCxnSpPr>
          <p:spPr>
            <a:xfrm>
              <a:off x="6460465" y="3713862"/>
              <a:ext cx="681336" cy="10116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stCxn id="49" idx="6"/>
              <a:endCxn id="46" idx="2"/>
            </p:cNvCxnSpPr>
            <p:nvPr/>
          </p:nvCxnSpPr>
          <p:spPr>
            <a:xfrm flipV="1">
              <a:off x="6460465" y="3587825"/>
              <a:ext cx="681336" cy="1260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2" descr="http://files.idg.co.kr/itworld/image/2014/08/surface-pro-3-stock-100268912-primary_idg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59704" y="2793826"/>
              <a:ext cx="1734353" cy="1435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모서리가 둥근 직사각형 70"/>
            <p:cNvSpPr/>
            <p:nvPr/>
          </p:nvSpPr>
          <p:spPr>
            <a:xfrm>
              <a:off x="2087725" y="3237627"/>
              <a:ext cx="921760" cy="826430"/>
            </a:xfrm>
            <a:prstGeom prst="roundRect">
              <a:avLst/>
            </a:prstGeom>
            <a:solidFill>
              <a:srgbClr val="FFD653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웹 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브라우저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직선 화살표 연결선 71"/>
            <p:cNvCxnSpPr>
              <a:stCxn id="71" idx="3"/>
            </p:cNvCxnSpPr>
            <p:nvPr/>
          </p:nvCxnSpPr>
          <p:spPr>
            <a:xfrm flipV="1">
              <a:off x="3009485" y="3452925"/>
              <a:ext cx="1152129" cy="19791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71" idx="3"/>
            </p:cNvCxnSpPr>
            <p:nvPr/>
          </p:nvCxnSpPr>
          <p:spPr>
            <a:xfrm>
              <a:off x="3009485" y="3650843"/>
              <a:ext cx="1152129" cy="211708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2992906" y="3237795"/>
              <a:ext cx="6551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smtClean="0"/>
                <a:t>요청</a:t>
              </a:r>
              <a:endParaRPr lang="ko-KR" altLang="en-US" sz="1200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992906" y="3721059"/>
              <a:ext cx="6551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smtClean="0"/>
                <a:t>전</a:t>
              </a:r>
              <a:r>
                <a:rPr lang="ko-KR" altLang="en-US" sz="1200" dirty="0"/>
                <a:t>송</a:t>
              </a: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851920" y="5229589"/>
              <a:ext cx="1431252" cy="2928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/>
                <a:t>웹 </a:t>
              </a:r>
              <a:r>
                <a:rPr lang="ko-KR" altLang="en-US" sz="1200" dirty="0" smtClean="0"/>
                <a:t>서버 컴퓨터</a:t>
              </a:r>
              <a:endParaRPr lang="ko-KR" altLang="en-US" sz="12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259633" y="4739416"/>
              <a:ext cx="1656183" cy="2928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/>
                <a:t>웹 </a:t>
              </a:r>
              <a:r>
                <a:rPr lang="ko-KR" altLang="en-US" sz="1200" dirty="0" smtClean="0"/>
                <a:t>클라이언트</a:t>
              </a:r>
              <a:endParaRPr lang="ko-KR" altLang="en-US" sz="1200" dirty="0"/>
            </a:p>
          </p:txBody>
        </p:sp>
        <p:sp>
          <p:nvSpPr>
            <p:cNvPr id="78" name="타원 77"/>
            <p:cNvSpPr/>
            <p:nvPr/>
          </p:nvSpPr>
          <p:spPr>
            <a:xfrm>
              <a:off x="5554958" y="2237698"/>
              <a:ext cx="880352" cy="5040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로그인</a:t>
              </a:r>
            </a:p>
          </p:txBody>
        </p:sp>
        <p:cxnSp>
          <p:nvCxnSpPr>
            <p:cNvPr id="79" name="직선 화살표 연결선 78"/>
            <p:cNvCxnSpPr>
              <a:endCxn id="78" idx="2"/>
            </p:cNvCxnSpPr>
            <p:nvPr/>
          </p:nvCxnSpPr>
          <p:spPr>
            <a:xfrm flipV="1">
              <a:off x="5004049" y="2489726"/>
              <a:ext cx="550909" cy="113095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>
              <a:stCxn id="78" idx="6"/>
              <a:endCxn id="46" idx="2"/>
            </p:cNvCxnSpPr>
            <p:nvPr/>
          </p:nvCxnSpPr>
          <p:spPr>
            <a:xfrm>
              <a:off x="6435310" y="2489726"/>
              <a:ext cx="706491" cy="1098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/>
            <p:cNvSpPr/>
            <p:nvPr/>
          </p:nvSpPr>
          <p:spPr>
            <a:xfrm>
              <a:off x="5554958" y="5570135"/>
              <a:ext cx="123029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/>
                <a:t>웹 </a:t>
              </a:r>
              <a:r>
                <a:rPr lang="ko-KR" altLang="en-US" sz="1200" dirty="0" smtClean="0"/>
                <a:t>사이트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007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페이지의 주소</a:t>
            </a:r>
            <a:r>
              <a:rPr lang="en-US" altLang="ko-KR" dirty="0" smtClean="0"/>
              <a:t>, URL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683568" y="1698160"/>
            <a:ext cx="7654801" cy="1600200"/>
            <a:chOff x="733622" y="1713242"/>
            <a:chExt cx="7654801" cy="16002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33622" y="1713242"/>
              <a:ext cx="7654801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0148" y="2796010"/>
              <a:ext cx="7286377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2400" b="1" dirty="0">
                  <a:solidFill>
                    <a:srgbClr val="0070C0"/>
                  </a:solidFill>
                  <a:latin typeface="Times New Roman" pitchFamily="18" charset="0"/>
                </a:rPr>
                <a:t>http://</a:t>
              </a:r>
              <a:r>
                <a:rPr lang="en-US" altLang="ko-KR" sz="2400" b="1" dirty="0" smtClean="0">
                  <a:solidFill>
                    <a:srgbClr val="C00000"/>
                  </a:solidFill>
                  <a:latin typeface="Times New Roman" pitchFamily="18" charset="0"/>
                </a:rPr>
                <a:t>www.oracle.com</a:t>
              </a:r>
              <a:r>
                <a:rPr lang="en-US" altLang="ko-KR" sz="2400" b="1" dirty="0" smtClean="0">
                  <a:solidFill>
                    <a:srgbClr val="00B050"/>
                  </a:solidFill>
                  <a:latin typeface="Times New Roman" pitchFamily="18" charset="0"/>
                </a:rPr>
                <a:t>:80</a:t>
              </a:r>
              <a:r>
                <a:rPr lang="en-US" altLang="ko-KR" sz="2400" b="1" dirty="0" smtClean="0">
                  <a:solidFill>
                    <a:srgbClr val="7030A0"/>
                  </a:solidFill>
                  <a:latin typeface="Times New Roman" pitchFamily="18" charset="0"/>
                </a:rPr>
                <a:t>/technetwork/java/</a:t>
              </a:r>
              <a:r>
                <a:rPr lang="en-US" altLang="ko-KR" sz="2400" b="1" dirty="0" smtClean="0">
                  <a:solidFill>
                    <a:srgbClr val="00B0F0"/>
                  </a:solidFill>
                  <a:latin typeface="Times New Roman" pitchFamily="18" charset="0"/>
                </a:rPr>
                <a:t>index.html</a:t>
              </a:r>
              <a:endParaRPr lang="en-US" altLang="ko-KR" sz="2400" b="1" dirty="0">
                <a:solidFill>
                  <a:srgbClr val="00B0F0"/>
                </a:solidFill>
                <a:latin typeface="Times New Roman" pitchFamily="18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870148" y="1981797"/>
              <a:ext cx="9028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400" b="1" dirty="0">
                  <a:latin typeface="+mj-lt"/>
                </a:rPr>
                <a:t>프로토콜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453917" y="1981797"/>
              <a:ext cx="9028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latin typeface="+mj-lt"/>
                </a:rPr>
                <a:t>서버주소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743568" y="1874075"/>
              <a:ext cx="9028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>
                  <a:latin typeface="+mj-lt"/>
                </a:rPr>
                <a:t>TCP/IP</a:t>
              </a:r>
            </a:p>
            <a:p>
              <a:pPr algn="ctr"/>
              <a:r>
                <a:rPr lang="ko-KR" altLang="en-US" sz="1400" b="1">
                  <a:latin typeface="+mj-lt"/>
                </a:rPr>
                <a:t>포트번호</a:t>
              </a:r>
            </a:p>
          </p:txBody>
        </p:sp>
        <p:sp>
          <p:nvSpPr>
            <p:cNvPr id="11" name="AutoShape 10"/>
            <p:cNvSpPr>
              <a:spLocks/>
            </p:cNvSpPr>
            <p:nvPr/>
          </p:nvSpPr>
          <p:spPr bwMode="auto">
            <a:xfrm rot="5400000">
              <a:off x="1179989" y="2554090"/>
              <a:ext cx="152400" cy="457200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j-lt"/>
              </a:endParaRPr>
            </a:p>
          </p:txBody>
        </p:sp>
        <p:sp>
          <p:nvSpPr>
            <p:cNvPr id="12" name="AutoShape 11"/>
            <p:cNvSpPr>
              <a:spLocks/>
            </p:cNvSpPr>
            <p:nvPr/>
          </p:nvSpPr>
          <p:spPr bwMode="auto">
            <a:xfrm rot="5400000">
              <a:off x="2829123" y="1753990"/>
              <a:ext cx="152400" cy="2057400"/>
            </a:xfrm>
            <a:prstGeom prst="leftBracket">
              <a:avLst>
                <a:gd name="adj" fmla="val 1125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j-lt"/>
              </a:endParaRPr>
            </a:p>
          </p:txBody>
        </p:sp>
        <p:sp>
          <p:nvSpPr>
            <p:cNvPr id="13" name="AutoShape 12"/>
            <p:cNvSpPr>
              <a:spLocks/>
            </p:cNvSpPr>
            <p:nvPr/>
          </p:nvSpPr>
          <p:spPr bwMode="auto">
            <a:xfrm rot="5400000">
              <a:off x="4106044" y="2668390"/>
              <a:ext cx="152400" cy="228600"/>
            </a:xfrm>
            <a:prstGeom prst="leftBracket">
              <a:avLst>
                <a:gd name="adj" fmla="val 125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j-lt"/>
              </a:endParaRPr>
            </a:p>
          </p:txBody>
        </p:sp>
        <p:sp>
          <p:nvSpPr>
            <p:cNvPr id="14" name="AutoShape 13"/>
            <p:cNvSpPr>
              <a:spLocks/>
            </p:cNvSpPr>
            <p:nvPr/>
          </p:nvSpPr>
          <p:spPr bwMode="auto">
            <a:xfrm rot="5400000">
              <a:off x="5482257" y="1571571"/>
              <a:ext cx="153744" cy="2397759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j-lt"/>
              </a:endParaRPr>
            </a:p>
          </p:txBody>
        </p:sp>
        <p:sp>
          <p:nvSpPr>
            <p:cNvPr id="15" name="AutoShape 14"/>
            <p:cNvSpPr>
              <a:spLocks/>
            </p:cNvSpPr>
            <p:nvPr/>
          </p:nvSpPr>
          <p:spPr bwMode="auto">
            <a:xfrm rot="5400000">
              <a:off x="7375407" y="2135330"/>
              <a:ext cx="140835" cy="1283153"/>
            </a:xfrm>
            <a:prstGeom prst="leftBracket">
              <a:avLst>
                <a:gd name="adj" fmla="val 133333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+mj-lt"/>
              </a:endParaRPr>
            </a:p>
          </p:txBody>
        </p:sp>
        <p:cxnSp>
          <p:nvCxnSpPr>
            <p:cNvPr id="16" name="AutoShape 15"/>
            <p:cNvCxnSpPr>
              <a:cxnSpLocks noChangeShapeType="1"/>
              <a:stCxn id="8" idx="2"/>
              <a:endCxn id="11" idx="1"/>
            </p:cNvCxnSpPr>
            <p:nvPr/>
          </p:nvCxnSpPr>
          <p:spPr bwMode="auto">
            <a:xfrm rot="5400000">
              <a:off x="1080414" y="2465350"/>
              <a:ext cx="416916" cy="6536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6"/>
            <p:cNvCxnSpPr>
              <a:cxnSpLocks noChangeShapeType="1"/>
              <a:stCxn id="9" idx="2"/>
              <a:endCxn id="12" idx="1"/>
            </p:cNvCxnSpPr>
            <p:nvPr/>
          </p:nvCxnSpPr>
          <p:spPr bwMode="auto">
            <a:xfrm rot="5400000">
              <a:off x="2696865" y="2498032"/>
              <a:ext cx="416916" cy="12700"/>
            </a:xfrm>
            <a:prstGeom prst="curvedConnector5">
              <a:avLst>
                <a:gd name="adj1" fmla="val 54831"/>
                <a:gd name="adj2" fmla="val 54370"/>
                <a:gd name="adj3" fmla="val 45169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7"/>
            <p:cNvCxnSpPr>
              <a:cxnSpLocks noChangeShapeType="1"/>
              <a:stCxn id="10" idx="2"/>
              <a:endCxn id="13" idx="1"/>
            </p:cNvCxnSpPr>
            <p:nvPr/>
          </p:nvCxnSpPr>
          <p:spPr bwMode="auto">
            <a:xfrm rot="5400000">
              <a:off x="4034012" y="2545527"/>
              <a:ext cx="309195" cy="1273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5224625" y="1981797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400" b="1" dirty="0" smtClean="0">
                  <a:latin typeface="+mj-lt"/>
                </a:rPr>
                <a:t>경로명</a:t>
              </a:r>
              <a:endParaRPr lang="ko-KR" altLang="en-US" sz="1400" b="1" dirty="0">
                <a:latin typeface="+mj-lt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6994418" y="1859906"/>
              <a:ext cx="90281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400" b="1" dirty="0" err="1" smtClean="0">
                  <a:latin typeface="+mj-lt"/>
                </a:rPr>
                <a:t>웹페이지</a:t>
              </a:r>
              <a:endParaRPr lang="en-US" altLang="ko-KR" sz="1400" b="1" dirty="0" smtClean="0">
                <a:latin typeface="+mj-lt"/>
              </a:endParaRPr>
            </a:p>
            <a:p>
              <a:r>
                <a:rPr lang="ko-KR" altLang="en-US" sz="1400" b="1" dirty="0" smtClean="0">
                  <a:latin typeface="+mj-lt"/>
                </a:rPr>
                <a:t>파일이름</a:t>
              </a:r>
              <a:endParaRPr lang="ko-KR" altLang="en-US" sz="1400" b="1" dirty="0">
                <a:latin typeface="+mj-lt"/>
              </a:endParaRPr>
            </a:p>
          </p:txBody>
        </p:sp>
        <p:cxnSp>
          <p:nvCxnSpPr>
            <p:cNvPr id="21" name="AutoShape 20"/>
            <p:cNvCxnSpPr>
              <a:cxnSpLocks noChangeShapeType="1"/>
              <a:stCxn id="19" idx="2"/>
              <a:endCxn id="14" idx="1"/>
            </p:cNvCxnSpPr>
            <p:nvPr/>
          </p:nvCxnSpPr>
          <p:spPr bwMode="auto">
            <a:xfrm rot="5400000">
              <a:off x="5370694" y="2478009"/>
              <a:ext cx="404005" cy="27134"/>
            </a:xfrm>
            <a:prstGeom prst="curvedConnector5">
              <a:avLst>
                <a:gd name="adj1" fmla="val 56583"/>
                <a:gd name="adj2" fmla="val 22245"/>
                <a:gd name="adj3" fmla="val 43417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1"/>
            <p:cNvCxnSpPr>
              <a:cxnSpLocks noChangeShapeType="1"/>
              <a:stCxn id="20" idx="2"/>
              <a:endCxn id="15" idx="1"/>
            </p:cNvCxnSpPr>
            <p:nvPr/>
          </p:nvCxnSpPr>
          <p:spPr bwMode="auto">
            <a:xfrm rot="5400000">
              <a:off x="7284143" y="2544807"/>
              <a:ext cx="323363" cy="12700"/>
            </a:xfrm>
            <a:prstGeom prst="curvedConnector5">
              <a:avLst>
                <a:gd name="adj1" fmla="val 70695"/>
                <a:gd name="adj2" fmla="val -295646"/>
                <a:gd name="adj3" fmla="val 29305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직사각형 2"/>
          <p:cNvSpPr/>
          <p:nvPr/>
        </p:nvSpPr>
        <p:spPr>
          <a:xfrm>
            <a:off x="1274726" y="3647325"/>
            <a:ext cx="6737717" cy="216059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400" b="1" kern="0" dirty="0">
                <a:solidFill>
                  <a:srgbClr val="000000"/>
                </a:solidFill>
                <a:latin typeface="+mn-ea"/>
              </a:rPr>
              <a:t>프로토콜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HTTP,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https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, file, ftp, telnet, mailto, news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등 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400" b="1" kern="0" dirty="0">
                <a:solidFill>
                  <a:srgbClr val="000000"/>
                </a:solidFill>
                <a:latin typeface="+mn-ea"/>
              </a:rPr>
              <a:t>서버주소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웹 페이지를 가진 컴퓨터의 인터넷 주소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, IP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주소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b="1" kern="0" dirty="0">
                <a:solidFill>
                  <a:srgbClr val="000000"/>
                </a:solidFill>
                <a:latin typeface="+mn-ea"/>
              </a:rPr>
              <a:t>TCP/IP 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</a:rPr>
              <a:t>포트 번호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서버가 브라우저로부터 접속을 기다리는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TCP/IP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포트 번호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. </a:t>
            </a:r>
            <a:endParaRPr lang="en-US" altLang="ko-KR" sz="1400" kern="0" dirty="0" smtClean="0">
              <a:solidFill>
                <a:srgbClr val="000000"/>
              </a:solidFill>
              <a:latin typeface="+mn-ea"/>
            </a:endParaRPr>
          </a:p>
          <a:p>
            <a:pPr lvl="4" algn="just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프로토콜마다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다르며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, HTTP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의 경우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80, telnet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23</a:t>
            </a:r>
            <a:endParaRPr lang="ko-KR" altLang="en-US" sz="1400" kern="0" dirty="0">
              <a:solidFill>
                <a:srgbClr val="000000"/>
              </a:solidFill>
              <a:latin typeface="+mn-ea"/>
            </a:endParaRP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400" b="1" kern="0" dirty="0">
                <a:solidFill>
                  <a:srgbClr val="000000"/>
                </a:solidFill>
                <a:latin typeface="+mn-ea"/>
              </a:rPr>
              <a:t>경로명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웹 서버 내 웹 페이지 파일의 폴더 경로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ko-KR" altLang="en-US" sz="1400" b="1" kern="0" dirty="0">
                <a:solidFill>
                  <a:srgbClr val="000000"/>
                </a:solidFill>
                <a:latin typeface="+mn-ea"/>
              </a:rPr>
              <a:t>파일이름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웹 페이지의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HTML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파일 이름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214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제목 308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웹 브라우저와 웹 서버 사이의 </a:t>
            </a:r>
            <a:r>
              <a:rPr lang="ko-KR" altLang="en-US" dirty="0" smtClean="0"/>
              <a:t>통신</a:t>
            </a:r>
            <a:r>
              <a:rPr lang="en-US" altLang="ko-KR" dirty="0" smtClean="0"/>
              <a:t>, HTTP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24126" y="1829465"/>
            <a:ext cx="7133373" cy="3609357"/>
            <a:chOff x="724126" y="1829465"/>
            <a:chExt cx="7133373" cy="360935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0016" y="3283147"/>
              <a:ext cx="1816494" cy="1735866"/>
            </a:xfrm>
            <a:prstGeom prst="rect">
              <a:avLst/>
            </a:prstGeom>
          </p:spPr>
        </p:pic>
        <p:sp>
          <p:nvSpPr>
            <p:cNvPr id="3091" name="자유형 3090"/>
            <p:cNvSpPr/>
            <p:nvPr/>
          </p:nvSpPr>
          <p:spPr>
            <a:xfrm>
              <a:off x="5843029" y="1829465"/>
              <a:ext cx="2014470" cy="3455469"/>
            </a:xfrm>
            <a:custGeom>
              <a:avLst/>
              <a:gdLst>
                <a:gd name="connsiteX0" fmla="*/ 866274 w 2014470"/>
                <a:gd name="connsiteY0" fmla="*/ 28876 h 3455469"/>
                <a:gd name="connsiteX1" fmla="*/ 798897 w 2014470"/>
                <a:gd name="connsiteY1" fmla="*/ 38501 h 3455469"/>
                <a:gd name="connsiteX2" fmla="*/ 644893 w 2014470"/>
                <a:gd name="connsiteY2" fmla="*/ 77002 h 3455469"/>
                <a:gd name="connsiteX3" fmla="*/ 404262 w 2014470"/>
                <a:gd name="connsiteY3" fmla="*/ 86627 h 3455469"/>
                <a:gd name="connsiteX4" fmla="*/ 317634 w 2014470"/>
                <a:gd name="connsiteY4" fmla="*/ 125128 h 3455469"/>
                <a:gd name="connsiteX5" fmla="*/ 259883 w 2014470"/>
                <a:gd name="connsiteY5" fmla="*/ 154004 h 3455469"/>
                <a:gd name="connsiteX6" fmla="*/ 202131 w 2014470"/>
                <a:gd name="connsiteY6" fmla="*/ 211756 h 3455469"/>
                <a:gd name="connsiteX7" fmla="*/ 173255 w 2014470"/>
                <a:gd name="connsiteY7" fmla="*/ 240632 h 3455469"/>
                <a:gd name="connsiteX8" fmla="*/ 144379 w 2014470"/>
                <a:gd name="connsiteY8" fmla="*/ 259882 h 3455469"/>
                <a:gd name="connsiteX9" fmla="*/ 77003 w 2014470"/>
                <a:gd name="connsiteY9" fmla="*/ 346509 h 3455469"/>
                <a:gd name="connsiteX10" fmla="*/ 67377 w 2014470"/>
                <a:gd name="connsiteY10" fmla="*/ 375385 h 3455469"/>
                <a:gd name="connsiteX11" fmla="*/ 57752 w 2014470"/>
                <a:gd name="connsiteY11" fmla="*/ 433137 h 3455469"/>
                <a:gd name="connsiteX12" fmla="*/ 48127 w 2014470"/>
                <a:gd name="connsiteY12" fmla="*/ 481263 h 3455469"/>
                <a:gd name="connsiteX13" fmla="*/ 38502 w 2014470"/>
                <a:gd name="connsiteY13" fmla="*/ 798897 h 3455469"/>
                <a:gd name="connsiteX14" fmla="*/ 19251 w 2014470"/>
                <a:gd name="connsiteY14" fmla="*/ 1097280 h 3455469"/>
                <a:gd name="connsiteX15" fmla="*/ 9626 w 2014470"/>
                <a:gd name="connsiteY15" fmla="*/ 1232034 h 3455469"/>
                <a:gd name="connsiteX16" fmla="*/ 0 w 2014470"/>
                <a:gd name="connsiteY16" fmla="*/ 1328286 h 3455469"/>
                <a:gd name="connsiteX17" fmla="*/ 9626 w 2014470"/>
                <a:gd name="connsiteY17" fmla="*/ 2396690 h 3455469"/>
                <a:gd name="connsiteX18" fmla="*/ 19251 w 2014470"/>
                <a:gd name="connsiteY18" fmla="*/ 2589196 h 3455469"/>
                <a:gd name="connsiteX19" fmla="*/ 28876 w 2014470"/>
                <a:gd name="connsiteY19" fmla="*/ 2704699 h 3455469"/>
                <a:gd name="connsiteX20" fmla="*/ 48127 w 2014470"/>
                <a:gd name="connsiteY20" fmla="*/ 2762450 h 3455469"/>
                <a:gd name="connsiteX21" fmla="*/ 57752 w 2014470"/>
                <a:gd name="connsiteY21" fmla="*/ 2839453 h 3455469"/>
                <a:gd name="connsiteX22" fmla="*/ 77003 w 2014470"/>
                <a:gd name="connsiteY22" fmla="*/ 2897204 h 3455469"/>
                <a:gd name="connsiteX23" fmla="*/ 86628 w 2014470"/>
                <a:gd name="connsiteY23" fmla="*/ 2926080 h 3455469"/>
                <a:gd name="connsiteX24" fmla="*/ 96253 w 2014470"/>
                <a:gd name="connsiteY24" fmla="*/ 2964581 h 3455469"/>
                <a:gd name="connsiteX25" fmla="*/ 115504 w 2014470"/>
                <a:gd name="connsiteY25" fmla="*/ 3022333 h 3455469"/>
                <a:gd name="connsiteX26" fmla="*/ 125129 w 2014470"/>
                <a:gd name="connsiteY26" fmla="*/ 3051208 h 3455469"/>
                <a:gd name="connsiteX27" fmla="*/ 134754 w 2014470"/>
                <a:gd name="connsiteY27" fmla="*/ 3089709 h 3455469"/>
                <a:gd name="connsiteX28" fmla="*/ 211756 w 2014470"/>
                <a:gd name="connsiteY28" fmla="*/ 3176337 h 3455469"/>
                <a:gd name="connsiteX29" fmla="*/ 240632 w 2014470"/>
                <a:gd name="connsiteY29" fmla="*/ 3205213 h 3455469"/>
                <a:gd name="connsiteX30" fmla="*/ 269508 w 2014470"/>
                <a:gd name="connsiteY30" fmla="*/ 3243714 h 3455469"/>
                <a:gd name="connsiteX31" fmla="*/ 298384 w 2014470"/>
                <a:gd name="connsiteY31" fmla="*/ 3253339 h 3455469"/>
                <a:gd name="connsiteX32" fmla="*/ 385011 w 2014470"/>
                <a:gd name="connsiteY32" fmla="*/ 3320716 h 3455469"/>
                <a:gd name="connsiteX33" fmla="*/ 413887 w 2014470"/>
                <a:gd name="connsiteY33" fmla="*/ 3349592 h 3455469"/>
                <a:gd name="connsiteX34" fmla="*/ 452388 w 2014470"/>
                <a:gd name="connsiteY34" fmla="*/ 3359217 h 3455469"/>
                <a:gd name="connsiteX35" fmla="*/ 481264 w 2014470"/>
                <a:gd name="connsiteY35" fmla="*/ 3368842 h 3455469"/>
                <a:gd name="connsiteX36" fmla="*/ 519765 w 2014470"/>
                <a:gd name="connsiteY36" fmla="*/ 3378467 h 3455469"/>
                <a:gd name="connsiteX37" fmla="*/ 587142 w 2014470"/>
                <a:gd name="connsiteY37" fmla="*/ 3407343 h 3455469"/>
                <a:gd name="connsiteX38" fmla="*/ 635268 w 2014470"/>
                <a:gd name="connsiteY38" fmla="*/ 3416968 h 3455469"/>
                <a:gd name="connsiteX39" fmla="*/ 673769 w 2014470"/>
                <a:gd name="connsiteY39" fmla="*/ 3426594 h 3455469"/>
                <a:gd name="connsiteX40" fmla="*/ 885525 w 2014470"/>
                <a:gd name="connsiteY40" fmla="*/ 3445844 h 3455469"/>
                <a:gd name="connsiteX41" fmla="*/ 962527 w 2014470"/>
                <a:gd name="connsiteY41" fmla="*/ 3455469 h 3455469"/>
                <a:gd name="connsiteX42" fmla="*/ 1270535 w 2014470"/>
                <a:gd name="connsiteY42" fmla="*/ 3445844 h 3455469"/>
                <a:gd name="connsiteX43" fmla="*/ 1309036 w 2014470"/>
                <a:gd name="connsiteY43" fmla="*/ 3426594 h 3455469"/>
                <a:gd name="connsiteX44" fmla="*/ 1366788 w 2014470"/>
                <a:gd name="connsiteY44" fmla="*/ 3407343 h 3455469"/>
                <a:gd name="connsiteX45" fmla="*/ 1395664 w 2014470"/>
                <a:gd name="connsiteY45" fmla="*/ 3388093 h 3455469"/>
                <a:gd name="connsiteX46" fmla="*/ 1424539 w 2014470"/>
                <a:gd name="connsiteY46" fmla="*/ 3359217 h 3455469"/>
                <a:gd name="connsiteX47" fmla="*/ 1453415 w 2014470"/>
                <a:gd name="connsiteY47" fmla="*/ 3349592 h 3455469"/>
                <a:gd name="connsiteX48" fmla="*/ 1540043 w 2014470"/>
                <a:gd name="connsiteY48" fmla="*/ 3301465 h 3455469"/>
                <a:gd name="connsiteX49" fmla="*/ 1568918 w 2014470"/>
                <a:gd name="connsiteY49" fmla="*/ 3282215 h 3455469"/>
                <a:gd name="connsiteX50" fmla="*/ 1597794 w 2014470"/>
                <a:gd name="connsiteY50" fmla="*/ 3272589 h 3455469"/>
                <a:gd name="connsiteX51" fmla="*/ 1684422 w 2014470"/>
                <a:gd name="connsiteY51" fmla="*/ 3205213 h 3455469"/>
                <a:gd name="connsiteX52" fmla="*/ 1732548 w 2014470"/>
                <a:gd name="connsiteY52" fmla="*/ 3118585 h 3455469"/>
                <a:gd name="connsiteX53" fmla="*/ 1751798 w 2014470"/>
                <a:gd name="connsiteY53" fmla="*/ 3089709 h 3455469"/>
                <a:gd name="connsiteX54" fmla="*/ 1771049 w 2014470"/>
                <a:gd name="connsiteY54" fmla="*/ 3060834 h 3455469"/>
                <a:gd name="connsiteX55" fmla="*/ 1809550 w 2014470"/>
                <a:gd name="connsiteY55" fmla="*/ 2974206 h 3455469"/>
                <a:gd name="connsiteX56" fmla="*/ 1819175 w 2014470"/>
                <a:gd name="connsiteY56" fmla="*/ 2945330 h 3455469"/>
                <a:gd name="connsiteX57" fmla="*/ 1838426 w 2014470"/>
                <a:gd name="connsiteY57" fmla="*/ 2916455 h 3455469"/>
                <a:gd name="connsiteX58" fmla="*/ 1848051 w 2014470"/>
                <a:gd name="connsiteY58" fmla="*/ 2829827 h 3455469"/>
                <a:gd name="connsiteX59" fmla="*/ 1867302 w 2014470"/>
                <a:gd name="connsiteY59" fmla="*/ 2762450 h 3455469"/>
                <a:gd name="connsiteX60" fmla="*/ 1886552 w 2014470"/>
                <a:gd name="connsiteY60" fmla="*/ 2675823 h 3455469"/>
                <a:gd name="connsiteX61" fmla="*/ 1896177 w 2014470"/>
                <a:gd name="connsiteY61" fmla="*/ 2646947 h 3455469"/>
                <a:gd name="connsiteX62" fmla="*/ 1905803 w 2014470"/>
                <a:gd name="connsiteY62" fmla="*/ 2569945 h 3455469"/>
                <a:gd name="connsiteX63" fmla="*/ 1925053 w 2014470"/>
                <a:gd name="connsiteY63" fmla="*/ 2512194 h 3455469"/>
                <a:gd name="connsiteX64" fmla="*/ 1934678 w 2014470"/>
                <a:gd name="connsiteY64" fmla="*/ 2415941 h 3455469"/>
                <a:gd name="connsiteX65" fmla="*/ 1953929 w 2014470"/>
                <a:gd name="connsiteY65" fmla="*/ 2338939 h 3455469"/>
                <a:gd name="connsiteX66" fmla="*/ 1963554 w 2014470"/>
                <a:gd name="connsiteY66" fmla="*/ 2242686 h 3455469"/>
                <a:gd name="connsiteX67" fmla="*/ 1973179 w 2014470"/>
                <a:gd name="connsiteY67" fmla="*/ 2213810 h 3455469"/>
                <a:gd name="connsiteX68" fmla="*/ 1982805 w 2014470"/>
                <a:gd name="connsiteY68" fmla="*/ 2069432 h 3455469"/>
                <a:gd name="connsiteX69" fmla="*/ 1992430 w 2014470"/>
                <a:gd name="connsiteY69" fmla="*/ 2040556 h 3455469"/>
                <a:gd name="connsiteX70" fmla="*/ 2011680 w 2014470"/>
                <a:gd name="connsiteY70" fmla="*/ 1944303 h 3455469"/>
                <a:gd name="connsiteX71" fmla="*/ 1982805 w 2014470"/>
                <a:gd name="connsiteY71" fmla="*/ 1540042 h 3455469"/>
                <a:gd name="connsiteX72" fmla="*/ 1963554 w 2014470"/>
                <a:gd name="connsiteY72" fmla="*/ 1463040 h 3455469"/>
                <a:gd name="connsiteX73" fmla="*/ 1944304 w 2014470"/>
                <a:gd name="connsiteY73" fmla="*/ 1434164 h 3455469"/>
                <a:gd name="connsiteX74" fmla="*/ 1925053 w 2014470"/>
                <a:gd name="connsiteY74" fmla="*/ 1309036 h 3455469"/>
                <a:gd name="connsiteX75" fmla="*/ 1915428 w 2014470"/>
                <a:gd name="connsiteY75" fmla="*/ 1280160 h 3455469"/>
                <a:gd name="connsiteX76" fmla="*/ 1905803 w 2014470"/>
                <a:gd name="connsiteY76" fmla="*/ 1232034 h 3455469"/>
                <a:gd name="connsiteX77" fmla="*/ 1896177 w 2014470"/>
                <a:gd name="connsiteY77" fmla="*/ 1126156 h 3455469"/>
                <a:gd name="connsiteX78" fmla="*/ 1886552 w 2014470"/>
                <a:gd name="connsiteY78" fmla="*/ 1097280 h 3455469"/>
                <a:gd name="connsiteX79" fmla="*/ 1876927 w 2014470"/>
                <a:gd name="connsiteY79" fmla="*/ 1020278 h 3455469"/>
                <a:gd name="connsiteX80" fmla="*/ 1867302 w 2014470"/>
                <a:gd name="connsiteY80" fmla="*/ 952901 h 3455469"/>
                <a:gd name="connsiteX81" fmla="*/ 1848051 w 2014470"/>
                <a:gd name="connsiteY81" fmla="*/ 885524 h 3455469"/>
                <a:gd name="connsiteX82" fmla="*/ 1838426 w 2014470"/>
                <a:gd name="connsiteY82" fmla="*/ 827773 h 3455469"/>
                <a:gd name="connsiteX83" fmla="*/ 1819175 w 2014470"/>
                <a:gd name="connsiteY83" fmla="*/ 789272 h 3455469"/>
                <a:gd name="connsiteX84" fmla="*/ 1790299 w 2014470"/>
                <a:gd name="connsiteY84" fmla="*/ 731520 h 3455469"/>
                <a:gd name="connsiteX85" fmla="*/ 1771049 w 2014470"/>
                <a:gd name="connsiteY85" fmla="*/ 644893 h 3455469"/>
                <a:gd name="connsiteX86" fmla="*/ 1761424 w 2014470"/>
                <a:gd name="connsiteY86" fmla="*/ 616017 h 3455469"/>
                <a:gd name="connsiteX87" fmla="*/ 1742173 w 2014470"/>
                <a:gd name="connsiteY87" fmla="*/ 587141 h 3455469"/>
                <a:gd name="connsiteX88" fmla="*/ 1713297 w 2014470"/>
                <a:gd name="connsiteY88" fmla="*/ 529389 h 3455469"/>
                <a:gd name="connsiteX89" fmla="*/ 1684422 w 2014470"/>
                <a:gd name="connsiteY89" fmla="*/ 471638 h 3455469"/>
                <a:gd name="connsiteX90" fmla="*/ 1674796 w 2014470"/>
                <a:gd name="connsiteY90" fmla="*/ 423512 h 3455469"/>
                <a:gd name="connsiteX91" fmla="*/ 1645920 w 2014470"/>
                <a:gd name="connsiteY91" fmla="*/ 336884 h 3455469"/>
                <a:gd name="connsiteX92" fmla="*/ 1626670 w 2014470"/>
                <a:gd name="connsiteY92" fmla="*/ 308008 h 3455469"/>
                <a:gd name="connsiteX93" fmla="*/ 1607419 w 2014470"/>
                <a:gd name="connsiteY93" fmla="*/ 250257 h 3455469"/>
                <a:gd name="connsiteX94" fmla="*/ 1578544 w 2014470"/>
                <a:gd name="connsiteY94" fmla="*/ 221381 h 3455469"/>
                <a:gd name="connsiteX95" fmla="*/ 1491916 w 2014470"/>
                <a:gd name="connsiteY95" fmla="*/ 125128 h 3455469"/>
                <a:gd name="connsiteX96" fmla="*/ 1424539 w 2014470"/>
                <a:gd name="connsiteY96" fmla="*/ 86627 h 3455469"/>
                <a:gd name="connsiteX97" fmla="*/ 1386038 w 2014470"/>
                <a:gd name="connsiteY97" fmla="*/ 67377 h 3455469"/>
                <a:gd name="connsiteX98" fmla="*/ 1357163 w 2014470"/>
                <a:gd name="connsiteY98" fmla="*/ 48126 h 3455469"/>
                <a:gd name="connsiteX99" fmla="*/ 1241659 w 2014470"/>
                <a:gd name="connsiteY99" fmla="*/ 19250 h 3455469"/>
                <a:gd name="connsiteX100" fmla="*/ 1212784 w 2014470"/>
                <a:gd name="connsiteY100" fmla="*/ 9625 h 3455469"/>
                <a:gd name="connsiteX101" fmla="*/ 1087655 w 2014470"/>
                <a:gd name="connsiteY101" fmla="*/ 0 h 3455469"/>
                <a:gd name="connsiteX102" fmla="*/ 875899 w 2014470"/>
                <a:gd name="connsiteY102" fmla="*/ 9625 h 3455469"/>
                <a:gd name="connsiteX103" fmla="*/ 866274 w 2014470"/>
                <a:gd name="connsiteY103" fmla="*/ 28876 h 3455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2014470" h="3455469">
                  <a:moveTo>
                    <a:pt x="866274" y="28876"/>
                  </a:moveTo>
                  <a:cubicBezTo>
                    <a:pt x="853440" y="33689"/>
                    <a:pt x="821003" y="33400"/>
                    <a:pt x="798897" y="38501"/>
                  </a:cubicBezTo>
                  <a:cubicBezTo>
                    <a:pt x="722776" y="56067"/>
                    <a:pt x="740612" y="73173"/>
                    <a:pt x="644893" y="77002"/>
                  </a:cubicBezTo>
                  <a:lnTo>
                    <a:pt x="404262" y="86627"/>
                  </a:lnTo>
                  <a:cubicBezTo>
                    <a:pt x="255274" y="136290"/>
                    <a:pt x="409150" y="79370"/>
                    <a:pt x="317634" y="125128"/>
                  </a:cubicBezTo>
                  <a:cubicBezTo>
                    <a:pt x="279411" y="144239"/>
                    <a:pt x="295345" y="122482"/>
                    <a:pt x="259883" y="154004"/>
                  </a:cubicBezTo>
                  <a:cubicBezTo>
                    <a:pt x="239535" y="172091"/>
                    <a:pt x="221382" y="192505"/>
                    <a:pt x="202131" y="211756"/>
                  </a:cubicBezTo>
                  <a:cubicBezTo>
                    <a:pt x="192506" y="221381"/>
                    <a:pt x="184581" y="233081"/>
                    <a:pt x="173255" y="240632"/>
                  </a:cubicBezTo>
                  <a:cubicBezTo>
                    <a:pt x="163630" y="247049"/>
                    <a:pt x="153266" y="252476"/>
                    <a:pt x="144379" y="259882"/>
                  </a:cubicBezTo>
                  <a:cubicBezTo>
                    <a:pt x="110456" y="288152"/>
                    <a:pt x="103830" y="306270"/>
                    <a:pt x="77003" y="346509"/>
                  </a:cubicBezTo>
                  <a:cubicBezTo>
                    <a:pt x="71375" y="354951"/>
                    <a:pt x="70586" y="365760"/>
                    <a:pt x="67377" y="375385"/>
                  </a:cubicBezTo>
                  <a:cubicBezTo>
                    <a:pt x="64169" y="394636"/>
                    <a:pt x="61243" y="413936"/>
                    <a:pt x="57752" y="433137"/>
                  </a:cubicBezTo>
                  <a:cubicBezTo>
                    <a:pt x="54826" y="449233"/>
                    <a:pt x="48987" y="464926"/>
                    <a:pt x="48127" y="481263"/>
                  </a:cubicBezTo>
                  <a:cubicBezTo>
                    <a:pt x="42560" y="587043"/>
                    <a:pt x="42031" y="693029"/>
                    <a:pt x="38502" y="798897"/>
                  </a:cubicBezTo>
                  <a:cubicBezTo>
                    <a:pt x="29554" y="1067327"/>
                    <a:pt x="49722" y="975393"/>
                    <a:pt x="19251" y="1097280"/>
                  </a:cubicBezTo>
                  <a:cubicBezTo>
                    <a:pt x="16043" y="1142198"/>
                    <a:pt x="13366" y="1187157"/>
                    <a:pt x="9626" y="1232034"/>
                  </a:cubicBezTo>
                  <a:cubicBezTo>
                    <a:pt x="6948" y="1264167"/>
                    <a:pt x="0" y="1296042"/>
                    <a:pt x="0" y="1328286"/>
                  </a:cubicBezTo>
                  <a:cubicBezTo>
                    <a:pt x="0" y="1684435"/>
                    <a:pt x="4189" y="2040582"/>
                    <a:pt x="9626" y="2396690"/>
                  </a:cubicBezTo>
                  <a:cubicBezTo>
                    <a:pt x="10607" y="2460931"/>
                    <a:pt x="15243" y="2525072"/>
                    <a:pt x="19251" y="2589196"/>
                  </a:cubicBezTo>
                  <a:cubicBezTo>
                    <a:pt x="21661" y="2627755"/>
                    <a:pt x="22524" y="2666590"/>
                    <a:pt x="28876" y="2704699"/>
                  </a:cubicBezTo>
                  <a:cubicBezTo>
                    <a:pt x="32212" y="2724715"/>
                    <a:pt x="48127" y="2762450"/>
                    <a:pt x="48127" y="2762450"/>
                  </a:cubicBezTo>
                  <a:cubicBezTo>
                    <a:pt x="51335" y="2788118"/>
                    <a:pt x="52332" y="2814160"/>
                    <a:pt x="57752" y="2839453"/>
                  </a:cubicBezTo>
                  <a:cubicBezTo>
                    <a:pt x="62004" y="2859294"/>
                    <a:pt x="70586" y="2877954"/>
                    <a:pt x="77003" y="2897204"/>
                  </a:cubicBezTo>
                  <a:lnTo>
                    <a:pt x="86628" y="2926080"/>
                  </a:lnTo>
                  <a:cubicBezTo>
                    <a:pt x="90811" y="2938630"/>
                    <a:pt x="92452" y="2951910"/>
                    <a:pt x="96253" y="2964581"/>
                  </a:cubicBezTo>
                  <a:cubicBezTo>
                    <a:pt x="102084" y="2984017"/>
                    <a:pt x="109087" y="3003082"/>
                    <a:pt x="115504" y="3022333"/>
                  </a:cubicBezTo>
                  <a:lnTo>
                    <a:pt x="125129" y="3051208"/>
                  </a:lnTo>
                  <a:cubicBezTo>
                    <a:pt x="129312" y="3063758"/>
                    <a:pt x="129543" y="3077550"/>
                    <a:pt x="134754" y="3089709"/>
                  </a:cubicBezTo>
                  <a:cubicBezTo>
                    <a:pt x="147635" y="3119765"/>
                    <a:pt x="196355" y="3160935"/>
                    <a:pt x="211756" y="3176337"/>
                  </a:cubicBezTo>
                  <a:lnTo>
                    <a:pt x="240632" y="3205213"/>
                  </a:lnTo>
                  <a:cubicBezTo>
                    <a:pt x="251976" y="3216557"/>
                    <a:pt x="257184" y="3233444"/>
                    <a:pt x="269508" y="3243714"/>
                  </a:cubicBezTo>
                  <a:cubicBezTo>
                    <a:pt x="277302" y="3250209"/>
                    <a:pt x="288759" y="3250131"/>
                    <a:pt x="298384" y="3253339"/>
                  </a:cubicBezTo>
                  <a:cubicBezTo>
                    <a:pt x="363309" y="3318264"/>
                    <a:pt x="330308" y="3302480"/>
                    <a:pt x="385011" y="3320716"/>
                  </a:cubicBezTo>
                  <a:cubicBezTo>
                    <a:pt x="394636" y="3330341"/>
                    <a:pt x="402068" y="3342838"/>
                    <a:pt x="413887" y="3349592"/>
                  </a:cubicBezTo>
                  <a:cubicBezTo>
                    <a:pt x="425373" y="3356155"/>
                    <a:pt x="439668" y="3355583"/>
                    <a:pt x="452388" y="3359217"/>
                  </a:cubicBezTo>
                  <a:cubicBezTo>
                    <a:pt x="462144" y="3362004"/>
                    <a:pt x="471508" y="3366055"/>
                    <a:pt x="481264" y="3368842"/>
                  </a:cubicBezTo>
                  <a:cubicBezTo>
                    <a:pt x="493984" y="3372476"/>
                    <a:pt x="507045" y="3374833"/>
                    <a:pt x="519765" y="3378467"/>
                  </a:cubicBezTo>
                  <a:cubicBezTo>
                    <a:pt x="637511" y="3412110"/>
                    <a:pt x="433130" y="3356007"/>
                    <a:pt x="587142" y="3407343"/>
                  </a:cubicBezTo>
                  <a:cubicBezTo>
                    <a:pt x="602662" y="3412516"/>
                    <a:pt x="619298" y="3413419"/>
                    <a:pt x="635268" y="3416968"/>
                  </a:cubicBezTo>
                  <a:cubicBezTo>
                    <a:pt x="648182" y="3419838"/>
                    <a:pt x="660673" y="3424723"/>
                    <a:pt x="673769" y="3426594"/>
                  </a:cubicBezTo>
                  <a:cubicBezTo>
                    <a:pt x="721677" y="3433438"/>
                    <a:pt x="841876" y="3441479"/>
                    <a:pt x="885525" y="3445844"/>
                  </a:cubicBezTo>
                  <a:cubicBezTo>
                    <a:pt x="911264" y="3448418"/>
                    <a:pt x="936860" y="3452261"/>
                    <a:pt x="962527" y="3455469"/>
                  </a:cubicBezTo>
                  <a:cubicBezTo>
                    <a:pt x="1065196" y="3452261"/>
                    <a:pt x="1168170" y="3454374"/>
                    <a:pt x="1270535" y="3445844"/>
                  </a:cubicBezTo>
                  <a:cubicBezTo>
                    <a:pt x="1284834" y="3444652"/>
                    <a:pt x="1295714" y="3431923"/>
                    <a:pt x="1309036" y="3426594"/>
                  </a:cubicBezTo>
                  <a:cubicBezTo>
                    <a:pt x="1327877" y="3419058"/>
                    <a:pt x="1366788" y="3407343"/>
                    <a:pt x="1366788" y="3407343"/>
                  </a:cubicBezTo>
                  <a:cubicBezTo>
                    <a:pt x="1376413" y="3400926"/>
                    <a:pt x="1386777" y="3395499"/>
                    <a:pt x="1395664" y="3388093"/>
                  </a:cubicBezTo>
                  <a:cubicBezTo>
                    <a:pt x="1406121" y="3379379"/>
                    <a:pt x="1413213" y="3366768"/>
                    <a:pt x="1424539" y="3359217"/>
                  </a:cubicBezTo>
                  <a:cubicBezTo>
                    <a:pt x="1432981" y="3353589"/>
                    <a:pt x="1443790" y="3352800"/>
                    <a:pt x="1453415" y="3349592"/>
                  </a:cubicBezTo>
                  <a:cubicBezTo>
                    <a:pt x="1519609" y="3305462"/>
                    <a:pt x="1489218" y="3318406"/>
                    <a:pt x="1540043" y="3301465"/>
                  </a:cubicBezTo>
                  <a:cubicBezTo>
                    <a:pt x="1549668" y="3295048"/>
                    <a:pt x="1558571" y="3287388"/>
                    <a:pt x="1568918" y="3282215"/>
                  </a:cubicBezTo>
                  <a:cubicBezTo>
                    <a:pt x="1577993" y="3277677"/>
                    <a:pt x="1589785" y="3278818"/>
                    <a:pt x="1597794" y="3272589"/>
                  </a:cubicBezTo>
                  <a:cubicBezTo>
                    <a:pt x="1695181" y="3196844"/>
                    <a:pt x="1617621" y="3227479"/>
                    <a:pt x="1684422" y="3205213"/>
                  </a:cubicBezTo>
                  <a:cubicBezTo>
                    <a:pt x="1701363" y="3154387"/>
                    <a:pt x="1688419" y="3184780"/>
                    <a:pt x="1732548" y="3118585"/>
                  </a:cubicBezTo>
                  <a:lnTo>
                    <a:pt x="1751798" y="3089709"/>
                  </a:lnTo>
                  <a:lnTo>
                    <a:pt x="1771049" y="3060834"/>
                  </a:lnTo>
                  <a:cubicBezTo>
                    <a:pt x="1793957" y="2992107"/>
                    <a:pt x="1779043" y="3019966"/>
                    <a:pt x="1809550" y="2974206"/>
                  </a:cubicBezTo>
                  <a:cubicBezTo>
                    <a:pt x="1812758" y="2964581"/>
                    <a:pt x="1814638" y="2954405"/>
                    <a:pt x="1819175" y="2945330"/>
                  </a:cubicBezTo>
                  <a:cubicBezTo>
                    <a:pt x="1824348" y="2934983"/>
                    <a:pt x="1835620" y="2927678"/>
                    <a:pt x="1838426" y="2916455"/>
                  </a:cubicBezTo>
                  <a:cubicBezTo>
                    <a:pt x="1845473" y="2888269"/>
                    <a:pt x="1843633" y="2858543"/>
                    <a:pt x="1848051" y="2829827"/>
                  </a:cubicBezTo>
                  <a:cubicBezTo>
                    <a:pt x="1853067" y="2797221"/>
                    <a:pt x="1858915" y="2791805"/>
                    <a:pt x="1867302" y="2762450"/>
                  </a:cubicBezTo>
                  <a:cubicBezTo>
                    <a:pt x="1887056" y="2693312"/>
                    <a:pt x="1866713" y="2755181"/>
                    <a:pt x="1886552" y="2675823"/>
                  </a:cubicBezTo>
                  <a:cubicBezTo>
                    <a:pt x="1889013" y="2665980"/>
                    <a:pt x="1892969" y="2656572"/>
                    <a:pt x="1896177" y="2646947"/>
                  </a:cubicBezTo>
                  <a:cubicBezTo>
                    <a:pt x="1899386" y="2621280"/>
                    <a:pt x="1900383" y="2595238"/>
                    <a:pt x="1905803" y="2569945"/>
                  </a:cubicBezTo>
                  <a:cubicBezTo>
                    <a:pt x="1910055" y="2550104"/>
                    <a:pt x="1925053" y="2512194"/>
                    <a:pt x="1925053" y="2512194"/>
                  </a:cubicBezTo>
                  <a:cubicBezTo>
                    <a:pt x="1928261" y="2480110"/>
                    <a:pt x="1929377" y="2447747"/>
                    <a:pt x="1934678" y="2415941"/>
                  </a:cubicBezTo>
                  <a:cubicBezTo>
                    <a:pt x="1939028" y="2389844"/>
                    <a:pt x="1953929" y="2338939"/>
                    <a:pt x="1953929" y="2338939"/>
                  </a:cubicBezTo>
                  <a:cubicBezTo>
                    <a:pt x="1957137" y="2306855"/>
                    <a:pt x="1958651" y="2274555"/>
                    <a:pt x="1963554" y="2242686"/>
                  </a:cubicBezTo>
                  <a:cubicBezTo>
                    <a:pt x="1965097" y="2232658"/>
                    <a:pt x="1972059" y="2223894"/>
                    <a:pt x="1973179" y="2213810"/>
                  </a:cubicBezTo>
                  <a:cubicBezTo>
                    <a:pt x="1978506" y="2165872"/>
                    <a:pt x="1977478" y="2117370"/>
                    <a:pt x="1982805" y="2069432"/>
                  </a:cubicBezTo>
                  <a:cubicBezTo>
                    <a:pt x="1983925" y="2059348"/>
                    <a:pt x="1990149" y="2050442"/>
                    <a:pt x="1992430" y="2040556"/>
                  </a:cubicBezTo>
                  <a:cubicBezTo>
                    <a:pt x="1999787" y="2008674"/>
                    <a:pt x="2011680" y="1944303"/>
                    <a:pt x="2011680" y="1944303"/>
                  </a:cubicBezTo>
                  <a:cubicBezTo>
                    <a:pt x="2001492" y="1577510"/>
                    <a:pt x="2038593" y="1707412"/>
                    <a:pt x="1982805" y="1540042"/>
                  </a:cubicBezTo>
                  <a:cubicBezTo>
                    <a:pt x="1971825" y="1507102"/>
                    <a:pt x="1977958" y="1491848"/>
                    <a:pt x="1963554" y="1463040"/>
                  </a:cubicBezTo>
                  <a:cubicBezTo>
                    <a:pt x="1958381" y="1452693"/>
                    <a:pt x="1950721" y="1443789"/>
                    <a:pt x="1944304" y="1434164"/>
                  </a:cubicBezTo>
                  <a:cubicBezTo>
                    <a:pt x="1920061" y="1337200"/>
                    <a:pt x="1952764" y="1475306"/>
                    <a:pt x="1925053" y="1309036"/>
                  </a:cubicBezTo>
                  <a:cubicBezTo>
                    <a:pt x="1923385" y="1299028"/>
                    <a:pt x="1917889" y="1290003"/>
                    <a:pt x="1915428" y="1280160"/>
                  </a:cubicBezTo>
                  <a:cubicBezTo>
                    <a:pt x="1911460" y="1264289"/>
                    <a:pt x="1909011" y="1248076"/>
                    <a:pt x="1905803" y="1232034"/>
                  </a:cubicBezTo>
                  <a:cubicBezTo>
                    <a:pt x="1902594" y="1196741"/>
                    <a:pt x="1901189" y="1161238"/>
                    <a:pt x="1896177" y="1126156"/>
                  </a:cubicBezTo>
                  <a:cubicBezTo>
                    <a:pt x="1894742" y="1116112"/>
                    <a:pt x="1888367" y="1107262"/>
                    <a:pt x="1886552" y="1097280"/>
                  </a:cubicBezTo>
                  <a:cubicBezTo>
                    <a:pt x="1881925" y="1071830"/>
                    <a:pt x="1880346" y="1045918"/>
                    <a:pt x="1876927" y="1020278"/>
                  </a:cubicBezTo>
                  <a:cubicBezTo>
                    <a:pt x="1873929" y="997790"/>
                    <a:pt x="1871360" y="975222"/>
                    <a:pt x="1867302" y="952901"/>
                  </a:cubicBezTo>
                  <a:cubicBezTo>
                    <a:pt x="1846340" y="837614"/>
                    <a:pt x="1868666" y="978293"/>
                    <a:pt x="1848051" y="885524"/>
                  </a:cubicBezTo>
                  <a:cubicBezTo>
                    <a:pt x="1843818" y="866473"/>
                    <a:pt x="1844034" y="846466"/>
                    <a:pt x="1838426" y="827773"/>
                  </a:cubicBezTo>
                  <a:cubicBezTo>
                    <a:pt x="1834303" y="814030"/>
                    <a:pt x="1824827" y="802460"/>
                    <a:pt x="1819175" y="789272"/>
                  </a:cubicBezTo>
                  <a:cubicBezTo>
                    <a:pt x="1795264" y="733479"/>
                    <a:pt x="1827296" y="787015"/>
                    <a:pt x="1790299" y="731520"/>
                  </a:cubicBezTo>
                  <a:cubicBezTo>
                    <a:pt x="1783683" y="698439"/>
                    <a:pt x="1780111" y="676610"/>
                    <a:pt x="1771049" y="644893"/>
                  </a:cubicBezTo>
                  <a:cubicBezTo>
                    <a:pt x="1768262" y="635137"/>
                    <a:pt x="1765961" y="625092"/>
                    <a:pt x="1761424" y="616017"/>
                  </a:cubicBezTo>
                  <a:cubicBezTo>
                    <a:pt x="1756251" y="605670"/>
                    <a:pt x="1748590" y="596766"/>
                    <a:pt x="1742173" y="587141"/>
                  </a:cubicBezTo>
                  <a:cubicBezTo>
                    <a:pt x="1717982" y="514564"/>
                    <a:pt x="1750614" y="604021"/>
                    <a:pt x="1713297" y="529389"/>
                  </a:cubicBezTo>
                  <a:cubicBezTo>
                    <a:pt x="1673442" y="449680"/>
                    <a:pt x="1739597" y="554403"/>
                    <a:pt x="1684422" y="471638"/>
                  </a:cubicBezTo>
                  <a:cubicBezTo>
                    <a:pt x="1681213" y="455596"/>
                    <a:pt x="1679101" y="439295"/>
                    <a:pt x="1674796" y="423512"/>
                  </a:cubicBezTo>
                  <a:cubicBezTo>
                    <a:pt x="1674786" y="423474"/>
                    <a:pt x="1650739" y="351341"/>
                    <a:pt x="1645920" y="336884"/>
                  </a:cubicBezTo>
                  <a:cubicBezTo>
                    <a:pt x="1642262" y="325910"/>
                    <a:pt x="1631368" y="318579"/>
                    <a:pt x="1626670" y="308008"/>
                  </a:cubicBezTo>
                  <a:cubicBezTo>
                    <a:pt x="1618429" y="289465"/>
                    <a:pt x="1621767" y="264606"/>
                    <a:pt x="1607419" y="250257"/>
                  </a:cubicBezTo>
                  <a:cubicBezTo>
                    <a:pt x="1597794" y="240632"/>
                    <a:pt x="1587258" y="231838"/>
                    <a:pt x="1578544" y="221381"/>
                  </a:cubicBezTo>
                  <a:cubicBezTo>
                    <a:pt x="1545533" y="181767"/>
                    <a:pt x="1556880" y="157609"/>
                    <a:pt x="1491916" y="125128"/>
                  </a:cubicBezTo>
                  <a:cubicBezTo>
                    <a:pt x="1375571" y="66957"/>
                    <a:pt x="1519772" y="141046"/>
                    <a:pt x="1424539" y="86627"/>
                  </a:cubicBezTo>
                  <a:cubicBezTo>
                    <a:pt x="1412081" y="79508"/>
                    <a:pt x="1398496" y="74496"/>
                    <a:pt x="1386038" y="67377"/>
                  </a:cubicBezTo>
                  <a:cubicBezTo>
                    <a:pt x="1375994" y="61638"/>
                    <a:pt x="1367734" y="52824"/>
                    <a:pt x="1357163" y="48126"/>
                  </a:cubicBezTo>
                  <a:cubicBezTo>
                    <a:pt x="1298822" y="22196"/>
                    <a:pt x="1302187" y="32701"/>
                    <a:pt x="1241659" y="19250"/>
                  </a:cubicBezTo>
                  <a:cubicBezTo>
                    <a:pt x="1231755" y="17049"/>
                    <a:pt x="1222851" y="10883"/>
                    <a:pt x="1212784" y="9625"/>
                  </a:cubicBezTo>
                  <a:cubicBezTo>
                    <a:pt x="1171274" y="4436"/>
                    <a:pt x="1129365" y="3208"/>
                    <a:pt x="1087655" y="0"/>
                  </a:cubicBezTo>
                  <a:cubicBezTo>
                    <a:pt x="1017070" y="3208"/>
                    <a:pt x="946332" y="3990"/>
                    <a:pt x="875899" y="9625"/>
                  </a:cubicBezTo>
                  <a:cubicBezTo>
                    <a:pt x="843980" y="12178"/>
                    <a:pt x="879108" y="24063"/>
                    <a:pt x="866274" y="288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사각형 설명선 8"/>
            <p:cNvSpPr/>
            <p:nvPr/>
          </p:nvSpPr>
          <p:spPr>
            <a:xfrm>
              <a:off x="724126" y="2966173"/>
              <a:ext cx="2366580" cy="289441"/>
            </a:xfrm>
            <a:prstGeom prst="wedgeRoundRectCallout">
              <a:avLst>
                <a:gd name="adj1" fmla="val -17579"/>
                <a:gd name="adj2" fmla="val 5252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http://www.oracle.com/index.html</a:t>
              </a:r>
              <a:endParaRPr lang="ko-KR" altLang="en-US" sz="1100" dirty="0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1767684" y="3250690"/>
              <a:ext cx="73860" cy="259943"/>
            </a:xfrm>
            <a:custGeom>
              <a:avLst/>
              <a:gdLst>
                <a:gd name="connsiteX0" fmla="*/ 6483 w 73860"/>
                <a:gd name="connsiteY0" fmla="*/ 0 h 259943"/>
                <a:gd name="connsiteX1" fmla="*/ 6483 w 73860"/>
                <a:gd name="connsiteY1" fmla="*/ 259882 h 259943"/>
                <a:gd name="connsiteX2" fmla="*/ 73860 w 73860"/>
                <a:gd name="connsiteY2" fmla="*/ 19250 h 25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60" h="259943">
                  <a:moveTo>
                    <a:pt x="6483" y="0"/>
                  </a:moveTo>
                  <a:cubicBezTo>
                    <a:pt x="868" y="128337"/>
                    <a:pt x="-4747" y="256674"/>
                    <a:pt x="6483" y="259882"/>
                  </a:cubicBezTo>
                  <a:cubicBezTo>
                    <a:pt x="17713" y="263090"/>
                    <a:pt x="45786" y="141170"/>
                    <a:pt x="73860" y="1925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자기 디스크 11"/>
            <p:cNvSpPr/>
            <p:nvPr/>
          </p:nvSpPr>
          <p:spPr>
            <a:xfrm>
              <a:off x="6034208" y="2001418"/>
              <a:ext cx="1377164" cy="876445"/>
            </a:xfrm>
            <a:prstGeom prst="flowChartMagneticDisk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AutoShape 52"/>
            <p:cNvSpPr>
              <a:spLocks noChangeArrowheads="1"/>
            </p:cNvSpPr>
            <p:nvPr/>
          </p:nvSpPr>
          <p:spPr bwMode="auto">
            <a:xfrm>
              <a:off x="6109553" y="2191212"/>
              <a:ext cx="1218177" cy="628525"/>
            </a:xfrm>
            <a:prstGeom prst="flowChartMultidocument">
              <a:avLst/>
            </a:prstGeom>
            <a:noFill/>
            <a:ln w="952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200" dirty="0" smtClean="0">
                  <a:latin typeface="+mj-lt"/>
                </a:rPr>
                <a:t>HTML </a:t>
              </a:r>
              <a:r>
                <a:rPr lang="ko-KR" altLang="en-US" sz="1200" dirty="0" smtClean="0">
                  <a:latin typeface="+mj-lt"/>
                </a:rPr>
                <a:t> 페이지</a:t>
              </a:r>
              <a:r>
                <a:rPr lang="en-US" altLang="ko-KR" sz="1200" dirty="0" smtClean="0">
                  <a:latin typeface="+mj-lt"/>
                </a:rPr>
                <a:t>, </a:t>
              </a:r>
            </a:p>
            <a:p>
              <a:pPr algn="ctr"/>
              <a:r>
                <a:rPr lang="ko-KR" altLang="en-US" sz="1200" dirty="0" smtClean="0">
                  <a:latin typeface="+mj-lt"/>
                </a:rPr>
                <a:t>이미지</a:t>
              </a:r>
              <a:r>
                <a:rPr lang="en-US" altLang="ko-KR" sz="1200" dirty="0" smtClean="0">
                  <a:latin typeface="+mj-lt"/>
                </a:rPr>
                <a:t>, </a:t>
              </a:r>
              <a:r>
                <a:rPr lang="ko-KR" altLang="en-US" sz="1200" dirty="0" smtClean="0">
                  <a:latin typeface="+mj-lt"/>
                </a:rPr>
                <a:t>동영상</a:t>
              </a:r>
              <a:endParaRPr lang="en-US" altLang="ko-KR" sz="1200" dirty="0">
                <a:latin typeface="+mj-lt"/>
              </a:endParaRPr>
            </a:p>
          </p:txBody>
        </p:sp>
        <p:sp>
          <p:nvSpPr>
            <p:cNvPr id="15" name="Rectangle 54"/>
            <p:cNvSpPr>
              <a:spLocks noChangeArrowheads="1"/>
            </p:cNvSpPr>
            <p:nvPr/>
          </p:nvSpPr>
          <p:spPr bwMode="auto">
            <a:xfrm>
              <a:off x="6108814" y="3371081"/>
              <a:ext cx="1339850" cy="15700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1400" dirty="0">
                  <a:latin typeface="+mj-lt"/>
                </a:rPr>
                <a:t>웹 </a:t>
              </a:r>
              <a:r>
                <a:rPr lang="ko-KR" altLang="en-US" sz="1400" dirty="0" smtClean="0">
                  <a:latin typeface="+mj-lt"/>
                </a:rPr>
                <a:t>서버</a:t>
              </a:r>
              <a:endParaRPr lang="ko-KR" altLang="en-US" sz="1400" dirty="0">
                <a:latin typeface="+mj-lt"/>
              </a:endParaRPr>
            </a:p>
          </p:txBody>
        </p:sp>
        <p:sp>
          <p:nvSpPr>
            <p:cNvPr id="16" name="Text Box 57"/>
            <p:cNvSpPr txBox="1">
              <a:spLocks noChangeArrowheads="1"/>
            </p:cNvSpPr>
            <p:nvPr/>
          </p:nvSpPr>
          <p:spPr bwMode="auto">
            <a:xfrm>
              <a:off x="3177404" y="4089742"/>
              <a:ext cx="2462534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3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. </a:t>
              </a:r>
              <a:r>
                <a:rPr lang="en-US" altLang="ko-KR" sz="1200" dirty="0">
                  <a:latin typeface="+mj-lt"/>
                  <a:ea typeface="돋움체" pitchFamily="49" charset="-127"/>
                </a:rPr>
                <a:t>HTML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페이지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(index.html)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 요청</a:t>
              </a:r>
              <a:endParaRPr lang="ko-KR" altLang="en-US" sz="1200" dirty="0">
                <a:latin typeface="+mj-lt"/>
                <a:ea typeface="돋움체" pitchFamily="49" charset="-127"/>
              </a:endParaRPr>
            </a:p>
          </p:txBody>
        </p:sp>
        <p:sp>
          <p:nvSpPr>
            <p:cNvPr id="17" name="Text Box 58"/>
            <p:cNvSpPr txBox="1">
              <a:spLocks noChangeArrowheads="1"/>
            </p:cNvSpPr>
            <p:nvPr/>
          </p:nvSpPr>
          <p:spPr bwMode="auto">
            <a:xfrm>
              <a:off x="6259746" y="2874127"/>
              <a:ext cx="152959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marL="98425" indent="-98425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4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. </a:t>
              </a:r>
              <a:r>
                <a:rPr lang="en-US" altLang="ko-KR" sz="1200" dirty="0">
                  <a:latin typeface="+mj-lt"/>
                  <a:ea typeface="돋움체" pitchFamily="49" charset="-127"/>
                </a:rPr>
                <a:t>HTML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페이지</a:t>
              </a:r>
              <a:endParaRPr lang="en-US" altLang="ko-KR" sz="1200" dirty="0" smtClean="0">
                <a:latin typeface="+mj-lt"/>
                <a:ea typeface="돋움체" pitchFamily="49" charset="-127"/>
              </a:endParaRPr>
            </a:p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 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  (index.html)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 읽기</a:t>
              </a:r>
              <a:endParaRPr lang="ko-KR" altLang="en-US" sz="1200" dirty="0">
                <a:latin typeface="+mj-lt"/>
                <a:ea typeface="돋움체" pitchFamily="49" charset="-127"/>
              </a:endParaRPr>
            </a:p>
          </p:txBody>
        </p:sp>
        <p:sp>
          <p:nvSpPr>
            <p:cNvPr id="18" name="Text Box 59"/>
            <p:cNvSpPr txBox="1">
              <a:spLocks noChangeArrowheads="1"/>
            </p:cNvSpPr>
            <p:nvPr/>
          </p:nvSpPr>
          <p:spPr bwMode="auto">
            <a:xfrm>
              <a:off x="3177404" y="4393125"/>
              <a:ext cx="2462534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5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. </a:t>
              </a:r>
              <a:r>
                <a:rPr lang="en-US" altLang="ko-KR" sz="1200" dirty="0">
                  <a:latin typeface="+mj-lt"/>
                  <a:ea typeface="돋움체" pitchFamily="49" charset="-127"/>
                </a:rPr>
                <a:t>HTML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페이지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(index.html)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 전송</a:t>
              </a:r>
              <a:endParaRPr lang="ko-KR" altLang="en-US" sz="1200" dirty="0">
                <a:latin typeface="+mj-lt"/>
                <a:ea typeface="돋움체" pitchFamily="49" charset="-127"/>
              </a:endParaRPr>
            </a:p>
          </p:txBody>
        </p:sp>
        <p:sp>
          <p:nvSpPr>
            <p:cNvPr id="19" name="Text Box 60"/>
            <p:cNvSpPr txBox="1">
              <a:spLocks noChangeArrowheads="1"/>
            </p:cNvSpPr>
            <p:nvPr/>
          </p:nvSpPr>
          <p:spPr bwMode="auto">
            <a:xfrm>
              <a:off x="2871815" y="4863739"/>
              <a:ext cx="1651000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marL="98425" indent="-98425"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6. </a:t>
              </a:r>
              <a:r>
                <a:rPr lang="en-US" altLang="ko-KR" sz="1200" dirty="0">
                  <a:latin typeface="+mj-lt"/>
                  <a:ea typeface="돋움체" pitchFamily="49" charset="-127"/>
                </a:rPr>
                <a:t>HTML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페이지</a:t>
              </a:r>
              <a:endParaRPr lang="en-US" altLang="ko-KR" sz="1200" dirty="0" smtClean="0">
                <a:latin typeface="+mj-lt"/>
                <a:ea typeface="돋움체" pitchFamily="49" charset="-127"/>
              </a:endParaRPr>
            </a:p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 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 </a:t>
              </a:r>
              <a:r>
                <a:rPr lang="ko-KR" altLang="en-US" sz="1200" dirty="0">
                  <a:latin typeface="+mj-lt"/>
                  <a:ea typeface="돋움체" pitchFamily="49" charset="-127"/>
                </a:rPr>
                <a:t>해독 및 출력</a:t>
              </a:r>
            </a:p>
          </p:txBody>
        </p:sp>
        <p:sp>
          <p:nvSpPr>
            <p:cNvPr id="21" name="Text Box 57"/>
            <p:cNvSpPr txBox="1">
              <a:spLocks noChangeArrowheads="1"/>
            </p:cNvSpPr>
            <p:nvPr/>
          </p:nvSpPr>
          <p:spPr bwMode="auto">
            <a:xfrm>
              <a:off x="3177404" y="3255614"/>
              <a:ext cx="2811732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+mj-lt"/>
                  <a:ea typeface="돋움체" pitchFamily="49" charset="-127"/>
                </a:rPr>
                <a:t>1.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웹 서버</a:t>
              </a:r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(www.oracle.com)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 연결 요청</a:t>
              </a:r>
              <a:endParaRPr lang="ko-KR" altLang="en-US" sz="1200" dirty="0">
                <a:latin typeface="+mj-lt"/>
                <a:ea typeface="돋움체" pitchFamily="49" charset="-127"/>
              </a:endParaRPr>
            </a:p>
          </p:txBody>
        </p:sp>
        <p:sp>
          <p:nvSpPr>
            <p:cNvPr id="25" name="Text Box 57"/>
            <p:cNvSpPr txBox="1">
              <a:spLocks noChangeArrowheads="1"/>
            </p:cNvSpPr>
            <p:nvPr/>
          </p:nvSpPr>
          <p:spPr bwMode="auto">
            <a:xfrm>
              <a:off x="3177404" y="3510633"/>
              <a:ext cx="175240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atin typeface="+mj-lt"/>
                  <a:ea typeface="돋움체" pitchFamily="49" charset="-127"/>
                </a:rPr>
                <a:t>2. </a:t>
              </a:r>
              <a:r>
                <a:rPr lang="ko-KR" altLang="en-US" sz="1200" dirty="0" smtClean="0">
                  <a:latin typeface="+mj-lt"/>
                  <a:ea typeface="돋움체" pitchFamily="49" charset="-127"/>
                </a:rPr>
                <a:t>웹 서버에 연결 수</a:t>
              </a:r>
              <a:r>
                <a:rPr lang="ko-KR" altLang="en-US" sz="1200" dirty="0">
                  <a:latin typeface="+mj-lt"/>
                  <a:ea typeface="돋움체" pitchFamily="49" charset="-127"/>
                </a:rPr>
                <a:t>락</a:t>
              </a:r>
            </a:p>
          </p:txBody>
        </p:sp>
        <p:cxnSp>
          <p:nvCxnSpPr>
            <p:cNvPr id="3075" name="직선 화살표 연결선 3074"/>
            <p:cNvCxnSpPr/>
            <p:nvPr/>
          </p:nvCxnSpPr>
          <p:spPr>
            <a:xfrm>
              <a:off x="2771800" y="3501008"/>
              <a:ext cx="3337753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2775161" y="3767032"/>
              <a:ext cx="3334392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2771800" y="4365104"/>
              <a:ext cx="3337753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2771800" y="4648144"/>
              <a:ext cx="3337753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8" name="직선 화살표 연결선 3077"/>
            <p:cNvCxnSpPr/>
            <p:nvPr/>
          </p:nvCxnSpPr>
          <p:spPr>
            <a:xfrm flipV="1">
              <a:off x="6278996" y="2861610"/>
              <a:ext cx="0" cy="509472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1" name="자유형 3080"/>
            <p:cNvSpPr/>
            <p:nvPr/>
          </p:nvSpPr>
          <p:spPr>
            <a:xfrm>
              <a:off x="2231829" y="4755968"/>
              <a:ext cx="695992" cy="473231"/>
            </a:xfrm>
            <a:custGeom>
              <a:avLst/>
              <a:gdLst>
                <a:gd name="connsiteX0" fmla="*/ 529390 w 695992"/>
                <a:gd name="connsiteY0" fmla="*/ 125128 h 358412"/>
                <a:gd name="connsiteX1" fmla="*/ 664143 w 695992"/>
                <a:gd name="connsiteY1" fmla="*/ 356135 h 358412"/>
                <a:gd name="connsiteX2" fmla="*/ 0 w 695992"/>
                <a:gd name="connsiteY2" fmla="*/ 0 h 35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5992" h="358412">
                  <a:moveTo>
                    <a:pt x="529390" y="125128"/>
                  </a:moveTo>
                  <a:cubicBezTo>
                    <a:pt x="640882" y="251059"/>
                    <a:pt x="752375" y="376990"/>
                    <a:pt x="664143" y="356135"/>
                  </a:cubicBezTo>
                  <a:cubicBezTo>
                    <a:pt x="575911" y="335280"/>
                    <a:pt x="287955" y="167640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5" name="TextBox 3084"/>
            <p:cNvSpPr txBox="1"/>
            <p:nvPr/>
          </p:nvSpPr>
          <p:spPr>
            <a:xfrm>
              <a:off x="6180850" y="5131045"/>
              <a:ext cx="1338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oracle </a:t>
              </a:r>
              <a:r>
                <a:rPr lang="ko-KR" altLang="en-US" sz="1400" dirty="0" smtClean="0"/>
                <a:t>웹 서버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02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HTML(</a:t>
            </a:r>
            <a:r>
              <a:rPr lang="en-US" altLang="ko-KR" sz="2000" dirty="0" err="1" smtClean="0"/>
              <a:t>HyperText</a:t>
            </a:r>
            <a:r>
              <a:rPr lang="en-US" altLang="ko-KR" sz="2000" dirty="0" smtClean="0"/>
              <a:t> Markup Language)</a:t>
            </a:r>
          </a:p>
          <a:p>
            <a:pPr marL="0" indent="0">
              <a:buNone/>
            </a:pPr>
            <a:r>
              <a:rPr lang="en-US" altLang="ko-KR" sz="2000" dirty="0" smtClean="0"/>
              <a:t>=&gt; </a:t>
            </a:r>
            <a:r>
              <a:rPr lang="ko-KR" altLang="en-US" sz="2000" dirty="0" smtClean="0"/>
              <a:t>웹 문서를 작성하는 태그 언어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=&gt; &lt;!DOCTYPE&gt; </a:t>
            </a:r>
            <a:r>
              <a:rPr lang="ko-KR" altLang="en-US" sz="2000" dirty="0" smtClean="0"/>
              <a:t>선언과 </a:t>
            </a:r>
            <a:r>
              <a:rPr lang="ko-KR" altLang="en-US" sz="2000" dirty="0" err="1" smtClean="0"/>
              <a:t>주석문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헤드부분과 바디부분으로 구성됨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&lt;html&gt;,&lt;head&gt;,&lt;title&gt;,&lt;body&gt;</a:t>
            </a:r>
            <a:r>
              <a:rPr lang="ko-KR" altLang="en-US" sz="2000" dirty="0" smtClean="0"/>
              <a:t>태그는 </a:t>
            </a:r>
            <a:r>
              <a:rPr lang="en-US" altLang="ko-KR" sz="2000" dirty="0" smtClean="0"/>
              <a:t>HTML5</a:t>
            </a:r>
            <a:r>
              <a:rPr lang="ko-KR" altLang="en-US" sz="2000" dirty="0" smtClean="0"/>
              <a:t>의 필수 태그들</a:t>
            </a:r>
            <a:r>
              <a:rPr lang="en-US" altLang="ko-KR" sz="2000" dirty="0" smtClean="0"/>
              <a:t>!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시작태그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&lt;head&gt;/&lt;/head&gt;</a:t>
            </a:r>
            <a:r>
              <a:rPr lang="ko-KR" altLang="en-US" sz="2000" dirty="0" smtClean="0"/>
              <a:t>부분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=&gt; </a:t>
            </a:r>
            <a:r>
              <a:rPr lang="ko-KR" altLang="en-US" sz="2000" dirty="0" smtClean="0"/>
              <a:t>문서의 제목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본문을 설명하는 태그들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 smtClean="0"/>
              <a:t>&lt;body&gt;/&lt;/body&gt;</a:t>
            </a:r>
            <a:r>
              <a:rPr lang="ko-KR" altLang="en-US" sz="2000" dirty="0" smtClean="0"/>
              <a:t>부분</a:t>
            </a:r>
            <a:endParaRPr lang="en-US" altLang="ko-KR" sz="2000" dirty="0" smtClean="0"/>
          </a:p>
          <a:p>
            <a:pPr>
              <a:buFont typeface="Symbol"/>
              <a:buChar char="Þ"/>
            </a:pPr>
            <a:r>
              <a:rPr lang="ko-KR" altLang="en-US" sz="2000" dirty="0" smtClean="0"/>
              <a:t>문서의 본문을 </a:t>
            </a:r>
            <a:r>
              <a:rPr lang="en-US" altLang="ko-KR" sz="2000" dirty="0" smtClean="0"/>
              <a:t>body</a:t>
            </a:r>
            <a:r>
              <a:rPr lang="ko-KR" altLang="en-US" sz="2000" dirty="0" smtClean="0"/>
              <a:t>부분으로 둘러싼다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7695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웹 페이지 구성 </a:t>
            </a:r>
            <a:r>
              <a:rPr lang="en-US" altLang="ko-KR" sz="2000" dirty="0"/>
              <a:t>3 </a:t>
            </a:r>
            <a:r>
              <a:rPr lang="ko-KR" altLang="en-US" sz="2000" dirty="0"/>
              <a:t>요소</a:t>
            </a:r>
            <a:endParaRPr lang="en-US" altLang="ko-KR" sz="2000" dirty="0"/>
          </a:p>
          <a:p>
            <a:pPr lvl="1"/>
            <a:r>
              <a:rPr lang="ko-KR" altLang="en-US" sz="2000" dirty="0"/>
              <a:t>웹 페이지의 구조와 내용 </a:t>
            </a:r>
            <a:r>
              <a:rPr lang="en-US" altLang="ko-KR" sz="2000" dirty="0"/>
              <a:t>- HTML </a:t>
            </a:r>
            <a:endParaRPr lang="ko-KR" altLang="en-US" sz="2000" dirty="0"/>
          </a:p>
          <a:p>
            <a:pPr lvl="1"/>
            <a:r>
              <a:rPr lang="ko-KR" altLang="en-US" sz="2000" dirty="0"/>
              <a:t>웹 페이지의 모양 </a:t>
            </a:r>
            <a:r>
              <a:rPr lang="en-US" altLang="ko-KR" sz="2000" dirty="0"/>
              <a:t>- CSS(Cascading Style Sheet) </a:t>
            </a:r>
            <a:endParaRPr lang="ko-KR" altLang="en-US" sz="2000" dirty="0"/>
          </a:p>
          <a:p>
            <a:pPr lvl="1"/>
            <a:r>
              <a:rPr lang="ko-KR" altLang="en-US" sz="2000" dirty="0"/>
              <a:t>웹 페이지의 행동 및 응용 프로그램 </a:t>
            </a:r>
            <a:r>
              <a:rPr lang="en-US" altLang="ko-KR" sz="2000" dirty="0"/>
              <a:t>– </a:t>
            </a:r>
            <a:r>
              <a:rPr lang="en-US" altLang="ko-KR" sz="2000" dirty="0" err="1"/>
              <a:t>Javascript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5968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618059" y="107960"/>
            <a:ext cx="8153400" cy="7524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HTML5 </a:t>
            </a:r>
            <a:r>
              <a:rPr lang="ko-KR" altLang="en-US" dirty="0"/>
              <a:t>이전의 웹과 </a:t>
            </a:r>
            <a:r>
              <a:rPr lang="en-US" altLang="ko-KR" dirty="0" smtClean="0"/>
              <a:t>HTML5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83569" y="836712"/>
            <a:ext cx="8064895" cy="5780221"/>
            <a:chOff x="683569" y="836712"/>
            <a:chExt cx="8064895" cy="5780221"/>
          </a:xfrm>
        </p:grpSpPr>
        <p:sp>
          <p:nvSpPr>
            <p:cNvPr id="55" name="직사각형 54"/>
            <p:cNvSpPr/>
            <p:nvPr/>
          </p:nvSpPr>
          <p:spPr>
            <a:xfrm>
              <a:off x="683569" y="836712"/>
              <a:ext cx="3528392" cy="5472608"/>
            </a:xfrm>
            <a:prstGeom prst="rect">
              <a:avLst/>
            </a:prstGeom>
            <a:solidFill>
              <a:schemeClr val="bg1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964577" y="844481"/>
              <a:ext cx="3783887" cy="5472608"/>
            </a:xfrm>
            <a:prstGeom prst="rect">
              <a:avLst/>
            </a:prstGeom>
            <a:solidFill>
              <a:schemeClr val="bg1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5067917" y="4437112"/>
              <a:ext cx="3572128" cy="180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827585" y="4437112"/>
              <a:ext cx="3240360" cy="180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1717577" y="1196752"/>
              <a:ext cx="1296144" cy="457340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기존 웹 페이지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331642" y="1925374"/>
              <a:ext cx="2081201" cy="56752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웹 브라우저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562153" y="2768721"/>
              <a:ext cx="1620180" cy="3600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Active-X/</a:t>
              </a:r>
              <a:r>
                <a:rPr lang="ko-KR" altLang="en-US" sz="1050" dirty="0" err="1" smtClean="0">
                  <a:solidFill>
                    <a:schemeClr val="tx1"/>
                  </a:solidFill>
                </a:rPr>
                <a:t>플래시여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러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 플러그인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028276" y="3056753"/>
              <a:ext cx="2866365" cy="1277974"/>
              <a:chOff x="1172291" y="3272777"/>
              <a:chExt cx="2866365" cy="127797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356302" y="4319919"/>
                <a:ext cx="415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게임</a:t>
                </a:r>
                <a:endParaRPr lang="ko-KR" altLang="en-US" sz="900" dirty="0"/>
              </a:p>
            </p:txBody>
          </p:sp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2291" y="3702787"/>
                <a:ext cx="874396" cy="4954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5985" y="3637551"/>
                <a:ext cx="862671" cy="5761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5736" y="3717032"/>
                <a:ext cx="817984" cy="6206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3175985" y="4206280"/>
                <a:ext cx="7617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애니메이션</a:t>
                </a:r>
                <a:endParaRPr lang="ko-KR" altLang="en-US" sz="9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344031" y="4178112"/>
                <a:ext cx="53091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동영</a:t>
                </a:r>
                <a:r>
                  <a:rPr lang="ko-KR" altLang="en-US" sz="900" dirty="0"/>
                  <a:t>상</a:t>
                </a:r>
              </a:p>
            </p:txBody>
          </p:sp>
          <p:cxnSp>
            <p:nvCxnSpPr>
              <p:cNvPr id="15" name="직선 화살표 연결선 14"/>
              <p:cNvCxnSpPr>
                <a:stCxn id="5" idx="4"/>
                <a:endCxn id="7" idx="0"/>
              </p:cNvCxnSpPr>
              <p:nvPr/>
            </p:nvCxnSpPr>
            <p:spPr>
              <a:xfrm flipH="1">
                <a:off x="1609489" y="3272777"/>
                <a:ext cx="906769" cy="43001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>
                <a:stCxn id="5" idx="4"/>
                <a:endCxn id="1031" idx="0"/>
              </p:cNvCxnSpPr>
              <p:nvPr/>
            </p:nvCxnSpPr>
            <p:spPr>
              <a:xfrm>
                <a:off x="2516258" y="3272777"/>
                <a:ext cx="88470" cy="4442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>
                <a:stCxn id="5" idx="4"/>
                <a:endCxn id="1030" idx="0"/>
              </p:cNvCxnSpPr>
              <p:nvPr/>
            </p:nvCxnSpPr>
            <p:spPr>
              <a:xfrm>
                <a:off x="2516258" y="3272777"/>
                <a:ext cx="1091063" cy="3647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직선 화살표 연결선 29"/>
            <p:cNvCxnSpPr>
              <a:stCxn id="8" idx="2"/>
              <a:endCxn id="5" idx="0"/>
            </p:cNvCxnSpPr>
            <p:nvPr/>
          </p:nvCxnSpPr>
          <p:spPr>
            <a:xfrm>
              <a:off x="2372243" y="2492896"/>
              <a:ext cx="0" cy="2758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직선 화살표 연결선 1033"/>
            <p:cNvCxnSpPr>
              <a:stCxn id="4" idx="2"/>
              <a:endCxn id="8" idx="0"/>
            </p:cNvCxnSpPr>
            <p:nvPr/>
          </p:nvCxnSpPr>
          <p:spPr>
            <a:xfrm>
              <a:off x="2365649" y="1654092"/>
              <a:ext cx="6594" cy="271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순서도: 처리 48"/>
            <p:cNvSpPr/>
            <p:nvPr/>
          </p:nvSpPr>
          <p:spPr>
            <a:xfrm>
              <a:off x="6100145" y="1213511"/>
              <a:ext cx="1296144" cy="457340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HTML5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로 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만든 웹 페이지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714210" y="1942133"/>
              <a:ext cx="2081201" cy="56752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HTML5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를 지원하는 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웹 브라우저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2" name="직선 화살표 연결선 51"/>
            <p:cNvCxnSpPr>
              <a:stCxn id="49" idx="2"/>
              <a:endCxn id="50" idx="0"/>
            </p:cNvCxnSpPr>
            <p:nvPr/>
          </p:nvCxnSpPr>
          <p:spPr>
            <a:xfrm>
              <a:off x="6748217" y="1670851"/>
              <a:ext cx="6594" cy="271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0" name="Picture 1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1" y="4568875"/>
              <a:ext cx="646145" cy="1207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1" name="Picture 1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024" y="4530428"/>
              <a:ext cx="1025020" cy="1253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2" name="Picture 17" descr="http://www.pamundo.com/article/183536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1343" y="4689299"/>
              <a:ext cx="1360990" cy="10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17" descr="http://www.pamundo.com/article/18353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9" y="4568876"/>
              <a:ext cx="1337011" cy="101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Box 76"/>
            <p:cNvSpPr txBox="1"/>
            <p:nvPr/>
          </p:nvSpPr>
          <p:spPr>
            <a:xfrm>
              <a:off x="1970033" y="5928372"/>
              <a:ext cx="9813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PC </a:t>
              </a:r>
              <a:r>
                <a:rPr lang="ko-KR" altLang="en-US" sz="900" dirty="0" smtClean="0"/>
                <a:t>에서만 지원</a:t>
              </a:r>
              <a:endParaRPr lang="ko-KR" altLang="en-US" sz="9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838808" y="5928372"/>
              <a:ext cx="21130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 smtClean="0"/>
                <a:t>태블릿</a:t>
              </a:r>
              <a:r>
                <a:rPr lang="en-US" altLang="ko-KR" sz="900" dirty="0" smtClean="0"/>
                <a:t>/</a:t>
              </a:r>
              <a:r>
                <a:rPr lang="ko-KR" altLang="en-US" sz="900" dirty="0" err="1" smtClean="0"/>
                <a:t>스마튼폰</a:t>
              </a:r>
              <a:r>
                <a:rPr lang="en-US" altLang="ko-KR" sz="900" dirty="0" smtClean="0"/>
                <a:t>/PC</a:t>
              </a:r>
              <a:r>
                <a:rPr lang="ko-KR" altLang="en-US" sz="900" dirty="0" smtClean="0"/>
                <a:t>에 관계없이 지원</a:t>
              </a:r>
              <a:endParaRPr lang="ko-KR" altLang="en-US" sz="900" dirty="0"/>
            </a:p>
          </p:txBody>
        </p:sp>
        <p:cxnSp>
          <p:nvCxnSpPr>
            <p:cNvPr id="1054" name="직선 연결선 1053"/>
            <p:cNvCxnSpPr/>
            <p:nvPr/>
          </p:nvCxnSpPr>
          <p:spPr>
            <a:xfrm>
              <a:off x="755577" y="4334727"/>
              <a:ext cx="338437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그룹 91"/>
            <p:cNvGrpSpPr/>
            <p:nvPr/>
          </p:nvGrpSpPr>
          <p:grpSpPr>
            <a:xfrm>
              <a:off x="5450052" y="2437647"/>
              <a:ext cx="2866365" cy="1888538"/>
              <a:chOff x="1172291" y="2662213"/>
              <a:chExt cx="2866365" cy="1888538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2356302" y="4319919"/>
                <a:ext cx="415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게임</a:t>
                </a:r>
                <a:endParaRPr lang="ko-KR" altLang="en-US" sz="900" dirty="0"/>
              </a:p>
            </p:txBody>
          </p:sp>
          <p:pic>
            <p:nvPicPr>
              <p:cNvPr id="94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2291" y="3702787"/>
                <a:ext cx="874396" cy="4954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95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5985" y="3637551"/>
                <a:ext cx="862671" cy="5761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96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5736" y="3717032"/>
                <a:ext cx="817984" cy="6206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3175985" y="4206280"/>
                <a:ext cx="7617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애니메이션</a:t>
                </a:r>
                <a:endParaRPr lang="ko-KR" altLang="en-US" sz="9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344031" y="4178112"/>
                <a:ext cx="53091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동영</a:t>
                </a:r>
                <a:r>
                  <a:rPr lang="ko-KR" altLang="en-US" sz="900" dirty="0"/>
                  <a:t>상</a:t>
                </a:r>
              </a:p>
            </p:txBody>
          </p:sp>
          <p:cxnSp>
            <p:nvCxnSpPr>
              <p:cNvPr id="99" name="직선 화살표 연결선 98"/>
              <p:cNvCxnSpPr>
                <a:stCxn id="50" idx="2"/>
                <a:endCxn id="94" idx="0"/>
              </p:cNvCxnSpPr>
              <p:nvPr/>
            </p:nvCxnSpPr>
            <p:spPr>
              <a:xfrm flipH="1">
                <a:off x="1609489" y="2662213"/>
                <a:ext cx="867561" cy="10405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화살표 연결선 99"/>
              <p:cNvCxnSpPr>
                <a:stCxn id="50" idx="2"/>
                <a:endCxn id="96" idx="0"/>
              </p:cNvCxnSpPr>
              <p:nvPr/>
            </p:nvCxnSpPr>
            <p:spPr>
              <a:xfrm>
                <a:off x="2477050" y="2662213"/>
                <a:ext cx="127678" cy="10548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/>
              <p:cNvCxnSpPr>
                <a:stCxn id="50" idx="2"/>
                <a:endCxn id="95" idx="0"/>
              </p:cNvCxnSpPr>
              <p:nvPr/>
            </p:nvCxnSpPr>
            <p:spPr>
              <a:xfrm>
                <a:off x="2477050" y="2662213"/>
                <a:ext cx="1130271" cy="9753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직선 연결선 101"/>
            <p:cNvCxnSpPr/>
            <p:nvPr/>
          </p:nvCxnSpPr>
          <p:spPr>
            <a:xfrm>
              <a:off x="5004049" y="4326185"/>
              <a:ext cx="363599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오른쪽 화살표 53"/>
            <p:cNvSpPr/>
            <p:nvPr/>
          </p:nvSpPr>
          <p:spPr>
            <a:xfrm>
              <a:off x="4211961" y="3802785"/>
              <a:ext cx="752616" cy="26617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63899" y="6355323"/>
              <a:ext cx="15552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(a) HTML5 </a:t>
              </a:r>
              <a:r>
                <a:rPr lang="ko-KR" altLang="en-US" sz="1100" b="1" dirty="0" smtClean="0"/>
                <a:t>이전의 웹</a:t>
              </a:r>
              <a:endParaRPr lang="ko-KR" altLang="en-US" sz="11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28644" y="6355323"/>
              <a:ext cx="17075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(b) HTML5</a:t>
              </a:r>
              <a:r>
                <a:rPr lang="ko-KR" altLang="en-US" sz="1100" b="1" dirty="0" smtClean="0"/>
                <a:t>를 도입한 웹</a:t>
              </a:r>
              <a:endParaRPr lang="ko-KR" altLang="en-US" sz="1100" b="1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V="1">
              <a:off x="3174249" y="1425422"/>
              <a:ext cx="2713001" cy="16759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3533043" y="2192376"/>
              <a:ext cx="2088749" cy="16760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V="1">
              <a:off x="3434076" y="2948741"/>
              <a:ext cx="2187716" cy="25953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047260" y="264561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>
                  <a:solidFill>
                    <a:srgbClr val="FF0000"/>
                  </a:solidFill>
                </a:rPr>
                <a:t>필요없음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직선 화살표 연결선 55"/>
            <p:cNvCxnSpPr>
              <a:endCxn id="122" idx="1"/>
            </p:cNvCxnSpPr>
            <p:nvPr/>
          </p:nvCxnSpPr>
          <p:spPr>
            <a:xfrm>
              <a:off x="3635897" y="5337212"/>
              <a:ext cx="1432020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280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1770</Words>
  <Application>Microsoft Office PowerPoint</Application>
  <PresentationFormat>화면 슬라이드 쇼(4:3)</PresentationFormat>
  <Paragraphs>483</Paragraphs>
  <Slides>27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HTML/CSS</vt:lpstr>
      <vt:lpstr>HTML5 개요</vt:lpstr>
      <vt:lpstr>웹 서버와 웹 클라이언트</vt:lpstr>
      <vt:lpstr>웹 사이트 구축</vt:lpstr>
      <vt:lpstr>웹 페이지의 주소, URL</vt:lpstr>
      <vt:lpstr>웹 브라우저와 웹 서버 사이의 통신, HTTP</vt:lpstr>
      <vt:lpstr>HTML5 개요</vt:lpstr>
      <vt:lpstr>HTML5 개요</vt:lpstr>
      <vt:lpstr>HTML5 이전의 웹과 HTML5</vt:lpstr>
      <vt:lpstr>HTML 페이지 기본</vt:lpstr>
      <vt:lpstr>예제 2-1 웹 페이지 타이틀 달기</vt:lpstr>
      <vt:lpstr>HTML5 개요</vt:lpstr>
      <vt:lpstr>HTML5 개요</vt:lpstr>
      <vt:lpstr>문자, 기호, 심볼 입력</vt:lpstr>
      <vt:lpstr> 특수 문자, 기호, 심볼 삽입</vt:lpstr>
      <vt:lpstr>&lt;pre&gt; 개발자의 포맷 그대로 출력</vt:lpstr>
      <vt:lpstr>리스트 만들기</vt:lpstr>
      <vt:lpstr>정의 리스트 만들기</vt:lpstr>
      <vt:lpstr>표 만들기, &lt;table&gt;</vt:lpstr>
      <vt:lpstr>하이퍼링크 만들기</vt:lpstr>
      <vt:lpstr>HTML5의 문서 구조화</vt:lpstr>
      <vt:lpstr>HTML시맨틱 태그로 구조화한 웹페이지 </vt:lpstr>
      <vt:lpstr>시맨틱 태그</vt:lpstr>
      <vt:lpstr>시맨틱 태그 사례</vt:lpstr>
      <vt:lpstr>웹 폼</vt:lpstr>
      <vt:lpstr>HTML에서의 색 표현</vt:lpstr>
      <vt:lpstr>HTML5 개요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</dc:title>
  <dc:creator>USER</dc:creator>
  <cp:lastModifiedBy>Windows 사용자</cp:lastModifiedBy>
  <cp:revision>17</cp:revision>
  <dcterms:created xsi:type="dcterms:W3CDTF">2020-05-30T11:53:48Z</dcterms:created>
  <dcterms:modified xsi:type="dcterms:W3CDTF">2020-08-05T08:42:06Z</dcterms:modified>
</cp:coreProperties>
</file>