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15" r:id="rId2"/>
    <p:sldId id="417" r:id="rId3"/>
    <p:sldId id="418" r:id="rId4"/>
    <p:sldId id="481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399" r:id="rId24"/>
    <p:sldId id="440" r:id="rId25"/>
    <p:sldId id="441" r:id="rId26"/>
    <p:sldId id="442" r:id="rId27"/>
    <p:sldId id="443" r:id="rId28"/>
    <p:sldId id="444" r:id="rId29"/>
    <p:sldId id="445" r:id="rId30"/>
    <p:sldId id="483" r:id="rId31"/>
    <p:sldId id="488" r:id="rId32"/>
    <p:sldId id="482" r:id="rId33"/>
    <p:sldId id="489" r:id="rId34"/>
    <p:sldId id="446" r:id="rId35"/>
    <p:sldId id="447" r:id="rId36"/>
    <p:sldId id="484" r:id="rId37"/>
    <p:sldId id="486" r:id="rId38"/>
    <p:sldId id="487" r:id="rId39"/>
    <p:sldId id="448" r:id="rId40"/>
    <p:sldId id="400" r:id="rId41"/>
    <p:sldId id="449" r:id="rId42"/>
    <p:sldId id="450" r:id="rId43"/>
    <p:sldId id="451" r:id="rId44"/>
    <p:sldId id="452" r:id="rId45"/>
    <p:sldId id="453" r:id="rId46"/>
    <p:sldId id="439" r:id="rId47"/>
    <p:sldId id="458" r:id="rId48"/>
    <p:sldId id="401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1638" autoAdjust="0"/>
  </p:normalViewPr>
  <p:slideViewPr>
    <p:cSldViewPr>
      <p:cViewPr varScale="1">
        <p:scale>
          <a:sx n="106" d="100"/>
          <a:sy n="106" d="100"/>
        </p:scale>
        <p:origin x="1956" y="96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274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580B1-AD54-4F3C-BBE9-FD9148A80DB9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7129F-5403-4CE8-B859-0158DDB22B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name,bookname</a:t>
            </a:r>
            <a:endParaRPr lang="en-US" altLang="ko-KR" dirty="0" smtClean="0"/>
          </a:p>
          <a:p>
            <a:r>
              <a:rPr lang="en-US" altLang="ko-KR" dirty="0" smtClean="0"/>
              <a:t>from orders od</a:t>
            </a:r>
          </a:p>
          <a:p>
            <a:r>
              <a:rPr lang="en-US" altLang="ko-KR" dirty="0" smtClean="0"/>
              <a:t>inner join customer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od.custid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cs.custid</a:t>
            </a:r>
            <a:endParaRPr lang="en-US" altLang="ko-KR" dirty="0" smtClean="0"/>
          </a:p>
          <a:p>
            <a:r>
              <a:rPr lang="en-US" altLang="ko-KR" dirty="0" smtClean="0"/>
              <a:t>inner join book </a:t>
            </a:r>
            <a:r>
              <a:rPr lang="en-US" altLang="ko-KR" dirty="0" err="1" smtClean="0"/>
              <a:t>bk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od.bookid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bk.bookid</a:t>
            </a:r>
            <a:endParaRPr lang="en-US" altLang="ko-KR" dirty="0" smtClean="0"/>
          </a:p>
          <a:p>
            <a:r>
              <a:rPr lang="en-US" altLang="ko-KR" dirty="0" smtClean="0"/>
              <a:t>where price=20000;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정수현 타입의 </a:t>
            </a:r>
            <a:r>
              <a:rPr lang="ko-KR" altLang="en-US" baseline="0" dirty="0" err="1" smtClean="0"/>
              <a:t>가변형</a:t>
            </a:r>
            <a:endParaRPr lang="en-US" altLang="ko-KR" baseline="0" dirty="0" smtClean="0"/>
          </a:p>
          <a:p>
            <a:r>
              <a:rPr lang="en-US" altLang="ko-KR" baseline="0" dirty="0" smtClean="0"/>
              <a:t>Number(5,2) : </a:t>
            </a:r>
            <a:r>
              <a:rPr lang="ko-KR" altLang="en-US" baseline="0" dirty="0" smtClean="0"/>
              <a:t>정수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자리 소수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자리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1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-- ERROR </a:t>
            </a:r>
            <a:r>
              <a:rPr lang="ko-KR" altLang="en-US" dirty="0" smtClean="0"/>
              <a:t>솔루션</a:t>
            </a:r>
          </a:p>
          <a:p>
            <a:r>
              <a:rPr lang="en-US" altLang="ko-KR" dirty="0" smtClean="0"/>
              <a:t>create SEQUENCE SEQ_TEST3</a:t>
            </a:r>
          </a:p>
          <a:p>
            <a:r>
              <a:rPr lang="en-US" altLang="ko-KR" dirty="0" smtClean="0"/>
              <a:t>INCREMENT by 1</a:t>
            </a:r>
          </a:p>
          <a:p>
            <a:r>
              <a:rPr lang="en-US" altLang="ko-KR" dirty="0" smtClean="0"/>
              <a:t>START WITH 1</a:t>
            </a:r>
          </a:p>
          <a:p>
            <a:r>
              <a:rPr lang="en-US" altLang="ko-KR" dirty="0" smtClean="0"/>
              <a:t>MAXVALUE 1000 NOCYCLE NOCACHE;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-- </a:t>
            </a:r>
            <a:r>
              <a:rPr lang="ko-KR" altLang="en-US" dirty="0" smtClean="0"/>
              <a:t>테이블 속성 검색</a:t>
            </a:r>
          </a:p>
          <a:p>
            <a:r>
              <a:rPr lang="en-US" altLang="ko-KR" dirty="0" smtClean="0"/>
              <a:t>DESC </a:t>
            </a:r>
            <a:r>
              <a:rPr lang="en-US" altLang="ko-KR" dirty="0" err="1" smtClean="0"/>
              <a:t>newbook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drop table </a:t>
            </a:r>
            <a:r>
              <a:rPr lang="en-US" altLang="ko-KR" dirty="0" err="1" smtClean="0"/>
              <a:t>newbook</a:t>
            </a:r>
            <a:r>
              <a:rPr lang="en-US" altLang="ko-KR" smtClean="0"/>
              <a:t>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7129F-5403-4CE8-B859-0158DDB22B8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8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008922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1716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068960"/>
            <a:ext cx="4536504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dirty="0"/>
              <a:t>select *</a:t>
            </a:r>
          </a:p>
          <a:p>
            <a:r>
              <a:rPr lang="en-US" altLang="ko-KR" sz="1600" dirty="0"/>
              <a:t>from orders od</a:t>
            </a:r>
          </a:p>
          <a:p>
            <a:r>
              <a:rPr lang="en-US" altLang="ko-KR" sz="1600" dirty="0"/>
              <a:t>inner join customer </a:t>
            </a:r>
            <a:r>
              <a:rPr lang="en-US" altLang="ko-KR" sz="1600" dirty="0" err="1"/>
              <a:t>cs</a:t>
            </a:r>
            <a:r>
              <a:rPr lang="en-US" altLang="ko-KR" sz="1600" dirty="0"/>
              <a:t> on </a:t>
            </a:r>
            <a:r>
              <a:rPr lang="en-US" altLang="ko-KR" sz="1600" dirty="0" err="1"/>
              <a:t>od.custid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cs.custid</a:t>
            </a:r>
            <a:endParaRPr lang="en-US" altLang="ko-KR" sz="1600" dirty="0"/>
          </a:p>
          <a:p>
            <a:r>
              <a:rPr lang="en-US" altLang="ko-KR" sz="1600" dirty="0"/>
              <a:t>inner join book </a:t>
            </a:r>
            <a:r>
              <a:rPr lang="en-US" altLang="ko-KR" sz="1600" dirty="0" err="1"/>
              <a:t>bk</a:t>
            </a:r>
            <a:r>
              <a:rPr lang="en-US" altLang="ko-KR" sz="1600" dirty="0"/>
              <a:t> on </a:t>
            </a:r>
            <a:r>
              <a:rPr lang="en-US" altLang="ko-KR" sz="1600" dirty="0" err="1"/>
              <a:t>od.bookid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bk.bookid</a:t>
            </a:r>
            <a:r>
              <a:rPr lang="en-US" altLang="ko-KR" sz="1600" dirty="0"/>
              <a:t>;</a:t>
            </a: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orders</a:t>
            </a:r>
            <a:r>
              <a:rPr lang="ko-KR" altLang="en-US" dirty="0" smtClean="0"/>
              <a:t>테이블의 외부 조인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72316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821806"/>
            <a:ext cx="5400600" cy="18394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dirty="0" err="1"/>
              <a:t>bookname,saleprice</a:t>
            </a:r>
            <a:endParaRPr lang="en-US" altLang="ko-KR" sz="1600" dirty="0"/>
          </a:p>
          <a:p>
            <a:r>
              <a:rPr lang="en-US" altLang="ko-KR" sz="1600" dirty="0"/>
              <a:t>from book </a:t>
            </a:r>
            <a:r>
              <a:rPr lang="en-US" altLang="ko-KR" sz="1600" dirty="0" err="1"/>
              <a:t>bk</a:t>
            </a:r>
            <a:endParaRPr lang="en-US" altLang="ko-KR" sz="1600" dirty="0"/>
          </a:p>
          <a:p>
            <a:r>
              <a:rPr lang="en-US" altLang="ko-KR" sz="1600" dirty="0"/>
              <a:t>LEFT OUTER JOIN orders od on </a:t>
            </a:r>
            <a:r>
              <a:rPr lang="en-US" altLang="ko-KR" sz="1600" dirty="0" err="1"/>
              <a:t>bk.bookid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od.bookid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select </a:t>
            </a:r>
            <a:r>
              <a:rPr lang="en-US" altLang="ko-KR" sz="1600" dirty="0" err="1"/>
              <a:t>bookname,saleprice</a:t>
            </a:r>
            <a:endParaRPr lang="en-US" altLang="ko-KR" sz="1600" dirty="0"/>
          </a:p>
          <a:p>
            <a:r>
              <a:rPr lang="en-US" altLang="ko-KR" sz="1600" dirty="0"/>
              <a:t>from book </a:t>
            </a:r>
            <a:r>
              <a:rPr lang="en-US" altLang="ko-KR" sz="1600" dirty="0" err="1"/>
              <a:t>bk</a:t>
            </a:r>
            <a:endParaRPr lang="en-US" altLang="ko-KR" sz="1600" dirty="0"/>
          </a:p>
          <a:p>
            <a:r>
              <a:rPr lang="en-US" altLang="ko-KR" sz="1600" dirty="0"/>
              <a:t>RIGHT OUTER JOIN orders od on </a:t>
            </a:r>
            <a:r>
              <a:rPr lang="en-US" altLang="ko-KR" sz="1600" dirty="0" err="1"/>
              <a:t>bk.bookid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od.bookid</a:t>
            </a:r>
            <a:r>
              <a:rPr lang="en-US" altLang="ko-KR" sz="1600" dirty="0"/>
              <a:t>;</a:t>
            </a: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41463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Book)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13885"/>
              </p:ext>
            </p:extLst>
          </p:nvPr>
        </p:nvGraphicFramePr>
        <p:xfrm>
          <a:off x="735807" y="1268760"/>
          <a:ext cx="7652617" cy="189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797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상위 부속질의와 하위 부속질의가 독립적이지 않고 서로 관련을 맺고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MINUS,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MINUS   -- EXCEPT(SQL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85038"/>
            <a:ext cx="704850" cy="657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9592" y="5871755"/>
            <a:ext cx="5770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(TIP:  Oracle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차집합을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MINUS</a:t>
            </a:r>
            <a:r>
              <a:rPr lang="ko-KR" altLang="en-US" sz="1200" dirty="0" smtClean="0"/>
              <a:t>로 하지만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표준에서는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137195"/>
              </p:ext>
            </p:extLst>
          </p:nvPr>
        </p:nvGraphicFramePr>
        <p:xfrm>
          <a:off x="764043" y="1070577"/>
          <a:ext cx="7652617" cy="487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publisher 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233">
                <a:tc>
                  <a:txBody>
                    <a:bodyPr/>
                    <a:lstStyle/>
                    <a:p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5088698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NUMBER,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20149" y="561407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19599" y="5181031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34" y="472383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기본키가 된다면 괄호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복합키를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021" y="1882433"/>
            <a:ext cx="4572000" cy="166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publisher 	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price 	     NUMBER,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8270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021" y="5004214"/>
            <a:ext cx="6768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publisher      VARCHAR(20) 	</a:t>
            </a:r>
            <a:r>
              <a:rPr lang="en-US" altLang="ko-KR" sz="1400" b="1" dirty="0" smtClean="0"/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price 	     NUMBER 	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40825"/>
              </p:ext>
            </p:extLst>
          </p:nvPr>
        </p:nvGraphicFramePr>
        <p:xfrm>
          <a:off x="735807" y="1268760"/>
          <a:ext cx="7652617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phone 	     VARCHAR2(30) 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20472"/>
              </p:ext>
            </p:extLst>
          </p:nvPr>
        </p:nvGraphicFramePr>
        <p:xfrm>
          <a:off x="735807" y="1268760"/>
          <a:ext cx="7652617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 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삭제되거나 수정될 때 취할 수 있는 동작을 지정함</a:t>
            </a:r>
            <a:r>
              <a:rPr lang="en-US" altLang="ko-KR" dirty="0" smtClean="0"/>
              <a:t>. NO ACTION</a:t>
            </a:r>
            <a:r>
              <a:rPr lang="ko-KR" altLang="en-US" dirty="0" smtClean="0"/>
              <a:t>은 어떠한 동작도 취하지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94226"/>
              </p:ext>
            </p:extLst>
          </p:nvPr>
        </p:nvGraphicFramePr>
        <p:xfrm>
          <a:off x="943024" y="3501008"/>
          <a:ext cx="7373392" cy="3044212"/>
        </p:xfrm>
        <a:graphic>
          <a:graphicData uri="http://schemas.openxmlformats.org/drawingml/2006/table">
            <a:tbl>
              <a:tblPr/>
              <a:tblGrid>
                <a:gridCol w="168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732184"/>
              </p:ext>
            </p:extLst>
          </p:nvPr>
        </p:nvGraphicFramePr>
        <p:xfrm>
          <a:off x="713309" y="1268760"/>
          <a:ext cx="7459091" cy="111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68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310236"/>
              </p:ext>
            </p:extLst>
          </p:nvPr>
        </p:nvGraphicFramePr>
        <p:xfrm>
          <a:off x="780778" y="2708920"/>
          <a:ext cx="7459091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224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select count((case when </a:t>
                      </a:r>
                      <a:r>
                        <a:rPr lang="en-US" altLang="ko-KR" sz="16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&gt;=20000 then 1 end)) as VIP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from orders;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21318"/>
              </p:ext>
            </p:extLst>
          </p:nvPr>
        </p:nvGraphicFramePr>
        <p:xfrm>
          <a:off x="785714" y="4149080"/>
          <a:ext cx="7459091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건수와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668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select count((case when </a:t>
                      </a:r>
                      <a:r>
                        <a:rPr lang="en-US" altLang="ko-KR" sz="16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&gt;=20000 then 1 end)) as VIP,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       count((case when </a:t>
                      </a:r>
                      <a:r>
                        <a:rPr lang="en-US" altLang="ko-KR" sz="16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&lt;10000 then 1 end)) as CS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</a:rPr>
                        <a:t>from orders;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SEQUENCE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78909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2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14759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 부여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SEQUENCE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Oracle </a:t>
            </a:r>
            <a:r>
              <a:rPr lang="ko-KR" altLang="en-US" dirty="0"/>
              <a:t>에서는 </a:t>
            </a:r>
            <a:r>
              <a:rPr lang="en-US" altLang="ko-KR" dirty="0" err="1"/>
              <a:t>MySql</a:t>
            </a:r>
            <a:r>
              <a:rPr lang="ko-KR" altLang="en-US" dirty="0"/>
              <a:t>에 있는 </a:t>
            </a:r>
            <a:r>
              <a:rPr lang="en-US" altLang="ko-KR" dirty="0" err="1"/>
              <a:t>Auto_Increment</a:t>
            </a:r>
            <a:r>
              <a:rPr lang="en-US" altLang="ko-KR" dirty="0"/>
              <a:t> </a:t>
            </a:r>
            <a:r>
              <a:rPr lang="ko-KR" altLang="en-US" dirty="0"/>
              <a:t>기능이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   그렇기에 </a:t>
            </a:r>
            <a:r>
              <a:rPr lang="ko-KR" altLang="en-US" dirty="0"/>
              <a:t>자동으로 </a:t>
            </a:r>
            <a:r>
              <a:rPr lang="ko-KR" altLang="en-US" dirty="0" err="1"/>
              <a:t>인덱스값을</a:t>
            </a:r>
            <a:r>
              <a:rPr lang="ko-KR" altLang="en-US" dirty="0"/>
              <a:t> 증가시켜주기 위해서는 시퀀스를 생성해서 </a:t>
            </a:r>
            <a:r>
              <a:rPr lang="ko-KR" altLang="en-US" dirty="0" smtClean="0"/>
              <a:t>사용해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야한다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504961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3272"/>
            <a:ext cx="6696744" cy="192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4029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23" y="3071810"/>
            <a:ext cx="82201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r>
              <a:rPr lang="en-US" altLang="ko-KR" dirty="0" smtClean="0"/>
              <a:t>. 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ALTER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[ADD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[DROP COLUMN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[ADD PRIMARY KEY(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[[ADD┃DROP] </a:t>
            </a:r>
            <a:r>
              <a:rPr lang="ko-KR" altLang="en-US" sz="1200" dirty="0" smtClean="0">
                <a:latin typeface="+mn-ea"/>
                <a:ea typeface="+mn-ea"/>
              </a:rPr>
              <a:t>제약이름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517195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TB_newbook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RENAME to </a:t>
                      </a:r>
                      <a:r>
                        <a:rPr lang="en-US" altLang="ko-KR" sz="1400" dirty="0" err="1" smtClean="0"/>
                        <a:t>TB_newbook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927297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 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varchar2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varchar2(20)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665667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338170"/>
              </p:ext>
            </p:extLst>
          </p:nvPr>
        </p:nvGraphicFramePr>
        <p:xfrm>
          <a:off x="755576" y="5445224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baseline="0" dirty="0" smtClean="0"/>
                        <a:t>DROP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dirty="0" smtClean="0"/>
                        <a:t>COLUMN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iss</a:t>
                      </a:r>
                      <a:r>
                        <a:rPr lang="en-US" altLang="ko-KR" sz="1400" baseline="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645795"/>
              </p:ext>
            </p:extLst>
          </p:nvPr>
        </p:nvGraphicFramePr>
        <p:xfrm>
          <a:off x="755576" y="4365104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iss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변경하시오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RENAME COLUMN </a:t>
                      </a:r>
                      <a:r>
                        <a:rPr lang="en-US" altLang="ko-KR" sz="1400" b="0" dirty="0" err="1" smtClean="0"/>
                        <a:t>isbn</a:t>
                      </a:r>
                      <a:r>
                        <a:rPr lang="en-US" altLang="ko-KR" sz="1400" b="1" dirty="0" smtClean="0"/>
                        <a:t> to </a:t>
                      </a:r>
                      <a:r>
                        <a:rPr lang="en-US" altLang="ko-KR" sz="1400" b="0" dirty="0" err="1" smtClean="0"/>
                        <a:t>iss</a:t>
                      </a:r>
                      <a:r>
                        <a:rPr lang="en-US" altLang="ko-KR" sz="1400" b="1" dirty="0" smtClean="0"/>
                        <a:t>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212884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37767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설정하시오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027394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속성의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삭제하시오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TB_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dirty="0" err="1" smtClean="0"/>
                        <a:t>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568126"/>
              </p:ext>
            </p:extLst>
          </p:nvPr>
        </p:nvGraphicFramePr>
        <p:xfrm>
          <a:off x="735807" y="4365104"/>
          <a:ext cx="765261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테이블네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TB_NewBook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CONSTRAINT </a:t>
                      </a:r>
                      <a:r>
                        <a:rPr lang="en-US" altLang="ko-KR" sz="1400" dirty="0" err="1" smtClean="0"/>
                        <a:t>test_FK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Foreign key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en-US" altLang="ko-KR" sz="1400" b="1" dirty="0" smtClean="0"/>
                        <a:t>References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493362"/>
              </p:ext>
            </p:extLst>
          </p:nvPr>
        </p:nvGraphicFramePr>
        <p:xfrm>
          <a:off x="735807" y="5569495"/>
          <a:ext cx="8084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테이블네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TB_NewBook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CONSTRAINT </a:t>
                      </a:r>
                      <a:r>
                        <a:rPr lang="en-US" altLang="ko-KR" sz="1400" dirty="0" err="1" smtClean="0"/>
                        <a:t>test_FK</a:t>
                      </a:r>
                      <a:r>
                        <a:rPr lang="en-US" altLang="ko-KR" sz="1400" dirty="0" smtClean="0"/>
                        <a:t>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Oracle DB (</a:t>
            </a:r>
            <a:r>
              <a:rPr lang="ko-KR" altLang="en-US" b="0" dirty="0"/>
              <a:t>데이터 베이스</a:t>
            </a:r>
            <a:r>
              <a:rPr lang="en-US" altLang="ko-KR" b="0" dirty="0"/>
              <a:t>) </a:t>
            </a:r>
            <a:r>
              <a:rPr lang="ko-KR" altLang="en-US" b="0" dirty="0"/>
              <a:t>정보 </a:t>
            </a:r>
            <a:r>
              <a:rPr lang="ko-KR" altLang="en-US" b="0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--※ Oracle Version </a:t>
            </a:r>
            <a:r>
              <a:rPr lang="ko-KR" altLang="en-US" sz="1400" dirty="0"/>
              <a:t>확인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 </a:t>
            </a:r>
            <a:r>
              <a:rPr lang="en-US" altLang="ko-KR" sz="1400" b="0" dirty="0"/>
              <a:t>select * from </a:t>
            </a:r>
            <a:r>
              <a:rPr lang="en-US" altLang="ko-KR" sz="1400" b="0" dirty="0" err="1"/>
              <a:t>v$version</a:t>
            </a:r>
            <a:r>
              <a:rPr lang="en-US" altLang="ko-KR" sz="1400" b="0" dirty="0" smtClean="0"/>
              <a:t>;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dirty="0"/>
              <a:t>--※ Oracle SID </a:t>
            </a:r>
            <a:r>
              <a:rPr lang="ko-KR" altLang="en-US" sz="1400" dirty="0"/>
              <a:t>확인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 </a:t>
            </a:r>
            <a:r>
              <a:rPr lang="en-US" altLang="ko-KR" sz="1400" b="0" dirty="0"/>
              <a:t>select instance from </a:t>
            </a:r>
            <a:r>
              <a:rPr lang="en-US" altLang="ko-KR" sz="1400" b="0" dirty="0" err="1"/>
              <a:t>v$thread</a:t>
            </a:r>
            <a:r>
              <a:rPr lang="en-US" altLang="ko-KR" sz="1400" b="0" dirty="0" smtClean="0"/>
              <a:t>;</a:t>
            </a:r>
            <a:r>
              <a:rPr lang="en-US" altLang="ko-KR" sz="1400" b="0" dirty="0"/>
              <a:t> </a:t>
            </a:r>
            <a:br>
              <a:rPr lang="en-US" altLang="ko-KR" sz="1400" b="0" dirty="0"/>
            </a:br>
            <a:r>
              <a:rPr lang="en-US" altLang="ko-KR" sz="1400" dirty="0"/>
              <a:t>--※ Oracle DB_NAME </a:t>
            </a:r>
            <a:r>
              <a:rPr lang="ko-KR" altLang="en-US" sz="1400" dirty="0"/>
              <a:t>확인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  </a:t>
            </a:r>
            <a:r>
              <a:rPr lang="en-US" altLang="ko-KR" sz="1400" b="0" dirty="0"/>
              <a:t>select name from </a:t>
            </a:r>
            <a:r>
              <a:rPr lang="en-US" altLang="ko-KR" sz="1400" b="0" dirty="0" err="1"/>
              <a:t>v$database</a:t>
            </a:r>
            <a:r>
              <a:rPr lang="en-US" altLang="ko-KR" sz="1400" b="0" dirty="0" smtClean="0"/>
              <a:t>;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dirty="0"/>
              <a:t>--※ Oracle User </a:t>
            </a:r>
            <a:r>
              <a:rPr lang="ko-KR" altLang="en-US" sz="1400" dirty="0"/>
              <a:t>확인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  </a:t>
            </a:r>
            <a:r>
              <a:rPr lang="en-US" altLang="ko-KR" sz="1400" b="0" dirty="0"/>
              <a:t>select * from </a:t>
            </a:r>
            <a:r>
              <a:rPr lang="en-US" altLang="ko-KR" sz="1400" b="0" dirty="0" err="1"/>
              <a:t>all_users</a:t>
            </a:r>
            <a:r>
              <a:rPr lang="en-US" altLang="ko-KR" sz="1400" b="0" dirty="0" smtClean="0"/>
              <a:t>;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dirty="0"/>
              <a:t>--※ </a:t>
            </a:r>
            <a:r>
              <a:rPr lang="ko-KR" altLang="en-US" sz="1400" dirty="0"/>
              <a:t>등록된 </a:t>
            </a:r>
            <a:r>
              <a:rPr lang="en-US" altLang="ko-KR" sz="1400" dirty="0"/>
              <a:t>User </a:t>
            </a:r>
            <a:r>
              <a:rPr lang="ko-KR" altLang="en-US" sz="1400" dirty="0"/>
              <a:t>목록 보기</a:t>
            </a:r>
            <a:br>
              <a:rPr lang="ko-KR" altLang="en-US" sz="1400" dirty="0"/>
            </a:br>
            <a:r>
              <a:rPr lang="ko-KR" altLang="en-US" sz="1400" b="0" dirty="0"/>
              <a:t>         </a:t>
            </a:r>
            <a:r>
              <a:rPr lang="en-US" altLang="ko-KR" sz="1400" b="0" dirty="0"/>
              <a:t>select username, </a:t>
            </a:r>
            <a:r>
              <a:rPr lang="en-US" altLang="ko-KR" sz="1400" b="0" dirty="0" err="1"/>
              <a:t>user_id</a:t>
            </a:r>
            <a:r>
              <a:rPr lang="en-US" altLang="ko-KR" sz="1400" b="0" dirty="0"/>
              <a:t> from </a:t>
            </a:r>
            <a:r>
              <a:rPr lang="en-US" altLang="ko-KR" sz="1400" b="0" dirty="0" err="1"/>
              <a:t>dba_users</a:t>
            </a:r>
            <a:r>
              <a:rPr lang="en-US" altLang="ko-KR" sz="1400" b="0" dirty="0"/>
              <a:t> order by username</a:t>
            </a:r>
            <a:r>
              <a:rPr lang="en-US" altLang="ko-KR" sz="1400" b="0" dirty="0" smtClean="0"/>
              <a:t>;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dirty="0"/>
              <a:t>--※ User</a:t>
            </a:r>
            <a:r>
              <a:rPr lang="ko-KR" altLang="en-US" sz="1400" dirty="0"/>
              <a:t>가 소유한 모든 테이블 보기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  </a:t>
            </a:r>
            <a:r>
              <a:rPr lang="en-US" altLang="ko-KR" sz="1400" b="0" dirty="0"/>
              <a:t>select </a:t>
            </a:r>
            <a:r>
              <a:rPr lang="en-US" altLang="ko-KR" sz="1400" b="0" dirty="0" err="1"/>
              <a:t>table_name</a:t>
            </a:r>
            <a:r>
              <a:rPr lang="en-US" altLang="ko-KR" sz="1400" b="0" dirty="0"/>
              <a:t> from </a:t>
            </a:r>
            <a:r>
              <a:rPr lang="en-US" altLang="ko-KR" sz="1400" b="0" dirty="0" err="1"/>
              <a:t>user_tables</a:t>
            </a:r>
            <a:r>
              <a:rPr lang="en-US" altLang="ko-KR" sz="1400" b="0" dirty="0" smtClean="0"/>
              <a:t>;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dirty="0"/>
              <a:t>--※ </a:t>
            </a:r>
            <a:r>
              <a:rPr lang="ko-KR" altLang="en-US" sz="1400" dirty="0"/>
              <a:t>사용자 정보 확인</a:t>
            </a:r>
            <a:r>
              <a:rPr lang="ko-KR" altLang="en-US" sz="1400" b="0" dirty="0"/>
              <a:t/>
            </a:r>
            <a:br>
              <a:rPr lang="ko-KR" altLang="en-US" sz="1400" b="0" dirty="0"/>
            </a:br>
            <a:r>
              <a:rPr lang="ko-KR" altLang="en-US" sz="1400" b="0" dirty="0"/>
              <a:t>         </a:t>
            </a:r>
            <a:r>
              <a:rPr lang="en-US" altLang="ko-KR" sz="1400" b="0" dirty="0"/>
              <a:t>select username, </a:t>
            </a:r>
            <a:r>
              <a:rPr lang="en-US" altLang="ko-KR" sz="1400" b="0" dirty="0" err="1"/>
              <a:t>default_tablespace,temporary_tablespace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from </a:t>
            </a:r>
            <a:r>
              <a:rPr lang="en-US" altLang="ko-KR" sz="1400" b="0" dirty="0" err="1" smtClean="0"/>
              <a:t>dba_users</a:t>
            </a:r>
            <a:r>
              <a:rPr lang="en-US" altLang="ko-KR" sz="1400" b="0" dirty="0"/>
              <a:t>;</a:t>
            </a:r>
            <a:br>
              <a:rPr lang="en-US" altLang="ko-KR" sz="1400" b="0" dirty="0"/>
            </a:br>
            <a:r>
              <a:rPr lang="en-US" altLang="ko-KR" sz="1400" b="0" dirty="0"/>
              <a:t> </a:t>
            </a:r>
            <a:br>
              <a:rPr lang="en-US" altLang="ko-KR" sz="1400" b="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3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Oracle DB (</a:t>
            </a:r>
            <a:r>
              <a:rPr lang="ko-KR" altLang="en-US" b="0" dirty="0"/>
              <a:t>데이터 베이스</a:t>
            </a:r>
            <a:r>
              <a:rPr lang="en-US" altLang="ko-KR" b="0" dirty="0"/>
              <a:t>) </a:t>
            </a:r>
            <a:r>
              <a:rPr lang="ko-KR" altLang="en-US" b="0" dirty="0"/>
              <a:t>정보 </a:t>
            </a:r>
            <a:r>
              <a:rPr lang="ko-KR" altLang="en-US" b="0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--※ </a:t>
            </a:r>
            <a:r>
              <a:rPr lang="ko-KR" altLang="en-US" sz="1200" dirty="0"/>
              <a:t>오브젝트 조회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 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all_objects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object_name</a:t>
            </a:r>
            <a:r>
              <a:rPr lang="en-US" altLang="ko-KR" sz="1200" b="0" dirty="0"/>
              <a:t> like '</a:t>
            </a:r>
            <a:r>
              <a:rPr lang="ko-KR" altLang="en-US" sz="1200" b="0" dirty="0"/>
              <a:t>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> </a:t>
            </a:r>
            <a:br>
              <a:rPr lang="en-US" altLang="ko-KR" sz="1200" b="0" dirty="0"/>
            </a:br>
            <a:r>
              <a:rPr lang="en-US" altLang="ko-KR" sz="1200" dirty="0"/>
              <a:t>--※ </a:t>
            </a:r>
            <a:r>
              <a:rPr lang="ko-KR" altLang="en-US" sz="1200" dirty="0"/>
              <a:t>테이블 조회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all_tables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table_name</a:t>
            </a:r>
            <a:r>
              <a:rPr lang="en-US" altLang="ko-KR" sz="1200" b="0" dirty="0"/>
              <a:t> like '</a:t>
            </a:r>
            <a:r>
              <a:rPr lang="ko-KR" altLang="en-US" sz="1200" b="0" dirty="0"/>
              <a:t>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dirty="0"/>
              <a:t>--※ </a:t>
            </a:r>
            <a:r>
              <a:rPr lang="ko-KR" altLang="en-US" sz="1200" dirty="0"/>
              <a:t>시퀀스 정보 보기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user_sequences</a:t>
            </a:r>
            <a:r>
              <a:rPr lang="en-US" altLang="ko-KR" sz="1200" b="0" dirty="0" smtClean="0"/>
              <a:t>;</a:t>
            </a:r>
            <a:r>
              <a:rPr lang="en-US" altLang="ko-KR" sz="1200" b="0" dirty="0"/>
              <a:t> </a:t>
            </a:r>
            <a:br>
              <a:rPr lang="en-US" altLang="ko-KR" sz="1200" b="0" dirty="0"/>
            </a:br>
            <a:r>
              <a:rPr lang="en-US" altLang="ko-KR" sz="1200" dirty="0"/>
              <a:t>--※ </a:t>
            </a:r>
            <a:r>
              <a:rPr lang="ko-KR" altLang="en-US" sz="1200" dirty="0" err="1"/>
              <a:t>시노님</a:t>
            </a:r>
            <a:r>
              <a:rPr lang="ko-KR" altLang="en-US" sz="1200" dirty="0"/>
              <a:t> 조회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all_synonyms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synonym_name</a:t>
            </a:r>
            <a:r>
              <a:rPr lang="en-US" altLang="ko-KR" sz="1200" b="0" dirty="0"/>
              <a:t>='</a:t>
            </a:r>
            <a:r>
              <a:rPr lang="ko-KR" altLang="en-US" sz="1200" b="0" dirty="0"/>
              <a:t>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dirty="0"/>
              <a:t>--※ </a:t>
            </a:r>
            <a:r>
              <a:rPr lang="ko-KR" altLang="en-US" sz="1200" dirty="0"/>
              <a:t>테이블 인덱스 정보 조회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all_ind_columns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table_name</a:t>
            </a:r>
            <a:r>
              <a:rPr lang="en-US" altLang="ko-KR" sz="1200" b="0" dirty="0"/>
              <a:t>='</a:t>
            </a:r>
            <a:r>
              <a:rPr lang="ko-KR" altLang="en-US" sz="1200" b="0" dirty="0" err="1"/>
              <a:t>테이블명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dirty="0"/>
              <a:t>--※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컬럼</a:t>
            </a:r>
            <a:r>
              <a:rPr lang="ko-KR" altLang="en-US" sz="1200" dirty="0"/>
              <a:t> 정보 조회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all_tab_columns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table_name</a:t>
            </a:r>
            <a:r>
              <a:rPr lang="en-US" altLang="ko-KR" sz="1200" b="0" dirty="0"/>
              <a:t>='</a:t>
            </a:r>
            <a:r>
              <a:rPr lang="ko-KR" altLang="en-US" sz="1200" b="0" dirty="0" err="1"/>
              <a:t>테이블명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dirty="0"/>
              <a:t>--※ table comment </a:t>
            </a:r>
            <a:r>
              <a:rPr lang="ko-KR" altLang="en-US" sz="1200" dirty="0"/>
              <a:t>쿼리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 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all_tab_comments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table_name</a:t>
            </a:r>
            <a:r>
              <a:rPr lang="en-US" altLang="ko-KR" sz="1200" b="0" dirty="0"/>
              <a:t>='</a:t>
            </a:r>
            <a:r>
              <a:rPr lang="ko-KR" altLang="en-US" sz="1200" b="0" dirty="0" err="1"/>
              <a:t>테이블명</a:t>
            </a:r>
            <a:r>
              <a:rPr lang="en-US" altLang="ko-KR" sz="1200" b="0" dirty="0" smtClean="0"/>
              <a:t>';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 </a:t>
            </a:r>
            <a:r>
              <a:rPr lang="en-US" altLang="ko-KR" sz="1200" dirty="0"/>
              <a:t>--※ column comment </a:t>
            </a:r>
            <a:r>
              <a:rPr lang="ko-KR" altLang="en-US" sz="1200" dirty="0"/>
              <a:t>쿼리</a:t>
            </a:r>
            <a:r>
              <a:rPr lang="ko-KR" altLang="en-US" sz="1200" b="0" dirty="0"/>
              <a:t/>
            </a:r>
            <a:br>
              <a:rPr lang="ko-KR" altLang="en-US" sz="1200" b="0" dirty="0"/>
            </a:br>
            <a:r>
              <a:rPr lang="ko-KR" altLang="en-US" sz="1200" b="0" dirty="0"/>
              <a:t>         </a:t>
            </a:r>
            <a:r>
              <a:rPr lang="en-US" altLang="ko-KR" sz="1200" b="0" dirty="0"/>
              <a:t>select * from </a:t>
            </a:r>
            <a:r>
              <a:rPr lang="en-US" altLang="ko-KR" sz="1200" b="0" dirty="0" err="1"/>
              <a:t>all_col_comments</a:t>
            </a:r>
            <a:r>
              <a:rPr lang="en-US" altLang="ko-KR" sz="1200" b="0" dirty="0"/>
              <a:t> where </a:t>
            </a:r>
            <a:r>
              <a:rPr lang="en-US" altLang="ko-KR" sz="1200" b="0" dirty="0" err="1"/>
              <a:t>table_name</a:t>
            </a:r>
            <a:r>
              <a:rPr lang="en-US" altLang="ko-KR" sz="1200" b="0" dirty="0"/>
              <a:t>='</a:t>
            </a:r>
            <a:r>
              <a:rPr lang="ko-KR" altLang="en-US" sz="1200" b="0" dirty="0" err="1"/>
              <a:t>테이블명</a:t>
            </a:r>
            <a:r>
              <a:rPr lang="en-US" altLang="ko-KR" sz="1200" b="0" dirty="0" smtClean="0"/>
              <a:t>';</a:t>
            </a: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/>
              <a:t> </a:t>
            </a:r>
            <a:r>
              <a:rPr lang="en-US" altLang="ko-KR" sz="1200" dirty="0"/>
              <a:t>--※ </a:t>
            </a:r>
            <a:r>
              <a:rPr lang="ko-KR" altLang="en-US" sz="1200" dirty="0"/>
              <a:t>권한부여 </a:t>
            </a:r>
            <a:r>
              <a:rPr lang="ko-KR" altLang="en-US" sz="1200" dirty="0" err="1"/>
              <a:t>유저별</a:t>
            </a:r>
            <a:r>
              <a:rPr lang="ko-KR" altLang="en-US" sz="1200" dirty="0"/>
              <a:t> 테이블 권한 확인</a:t>
            </a:r>
            <a:br>
              <a:rPr lang="ko-KR" altLang="en-US" sz="1200" dirty="0"/>
            </a:br>
            <a:r>
              <a:rPr lang="ko-KR" altLang="en-US" sz="1200" b="0" dirty="0"/>
              <a:t>        </a:t>
            </a:r>
            <a:r>
              <a:rPr lang="en-US" altLang="ko-KR" sz="1200" b="0" dirty="0"/>
              <a:t>SELECT * FROM USER_TAB_PRIVS_RECD; </a:t>
            </a:r>
          </a:p>
          <a:p>
            <a:pPr marL="0" indent="0">
              <a:buNone/>
            </a:pPr>
            <a:r>
              <a:rPr lang="en-US" altLang="ko-KR" sz="1200" b="0" dirty="0"/>
              <a:t> </a:t>
            </a:r>
            <a:r>
              <a:rPr lang="en-US" altLang="ko-KR" sz="1200" dirty="0"/>
              <a:t>--※ </a:t>
            </a:r>
            <a:r>
              <a:rPr lang="ko-KR" altLang="en-US" sz="1200" dirty="0" err="1"/>
              <a:t>전체유저별</a:t>
            </a:r>
            <a:r>
              <a:rPr lang="ko-KR" altLang="en-US" sz="1200" dirty="0"/>
              <a:t> 테이블 권한 확인 </a:t>
            </a:r>
            <a:br>
              <a:rPr lang="ko-KR" altLang="en-US" sz="1200" dirty="0"/>
            </a:br>
            <a:r>
              <a:rPr lang="ko-KR" altLang="en-US" sz="1200" b="0" dirty="0"/>
              <a:t>        </a:t>
            </a:r>
            <a:r>
              <a:rPr lang="en-US" altLang="ko-KR" sz="1200" b="0" dirty="0"/>
              <a:t>SELECT * FROM ALL_TAB_PRIVS_RECD;  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76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DROP </a:t>
            </a:r>
            <a:r>
              <a:rPr lang="ko-KR" altLang="en-US" dirty="0" smtClean="0"/>
              <a:t>문은 테이블의 구조와 데이터를 모두 삭제하므로 사용에 주의해야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데이터만 삭제하려면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7295"/>
              </p:ext>
            </p:extLst>
          </p:nvPr>
        </p:nvGraphicFramePr>
        <p:xfrm>
          <a:off x="735807" y="3789040"/>
          <a:ext cx="76526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 TABLE 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5359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72772"/>
              </p:ext>
            </p:extLst>
          </p:nvPr>
        </p:nvGraphicFramePr>
        <p:xfrm>
          <a:off x="611560" y="1556792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560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 INTO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smtClean="0">
                <a:latin typeface="+mn-ea"/>
                <a:ea typeface="+mn-ea"/>
              </a:rPr>
              <a:t>속성리스트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 VALUES (</a:t>
            </a:r>
            <a:r>
              <a:rPr lang="ko-KR" altLang="en-US" sz="1200" dirty="0" err="1" smtClean="0">
                <a:latin typeface="+mn-ea"/>
                <a:ea typeface="+mn-ea"/>
              </a:rPr>
              <a:t>값리스트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66811"/>
            <a:ext cx="3816424" cy="30920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87321"/>
              </p:ext>
            </p:extLst>
          </p:nvPr>
        </p:nvGraphicFramePr>
        <p:xfrm>
          <a:off x="827584" y="1844824"/>
          <a:ext cx="7796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테이블은 스크립트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같이 이미 만들어져 있음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761422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UPDATE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SET    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1=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1[,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2=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&lt;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 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DELETE FROM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3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</a:t>
            </a:r>
            <a:r>
              <a:rPr lang="ko-KR" altLang="en-US" sz="1400" b="1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생략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전체 </a:t>
            </a:r>
            <a:r>
              <a:rPr lang="ko-KR" altLang="en-US" sz="1400" b="1" dirty="0">
                <a:latin typeface="+mj-ea"/>
                <a:ea typeface="+mj-ea"/>
              </a:rPr>
              <a:t>고객의 </a:t>
            </a:r>
            <a:r>
              <a:rPr lang="en-US" altLang="ko-KR" sz="1400" b="1" dirty="0">
                <a:latin typeface="+mj-ea"/>
                <a:ea typeface="+mj-ea"/>
              </a:rPr>
              <a:t>30% </a:t>
            </a:r>
            <a:r>
              <a:rPr lang="ko-KR" altLang="en-US" sz="1400" b="1" dirty="0">
                <a:latin typeface="+mj-ea"/>
                <a:ea typeface="+mj-ea"/>
              </a:rPr>
              <a:t>이상이 구매한 </a:t>
            </a:r>
            <a:r>
              <a:rPr lang="ko-KR" altLang="en-US" sz="1400" b="1" dirty="0" smtClean="0">
                <a:latin typeface="+mj-ea"/>
                <a:ea typeface="+mj-ea"/>
              </a:rPr>
              <a:t>도서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새로운 도서 </a:t>
            </a:r>
            <a:r>
              <a:rPr lang="en-US" altLang="ko-KR" sz="1400" b="1" dirty="0">
                <a:latin typeface="+mj-ea"/>
                <a:ea typeface="+mj-ea"/>
              </a:rPr>
              <a:t>(‘</a:t>
            </a:r>
            <a:r>
              <a:rPr lang="ko-KR" altLang="en-US" sz="1400" b="1" dirty="0">
                <a:latin typeface="+mj-ea"/>
                <a:ea typeface="+mj-ea"/>
              </a:rPr>
              <a:t>스포츠 세계’</a:t>
            </a:r>
            <a:r>
              <a:rPr lang="en-US" altLang="ko-KR" sz="1400" b="1" dirty="0">
                <a:latin typeface="+mj-ea"/>
                <a:ea typeface="+mj-ea"/>
              </a:rPr>
              <a:t>, ‘</a:t>
            </a:r>
            <a:r>
              <a:rPr lang="ko-KR" altLang="en-US" sz="1400" b="1" dirty="0">
                <a:latin typeface="+mj-ea"/>
                <a:ea typeface="+mj-ea"/>
              </a:rPr>
              <a:t>대한미디어’</a:t>
            </a:r>
            <a:r>
              <a:rPr lang="en-US" altLang="ko-KR" sz="1400" b="1" dirty="0">
                <a:latin typeface="+mj-ea"/>
                <a:ea typeface="+mj-ea"/>
              </a:rPr>
              <a:t>, 10000</a:t>
            </a:r>
            <a:r>
              <a:rPr lang="ko-KR" altLang="en-US" sz="1400" b="1" dirty="0">
                <a:latin typeface="+mj-ea"/>
                <a:ea typeface="+mj-ea"/>
              </a:rPr>
              <a:t>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</a:t>
            </a:r>
            <a:r>
              <a:rPr lang="ko-KR" altLang="en-US" sz="1400" b="1" dirty="0" smtClean="0">
                <a:latin typeface="+mj-ea"/>
                <a:ea typeface="+mj-ea"/>
              </a:rPr>
              <a:t>삽입이 </a:t>
            </a:r>
            <a:r>
              <a:rPr lang="ko-KR" altLang="en-US" sz="1400" b="1" dirty="0">
                <a:latin typeface="+mj-ea"/>
                <a:ea typeface="+mj-ea"/>
              </a:rPr>
              <a:t>안 </a:t>
            </a:r>
            <a:r>
              <a:rPr lang="ko-KR" altLang="en-US" sz="1400" b="1" dirty="0" smtClean="0">
                <a:latin typeface="+mj-ea"/>
                <a:ea typeface="+mj-ea"/>
              </a:rPr>
              <a:t>될 경우 </a:t>
            </a:r>
            <a:r>
              <a:rPr lang="ko-KR" altLang="en-US" sz="1400" b="1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‘</a:t>
            </a:r>
            <a:r>
              <a:rPr lang="ko-KR" altLang="en-US" sz="1400" b="1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Oracle Database 11g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72924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05216"/>
              </p:ext>
            </p:extLst>
          </p:nvPr>
        </p:nvGraphicFramePr>
        <p:xfrm>
          <a:off x="713309" y="1268760"/>
          <a:ext cx="745909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</a:t>
            </a:r>
            <a:r>
              <a:rPr lang="ko-KR" altLang="en-US" dirty="0" smtClean="0"/>
              <a:t>므로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570038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=Orders.custid</a:t>
                      </a:r>
                    </a:p>
                    <a:p>
                      <a:r>
                        <a:rPr lang="en-US" altLang="ko-KR" sz="1400" b="0" smtClean="0">
                          <a:solidFill>
                            <a:schemeClr val="dk1"/>
                          </a:solidFill>
                        </a:rPr>
                        <a:t>order by Customer.custid;</a:t>
                      </a:r>
                      <a:endParaRPr lang="en-US" altLang="ko-KR" sz="1400" b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3" y="3284984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2482</Words>
  <Application>Microsoft Office PowerPoint</Application>
  <PresentationFormat>화면 슬라이드 쇼(4:3)</PresentationFormat>
  <Paragraphs>636</Paragraphs>
  <Slides>48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SEQUENCE 문</vt:lpstr>
      <vt:lpstr>권한 부여</vt:lpstr>
      <vt:lpstr>4.2 SEQUENCE 문</vt:lpstr>
      <vt:lpstr>SEQUENCE 문 </vt:lpstr>
      <vt:lpstr>4.2 ALTER 문</vt:lpstr>
      <vt:lpstr>4.2 ALTER 문</vt:lpstr>
      <vt:lpstr>4.2 ALTER 문</vt:lpstr>
      <vt:lpstr>Oracle DB (데이터 베이스) 정보 찾기</vt:lpstr>
      <vt:lpstr>Oracle DB (데이터 베이스) 정보 찾기</vt:lpstr>
      <vt:lpstr>4.3 DROP 문</vt:lpstr>
      <vt:lpstr>05. 데이터 조작어 – 삽입, 수정, 삭제</vt:lpstr>
      <vt:lpstr>5.1 INSERT 문</vt:lpstr>
      <vt:lpstr>5.1 INSERT 문</vt:lpstr>
      <vt:lpstr>5.1 INSERT 문</vt:lpstr>
      <vt:lpstr>5.2 UPDATE 문</vt:lpstr>
      <vt:lpstr>5.2 UPDATE 문</vt:lpstr>
      <vt:lpstr>5.3 DELETE 문</vt:lpstr>
      <vt:lpstr>연습문제 풀이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745</cp:revision>
  <dcterms:created xsi:type="dcterms:W3CDTF">2012-07-11T10:23:22Z</dcterms:created>
  <dcterms:modified xsi:type="dcterms:W3CDTF">2020-07-27T07:43:19Z</dcterms:modified>
</cp:coreProperties>
</file>