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24" r:id="rId2"/>
    <p:sldId id="425" r:id="rId3"/>
    <p:sldId id="426" r:id="rId4"/>
    <p:sldId id="427" r:id="rId5"/>
    <p:sldId id="428" r:id="rId6"/>
    <p:sldId id="429" r:id="rId7"/>
    <p:sldId id="430" r:id="rId8"/>
    <p:sldId id="452" r:id="rId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DF1FF"/>
    <a:srgbClr val="97E1FF"/>
    <a:srgbClr val="00A4E6"/>
    <a:srgbClr val="5BD0FF"/>
    <a:srgbClr val="29C2FF"/>
    <a:srgbClr val="11BBFF"/>
    <a:srgbClr val="21C0FF"/>
    <a:srgbClr val="ABE7FF"/>
    <a:srgbClr val="B7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68421" autoAdjust="0"/>
  </p:normalViewPr>
  <p:slideViewPr>
    <p:cSldViewPr>
      <p:cViewPr varScale="1">
        <p:scale>
          <a:sx n="115" d="100"/>
          <a:sy n="115" d="100"/>
        </p:scale>
        <p:origin x="1536" y="10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48182-79EE-4B02-9AA5-EF29C5299923}" type="datetimeFigureOut">
              <a:rPr lang="ko-KR" altLang="en-US" smtClean="0"/>
              <a:pPr/>
              <a:t>2020-07-30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5C772-0537-47DB-A826-2DBEDFD248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1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뷰의</a:t>
            </a:r>
            <a:r>
              <a:rPr lang="ko-KR" altLang="en-US" dirty="0" smtClean="0"/>
              <a:t> 장점</a:t>
            </a:r>
          </a:p>
          <a:p>
            <a:r>
              <a:rPr lang="ko-KR" altLang="en-US" dirty="0" smtClean="0"/>
              <a:t>● 편리성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미리 정의된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일반 테이블처럼 사용할 수 있기 때문에 편리하다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   </a:t>
            </a:r>
            <a:r>
              <a:rPr lang="ko-KR" altLang="en-US" dirty="0" smtClean="0"/>
              <a:t>또 사용자가 필요한 정보만 요구에 맞게 가공하여 </a:t>
            </a:r>
            <a:r>
              <a:rPr lang="ko-KR" altLang="en-US" dirty="0" err="1" smtClean="0"/>
              <a:t>뷰로</a:t>
            </a:r>
            <a:r>
              <a:rPr lang="ko-KR" altLang="en-US" dirty="0" smtClean="0"/>
              <a:t> 만들어 쓸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● </a:t>
            </a:r>
            <a:r>
              <a:rPr lang="ko-KR" altLang="en-US" dirty="0" err="1" smtClean="0"/>
              <a:t>재사용성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자주 사용되는 질의를 </a:t>
            </a:r>
            <a:r>
              <a:rPr lang="ko-KR" altLang="en-US" dirty="0" err="1" smtClean="0"/>
              <a:t>뷰로</a:t>
            </a:r>
            <a:r>
              <a:rPr lang="ko-KR" altLang="en-US" dirty="0" smtClean="0"/>
              <a:t> 미리 정의해 놓을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● </a:t>
            </a:r>
            <a:r>
              <a:rPr lang="ko-KR" altLang="en-US" dirty="0" err="1" smtClean="0"/>
              <a:t>보안성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사용자별로</a:t>
            </a:r>
            <a:r>
              <a:rPr lang="ko-KR" altLang="en-US" dirty="0" smtClean="0"/>
              <a:t> 필요한 데이터만 선별하여 보여줄 수 있다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  </a:t>
            </a:r>
            <a:r>
              <a:rPr lang="ko-KR" altLang="en-US" dirty="0" smtClean="0"/>
              <a:t>중요한 질의의 경우 질의 내용을 암호화할 수 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뷰의</a:t>
            </a:r>
            <a:r>
              <a:rPr lang="ko-KR" altLang="en-US" dirty="0" smtClean="0"/>
              <a:t> 단점</a:t>
            </a:r>
          </a:p>
          <a:p>
            <a:r>
              <a:rPr lang="ko-KR" altLang="en-US" dirty="0" smtClean="0"/>
              <a:t>● 실행 시 </a:t>
            </a:r>
            <a:r>
              <a:rPr lang="ko-KR" altLang="en-US" dirty="0" err="1" smtClean="0"/>
              <a:t>릴레이션으로부터</a:t>
            </a:r>
            <a:r>
              <a:rPr lang="ko-KR" altLang="en-US" dirty="0" smtClean="0"/>
              <a:t> 계산을 해야 하는 시간이 필요하다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● </a:t>
            </a:r>
            <a:r>
              <a:rPr lang="ko-KR" altLang="en-US" dirty="0" smtClean="0"/>
              <a:t>데이터 조작</a:t>
            </a:r>
            <a:r>
              <a:rPr lang="en-US" altLang="ko-KR" dirty="0" smtClean="0"/>
              <a:t>(INSERT, DELETE, UPDATE)</a:t>
            </a:r>
            <a:r>
              <a:rPr lang="ko-KR" altLang="en-US" dirty="0" smtClean="0"/>
              <a:t>에 제한이 있다</a:t>
            </a:r>
            <a:r>
              <a:rPr lang="en-US" altLang="ko-KR" dirty="0" smtClean="0"/>
              <a:t>. Alter</a:t>
            </a:r>
            <a:r>
              <a:rPr lang="ko-KR" altLang="en-US" dirty="0" smtClean="0"/>
              <a:t>문 사용 불가능</a:t>
            </a:r>
          </a:p>
          <a:p>
            <a:r>
              <a:rPr lang="ko-KR" altLang="en-US" dirty="0" smtClean="0"/>
              <a:t> </a:t>
            </a:r>
          </a:p>
          <a:p>
            <a:r>
              <a:rPr lang="en-US" altLang="ko-KR" dirty="0" smtClean="0"/>
              <a:t>INSERT : </a:t>
            </a:r>
            <a:r>
              <a:rPr lang="ko-KR" altLang="en-US" dirty="0" smtClean="0"/>
              <a:t>연산 함수가 들어가 있는 경우 입력 불가능 </a:t>
            </a:r>
          </a:p>
          <a:p>
            <a:r>
              <a:rPr lang="en-US" altLang="ko-KR" dirty="0" smtClean="0"/>
              <a:t>DELETE : where</a:t>
            </a:r>
            <a:r>
              <a:rPr lang="ko-KR" altLang="en-US" dirty="0" smtClean="0"/>
              <a:t>정 사용 불가능 </a:t>
            </a:r>
          </a:p>
          <a:p>
            <a:r>
              <a:rPr lang="en-US" altLang="ko-KR" dirty="0" smtClean="0"/>
              <a:t>UPDATE : </a:t>
            </a:r>
            <a:r>
              <a:rPr lang="ko-KR" altLang="en-US" dirty="0" err="1" smtClean="0"/>
              <a:t>두개의</a:t>
            </a:r>
            <a:r>
              <a:rPr lang="ko-KR" altLang="en-US" dirty="0" smtClean="0"/>
              <a:t> 테이블을 사용하여 생성한 경우 업데이트 불가능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RESTRICT :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다른곳에서</a:t>
            </a:r>
            <a:r>
              <a:rPr lang="ko-KR" altLang="en-US" dirty="0" smtClean="0"/>
              <a:t> 참조하고 있으면 삭제가 취소된다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CASCADE : </a:t>
            </a:r>
            <a:r>
              <a:rPr lang="ko-KR" altLang="en-US" dirty="0" err="1" smtClean="0"/>
              <a:t>뷰를</a:t>
            </a:r>
            <a:r>
              <a:rPr lang="ko-KR" altLang="en-US" dirty="0" smtClean="0"/>
              <a:t> 참조하는 다른 </a:t>
            </a:r>
            <a:r>
              <a:rPr lang="ko-KR" altLang="en-US" dirty="0" err="1" smtClean="0"/>
              <a:t>뷰나</a:t>
            </a:r>
            <a:r>
              <a:rPr lang="ko-KR" altLang="en-US" dirty="0" smtClean="0"/>
              <a:t> 제약 조건까지 모두 삭제된다</a:t>
            </a:r>
            <a:r>
              <a:rPr lang="en-US" altLang="ko-KR" dirty="0" smtClean="0"/>
              <a:t>.*/</a:t>
            </a:r>
          </a:p>
          <a:p>
            <a:r>
              <a:rPr lang="en-US" altLang="ko-KR" dirty="0" smtClean="0"/>
              <a:t>drop view </a:t>
            </a:r>
            <a:r>
              <a:rPr lang="en-US" altLang="ko-KR" dirty="0" err="1" smtClean="0"/>
              <a:t>vw_orders</a:t>
            </a:r>
            <a:r>
              <a:rPr lang="en-US" altLang="ko-KR" dirty="0" smtClean="0"/>
              <a:t> restrict; </a:t>
            </a:r>
          </a:p>
          <a:p>
            <a:r>
              <a:rPr lang="en-US" altLang="ko-KR" dirty="0" smtClean="0"/>
              <a:t>drop view </a:t>
            </a:r>
            <a:r>
              <a:rPr lang="en-US" altLang="ko-KR" dirty="0" err="1" smtClean="0"/>
              <a:t>vw_orders</a:t>
            </a:r>
            <a:r>
              <a:rPr lang="en-US" altLang="ko-KR" dirty="0" smtClean="0"/>
              <a:t> cascade;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603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05C772-0537-47DB-A826-2DBEDFD248E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779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323850" y="6021388"/>
            <a:ext cx="51256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+mn-lt"/>
                <a:ea typeface="+mn-ea"/>
              </a:rPr>
              <a:t>SQL</a:t>
            </a:r>
            <a:r>
              <a:rPr kumimoji="0" lang="en-US" altLang="ko-KR" sz="1800" baseline="0" dirty="0" smtClean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 smtClean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>
          <a:xfrm>
            <a:off x="323528" y="4689058"/>
            <a:ext cx="8229600" cy="133223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</a:defRPr>
            </a:lvl1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5576" y="980728"/>
            <a:ext cx="8136904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941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6810" y="3573016"/>
            <a:ext cx="6143382" cy="1902073"/>
          </a:xfrm>
        </p:spPr>
        <p:txBody>
          <a:bodyPr/>
          <a:lstStyle>
            <a:lvl1pPr algn="l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7" name="TextBox 9"/>
          <p:cNvSpPr txBox="1"/>
          <p:nvPr userDrawn="1"/>
        </p:nvSpPr>
        <p:spPr>
          <a:xfrm>
            <a:off x="107504" y="5596657"/>
            <a:ext cx="5125634" cy="4062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dirty="0" smtClean="0">
                <a:latin typeface="+mn-lt"/>
                <a:ea typeface="+mn-ea"/>
              </a:rPr>
              <a:t>SQL</a:t>
            </a:r>
            <a:r>
              <a:rPr kumimoji="0" lang="en-US" altLang="ko-KR" sz="1800" baseline="0" dirty="0" smtClean="0">
                <a:latin typeface="+mn-lt"/>
                <a:ea typeface="+mn-ea"/>
              </a:rPr>
              <a:t> Server</a:t>
            </a:r>
            <a:r>
              <a:rPr kumimoji="0" lang="ko-KR" altLang="en-US" sz="1800" baseline="0" dirty="0" smtClean="0">
                <a:latin typeface="+mn-lt"/>
                <a:ea typeface="+mn-ea"/>
              </a:rPr>
              <a:t>로 배우는 데이터베이스 개론과 실습</a:t>
            </a:r>
            <a:endParaRPr kumimoji="0" lang="ko-KR" altLang="en-US" sz="1600" dirty="0">
              <a:latin typeface="+mn-lt"/>
              <a:ea typeface="+mn-ea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6372200" cy="6858000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42967"/>
            <a:ext cx="2771800" cy="5622321"/>
          </a:xfrm>
          <a:prstGeom prst="rect">
            <a:avLst/>
          </a:prstGeom>
        </p:spPr>
      </p:pic>
      <p:sp>
        <p:nvSpPr>
          <p:cNvPr id="15" name="직사각형 10"/>
          <p:cNvSpPr/>
          <p:nvPr userDrawn="1"/>
        </p:nvSpPr>
        <p:spPr>
          <a:xfrm>
            <a:off x="-131819" y="5596657"/>
            <a:ext cx="10729913" cy="698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6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8064896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70C0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251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201910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085503"/>
            <a:ext cx="3924944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085503"/>
            <a:ext cx="3924944" cy="547260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825" y="980728"/>
            <a:ext cx="8641655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 b="0">
                <a:latin typeface="+mn-lt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305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실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250825" y="188913"/>
            <a:ext cx="7560840" cy="548680"/>
          </a:xfrm>
        </p:spPr>
        <p:txBody>
          <a:bodyPr/>
          <a:lstStyle>
            <a:lvl1pPr algn="l">
              <a:defRPr sz="2400" b="1" baseline="0">
                <a:solidFill>
                  <a:srgbClr val="0000CC"/>
                </a:solidFill>
              </a:defRPr>
            </a:lvl1pPr>
          </a:lstStyle>
          <a:p>
            <a:r>
              <a:rPr lang="ko-KR" altLang="en-US" smtClean="0"/>
              <a:t>연습문제 풀이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755576" y="980728"/>
            <a:ext cx="4032448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ko-KR" altLang="en-US" sz="900" b="0" i="0" u="none" strike="noStrike" baseline="0" smtClean="0">
                <a:latin typeface="YDVYMjOStd14"/>
              </a:rPr>
              <a:t>다음 내장 함수의 결과를 적으시오</a:t>
            </a:r>
            <a:r>
              <a:rPr lang="en-US" altLang="ko-KR" sz="900" b="0" i="0" u="none" strike="noStrike" baseline="0" smtClean="0">
                <a:latin typeface="YDVYMjOStd14"/>
              </a:rPr>
              <a:t>.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ABS</a:t>
            </a:r>
            <a:r>
              <a:rPr lang="en-US" altLang="ko-KR" sz="900" b="0" i="0" u="none" strike="noStrike" baseline="0" smtClean="0">
                <a:latin typeface="YDVYMjOStd12"/>
              </a:rPr>
              <a:t>(-</a:t>
            </a:r>
            <a:r>
              <a:rPr lang="en-US" altLang="ko-KR" sz="1000" b="0" i="0" u="none" strike="noStrike" baseline="0" smtClean="0">
                <a:latin typeface="ITCGaramondStd-Lt"/>
              </a:rPr>
              <a:t>3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CEILING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3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FLOOR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3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ROUND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3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LOG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100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POWER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0</a:t>
            </a:r>
            <a:r>
              <a:rPr lang="en-US" altLang="ko-KR" sz="900" b="0" i="0" u="none" strike="noStrike" baseline="0" smtClean="0">
                <a:latin typeface="YDVYMjOStd12"/>
              </a:rPr>
              <a:t>, </a:t>
            </a:r>
            <a:r>
              <a:rPr lang="en-US" altLang="ko-KR" sz="1000" b="0" i="0" u="none" strike="noStrike" baseline="0" smtClean="0">
                <a:latin typeface="ITCGaramondStd-Lt"/>
              </a:rPr>
              <a:t>2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SQRT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0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SIN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.</a:t>
            </a:r>
            <a:r>
              <a:rPr lang="en-US" altLang="ko-KR" sz="1000" b="0" i="0" u="none" strike="noStrike" baseline="0" smtClean="0">
                <a:latin typeface="ITCGaramondStd-Lt"/>
              </a:rPr>
              <a:t>0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LEFT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’, 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CHAR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65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NCHAR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65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ASCII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UNICODE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SYSDATETIME</a:t>
            </a:r>
            <a:r>
              <a:rPr lang="en-US" altLang="ko-KR" sz="900" b="0" i="0" u="none" strike="noStrike" baseline="0" smtClean="0">
                <a:latin typeface="YDVYMjOStd12"/>
              </a:rPr>
              <a:t>( 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GETDATE</a:t>
            </a:r>
            <a:r>
              <a:rPr lang="en-US" altLang="ko-KR" sz="900" b="0" i="0" u="none" strike="noStrike" baseline="0" smtClean="0">
                <a:latin typeface="YDVYMjOStd12"/>
              </a:rPr>
              <a:t>( 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DAY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2013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09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02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MONTH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2013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09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02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YEAR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2013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09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02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0" hasCustomPrompt="1"/>
          </p:nvPr>
        </p:nvSpPr>
        <p:spPr>
          <a:xfrm>
            <a:off x="4788024" y="980621"/>
            <a:ext cx="4032448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9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en-US" altLang="ko-KR" sz="1000" b="0" i="0" u="none" strike="noStrike" baseline="0" smtClean="0">
                <a:latin typeface="ITCGaramondStd-Lt"/>
              </a:rPr>
              <a:t>UPPER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LTRIM</a:t>
            </a:r>
            <a:r>
              <a:rPr lang="en-US" altLang="ko-KR" sz="900" b="0" i="0" u="none" strike="noStrike" baseline="0" smtClean="0">
                <a:latin typeface="YDVYMjOStd12"/>
              </a:rPr>
              <a:t>(‘ </a:t>
            </a:r>
            <a:r>
              <a:rPr lang="en-US" altLang="ko-KR" sz="1000" b="0" i="0" u="none" strike="noStrike" baseline="0" smtClean="0">
                <a:latin typeface="ITCGaramondStd-Lt"/>
              </a:rPr>
              <a:t>Happy 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RTRIM</a:t>
            </a:r>
            <a:r>
              <a:rPr lang="en-US" altLang="ko-KR" sz="900" b="0" i="0" u="none" strike="noStrike" baseline="0" smtClean="0">
                <a:latin typeface="YDVYMjOStd12"/>
              </a:rPr>
              <a:t>(‘ </a:t>
            </a:r>
            <a:r>
              <a:rPr lang="en-US" altLang="ko-KR" sz="1000" b="0" i="0" u="none" strike="noStrike" baseline="0" smtClean="0">
                <a:latin typeface="ITCGaramondStd-Lt"/>
              </a:rPr>
              <a:t>Happy 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RIGHT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’, </a:t>
            </a:r>
            <a:r>
              <a:rPr lang="en-US" altLang="ko-KR" sz="1000" b="0" i="0" u="none" strike="noStrike" baseline="0" smtClean="0">
                <a:latin typeface="ITCGaramondStd-Lt"/>
              </a:rPr>
              <a:t>4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LEN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LOWER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REPLICATE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</a:t>
            </a:r>
            <a:r>
              <a:rPr lang="en-US" altLang="ko-KR" sz="900" b="0" i="0" u="none" strike="noStrike" baseline="0" smtClean="0">
                <a:latin typeface="YDVYMjOStd12"/>
              </a:rPr>
              <a:t>’, </a:t>
            </a:r>
            <a:r>
              <a:rPr lang="en-US" altLang="ko-KR" sz="1000" b="0" i="0" u="none" strike="noStrike" baseline="0" smtClean="0">
                <a:latin typeface="ITCGaramondStd-Lt"/>
              </a:rPr>
              <a:t>3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REVERSE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 Day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900" b="0" i="0" u="none" strike="noStrike" baseline="0" smtClean="0">
                <a:latin typeface="YDVYMjOStd12"/>
              </a:rPr>
              <a:t>‘</a:t>
            </a:r>
            <a:r>
              <a:rPr lang="en-US" altLang="ko-KR" sz="1000" b="0" i="0" u="none" strike="noStrike" baseline="0" smtClean="0">
                <a:latin typeface="ITCGaramondStd-Lt"/>
              </a:rPr>
              <a:t>1</a:t>
            </a:r>
            <a:r>
              <a:rPr lang="en-US" altLang="ko-KR" sz="900" b="0" i="0" u="none" strike="noStrike" baseline="0" smtClean="0">
                <a:latin typeface="YDVYMjOStd12"/>
              </a:rPr>
              <a:t>’+</a:t>
            </a:r>
            <a:r>
              <a:rPr lang="en-US" altLang="ko-KR" sz="1000" b="0" i="0" u="none" strike="noStrike" baseline="0" smtClean="0">
                <a:latin typeface="ITCGaramondStd-Lt"/>
              </a:rPr>
              <a:t>SPACE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5</a:t>
            </a:r>
            <a:r>
              <a:rPr lang="en-US" altLang="ko-KR" sz="900" b="0" i="0" u="none" strike="noStrike" baseline="0" smtClean="0">
                <a:latin typeface="YDVYMjOStd12"/>
              </a:rPr>
              <a:t>)+‘</a:t>
            </a:r>
            <a:r>
              <a:rPr lang="en-US" altLang="ko-KR" sz="1000" b="0" i="0" u="none" strike="noStrike" baseline="0" smtClean="0">
                <a:latin typeface="ITCGaramondStd-Lt"/>
              </a:rPr>
              <a:t>2</a:t>
            </a:r>
            <a:r>
              <a:rPr lang="en-US" altLang="ko-KR" sz="900" b="0" i="0" u="none" strike="noStrike" baseline="0" smtClean="0">
                <a:latin typeface="YDVYMjOStd12"/>
              </a:rPr>
              <a:t>’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PATINDEX</a:t>
            </a:r>
            <a:r>
              <a:rPr lang="en-US" altLang="ko-KR" sz="900" b="0" i="0" u="none" strike="noStrike" baseline="0" smtClean="0">
                <a:latin typeface="YDVYMjOStd12"/>
              </a:rPr>
              <a:t>(‘%</a:t>
            </a:r>
            <a:r>
              <a:rPr lang="en-US" altLang="ko-KR" sz="1000" b="0" i="0" u="none" strike="noStrike" baseline="0" smtClean="0">
                <a:latin typeface="ITCGaramondStd-Lt"/>
              </a:rPr>
              <a:t>py</a:t>
            </a:r>
            <a:r>
              <a:rPr lang="en-US" altLang="ko-KR" sz="900" b="0" i="0" u="none" strike="noStrike" baseline="0" smtClean="0">
                <a:latin typeface="YDVYMjOStd12"/>
              </a:rPr>
              <a:t>%’, ‘</a:t>
            </a:r>
            <a:r>
              <a:rPr lang="en-US" altLang="ko-KR" sz="1000" b="0" i="0" u="none" strike="noStrike" baseline="0" smtClean="0">
                <a:latin typeface="ITCGaramondStd-Lt"/>
              </a:rPr>
              <a:t>Happy Day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REPLACE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 Day</a:t>
            </a:r>
            <a:r>
              <a:rPr lang="en-US" altLang="ko-KR" sz="900" b="0" i="0" u="none" strike="noStrike" baseline="0" smtClean="0">
                <a:latin typeface="YDVYMjOStd12"/>
              </a:rPr>
              <a:t>’, ‘</a:t>
            </a:r>
            <a:r>
              <a:rPr lang="en-US" altLang="ko-KR" sz="1000" b="0" i="0" u="none" strike="noStrike" baseline="0" smtClean="0">
                <a:latin typeface="ITCGaramondStd-Lt"/>
              </a:rPr>
              <a:t>Day</a:t>
            </a:r>
            <a:r>
              <a:rPr lang="en-US" altLang="ko-KR" sz="900" b="0" i="0" u="none" strike="noStrike" baseline="0" smtClean="0">
                <a:latin typeface="YDVYMjOStd12"/>
              </a:rPr>
              <a:t>’, ‘</a:t>
            </a:r>
            <a:r>
              <a:rPr lang="en-US" altLang="ko-KR" sz="1000" b="0" i="0" u="none" strike="noStrike" baseline="0" smtClean="0">
                <a:latin typeface="ITCGaramondStd-Lt"/>
              </a:rPr>
              <a:t>Boy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SUBSTRING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 Day</a:t>
            </a:r>
            <a:r>
              <a:rPr lang="en-US" altLang="ko-KR" sz="900" b="0" i="0" u="none" strike="noStrike" baseline="0" smtClean="0">
                <a:latin typeface="YDVYMjOStd12"/>
              </a:rPr>
              <a:t>’, </a:t>
            </a:r>
            <a:r>
              <a:rPr lang="en-US" altLang="ko-KR" sz="1000" b="0" i="0" u="none" strike="noStrike" baseline="0" smtClean="0">
                <a:latin typeface="ITCGaramondStd-Lt"/>
              </a:rPr>
              <a:t>3</a:t>
            </a:r>
            <a:r>
              <a:rPr lang="en-US" altLang="ko-KR" sz="900" b="0" i="0" u="none" strike="noStrike" baseline="0" smtClean="0">
                <a:latin typeface="YDVYMjOStd12"/>
              </a:rPr>
              <a:t>, </a:t>
            </a:r>
            <a:r>
              <a:rPr lang="en-US" altLang="ko-KR" sz="1000" b="0" i="0" u="none" strike="noStrike" baseline="0" smtClean="0">
                <a:latin typeface="ITCGaramondStd-Lt"/>
              </a:rPr>
              <a:t>5</a:t>
            </a:r>
            <a:r>
              <a:rPr lang="en-US" altLang="ko-KR" sz="900" b="0" i="0" u="none" strike="noStrike" baseline="0" smtClean="0">
                <a:latin typeface="YDVYMjOStd12"/>
              </a:rPr>
              <a:t>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CHARINDEX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Happy Day</a:t>
            </a:r>
            <a:r>
              <a:rPr lang="en-US" altLang="ko-KR" sz="900" b="0" i="0" u="none" strike="noStrike" baseline="0" smtClean="0">
                <a:latin typeface="YDVYMjOStd12"/>
              </a:rPr>
              <a:t>’, ‘</a:t>
            </a:r>
            <a:r>
              <a:rPr lang="en-US" altLang="ko-KR" sz="1000" b="0" i="0" u="none" strike="noStrike" baseline="0" smtClean="0">
                <a:latin typeface="ITCGaramondStd-Lt"/>
              </a:rPr>
              <a:t>Day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DATENAME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MONTH</a:t>
            </a:r>
            <a:r>
              <a:rPr lang="en-US" altLang="ko-KR" sz="900" b="0" i="0" u="none" strike="noStrike" baseline="0" smtClean="0">
                <a:latin typeface="YDVYMjOStd12"/>
              </a:rPr>
              <a:t>, ‘</a:t>
            </a:r>
            <a:r>
              <a:rPr lang="en-US" altLang="ko-KR" sz="1000" b="0" i="0" u="none" strike="noStrike" baseline="0" smtClean="0">
                <a:latin typeface="ITCGaramondStd-Lt"/>
              </a:rPr>
              <a:t>2013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09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02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DATEPART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MONTH</a:t>
            </a:r>
            <a:r>
              <a:rPr lang="en-US" altLang="ko-KR" sz="900" b="0" i="0" u="none" strike="noStrike" baseline="0" smtClean="0">
                <a:latin typeface="YDVYMjOStd12"/>
              </a:rPr>
              <a:t>, ‘</a:t>
            </a:r>
            <a:r>
              <a:rPr lang="en-US" altLang="ko-KR" sz="1000" b="0" i="0" u="none" strike="noStrike" baseline="0" smtClean="0">
                <a:latin typeface="ITCGaramondStd-Lt"/>
              </a:rPr>
              <a:t>2013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09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02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DATEDIFF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MONTH</a:t>
            </a:r>
            <a:r>
              <a:rPr lang="en-US" altLang="ko-KR" sz="900" b="0" i="0" u="none" strike="noStrike" baseline="0" smtClean="0">
                <a:latin typeface="YDVYMjOStd12"/>
              </a:rPr>
              <a:t>, ‘</a:t>
            </a:r>
            <a:r>
              <a:rPr lang="en-US" altLang="ko-KR" sz="1000" b="0" i="0" u="none" strike="noStrike" baseline="0" smtClean="0">
                <a:latin typeface="ITCGaramondStd-Lt"/>
              </a:rPr>
              <a:t>2014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01</a:t>
            </a:r>
            <a:r>
              <a:rPr lang="en-US" altLang="ko-KR" sz="900" b="0" i="0" u="none" strike="noStrike" baseline="0" smtClean="0">
                <a:latin typeface="YDVYMjOStd12"/>
              </a:rPr>
              <a:t>’, ‘</a:t>
            </a:r>
            <a:r>
              <a:rPr lang="en-US" altLang="ko-KR" sz="1000" b="0" i="0" u="none" strike="noStrike" baseline="0" smtClean="0">
                <a:latin typeface="ITCGaramondStd-Lt"/>
              </a:rPr>
              <a:t>2014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09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01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DATEADD</a:t>
            </a:r>
            <a:r>
              <a:rPr lang="en-US" altLang="ko-KR" sz="900" b="0" i="0" u="none" strike="noStrike" baseline="0" smtClean="0">
                <a:latin typeface="YDVYMjOStd12"/>
              </a:rPr>
              <a:t>(</a:t>
            </a:r>
            <a:r>
              <a:rPr lang="en-US" altLang="ko-KR" sz="1000" b="0" i="0" u="none" strike="noStrike" baseline="0" smtClean="0">
                <a:latin typeface="ITCGaramondStd-Lt"/>
              </a:rPr>
              <a:t>DAY</a:t>
            </a:r>
            <a:r>
              <a:rPr lang="en-US" altLang="ko-KR" sz="900" b="0" i="0" u="none" strike="noStrike" baseline="0" smtClean="0">
                <a:latin typeface="YDVYMjOStd12"/>
              </a:rPr>
              <a:t>, </a:t>
            </a:r>
            <a:r>
              <a:rPr lang="en-US" altLang="ko-KR" sz="1000" b="0" i="0" u="none" strike="noStrike" baseline="0" smtClean="0">
                <a:latin typeface="ITCGaramondStd-Lt"/>
              </a:rPr>
              <a:t>5</a:t>
            </a:r>
            <a:r>
              <a:rPr lang="en-US" altLang="ko-KR" sz="900" b="0" i="0" u="none" strike="noStrike" baseline="0" smtClean="0">
                <a:latin typeface="YDVYMjOStd12"/>
              </a:rPr>
              <a:t>, ‘</a:t>
            </a:r>
            <a:r>
              <a:rPr lang="en-US" altLang="ko-KR" sz="1000" b="0" i="0" u="none" strike="noStrike" baseline="0" smtClean="0">
                <a:latin typeface="ITCGaramondStd-Lt"/>
              </a:rPr>
              <a:t>20140901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</a:p>
          <a:p>
            <a:r>
              <a:rPr lang="en-US" altLang="ko-KR" sz="1000" b="0" i="0" u="none" strike="noStrike" baseline="0" smtClean="0">
                <a:latin typeface="ITCGaramondStd-Lt"/>
              </a:rPr>
              <a:t>ISDATE</a:t>
            </a:r>
            <a:r>
              <a:rPr lang="en-US" altLang="ko-KR" sz="900" b="0" i="0" u="none" strike="noStrike" baseline="0" smtClean="0">
                <a:latin typeface="YDVYMjOStd12"/>
              </a:rPr>
              <a:t>(‘</a:t>
            </a:r>
            <a:r>
              <a:rPr lang="en-US" altLang="ko-KR" sz="1000" b="0" i="0" u="none" strike="noStrike" baseline="0" smtClean="0">
                <a:latin typeface="ITCGaramondStd-Lt"/>
              </a:rPr>
              <a:t>2013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02</a:t>
            </a:r>
            <a:r>
              <a:rPr lang="en-US" altLang="ko-KR" sz="900" b="0" i="0" u="none" strike="noStrike" baseline="0" smtClean="0">
                <a:latin typeface="YDVYMjOStd12"/>
              </a:rPr>
              <a:t>-</a:t>
            </a:r>
            <a:r>
              <a:rPr lang="en-US" altLang="ko-KR" sz="1000" b="0" i="0" u="none" strike="noStrike" baseline="0" smtClean="0">
                <a:latin typeface="ITCGaramondStd-Lt"/>
              </a:rPr>
              <a:t>30</a:t>
            </a:r>
            <a:r>
              <a:rPr lang="en-US" altLang="ko-KR" sz="900" b="0" i="0" u="none" strike="noStrike" baseline="0" smtClean="0">
                <a:latin typeface="YDVYMjOStd12"/>
              </a:rPr>
              <a:t>’)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0" y="869479"/>
            <a:ext cx="2339752" cy="0"/>
          </a:xfrm>
          <a:prstGeom prst="line">
            <a:avLst/>
          </a:prstGeom>
          <a:ln w="762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2339752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4572000" y="869479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21191" y="869479"/>
            <a:ext cx="2339752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797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2020-07-30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9" r:id="rId3"/>
    <p:sldLayoutId id="2147483680" r:id="rId4"/>
    <p:sldLayoutId id="2147483686" r:id="rId5"/>
    <p:sldLayoutId id="2147483683" r:id="rId6"/>
    <p:sldLayoutId id="2147483685" r:id="rId7"/>
    <p:sldLayoutId id="2147483687" r:id="rId8"/>
    <p:sldLayoutId id="2147483688" r:id="rId9"/>
    <p:sldLayoutId id="2147483689" r:id="rId10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err="1" smtClean="0"/>
              <a:t>뷰</a:t>
            </a:r>
            <a:r>
              <a:rPr lang="en-US" altLang="ko-KR" dirty="0" smtClean="0"/>
              <a:t>(view)</a:t>
            </a:r>
            <a:r>
              <a:rPr lang="ko-KR" altLang="en-US" dirty="0" smtClean="0"/>
              <a:t>는 하나 이상의 테이블을 합하여 만든 가상의 테이블</a:t>
            </a:r>
            <a:r>
              <a:rPr lang="en-US" altLang="ko-KR" dirty="0" smtClean="0"/>
              <a:t>.</a:t>
            </a:r>
          </a:p>
          <a:p>
            <a:pPr algn="just"/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 algn="just"/>
            <a:r>
              <a:rPr lang="ko-KR" altLang="en-US" sz="1400" dirty="0" smtClean="0">
                <a:latin typeface="+mn-ea"/>
              </a:rPr>
              <a:t>편리성 및 </a:t>
            </a:r>
            <a:r>
              <a:rPr lang="ko-KR" altLang="en-US" sz="1400" dirty="0" err="1" smtClean="0">
                <a:latin typeface="+mn-ea"/>
              </a:rPr>
              <a:t>재사용성</a:t>
            </a:r>
            <a:r>
              <a:rPr lang="ko-KR" altLang="en-US" sz="1400" dirty="0" smtClean="0">
                <a:latin typeface="+mn-ea"/>
              </a:rPr>
              <a:t> 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자주 사용되는 복잡한 질의를 </a:t>
            </a:r>
            <a:r>
              <a:rPr lang="ko-KR" altLang="en-US" sz="1400" dirty="0" err="1" smtClean="0">
                <a:latin typeface="+mn-ea"/>
              </a:rPr>
              <a:t>뷰로</a:t>
            </a:r>
            <a:r>
              <a:rPr lang="ko-KR" altLang="en-US" sz="1400" dirty="0" smtClean="0">
                <a:latin typeface="+mn-ea"/>
              </a:rPr>
              <a:t> 미리 정의해 놓을 수 있음</a:t>
            </a:r>
            <a:r>
              <a:rPr lang="en-US" altLang="ko-KR" sz="1400" dirty="0" smtClean="0">
                <a:latin typeface="+mn-ea"/>
              </a:rPr>
              <a:t>. </a:t>
            </a:r>
          </a:p>
          <a:p>
            <a:pPr marL="266700" lvl="1" indent="0" algn="just">
              <a:buNone/>
            </a:pPr>
            <a:r>
              <a:rPr lang="en-US" altLang="ko-KR" sz="1400" dirty="0" smtClean="0">
                <a:latin typeface="+mn-ea"/>
              </a:rPr>
              <a:t>   </a:t>
            </a:r>
            <a:r>
              <a:rPr lang="ko-KR" altLang="en-US" sz="1400" dirty="0" smtClean="0">
                <a:latin typeface="+mn-ea"/>
              </a:rPr>
              <a:t>→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복잡한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질의를 간단히 작성</a:t>
            </a:r>
            <a:endParaRPr lang="en-US" altLang="ko-KR" sz="1400" dirty="0" smtClean="0">
              <a:latin typeface="+mn-ea"/>
            </a:endParaRPr>
          </a:p>
          <a:p>
            <a:pPr lvl="1" algn="just"/>
            <a:r>
              <a:rPr lang="ko-KR" altLang="en-US" sz="1400" dirty="0" err="1" smtClean="0">
                <a:latin typeface="+mn-ea"/>
              </a:rPr>
              <a:t>보안성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en-US" sz="1400" dirty="0" smtClean="0">
                <a:latin typeface="+mn-ea"/>
              </a:rPr>
              <a:t>각 </a:t>
            </a:r>
            <a:r>
              <a:rPr lang="ko-KR" altLang="en-US" sz="1400" dirty="0" err="1" smtClean="0">
                <a:latin typeface="+mn-ea"/>
              </a:rPr>
              <a:t>사용자별로</a:t>
            </a:r>
            <a:r>
              <a:rPr lang="ko-KR" altLang="en-US" sz="1400" dirty="0" smtClean="0">
                <a:latin typeface="+mn-ea"/>
              </a:rPr>
              <a:t> 필요한 데이터만 선별하여 보여줄 수 있음</a:t>
            </a:r>
            <a:r>
              <a:rPr lang="en-US" altLang="ko-KR" sz="1400" dirty="0" smtClean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중요한 질의의 경우 질의 내용을 암호화할 </a:t>
            </a:r>
            <a:r>
              <a:rPr lang="en-US" altLang="ko-KR" sz="1400" dirty="0" smtClean="0">
                <a:latin typeface="+mn-ea"/>
              </a:rPr>
              <a:t>	</a:t>
            </a:r>
            <a:r>
              <a:rPr lang="ko-KR" altLang="en-US" sz="1400" dirty="0" smtClean="0">
                <a:latin typeface="+mn-ea"/>
              </a:rPr>
              <a:t>수 있음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marL="266700" lvl="1" indent="0" algn="just">
              <a:buNone/>
            </a:pPr>
            <a:r>
              <a:rPr lang="en-US" altLang="ko-KR" sz="1400" dirty="0" smtClean="0">
                <a:latin typeface="+mn-ea"/>
              </a:rPr>
              <a:t>   </a:t>
            </a:r>
            <a:r>
              <a:rPr lang="ko-KR" altLang="en-US" sz="1400" dirty="0">
                <a:latin typeface="+mn-ea"/>
              </a:rPr>
              <a:t>→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개인정보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주민번호</a:t>
            </a:r>
            <a:r>
              <a:rPr lang="en-US" altLang="ko-KR" sz="1400" dirty="0">
                <a:latin typeface="+mn-ea"/>
              </a:rPr>
              <a:t>)</a:t>
            </a:r>
            <a:r>
              <a:rPr lang="ko-KR" altLang="en-US" sz="1400" dirty="0">
                <a:latin typeface="+mn-ea"/>
              </a:rPr>
              <a:t>나 급여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건강 같은 민감한 정보를 제외한 테이블을 만들어 사용 </a:t>
            </a:r>
            <a:endParaRPr lang="en-US" altLang="ko-KR" sz="1400" dirty="0">
              <a:latin typeface="+mn-ea"/>
            </a:endParaRPr>
          </a:p>
          <a:p>
            <a:pPr lvl="1" algn="just"/>
            <a:r>
              <a:rPr lang="ko-KR" altLang="en-US" sz="1400" dirty="0" smtClean="0">
                <a:latin typeface="+mn-ea"/>
              </a:rPr>
              <a:t>독립성 </a:t>
            </a:r>
            <a:r>
              <a:rPr lang="ko-KR" altLang="en-US" sz="1400" dirty="0">
                <a:latin typeface="+mn-ea"/>
              </a:rPr>
              <a:t>제공 </a:t>
            </a:r>
            <a:r>
              <a:rPr lang="en-US" altLang="ko-KR" sz="1400" dirty="0">
                <a:latin typeface="+mn-ea"/>
              </a:rPr>
              <a:t>: </a:t>
            </a:r>
            <a:r>
              <a:rPr lang="ko-KR" altLang="en-US" sz="1400" dirty="0">
                <a:latin typeface="+mn-ea"/>
              </a:rPr>
              <a:t>미리 정의된 </a:t>
            </a:r>
            <a:r>
              <a:rPr lang="ko-KR" altLang="en-US" sz="1400" dirty="0" err="1">
                <a:latin typeface="+mn-ea"/>
              </a:rPr>
              <a:t>뷰를</a:t>
            </a:r>
            <a:r>
              <a:rPr lang="ko-KR" altLang="en-US" sz="1400" dirty="0">
                <a:latin typeface="+mn-ea"/>
              </a:rPr>
              <a:t> 일반 테이블처럼 사용할 수 있기 때문에 편리함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또 사용자가 필요한 정보만 요구에 맞게 가공하여 </a:t>
            </a:r>
            <a:r>
              <a:rPr lang="ko-KR" altLang="en-US" sz="1400" dirty="0" err="1">
                <a:latin typeface="+mn-ea"/>
              </a:rPr>
              <a:t>뷰로</a:t>
            </a:r>
            <a:r>
              <a:rPr lang="ko-KR" altLang="en-US" sz="1400" dirty="0">
                <a:latin typeface="+mn-ea"/>
              </a:rPr>
              <a:t> 만들어 쓸 수 있음</a:t>
            </a:r>
            <a:r>
              <a:rPr lang="en-US" altLang="ko-KR" sz="1400" dirty="0">
                <a:latin typeface="+mn-ea"/>
              </a:rPr>
              <a:t>.</a:t>
            </a:r>
          </a:p>
          <a:p>
            <a:pPr marL="266700" lvl="1" indent="0" algn="just">
              <a:buNone/>
            </a:pPr>
            <a:r>
              <a:rPr lang="en-US" altLang="ko-KR" sz="1400" dirty="0" smtClean="0">
                <a:latin typeface="+mn-ea"/>
              </a:rPr>
              <a:t>   </a:t>
            </a:r>
            <a:r>
              <a:rPr lang="ko-KR" altLang="en-US" sz="1400" dirty="0">
                <a:latin typeface="+mn-ea"/>
              </a:rPr>
              <a:t>→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원본테이블이 구조가 변하여도 응용에 영향을 </a:t>
            </a:r>
            <a:r>
              <a:rPr lang="ko-KR" altLang="en-US" sz="1400" dirty="0" err="1">
                <a:latin typeface="+mn-ea"/>
              </a:rPr>
              <a:t>주지않도록하는</a:t>
            </a:r>
            <a:r>
              <a:rPr lang="ko-KR" altLang="en-US" sz="1400" dirty="0">
                <a:latin typeface="+mn-ea"/>
              </a:rPr>
              <a:t> 논리적 독립성 제공  </a:t>
            </a:r>
            <a:endParaRPr lang="en-US" altLang="ko-KR" sz="1400" dirty="0">
              <a:latin typeface="+mn-ea"/>
            </a:endParaRPr>
          </a:p>
          <a:p>
            <a:pPr lvl="1" algn="just"/>
            <a:endParaRPr lang="en-US" altLang="ko-KR" sz="1400" dirty="0" smtClean="0">
              <a:latin typeface="+mn-ea"/>
            </a:endParaRPr>
          </a:p>
          <a:p>
            <a:pPr marL="266700" lvl="1" indent="0" algn="just">
              <a:buNone/>
            </a:pPr>
            <a:r>
              <a:rPr lang="en-US" altLang="ko-KR" sz="1400" dirty="0" smtClean="0">
                <a:latin typeface="+mn-ea"/>
              </a:rPr>
              <a:t>   </a:t>
            </a:r>
          </a:p>
          <a:p>
            <a:pPr lvl="1" algn="just"/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err="1" smtClean="0">
                <a:latin typeface="+mn-ea"/>
              </a:rPr>
              <a:t>뷰의</a:t>
            </a:r>
            <a:r>
              <a:rPr lang="ko-KR" altLang="en-US" sz="1400" dirty="0" smtClean="0">
                <a:latin typeface="+mn-ea"/>
              </a:rPr>
              <a:t> 특징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marL="266700" lvl="1" indent="0" algn="just">
              <a:buNone/>
            </a:pPr>
            <a:r>
              <a:rPr lang="en-US" altLang="ko-KR" sz="1400" dirty="0" smtClean="0">
                <a:latin typeface="+mn-ea"/>
              </a:rPr>
              <a:t>   1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원본 데이터 값에 따라 같이 변함</a:t>
            </a:r>
            <a:endParaRPr lang="en-US" altLang="ko-KR" sz="1400" dirty="0">
              <a:latin typeface="+mn-ea"/>
            </a:endParaRPr>
          </a:p>
          <a:p>
            <a:pPr marL="266700" lvl="1" indent="0" algn="just">
              <a:buNone/>
            </a:pPr>
            <a:r>
              <a:rPr lang="en-US" altLang="ko-KR" sz="1400" dirty="0" smtClean="0">
                <a:latin typeface="+mn-ea"/>
              </a:rPr>
              <a:t>   2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 smtClean="0">
                <a:latin typeface="+mn-ea"/>
              </a:rPr>
              <a:t>독립적인 인덱스 생성이 어려움</a:t>
            </a:r>
            <a:endParaRPr lang="en-US" altLang="ko-KR" sz="1400" dirty="0">
              <a:latin typeface="+mn-ea"/>
            </a:endParaRPr>
          </a:p>
          <a:p>
            <a:pPr marL="266700" lvl="1" indent="0" algn="just">
              <a:buNone/>
            </a:pPr>
            <a:r>
              <a:rPr lang="en-US" altLang="ko-KR" sz="1400" dirty="0" smtClean="0">
                <a:latin typeface="+mn-ea"/>
              </a:rPr>
              <a:t>   3</a:t>
            </a:r>
            <a:r>
              <a:rPr lang="en-US" altLang="ko-KR" sz="1400" dirty="0">
                <a:latin typeface="+mn-ea"/>
              </a:rPr>
              <a:t>. </a:t>
            </a:r>
            <a:r>
              <a:rPr lang="ko-KR" altLang="en-US" sz="1400" dirty="0">
                <a:latin typeface="+mn-ea"/>
              </a:rPr>
              <a:t>삽입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삭제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갱신 연산에 많은 제약이 </a:t>
            </a:r>
            <a:r>
              <a:rPr lang="ko-KR" altLang="en-US" sz="1400" dirty="0" smtClean="0">
                <a:latin typeface="+mn-ea"/>
              </a:rPr>
              <a:t>따름</a:t>
            </a:r>
            <a:endParaRPr lang="en-US" altLang="ko-KR" sz="1400" dirty="0" smtClean="0">
              <a:latin typeface="+mn-ea"/>
            </a:endParaRPr>
          </a:p>
          <a:p>
            <a:pPr marL="266700" lvl="1" indent="0" algn="just">
              <a:buNone/>
            </a:pPr>
            <a:endParaRPr lang="ko-KR" altLang="en-US" sz="1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뷰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1520" y="6252130"/>
            <a:ext cx="1909504" cy="2880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ko-KR" altLang="en-US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그림 </a:t>
            </a:r>
            <a:r>
              <a:rPr lang="en-US" altLang="ko-KR" sz="1400" b="1" dirty="0" smtClean="0">
                <a:solidFill>
                  <a:schemeClr val="bg1">
                    <a:lumMod val="50000"/>
                  </a:schemeClr>
                </a:solidFill>
                <a:latin typeface="돋움" pitchFamily="50" charset="-127"/>
                <a:ea typeface="돋움" pitchFamily="50" charset="-127"/>
              </a:rPr>
              <a:t>4-6 </a:t>
            </a:r>
            <a:r>
              <a:rPr lang="ko-KR" altLang="en-US" sz="1400" b="1" dirty="0" err="1" smtClean="0">
                <a:latin typeface="돋움" pitchFamily="50" charset="-127"/>
                <a:ea typeface="돋움" pitchFamily="50" charset="-127"/>
              </a:rPr>
              <a:t>뷰</a:t>
            </a:r>
            <a:endParaRPr lang="ko-KR" altLang="en-US" sz="1400" b="1" dirty="0">
              <a:latin typeface="돋움" pitchFamily="50" charset="-127"/>
              <a:ea typeface="돋움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9" y="914771"/>
            <a:ext cx="7056784" cy="59102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문법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Book </a:t>
            </a:r>
            <a:r>
              <a:rPr lang="ko-KR" altLang="en-US" dirty="0" smtClean="0"/>
              <a:t>테이블에서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축구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라는 문구가 포함된 자료만 보여주는 </a:t>
            </a:r>
            <a:r>
              <a:rPr lang="ko-KR" altLang="en-US" dirty="0" err="1" smtClean="0"/>
              <a:t>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위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문을 이용해 작성한 </a:t>
            </a:r>
            <a:r>
              <a:rPr lang="ko-KR" altLang="en-US" dirty="0" err="1" smtClean="0"/>
              <a:t>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정의문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8064896" cy="7200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/>
              <a:t>CREATE VIEW </a:t>
            </a:r>
            <a:r>
              <a:rPr lang="ko-KR" altLang="en-US" sz="1400" dirty="0" err="1" smtClean="0"/>
              <a:t>뷰이름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[(</a:t>
            </a:r>
            <a:r>
              <a:rPr lang="ko-KR" altLang="en-US" sz="1400" dirty="0" err="1" smtClean="0"/>
              <a:t>열이름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 ,...n ])]</a:t>
            </a:r>
          </a:p>
          <a:p>
            <a:pPr>
              <a:lnSpc>
                <a:spcPct val="140000"/>
              </a:lnSpc>
            </a:pPr>
            <a:r>
              <a:rPr lang="en-US" altLang="ko-KR" sz="1400" dirty="0" smtClean="0"/>
              <a:t>AS SELECT </a:t>
            </a:r>
            <a:r>
              <a:rPr lang="ko-KR" altLang="en-US" sz="1400" dirty="0" smtClean="0"/>
              <a:t>문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60959" y="2996952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SELECT	 *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FROM 	Book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WHERE 	</a:t>
            </a:r>
            <a:r>
              <a:rPr lang="en-US" altLang="ko-KR" sz="1400" dirty="0" err="1" smtClean="0">
                <a:latin typeface="+mn-ea"/>
                <a:ea typeface="+mn-ea"/>
              </a:rPr>
              <a:t>bookname</a:t>
            </a:r>
            <a:r>
              <a:rPr lang="en-US" altLang="ko-KR" sz="1400" dirty="0" smtClean="0">
                <a:latin typeface="+mn-ea"/>
                <a:ea typeface="+mn-ea"/>
              </a:rPr>
              <a:t> LIKE '%</a:t>
            </a:r>
            <a:r>
              <a:rPr lang="ko-KR" altLang="en-US" sz="1400" dirty="0" smtClean="0">
                <a:latin typeface="+mn-ea"/>
                <a:ea typeface="+mn-ea"/>
              </a:rPr>
              <a:t>축구</a:t>
            </a:r>
            <a:r>
              <a:rPr lang="en-US" altLang="ko-KR" sz="1400" dirty="0" smtClean="0">
                <a:latin typeface="+mn-ea"/>
                <a:ea typeface="+mn-ea"/>
              </a:rPr>
              <a:t>%';</a:t>
            </a:r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71600" y="4509120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>
                <a:latin typeface="+mn-ea"/>
                <a:ea typeface="+mn-ea"/>
              </a:rPr>
              <a:t>CREATE VIEW </a:t>
            </a:r>
            <a:r>
              <a:rPr lang="en-US" altLang="ko-KR" sz="1400" dirty="0" err="1" smtClean="0">
                <a:latin typeface="+mn-ea"/>
                <a:ea typeface="+mn-ea"/>
              </a:rPr>
              <a:t>vw_Book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 smtClean="0">
                <a:latin typeface="+mn-ea"/>
                <a:ea typeface="+mn-ea"/>
              </a:rPr>
              <a:t>AS SELECT 	    *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FROM 	    Book</a:t>
            </a:r>
          </a:p>
          <a:p>
            <a:r>
              <a:rPr lang="en-US" altLang="ko-KR" sz="1400" dirty="0" smtClean="0">
                <a:latin typeface="+mn-ea"/>
                <a:ea typeface="+mn-ea"/>
              </a:rPr>
              <a:t>WHERE 	    </a:t>
            </a:r>
            <a:r>
              <a:rPr lang="en-US" altLang="ko-KR" sz="1400" dirty="0" err="1" smtClean="0">
                <a:latin typeface="+mn-ea"/>
                <a:ea typeface="+mn-ea"/>
              </a:rPr>
              <a:t>bookname</a:t>
            </a:r>
            <a:r>
              <a:rPr lang="en-US" altLang="ko-KR" sz="1400" dirty="0" smtClean="0">
                <a:latin typeface="+mn-ea"/>
                <a:ea typeface="+mn-ea"/>
              </a:rPr>
              <a:t> LIKE '%</a:t>
            </a:r>
            <a:r>
              <a:rPr lang="ko-KR" altLang="en-US" sz="1400" dirty="0" smtClean="0">
                <a:latin typeface="+mn-ea"/>
                <a:ea typeface="+mn-ea"/>
              </a:rPr>
              <a:t>축구</a:t>
            </a:r>
            <a:r>
              <a:rPr lang="en-US" altLang="ko-KR" sz="1400" dirty="0" smtClean="0">
                <a:latin typeface="+mn-ea"/>
                <a:ea typeface="+mn-ea"/>
              </a:rPr>
              <a:t>%';</a:t>
            </a:r>
          </a:p>
          <a:p>
            <a:endParaRPr lang="en-US" altLang="ko-KR" sz="1400" dirty="0">
              <a:latin typeface="+mn-ea"/>
              <a:ea typeface="+mn-ea"/>
            </a:endParaRPr>
          </a:p>
          <a:p>
            <a:r>
              <a:rPr lang="ko-KR" altLang="en-US" sz="1400" dirty="0" smtClean="0">
                <a:latin typeface="+mn-ea"/>
                <a:ea typeface="+mn-ea"/>
              </a:rPr>
              <a:t>확인</a:t>
            </a:r>
            <a:endParaRPr lang="en-US" altLang="ko-KR" sz="1400" dirty="0" smtClean="0">
              <a:latin typeface="+mn-ea"/>
              <a:ea typeface="+mn-ea"/>
            </a:endParaRPr>
          </a:p>
          <a:p>
            <a:r>
              <a:rPr lang="en-US" altLang="ko-KR" sz="1400" dirty="0">
                <a:latin typeface="+mn-ea"/>
                <a:ea typeface="+mn-ea"/>
              </a:rPr>
              <a:t>select * from </a:t>
            </a:r>
            <a:r>
              <a:rPr lang="en-US" altLang="ko-KR" sz="1400" dirty="0" err="1">
                <a:latin typeface="+mn-ea"/>
                <a:ea typeface="+mn-ea"/>
              </a:rPr>
              <a:t>vw_Book</a:t>
            </a:r>
            <a:r>
              <a:rPr lang="en-US" altLang="ko-KR" sz="1400" dirty="0">
                <a:latin typeface="+mn-ea"/>
                <a:ea typeface="+mn-ea"/>
              </a:rPr>
              <a:t>;</a:t>
            </a:r>
            <a:endParaRPr lang="ko-KR" altLang="en-US" sz="14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725835" y="3212976"/>
            <a:ext cx="125387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&lt;</a:t>
            </a:r>
            <a:r>
              <a:rPr kumimoji="0" lang="ko-KR" altLang="en-US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결과 확인</a:t>
            </a: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&gt; </a:t>
            </a:r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0256342"/>
              </p:ext>
            </p:extLst>
          </p:nvPr>
        </p:nvGraphicFramePr>
        <p:xfrm>
          <a:off x="755576" y="1225699"/>
          <a:ext cx="7272808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4-20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주소에 ‘대한민국’을 포함하는 고객들로 구성된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뷰를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만들고 조회하시오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뷰의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이름은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vw_Customer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한다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CREATE VIEW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vw_Customer</a:t>
                      </a:r>
                      <a:endParaRPr lang="en-US" altLang="ko-KR" sz="1400" dirty="0" smtClean="0">
                        <a:latin typeface="+mn-ea"/>
                        <a:ea typeface="+mn-ea"/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AS SELECT      *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 FROM 	    Customer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 WHERE    address LIKE '%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대한민국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%';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797843" y="364502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SELECT 	*</a:t>
            </a:r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vw_Customer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98" y="4179150"/>
            <a:ext cx="3095625" cy="895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3.1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생성</a:t>
            </a:r>
            <a:endParaRPr lang="ko-KR" altLang="en-US" dirty="0"/>
          </a:p>
        </p:txBody>
      </p:sp>
      <p:graphicFrame>
        <p:nvGraphicFramePr>
          <p:cNvPr id="7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9101059"/>
              </p:ext>
            </p:extLst>
          </p:nvPr>
        </p:nvGraphicFramePr>
        <p:xfrm>
          <a:off x="755576" y="1225699"/>
          <a:ext cx="7344816" cy="21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4-21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Orders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테이블에 고객이름과 도서이름을 바로 확인할 수 있는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뷰를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생성한 후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‘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김연아’ 고객이 구입한 도서의 주문번호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도서이름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주문액을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보이시오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600" dirty="0" smtClean="0"/>
                        <a:t>create view </a:t>
                      </a:r>
                      <a:r>
                        <a:rPr lang="en-US" altLang="ko-KR" sz="1600" dirty="0" err="1" smtClean="0"/>
                        <a:t>vw_orders</a:t>
                      </a:r>
                      <a:endParaRPr lang="en-US" altLang="ko-KR" sz="1600" dirty="0" smtClean="0"/>
                    </a:p>
                    <a:p>
                      <a:r>
                        <a:rPr lang="en-US" altLang="ko-KR" sz="1600" dirty="0" smtClean="0"/>
                        <a:t>as</a:t>
                      </a:r>
                    </a:p>
                    <a:p>
                      <a:r>
                        <a:rPr lang="en-US" altLang="ko-KR" sz="1600" dirty="0" smtClean="0"/>
                        <a:t>select </a:t>
                      </a:r>
                      <a:r>
                        <a:rPr lang="en-US" altLang="ko-KR" sz="1600" dirty="0" err="1" smtClean="0"/>
                        <a:t>od.orderid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dirty="0" err="1" smtClean="0"/>
                        <a:t>od.custid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dirty="0" err="1" smtClean="0"/>
                        <a:t>name,od.bookid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dirty="0" err="1" smtClean="0"/>
                        <a:t>bk.bookname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dirty="0" err="1" smtClean="0"/>
                        <a:t>saleprice</a:t>
                      </a:r>
                      <a:r>
                        <a:rPr lang="en-US" altLang="ko-KR" sz="1600" dirty="0" smtClean="0"/>
                        <a:t>, </a:t>
                      </a:r>
                      <a:r>
                        <a:rPr lang="en-US" altLang="ko-KR" sz="1600" dirty="0" err="1" smtClean="0"/>
                        <a:t>orderdate</a:t>
                      </a:r>
                      <a:endParaRPr lang="en-US" altLang="ko-KR" sz="1600" dirty="0" smtClean="0"/>
                    </a:p>
                    <a:p>
                      <a:r>
                        <a:rPr lang="en-US" altLang="ko-KR" sz="1600" dirty="0" smtClean="0"/>
                        <a:t>from orders od, customer </a:t>
                      </a:r>
                      <a:r>
                        <a:rPr lang="en-US" altLang="ko-KR" sz="1600" dirty="0" err="1" smtClean="0"/>
                        <a:t>cs</a:t>
                      </a:r>
                      <a:r>
                        <a:rPr lang="en-US" altLang="ko-KR" sz="1600" dirty="0" smtClean="0"/>
                        <a:t>, book </a:t>
                      </a:r>
                      <a:r>
                        <a:rPr lang="en-US" altLang="ko-KR" sz="1600" dirty="0" err="1" smtClean="0"/>
                        <a:t>bk</a:t>
                      </a:r>
                      <a:endParaRPr lang="en-US" altLang="ko-KR" sz="1600" dirty="0" smtClean="0"/>
                    </a:p>
                    <a:p>
                      <a:r>
                        <a:rPr lang="en-US" altLang="ko-KR" sz="1600" dirty="0" smtClean="0"/>
                        <a:t>where </a:t>
                      </a:r>
                      <a:r>
                        <a:rPr lang="en-US" altLang="ko-KR" sz="1600" dirty="0" err="1" smtClean="0"/>
                        <a:t>cs.custid</a:t>
                      </a:r>
                      <a:r>
                        <a:rPr lang="en-US" altLang="ko-KR" sz="1600" dirty="0" smtClean="0"/>
                        <a:t>=</a:t>
                      </a:r>
                      <a:r>
                        <a:rPr lang="en-US" altLang="ko-KR" sz="1600" dirty="0" err="1" smtClean="0"/>
                        <a:t>od.custid</a:t>
                      </a:r>
                      <a:r>
                        <a:rPr lang="en-US" altLang="ko-KR" sz="1600" dirty="0" smtClean="0"/>
                        <a:t> AND </a:t>
                      </a:r>
                      <a:r>
                        <a:rPr lang="en-US" altLang="ko-KR" sz="1600" dirty="0" err="1" smtClean="0"/>
                        <a:t>od.bookid</a:t>
                      </a:r>
                      <a:r>
                        <a:rPr lang="en-US" altLang="ko-KR" sz="1600" dirty="0" smtClean="0"/>
                        <a:t>=</a:t>
                      </a:r>
                      <a:r>
                        <a:rPr lang="en-US" altLang="ko-KR" sz="1600" dirty="0" err="1" smtClean="0"/>
                        <a:t>bk.bookid</a:t>
                      </a:r>
                      <a:r>
                        <a:rPr lang="en-US" altLang="ko-KR" sz="1600" dirty="0" smtClean="0"/>
                        <a:t>;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797843" y="4014847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SELECT 	*</a:t>
            </a:r>
          </a:p>
          <a:p>
            <a:r>
              <a:rPr lang="en-US" altLang="ko-KR" sz="1400" dirty="0"/>
              <a:t>FROM 	</a:t>
            </a:r>
            <a:r>
              <a:rPr lang="en-US" altLang="ko-KR" sz="1400" dirty="0" err="1"/>
              <a:t>vw_Orders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SELECT 	</a:t>
            </a:r>
            <a:r>
              <a:rPr lang="en-US" altLang="ko-KR" sz="1400" dirty="0" err="1" smtClean="0"/>
              <a:t>orderid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bookname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saleprice</a:t>
            </a:r>
            <a:endParaRPr lang="en-US" altLang="ko-KR" sz="1400" dirty="0" smtClean="0"/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vw_Orders</a:t>
            </a:r>
            <a:endParaRPr lang="en-US" altLang="ko-KR" sz="1400" dirty="0" smtClean="0"/>
          </a:p>
          <a:p>
            <a:r>
              <a:rPr lang="en-US" altLang="ko-KR" sz="1400" dirty="0" smtClean="0"/>
              <a:t>WHERE 	name='</a:t>
            </a:r>
            <a:r>
              <a:rPr lang="ko-KR" altLang="en-US" sz="1400" dirty="0" smtClean="0"/>
              <a:t>김연아</a:t>
            </a:r>
            <a:r>
              <a:rPr lang="en-US" altLang="ko-KR" sz="1400" dirty="0" smtClean="0"/>
              <a:t>';</a:t>
            </a:r>
            <a:endParaRPr lang="ko-KR" altLang="en-US" sz="14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817290" y="3560698"/>
            <a:ext cx="125387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&lt;</a:t>
            </a:r>
            <a:r>
              <a:rPr kumimoji="0" lang="ko-KR" altLang="en-US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결과 확인</a:t>
            </a: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&gt; </a:t>
            </a:r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00" y="5546219"/>
            <a:ext cx="3152775" cy="7810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3861048"/>
            <a:ext cx="3888432" cy="1685171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직선 화살표 연결선 5"/>
          <p:cNvCxnSpPr/>
          <p:nvPr/>
        </p:nvCxnSpPr>
        <p:spPr>
          <a:xfrm flipV="1">
            <a:off x="3419872" y="4182913"/>
            <a:ext cx="1152128" cy="1440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3.2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수정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문법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7704856" cy="7200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/>
              <a:t>CREATE OR REPLACE VIEW </a:t>
            </a:r>
            <a:r>
              <a:rPr lang="ko-KR" altLang="en-US" sz="1400" dirty="0" err="1" smtClean="0"/>
              <a:t>뷰이름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[(</a:t>
            </a:r>
            <a:r>
              <a:rPr lang="ko-KR" altLang="en-US" sz="1400" dirty="0" err="1" smtClean="0"/>
              <a:t>열이름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 ,...n ])]</a:t>
            </a:r>
          </a:p>
          <a:p>
            <a:pPr>
              <a:lnSpc>
                <a:spcPct val="140000"/>
              </a:lnSpc>
            </a:pPr>
            <a:r>
              <a:rPr lang="en-US" altLang="ko-KR" sz="1400" dirty="0" smtClean="0"/>
              <a:t>AS SELECT </a:t>
            </a:r>
            <a:r>
              <a:rPr lang="ko-KR" altLang="en-US" sz="1400" dirty="0" smtClean="0"/>
              <a:t>문</a:t>
            </a:r>
            <a:endParaRPr lang="ko-KR" altLang="en-US" sz="1400" dirty="0">
              <a:latin typeface="+mn-ea"/>
              <a:ea typeface="+mn-ea"/>
            </a:endParaRPr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8662198"/>
              </p:ext>
            </p:extLst>
          </p:nvPr>
        </p:nvGraphicFramePr>
        <p:xfrm>
          <a:off x="611560" y="2694806"/>
          <a:ext cx="7704856" cy="2049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</a:pP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4-22  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질의 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4-20]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에서 생성한 뷰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vw_Customer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는 주소가 대한민국인 고객을 보여준다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뷰를 영국을 주소로 가진 고객으로 변경하시오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phone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속성은 필요 없으므로 포함시키지 마시오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CREATE OR REPLACE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VIEW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vw_Customer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(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custid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name, address)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AS SELECT  </a:t>
                      </a:r>
                      <a:r>
                        <a:rPr lang="en-US" altLang="ko-KR" sz="1400" dirty="0" err="1" smtClean="0">
                          <a:latin typeface="+mn-ea"/>
                          <a:ea typeface="+mn-ea"/>
                        </a:rPr>
                        <a:t>custid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, name, address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FROM 	Customer</a:t>
                      </a:r>
                    </a:p>
                    <a:p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    WHERE 	address LIKE '%</a:t>
                      </a:r>
                      <a:r>
                        <a:rPr lang="ko-KR" altLang="en-US" sz="1400" dirty="0" smtClean="0">
                          <a:latin typeface="+mn-ea"/>
                          <a:ea typeface="+mn-ea"/>
                        </a:rPr>
                        <a:t>영국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%';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82873" y="535784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SELECT 	*</a:t>
            </a:r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vw_Customer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665014" y="4925799"/>
            <a:ext cx="125387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&lt;</a:t>
            </a:r>
            <a:r>
              <a:rPr kumimoji="0" lang="ko-KR" altLang="en-US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결과 확인</a:t>
            </a: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&gt; </a:t>
            </a:r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5229200"/>
            <a:ext cx="2295525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3.3 </a:t>
            </a:r>
            <a:r>
              <a:rPr lang="ko-KR" altLang="en-US" dirty="0" err="1" smtClean="0"/>
              <a:t>뷰의</a:t>
            </a:r>
            <a:r>
              <a:rPr lang="ko-KR" altLang="en-US" dirty="0" smtClean="0"/>
              <a:t> 삭제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문법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7704856" cy="4320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1400" dirty="0" smtClean="0"/>
              <a:t>DROP VIEW </a:t>
            </a:r>
            <a:r>
              <a:rPr lang="ko-KR" altLang="en-US" sz="1400" dirty="0" err="1" smtClean="0"/>
              <a:t>뷰이름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[ ,...n ];</a:t>
            </a:r>
            <a:endParaRPr lang="ko-KR" altLang="en-US" sz="1400" dirty="0">
              <a:latin typeface="+mn-ea"/>
              <a:ea typeface="+mn-ea"/>
            </a:endParaRPr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2319145"/>
              </p:ext>
            </p:extLst>
          </p:nvPr>
        </p:nvGraphicFramePr>
        <p:xfrm>
          <a:off x="611560" y="2420888"/>
          <a:ext cx="770485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4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질의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4-23   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앞서 생성한 </a:t>
                      </a:r>
                      <a:r>
                        <a:rPr lang="ko-KR" altLang="en-US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뷰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vw_Customer</a:t>
                      </a:r>
                      <a:r>
                        <a:rPr lang="ko-KR" altLang="en-US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삭제하시오</a:t>
                      </a:r>
                      <a:r>
                        <a:rPr lang="en-US" altLang="ko-KR" sz="1400" b="1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en-US" altLang="ko-KR" sz="1400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altLang="ko-KR" sz="1400" dirty="0" smtClean="0"/>
                        <a:t>DROP VIEW </a:t>
                      </a:r>
                      <a:r>
                        <a:rPr lang="en-US" altLang="ko-KR" sz="1400" dirty="0" err="1" smtClean="0"/>
                        <a:t>vw_Customer</a:t>
                      </a:r>
                      <a:r>
                        <a:rPr lang="en-US" altLang="ko-KR" sz="1400" dirty="0" smtClean="0"/>
                        <a:t>;</a:t>
                      </a:r>
                      <a:endParaRPr lang="ko-KR" altLang="en-US" sz="1400" dirty="0" smtClean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82873" y="407202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smtClean="0"/>
              <a:t>SELECT 	*</a:t>
            </a:r>
          </a:p>
          <a:p>
            <a:r>
              <a:rPr lang="en-US" altLang="ko-KR" sz="1400" dirty="0" smtClean="0"/>
              <a:t>FROM 	</a:t>
            </a:r>
            <a:r>
              <a:rPr lang="en-US" altLang="ko-KR" sz="1400" dirty="0" err="1" smtClean="0"/>
              <a:t>vw_Customer</a:t>
            </a:r>
            <a:r>
              <a:rPr lang="en-US" altLang="ko-KR" sz="1400" dirty="0" smtClean="0"/>
              <a:t>;</a:t>
            </a:r>
            <a:endParaRPr lang="ko-KR" altLang="en-US" sz="14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711870" y="3639974"/>
            <a:ext cx="125387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&lt;</a:t>
            </a:r>
            <a:r>
              <a:rPr kumimoji="0" lang="ko-KR" altLang="en-US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결과 확인</a:t>
            </a:r>
            <a:r>
              <a:rPr kumimoji="0" lang="en-US" altLang="ko-KR" sz="1400" dirty="0" smtClean="0">
                <a:solidFill>
                  <a:schemeClr val="accent6">
                    <a:lumMod val="50000"/>
                  </a:schemeClr>
                </a:solidFill>
                <a:sym typeface="Wingdings"/>
              </a:rPr>
              <a:t>&gt; </a:t>
            </a:r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kumimoji="0" lang="en-US" altLang="ko-KR" sz="1400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45" y="4671393"/>
            <a:ext cx="311467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539552" y="1124744"/>
            <a:ext cx="7992888" cy="547260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altLang="ko-KR" sz="1800" b="0" i="0" u="none" strike="noStrike" baseline="0" smtClean="0"/>
            </a:lvl1pPr>
            <a:lvl2pPr marL="447675" indent="-180975"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accent5">
                  <a:lumMod val="50000"/>
                </a:schemeClr>
              </a:buClr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r>
              <a:rPr lang="en-US" altLang="ko-KR" sz="1600" b="1" dirty="0" smtClean="0"/>
              <a:t>6. </a:t>
            </a:r>
            <a:r>
              <a:rPr lang="ko-KR" altLang="en-US" sz="1600" b="1" dirty="0"/>
              <a:t>다음에 해당하는 </a:t>
            </a:r>
            <a:r>
              <a:rPr lang="ko-KR" altLang="en-US" sz="1600" b="1" dirty="0" err="1"/>
              <a:t>뷰를</a:t>
            </a:r>
            <a:r>
              <a:rPr lang="ko-KR" altLang="en-US" sz="1600" b="1" dirty="0"/>
              <a:t> 작성하시오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데이터베이스는 </a:t>
            </a:r>
            <a:r>
              <a:rPr lang="ko-KR" altLang="en-US" sz="1600" b="1" dirty="0" smtClean="0"/>
              <a:t>마당서점</a:t>
            </a:r>
            <a:r>
              <a:rPr lang="en-US" altLang="ko-KR" sz="1600" b="1" dirty="0" smtClean="0"/>
              <a:t> </a:t>
            </a:r>
            <a:r>
              <a:rPr lang="ko-KR" altLang="en-US" sz="1600" b="1" dirty="0"/>
              <a:t>데이터베이스를 이용한다</a:t>
            </a:r>
            <a:r>
              <a:rPr lang="en-US" altLang="ko-KR" sz="1600" b="1" dirty="0" smtClean="0"/>
              <a:t>.</a:t>
            </a:r>
          </a:p>
          <a:p>
            <a:endParaRPr lang="en-US" altLang="ko-KR" sz="200" b="1" dirty="0"/>
          </a:p>
          <a:p>
            <a:pPr marL="363538" indent="-363538">
              <a:tabLst>
                <a:tab pos="363538" algn="l"/>
              </a:tabLst>
            </a:pPr>
            <a:r>
              <a:rPr lang="en-US" altLang="ko-KR" sz="1600" dirty="0"/>
              <a:t>(1) </a:t>
            </a:r>
            <a:r>
              <a:rPr lang="ko-KR" altLang="en-US" sz="1600" dirty="0" smtClean="0"/>
              <a:t>판매가격이 </a:t>
            </a:r>
            <a:r>
              <a:rPr lang="en-US" altLang="ko-KR" sz="1600" dirty="0" smtClean="0"/>
              <a:t>20,000</a:t>
            </a:r>
            <a:r>
              <a:rPr lang="ko-KR" altLang="en-US" sz="1600" dirty="0" smtClean="0"/>
              <a:t>원 이상인 도서의 도서번호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도서이름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고객이름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출판사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판매가격을 보여주는 </a:t>
            </a:r>
            <a:r>
              <a:rPr lang="en-US" altLang="ko-KR" sz="1600" dirty="0" err="1" smtClean="0"/>
              <a:t>highorders</a:t>
            </a:r>
            <a:r>
              <a:rPr lang="en-US" altLang="ko-KR" sz="1600" dirty="0" smtClean="0"/>
              <a:t> </a:t>
            </a:r>
            <a:r>
              <a:rPr lang="ko-KR" altLang="en-US" sz="1600" dirty="0" err="1" smtClean="0"/>
              <a:t>뷰를</a:t>
            </a:r>
            <a:r>
              <a:rPr lang="ko-KR" altLang="en-US" sz="1600" dirty="0" smtClean="0"/>
              <a:t> 생성하시오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363538" indent="-363538">
              <a:tabLst>
                <a:tab pos="363538" algn="l"/>
              </a:tabLst>
            </a:pPr>
            <a:r>
              <a:rPr lang="en-US" altLang="ko-KR" sz="1600" dirty="0"/>
              <a:t>(2) </a:t>
            </a:r>
            <a:r>
              <a:rPr lang="ko-KR" altLang="en-US" sz="1600" dirty="0"/>
              <a:t>생성한 </a:t>
            </a:r>
            <a:r>
              <a:rPr lang="ko-KR" altLang="en-US" sz="1600" dirty="0" err="1"/>
              <a:t>뷰를</a:t>
            </a:r>
            <a:r>
              <a:rPr lang="ko-KR" altLang="en-US" sz="1600" dirty="0"/>
              <a:t> 이용하여 판매된 도서의 이름과 고객의 이름을 출력하는 </a:t>
            </a:r>
            <a:r>
              <a:rPr lang="en-US" altLang="ko-KR" sz="1600" dirty="0"/>
              <a:t>SQL </a:t>
            </a:r>
            <a:r>
              <a:rPr lang="ko-KR" altLang="en-US" sz="1600" dirty="0"/>
              <a:t>문을 작성하시오</a:t>
            </a:r>
            <a:r>
              <a:rPr lang="en-US" altLang="ko-KR" sz="1600" dirty="0"/>
              <a:t>.</a:t>
            </a:r>
          </a:p>
          <a:p>
            <a:pPr marL="363538" indent="-363538">
              <a:tabLst>
                <a:tab pos="363538" algn="l"/>
              </a:tabLst>
            </a:pPr>
            <a:r>
              <a:rPr lang="en-US" altLang="ko-KR" sz="1600" dirty="0"/>
              <a:t>(3) </a:t>
            </a:r>
            <a:r>
              <a:rPr lang="en-US" altLang="ko-KR" sz="1600" dirty="0" err="1"/>
              <a:t>highorders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뷰를</a:t>
            </a:r>
            <a:r>
              <a:rPr lang="ko-KR" altLang="en-US" sz="1600" dirty="0"/>
              <a:t> 변경하고자 한다</a:t>
            </a:r>
            <a:r>
              <a:rPr lang="en-US" altLang="ko-KR" sz="1600" dirty="0"/>
              <a:t>. </a:t>
            </a:r>
            <a:r>
              <a:rPr lang="ko-KR" altLang="en-US" sz="1600" dirty="0"/>
              <a:t>판매가격 속성을 삭제하는 명령을 수행하시오</a:t>
            </a:r>
            <a:r>
              <a:rPr lang="en-US" altLang="ko-KR" sz="1600" dirty="0"/>
              <a:t>. </a:t>
            </a:r>
            <a:r>
              <a:rPr lang="ko-KR" altLang="en-US" sz="1600" dirty="0"/>
              <a:t>삭제 </a:t>
            </a:r>
            <a:r>
              <a:rPr lang="ko-KR" altLang="en-US" sz="1600" dirty="0" smtClean="0"/>
              <a:t>후 </a:t>
            </a:r>
            <a:r>
              <a:rPr lang="en-US" altLang="ko-KR" sz="1600" dirty="0" smtClean="0"/>
              <a:t>(</a:t>
            </a:r>
            <a:r>
              <a:rPr lang="en-US" altLang="ko-KR" sz="1600" dirty="0"/>
              <a:t>2)</a:t>
            </a:r>
            <a:r>
              <a:rPr lang="ko-KR" altLang="en-US" sz="1600" dirty="0"/>
              <a:t>번 </a:t>
            </a:r>
            <a:r>
              <a:rPr lang="en-US" altLang="ko-KR" sz="1600" dirty="0"/>
              <a:t>SQL </a:t>
            </a:r>
            <a:r>
              <a:rPr lang="ko-KR" altLang="en-US" sz="1600" dirty="0"/>
              <a:t>문을 다시 수행하시오</a:t>
            </a:r>
            <a:r>
              <a:rPr lang="en-US" altLang="ko-KR" sz="1600" dirty="0"/>
              <a:t>.</a:t>
            </a:r>
            <a:endParaRPr lang="en-US" altLang="ko-KR" sz="1600" i="0" u="none" strike="noStrike" baseline="0" dirty="0" smtClean="0">
              <a:latin typeface="YDVYMjOStd12"/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 bwMode="auto">
          <a:xfrm>
            <a:off x="467544" y="188640"/>
            <a:ext cx="7560840" cy="54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400" b="1" kern="1200" baseline="0">
                <a:solidFill>
                  <a:srgbClr val="0000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mtClean="0">
                <a:solidFill>
                  <a:schemeClr val="tx1"/>
                </a:solidFill>
              </a:rPr>
              <a:t>연습문제 풀이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904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7722</TotalTime>
  <Words>538</Words>
  <Application>Microsoft Office PowerPoint</Application>
  <PresentationFormat>화면 슬라이드 쇼(4:3)</PresentationFormat>
  <Paragraphs>133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9" baseType="lpstr">
      <vt:lpstr>HY견고딕</vt:lpstr>
      <vt:lpstr>ITCGaramondStd-Lt</vt:lpstr>
      <vt:lpstr>YDVYMjOStd12</vt:lpstr>
      <vt:lpstr>YDVYMjOStd14</vt:lpstr>
      <vt:lpstr>굴림</vt:lpstr>
      <vt:lpstr>돋움</vt:lpstr>
      <vt:lpstr>맑은 고딕</vt:lpstr>
      <vt:lpstr>Arial</vt:lpstr>
      <vt:lpstr>Tahoma</vt:lpstr>
      <vt:lpstr>Wingdings</vt:lpstr>
      <vt:lpstr>Office 테마</vt:lpstr>
      <vt:lpstr>03 뷰</vt:lpstr>
      <vt:lpstr>03 뷰</vt:lpstr>
      <vt:lpstr>3.1 뷰의 생성</vt:lpstr>
      <vt:lpstr>3.1 뷰의 생성</vt:lpstr>
      <vt:lpstr>3.1 뷰의 생성</vt:lpstr>
      <vt:lpstr>3.2 뷰의 수정</vt:lpstr>
      <vt:lpstr>3.3 뷰의 삭제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김이화</dc:creator>
  <cp:lastModifiedBy>Windows 사용자</cp:lastModifiedBy>
  <cp:revision>738</cp:revision>
  <dcterms:created xsi:type="dcterms:W3CDTF">2012-07-11T10:23:22Z</dcterms:created>
  <dcterms:modified xsi:type="dcterms:W3CDTF">2020-07-30T06:08:09Z</dcterms:modified>
</cp:coreProperties>
</file>