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329" r:id="rId2"/>
    <p:sldId id="331" r:id="rId3"/>
    <p:sldId id="333" r:id="rId4"/>
    <p:sldId id="335" r:id="rId5"/>
    <p:sldId id="337" r:id="rId6"/>
    <p:sldId id="342" r:id="rId7"/>
    <p:sldId id="345" r:id="rId8"/>
    <p:sldId id="34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61" autoAdjust="0"/>
  </p:normalViewPr>
  <p:slideViewPr>
    <p:cSldViewPr>
      <p:cViewPr varScale="1">
        <p:scale>
          <a:sx n="69" d="100"/>
          <a:sy n="69" d="100"/>
        </p:scale>
        <p:origin x="4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F53C-8B25-4CFA-A0B8-0007B60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5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38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8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1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2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1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2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90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003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34A-80E1-447B-A7F5-04AD2E0B94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801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스크립트 요소의 이해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스크립트 요소란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프로그래밍에서 사용되는 문법의 표현 형태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스크립트 요소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/>
              <a:t>선언문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ea typeface="굴림" charset="-127"/>
              </a:rPr>
              <a:t>Declaration</a:t>
            </a:r>
            <a:r>
              <a:rPr lang="en-US" altLang="ko-KR" sz="2000" dirty="0" smtClean="0"/>
              <a:t>)  &lt;%!         %&gt;</a:t>
            </a:r>
          </a:p>
          <a:p>
            <a:pPr lvl="1">
              <a:buNone/>
            </a:pPr>
            <a:endParaRPr lang="en-US" altLang="ko-KR" sz="2000" dirty="0" smtClean="0"/>
          </a:p>
          <a:p>
            <a:pPr marL="171450" lvl="1">
              <a:spcBef>
                <a:spcPts val="750"/>
              </a:spcBef>
            </a:pP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스크립트릿</a:t>
            </a:r>
            <a:r>
              <a:rPr lang="en-US" altLang="ko-KR" sz="2300" dirty="0" smtClean="0"/>
              <a:t> </a:t>
            </a:r>
            <a:r>
              <a:rPr lang="en-US" altLang="ko-KR" sz="2300" dirty="0" smtClean="0">
                <a:ea typeface="굴림" charset="-127"/>
              </a:rPr>
              <a:t>(</a:t>
            </a:r>
            <a:r>
              <a:rPr lang="en-US" altLang="ko-KR" sz="2300" dirty="0" err="1" smtClean="0">
                <a:ea typeface="굴림" charset="-127"/>
              </a:rPr>
              <a:t>Scriptlet</a:t>
            </a:r>
            <a:r>
              <a:rPr lang="en-US" altLang="ko-KR" sz="2300" dirty="0" smtClean="0">
                <a:ea typeface="굴림" charset="-127"/>
              </a:rPr>
              <a:t>) </a:t>
            </a:r>
            <a:r>
              <a:rPr lang="en-US" altLang="ko-KR" sz="2000" dirty="0" smtClean="0"/>
              <a:t>&lt;%       %&gt;</a:t>
            </a:r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표현식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ea typeface="굴림" charset="-127"/>
              </a:rPr>
              <a:t>(Expression)</a:t>
            </a:r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ea typeface="굴림" charset="-127"/>
              </a:rPr>
              <a:t>(Comment)</a:t>
            </a:r>
            <a:endParaRPr lang="en-US" altLang="ko-KR" sz="2000" dirty="0" smtClean="0"/>
          </a:p>
          <a:p>
            <a:pPr lvl="1">
              <a:buNone/>
            </a:pP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5343" y="83671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에서 사용될 변수나 메소드를 선언할 수 있는 영역들의 요소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페이지 내에서 변수 및 </a:t>
            </a:r>
            <a:r>
              <a:rPr kumimoji="0" lang="ko-KR" alt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선언 후 변수나</a:t>
            </a:r>
            <a:r>
              <a:rPr lang="en-US" altLang="ko-KR" sz="2000" kern="0" dirty="0" smtClean="0"/>
              <a:t> </a:t>
            </a:r>
            <a:r>
              <a:rPr kumimoji="0" lang="ko-KR" alt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ko-KR" sz="2000" kern="0" dirty="0" smtClean="0"/>
              <a:t>   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이용하여 필요한 동적으로 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HTML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코드를 생성하는데 사용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 smtClean="0"/>
              <a:t>멤버 변수 </a:t>
            </a:r>
            <a:r>
              <a:rPr lang="en-US" altLang="ko-KR" sz="2000" kern="0" dirty="0" smtClean="0"/>
              <a:t>: </a:t>
            </a:r>
            <a:r>
              <a:rPr lang="ko-KR" altLang="en-US" sz="2000" kern="0" dirty="0" smtClean="0"/>
              <a:t>선언문에 선언된 변수 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000" kern="0" dirty="0" smtClean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2000" kern="0" dirty="0" smtClean="0"/>
              <a:t>선언문에서 선언된 변수로 호칭하는 것은 자바에서 </a:t>
            </a:r>
            <a:endParaRPr lang="en-US" altLang="ko-KR" sz="2000" kern="0" dirty="0" smtClean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ko-KR" sz="2000" kern="0" dirty="0" smtClean="0"/>
              <a:t>    </a:t>
            </a:r>
            <a:r>
              <a:rPr lang="ko-KR" altLang="en-US" sz="2000" kern="0" dirty="0" smtClean="0"/>
              <a:t>변수의 종류가 여러 가지 있다는 의미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 smtClean="0"/>
              <a:t>선언문 문법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65126"/>
            <a:ext cx="4924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멤버변수의 선언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00034" y="4500570"/>
            <a:ext cx="82296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ko-KR" altLang="en-US" sz="2000" b="1" kern="0" dirty="0" err="1" smtClean="0">
                <a:latin typeface="+mn-lt"/>
              </a:rPr>
              <a:t>서블릿</a:t>
            </a:r>
            <a:r>
              <a:rPr lang="ko-KR" altLang="en-US" sz="2000" b="1" kern="0" dirty="0" smtClean="0">
                <a:latin typeface="+mn-lt"/>
              </a:rPr>
              <a:t> 클래스에서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선언된 멤버변수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2910" y="5000636"/>
          <a:ext cx="7643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JSPStudy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28596" y="1000108"/>
            <a:ext cx="842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smtClean="0"/>
              <a:t>선언문에서 선언된 변수는 </a:t>
            </a:r>
            <a:r>
              <a:rPr lang="en-US" altLang="ko-KR" sz="2400" b="1" dirty="0" smtClean="0"/>
              <a:t>JSP </a:t>
            </a:r>
            <a:r>
              <a:rPr lang="ko-KR" altLang="en-US" sz="2400" b="1" dirty="0" smtClean="0"/>
              <a:t>페이지가 </a:t>
            </a:r>
            <a:r>
              <a:rPr lang="ko-KR" altLang="en-US" sz="2400" b="1" dirty="0" err="1" smtClean="0"/>
              <a:t>서블릿</a:t>
            </a:r>
            <a:r>
              <a:rPr lang="ko-KR" altLang="en-US" sz="2400" b="1" dirty="0" smtClean="0"/>
              <a:t> 코드로 변환이 되면 </a:t>
            </a:r>
            <a:r>
              <a:rPr lang="ko-KR" altLang="en-US" sz="2400" b="1" dirty="0" err="1" smtClean="0"/>
              <a:t>서블릿</a:t>
            </a:r>
            <a:r>
              <a:rPr lang="ko-KR" altLang="en-US" sz="2400" b="1" dirty="0" smtClean="0"/>
              <a:t> 클래스의 멤버변수로 </a:t>
            </a:r>
            <a:r>
              <a:rPr lang="ko-KR" altLang="en-US" sz="2400" b="1" dirty="0" err="1" smtClean="0"/>
              <a:t>변한됨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en-US" altLang="ko-KR" sz="2000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6607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835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r>
              <a:rPr lang="ko-KR" altLang="en-US" sz="2400" b="0" dirty="0" smtClean="0">
                <a:solidFill>
                  <a:schemeClr val="tx1"/>
                </a:solidFill>
              </a:rPr>
              <a:t>선언문에서 선언된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JSP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페이지 내에서는 일반적인 형태의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선언됨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0" dirty="0" smtClean="0">
              <a:solidFill>
                <a:schemeClr val="tx1"/>
              </a:solidFill>
            </a:endParaRPr>
          </a:p>
          <a:p>
            <a:r>
              <a:rPr lang="en-US" altLang="ko-KR" sz="2400" b="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멤버 변수 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name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값을 리턴 시켜주는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선언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  <a:endParaRPr lang="ko-KR" altLang="en-US" sz="2400" b="0" dirty="0" smtClean="0">
              <a:solidFill>
                <a:schemeClr val="tx1"/>
              </a:solidFill>
            </a:endParaRPr>
          </a:p>
          <a:p>
            <a:endParaRPr lang="ko-KR" altLang="en-US" b="0" dirty="0" smtClean="0">
              <a:solidFill>
                <a:schemeClr val="tx1"/>
              </a:solidFill>
            </a:endParaRPr>
          </a:p>
          <a:p>
            <a:r>
              <a:rPr lang="en-US" altLang="ko-KR" sz="2400" b="0" dirty="0" smtClean="0">
                <a:solidFill>
                  <a:schemeClr val="tx1"/>
                </a:solidFill>
              </a:rPr>
              <a:t>name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변수가 선언문에서 선언이 되었기 때문에 멤버변수의 역할이 되면서 접근이 가능한 것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  <a:endParaRPr lang="ko-KR" altLang="en-US" sz="2400" b="0" dirty="0" smtClean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143116"/>
            <a:ext cx="52864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스크립트릿이란</a:t>
            </a:r>
            <a:r>
              <a:rPr lang="en-US" altLang="ko-KR" sz="2400" dirty="0" smtClean="0">
                <a:solidFill>
                  <a:schemeClr val="tx1"/>
                </a:solidFill>
              </a:rPr>
              <a:t>? &lt;%   %&gt;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1900" dirty="0" smtClean="0">
                <a:solidFill>
                  <a:srgbClr val="FF0000"/>
                </a:solidFill>
              </a:rPr>
              <a:t>JSP </a:t>
            </a:r>
            <a:r>
              <a:rPr lang="ko-KR" altLang="en-US" sz="1900" dirty="0" smtClean="0">
                <a:solidFill>
                  <a:srgbClr val="FF0000"/>
                </a:solidFill>
              </a:rPr>
              <a:t>페이지가 </a:t>
            </a:r>
            <a:r>
              <a:rPr lang="ko-KR" altLang="en-US" sz="1900" dirty="0" err="1" smtClean="0">
                <a:solidFill>
                  <a:srgbClr val="FF0000"/>
                </a:solidFill>
              </a:rPr>
              <a:t>서블릿으로</a:t>
            </a:r>
            <a:r>
              <a:rPr lang="ko-KR" altLang="en-US" sz="1900" dirty="0" smtClean="0">
                <a:solidFill>
                  <a:srgbClr val="FF0000"/>
                </a:solidFill>
              </a:rPr>
              <a:t> 변환되고 </a:t>
            </a:r>
            <a:r>
              <a:rPr lang="ko-KR" altLang="en-US" sz="1900" dirty="0" smtClean="0"/>
              <a:t>요청될 때 </a:t>
            </a:r>
            <a:r>
              <a:rPr lang="en-US" altLang="ko-KR" sz="1900" dirty="0" smtClean="0"/>
              <a:t>_</a:t>
            </a:r>
            <a:r>
              <a:rPr lang="en-US" altLang="ko-KR" sz="1900" dirty="0" err="1" smtClean="0"/>
              <a:t>jspService</a:t>
            </a:r>
            <a:r>
              <a:rPr lang="en-US" altLang="ko-KR" sz="1900" dirty="0" smtClean="0"/>
              <a:t>(Tomcat </a:t>
            </a:r>
            <a:r>
              <a:rPr lang="ko-KR" altLang="en-US" sz="1900" dirty="0" smtClean="0"/>
              <a:t>기준으로 설명</a:t>
            </a:r>
            <a:r>
              <a:rPr lang="en-US" altLang="ko-KR" sz="1900" dirty="0" smtClean="0"/>
              <a:t>)  </a:t>
            </a:r>
            <a:r>
              <a:rPr lang="ko-KR" altLang="en-US" sz="1900" dirty="0" err="1" smtClean="0"/>
              <a:t>메소드</a:t>
            </a:r>
            <a:r>
              <a:rPr lang="ko-KR" altLang="en-US" sz="1900" dirty="0" smtClean="0"/>
              <a:t> 안에 선언이 되는 요소</a:t>
            </a:r>
            <a:r>
              <a:rPr lang="en-US" altLang="ko-KR" sz="1900" dirty="0" smtClean="0"/>
              <a:t>.</a:t>
            </a:r>
            <a:r>
              <a:rPr lang="ko-KR" altLang="en-US" sz="1900" dirty="0" smtClean="0"/>
              <a:t> </a:t>
            </a:r>
            <a:endParaRPr lang="en-US" altLang="ko-KR" sz="19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스크립트릿은</a:t>
            </a:r>
            <a:r>
              <a:rPr lang="ko-KR" altLang="en-US" sz="2000" dirty="0" smtClean="0"/>
              <a:t> 선언문과 달리 선언된 변수는 지역 변수로 선언이 되고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2000" dirty="0" smtClean="0">
                <a:solidFill>
                  <a:srgbClr val="FF0000"/>
                </a:solidFill>
              </a:rPr>
              <a:t> 선언은 할 수 없음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만약 선언을 하게 되면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안에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선언한 것이기 때문에 만들 수가 없음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문법</a:t>
            </a:r>
            <a:endParaRPr lang="en-US" altLang="ko-KR" sz="2000" dirty="0" smtClean="0"/>
          </a:p>
          <a:p>
            <a:pPr lvl="1">
              <a:buNone/>
              <a:defRPr/>
            </a:pPr>
            <a:endParaRPr lang="en-US" altLang="ko-KR" sz="2000" dirty="0" smtClean="0"/>
          </a:p>
          <a:p>
            <a:pPr lvl="1">
              <a:buNone/>
              <a:defRPr/>
            </a:pP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4982676"/>
            <a:ext cx="5905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12776"/>
            <a:ext cx="8301068" cy="462129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sz="2000" dirty="0" smtClean="0"/>
              <a:t>동적인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브라우저로 표현을 하기 위한 요소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ko-KR" altLang="en-US" sz="2000" dirty="0" smtClean="0"/>
              <a:t>변수를 출력하거나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결과값을 브라우저에 출력 할 수 있음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코드 내에서 </a:t>
            </a:r>
            <a:r>
              <a:rPr lang="en-US" altLang="ko-KR" sz="2000" dirty="0" smtClean="0"/>
              <a:t>out</a:t>
            </a:r>
            <a:r>
              <a:rPr lang="ko-KR" altLang="en-US" sz="2000" dirty="0" smtClean="0"/>
              <a:t>이라는 내장객체를 통해  브라우저에 출력 가능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스크립트릿과</a:t>
            </a:r>
            <a:r>
              <a:rPr lang="ko-KR" altLang="en-US" sz="2000" dirty="0" smtClean="0"/>
              <a:t> 달리 변수나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출력하고 할 때 세미콜론</a:t>
            </a:r>
            <a:r>
              <a:rPr lang="en-US" altLang="ko-KR" sz="2000" dirty="0" smtClean="0"/>
              <a:t>(;)</a:t>
            </a:r>
            <a:r>
              <a:rPr lang="ko-KR" altLang="en-US" sz="2000" dirty="0" smtClean="0"/>
              <a:t>은 표기하지 않음</a:t>
            </a:r>
            <a:r>
              <a:rPr lang="en-US" altLang="ko-KR" sz="2000" dirty="0" smtClean="0"/>
              <a:t>.</a:t>
            </a:r>
          </a:p>
          <a:p>
            <a:pPr lvl="1">
              <a:buNone/>
              <a:defRPr/>
            </a:pPr>
            <a:r>
              <a:rPr lang="en-US" altLang="ko-KR" sz="2000" dirty="0" smtClean="0"/>
              <a:t>    (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코드로 변환될 때 자동적으로 세미콜론은 붙여짐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</a:t>
            </a:r>
            <a:endParaRPr lang="en-US" altLang="ko-KR" sz="2000" dirty="0" smtClean="0"/>
          </a:p>
          <a:p>
            <a:pPr lvl="1">
              <a:buNone/>
              <a:defRPr/>
            </a:pPr>
            <a:r>
              <a:rPr lang="en-US" altLang="ko-KR" sz="2000" dirty="0" smtClean="0"/>
              <a:t>   </a:t>
            </a:r>
          </a:p>
          <a:p>
            <a:pPr lvl="1">
              <a:buNone/>
              <a:defRPr/>
            </a:pPr>
            <a:endParaRPr lang="en-US" altLang="ko-KR" sz="2000" dirty="0" smtClean="0"/>
          </a:p>
          <a:p>
            <a:pPr lvl="1">
              <a:buNone/>
              <a:defRPr/>
            </a:pPr>
            <a:r>
              <a:rPr lang="en-US" altLang="ko-KR" sz="2000" dirty="0" smtClean="0"/>
              <a:t> 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4509120"/>
            <a:ext cx="3905759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047806" cy="4980211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주석이란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프로그램에 직접적인 영향을 미치지는 않지만 개발자들이 소스 분석 내용 및 파일 설명 처리를 위해서 없어서는 안 될 꼭 필요한 요소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10" y="3500438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386275"/>
            <a:ext cx="7500990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514993"/>
            <a:ext cx="7500990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(for &amp; 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00990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반복문은</a:t>
            </a:r>
            <a:r>
              <a:rPr lang="ko-KR" altLang="en-US" sz="2000" dirty="0" smtClean="0"/>
              <a:t> 모두 스크립트 요소에서 사용하여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반복적인 내용을 출력할 수 있음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Database</a:t>
            </a:r>
            <a:r>
              <a:rPr lang="ko-KR" altLang="en-US" sz="2000" dirty="0" smtClean="0"/>
              <a:t>의 질의 결과를 순서대로 출력할 때 매우 유용하게 사용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문은 크기가 고정되어 있을 때 사용이 많이 됨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3501008"/>
            <a:ext cx="8229600" cy="285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while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문이란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조건을 검사해서 조건이 참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이면 실행문을 반복적으로 실행하고 그렇지 않으면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문을 빠져 나오는 동작을 하는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반복문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 안에 조건이 항상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인 경우는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문이 무한반복 되는 경우도 있음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366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Wingdings</vt:lpstr>
      <vt:lpstr>Office 테마</vt:lpstr>
      <vt:lpstr>스크립트 요소의 이해</vt:lpstr>
      <vt:lpstr>선언문</vt:lpstr>
      <vt:lpstr>멤버변수의 선언</vt:lpstr>
      <vt:lpstr>    메소드 선언 </vt:lpstr>
      <vt:lpstr>스크립트릿</vt:lpstr>
      <vt:lpstr>표현식</vt:lpstr>
      <vt:lpstr>주석</vt:lpstr>
      <vt:lpstr>기본 제어문(for &amp; while)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239</cp:revision>
  <dcterms:created xsi:type="dcterms:W3CDTF">2013-12-17T00:44:17Z</dcterms:created>
  <dcterms:modified xsi:type="dcterms:W3CDTF">2020-09-14T01:32:43Z</dcterms:modified>
</cp:coreProperties>
</file>