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806-9D94-4EA6-BE5C-5CDB3F18FD8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F52-6FCD-4991-8F2E-FB98C02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1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806-9D94-4EA6-BE5C-5CDB3F18FD8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F52-6FCD-4991-8F2E-FB98C02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91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806-9D94-4EA6-BE5C-5CDB3F18FD8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F52-6FCD-4991-8F2E-FB98C02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2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806-9D94-4EA6-BE5C-5CDB3F18FD8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F52-6FCD-4991-8F2E-FB98C02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2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806-9D94-4EA6-BE5C-5CDB3F18FD8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F52-6FCD-4991-8F2E-FB98C02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7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806-9D94-4EA6-BE5C-5CDB3F18FD8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F52-6FCD-4991-8F2E-FB98C02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7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806-9D94-4EA6-BE5C-5CDB3F18FD8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F52-6FCD-4991-8F2E-FB98C02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3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806-9D94-4EA6-BE5C-5CDB3F18FD8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F52-6FCD-4991-8F2E-FB98C02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5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806-9D94-4EA6-BE5C-5CDB3F18FD8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F52-6FCD-4991-8F2E-FB98C02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6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806-9D94-4EA6-BE5C-5CDB3F18FD8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F52-6FCD-4991-8F2E-FB98C02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5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806-9D94-4EA6-BE5C-5CDB3F18FD8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7F52-6FCD-4991-8F2E-FB98C02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8806-9D94-4EA6-BE5C-5CDB3F18FD8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7F52-6FCD-4991-8F2E-FB98C02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9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93F3AA61-204A-4B1F-B410-ADD0E6431E41}"/>
              </a:ext>
            </a:extLst>
          </p:cNvPr>
          <p:cNvSpPr/>
          <p:nvPr/>
        </p:nvSpPr>
        <p:spPr>
          <a:xfrm>
            <a:off x="13785403" y="2634830"/>
            <a:ext cx="2097170" cy="17857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FD7C0EF-38E8-45BD-BB6C-178D13FA6A24}"/>
              </a:ext>
            </a:extLst>
          </p:cNvPr>
          <p:cNvSpPr txBox="1"/>
          <p:nvPr/>
        </p:nvSpPr>
        <p:spPr>
          <a:xfrm flipH="1">
            <a:off x="14309979" y="2542805"/>
            <a:ext cx="98838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심리적대책</a:t>
            </a:r>
            <a:endParaRPr lang="en-US" altLang="ko-KR" sz="900" dirty="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42BDAF81-633A-4619-A99D-F5F726959A71}"/>
              </a:ext>
            </a:extLst>
          </p:cNvPr>
          <p:cNvSpPr/>
          <p:nvPr/>
        </p:nvSpPr>
        <p:spPr>
          <a:xfrm>
            <a:off x="13788386" y="1917143"/>
            <a:ext cx="2097170" cy="65183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128A51E-D633-4426-B518-5216AC57E62C}"/>
              </a:ext>
            </a:extLst>
          </p:cNvPr>
          <p:cNvSpPr txBox="1"/>
          <p:nvPr/>
        </p:nvSpPr>
        <p:spPr>
          <a:xfrm flipH="1">
            <a:off x="14312962" y="1825118"/>
            <a:ext cx="98838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기술적대책</a:t>
            </a:r>
            <a:endParaRPr lang="en-US" altLang="ko-KR" sz="900" dirty="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C156E836-0403-40F4-B19A-9E7A25471A20}"/>
              </a:ext>
            </a:extLst>
          </p:cNvPr>
          <p:cNvSpPr/>
          <p:nvPr/>
        </p:nvSpPr>
        <p:spPr>
          <a:xfrm>
            <a:off x="13788386" y="1379630"/>
            <a:ext cx="2097170" cy="45953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CA353A2-7234-48C8-9514-6150B79E93E4}"/>
              </a:ext>
            </a:extLst>
          </p:cNvPr>
          <p:cNvSpPr txBox="1"/>
          <p:nvPr/>
        </p:nvSpPr>
        <p:spPr>
          <a:xfrm flipH="1">
            <a:off x="14312962" y="1287605"/>
            <a:ext cx="98838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교육적대책</a:t>
            </a:r>
            <a:endParaRPr lang="en-US" altLang="ko-KR" sz="900" dirty="0"/>
          </a:p>
        </p:txBody>
      </p:sp>
      <p:cxnSp>
        <p:nvCxnSpPr>
          <p:cNvPr id="729" name="연결선: 구부러짐 728">
            <a:extLst>
              <a:ext uri="{FF2B5EF4-FFF2-40B4-BE49-F238E27FC236}">
                <a16:creationId xmlns:a16="http://schemas.microsoft.com/office/drawing/2014/main" id="{CA01DE04-79D0-3736-4462-D72120D0616A}"/>
              </a:ext>
            </a:extLst>
          </p:cNvPr>
          <p:cNvCxnSpPr>
            <a:cxnSpLocks/>
            <a:stCxn id="621" idx="1"/>
            <a:endCxn id="660" idx="2"/>
          </p:cNvCxnSpPr>
          <p:nvPr/>
        </p:nvCxnSpPr>
        <p:spPr>
          <a:xfrm rot="10800000">
            <a:off x="1256130" y="3443379"/>
            <a:ext cx="11252705" cy="1056475"/>
          </a:xfrm>
          <a:prstGeom prst="curvedConnector2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L 도형 699">
            <a:extLst>
              <a:ext uri="{FF2B5EF4-FFF2-40B4-BE49-F238E27FC236}">
                <a16:creationId xmlns:a16="http://schemas.microsoft.com/office/drawing/2014/main" id="{D963D65E-0E59-B42B-75AD-DC6E61D1231E}"/>
              </a:ext>
            </a:extLst>
          </p:cNvPr>
          <p:cNvSpPr/>
          <p:nvPr/>
        </p:nvSpPr>
        <p:spPr>
          <a:xfrm>
            <a:off x="13803756" y="6767458"/>
            <a:ext cx="1097280" cy="1524487"/>
          </a:xfrm>
          <a:prstGeom prst="corner">
            <a:avLst>
              <a:gd name="adj1" fmla="val 47897"/>
              <a:gd name="adj2" fmla="val 12734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EE3E294A-5E01-0C4C-4931-8E03425CE54F}"/>
              </a:ext>
            </a:extLst>
          </p:cNvPr>
          <p:cNvSpPr/>
          <p:nvPr/>
        </p:nvSpPr>
        <p:spPr>
          <a:xfrm>
            <a:off x="12508834" y="3347099"/>
            <a:ext cx="2298395" cy="230550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FFF5B-51F1-9F78-479B-02D68ABC1296}"/>
              </a:ext>
            </a:extLst>
          </p:cNvPr>
          <p:cNvSpPr txBox="1"/>
          <p:nvPr/>
        </p:nvSpPr>
        <p:spPr>
          <a:xfrm flipH="1">
            <a:off x="0" y="0"/>
            <a:ext cx="2201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설정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광운대학교 </a:t>
            </a:r>
            <a:r>
              <a:rPr lang="ko-KR" altLang="en-US" sz="900" b="1" dirty="0" err="1"/>
              <a:t>화도관</a:t>
            </a:r>
            <a:r>
              <a:rPr lang="ko-KR" altLang="en-US" sz="900" b="1" dirty="0"/>
              <a:t> 옥상 방수공사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9D476-D738-EAC3-F614-475EFFCCECD8}"/>
              </a:ext>
            </a:extLst>
          </p:cNvPr>
          <p:cNvSpPr txBox="1"/>
          <p:nvPr/>
        </p:nvSpPr>
        <p:spPr>
          <a:xfrm flipH="1">
            <a:off x="570257" y="916987"/>
            <a:ext cx="7320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수영장인공연못</a:t>
            </a:r>
            <a:endParaRPr lang="en-US" altLang="ko-KR" sz="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01CBF-7335-7D33-3BB0-459CEA3AF635}"/>
              </a:ext>
            </a:extLst>
          </p:cNvPr>
          <p:cNvSpPr txBox="1"/>
          <p:nvPr/>
        </p:nvSpPr>
        <p:spPr>
          <a:xfrm flipH="1">
            <a:off x="672755" y="1092923"/>
            <a:ext cx="5050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옥상지붕</a:t>
            </a:r>
            <a:endParaRPr lang="en-US" altLang="ko-KR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87C44B-5874-D777-8452-2B4540726B62}"/>
              </a:ext>
            </a:extLst>
          </p:cNvPr>
          <p:cNvSpPr txBox="1"/>
          <p:nvPr/>
        </p:nvSpPr>
        <p:spPr>
          <a:xfrm flipH="1">
            <a:off x="680701" y="1271820"/>
            <a:ext cx="5050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욕실주방</a:t>
            </a:r>
            <a:endParaRPr lang="en-US" altLang="ko-KR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989B19-C9E7-D724-AEF8-34BC055AC452}"/>
              </a:ext>
            </a:extLst>
          </p:cNvPr>
          <p:cNvSpPr txBox="1"/>
          <p:nvPr/>
        </p:nvSpPr>
        <p:spPr>
          <a:xfrm flipH="1">
            <a:off x="715086" y="1834593"/>
            <a:ext cx="4203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실외</a:t>
            </a:r>
            <a:endParaRPr lang="en-US" altLang="ko-KR" sz="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2860A2-2323-C5EC-9E98-D32923AE7DE4}"/>
              </a:ext>
            </a:extLst>
          </p:cNvPr>
          <p:cNvSpPr txBox="1"/>
          <p:nvPr/>
        </p:nvSpPr>
        <p:spPr>
          <a:xfrm flipH="1">
            <a:off x="779938" y="2321272"/>
            <a:ext cx="288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RC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568715-6792-72D7-4BAA-AB122AF75DD6}"/>
              </a:ext>
            </a:extLst>
          </p:cNvPr>
          <p:cNvSpPr txBox="1"/>
          <p:nvPr/>
        </p:nvSpPr>
        <p:spPr>
          <a:xfrm flipH="1">
            <a:off x="675212" y="2436559"/>
            <a:ext cx="5050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ALC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B82721-3A5D-1CA5-9486-A9ED1EFC2068}"/>
              </a:ext>
            </a:extLst>
          </p:cNvPr>
          <p:cNvSpPr txBox="1"/>
          <p:nvPr/>
        </p:nvSpPr>
        <p:spPr>
          <a:xfrm flipH="1">
            <a:off x="671491" y="2968582"/>
            <a:ext cx="5050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벽</a:t>
            </a:r>
            <a:r>
              <a:rPr lang="en-US" altLang="ko-KR" sz="6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85A705-3022-7952-75A2-E9B2FC19EF57}"/>
              </a:ext>
            </a:extLst>
          </p:cNvPr>
          <p:cNvSpPr txBox="1"/>
          <p:nvPr/>
        </p:nvSpPr>
        <p:spPr>
          <a:xfrm flipH="1">
            <a:off x="678291" y="3118069"/>
            <a:ext cx="5050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벽</a:t>
            </a:r>
            <a:r>
              <a:rPr lang="en-US" altLang="ko-KR" sz="6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AA6389-3B52-CF55-1F59-594D73A0C3DD}"/>
              </a:ext>
            </a:extLst>
          </p:cNvPr>
          <p:cNvSpPr txBox="1"/>
          <p:nvPr/>
        </p:nvSpPr>
        <p:spPr>
          <a:xfrm flipH="1">
            <a:off x="422590" y="3259839"/>
            <a:ext cx="346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지붕</a:t>
            </a:r>
            <a:endParaRPr lang="en-US" altLang="ko-KR" sz="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B1FB3-2C7A-C312-3C22-BD9980C35202}"/>
              </a:ext>
            </a:extLst>
          </p:cNvPr>
          <p:cNvSpPr txBox="1"/>
          <p:nvPr/>
        </p:nvSpPr>
        <p:spPr>
          <a:xfrm flipH="1">
            <a:off x="2932436" y="2049500"/>
            <a:ext cx="472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조건</a:t>
            </a:r>
            <a:r>
              <a:rPr lang="en-US" altLang="ko-KR" sz="9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8AC5B2-C39F-C2C8-70C9-E6851B567A99}"/>
              </a:ext>
            </a:extLst>
          </p:cNvPr>
          <p:cNvSpPr txBox="1"/>
          <p:nvPr/>
        </p:nvSpPr>
        <p:spPr>
          <a:xfrm flipH="1">
            <a:off x="2932436" y="2226873"/>
            <a:ext cx="472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조건</a:t>
            </a:r>
            <a:r>
              <a:rPr lang="en-US" altLang="ko-KR" sz="9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50572F-0CB0-FC29-BF23-4786D270BFF7}"/>
              </a:ext>
            </a:extLst>
          </p:cNvPr>
          <p:cNvSpPr txBox="1"/>
          <p:nvPr/>
        </p:nvSpPr>
        <p:spPr>
          <a:xfrm flipH="1">
            <a:off x="2932436" y="2399836"/>
            <a:ext cx="472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조건</a:t>
            </a:r>
            <a:r>
              <a:rPr lang="en-US" altLang="ko-KR" sz="9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B67540-606E-5D4C-2456-E967985C5ADF}"/>
              </a:ext>
            </a:extLst>
          </p:cNvPr>
          <p:cNvSpPr txBox="1"/>
          <p:nvPr/>
        </p:nvSpPr>
        <p:spPr>
          <a:xfrm flipH="1">
            <a:off x="2932436" y="2578050"/>
            <a:ext cx="472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⋮</a:t>
            </a:r>
            <a:endParaRPr lang="en-US" altLang="ko-KR" sz="900" dirty="0"/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742C38B7-52AC-4646-C9F7-50D5EFFD01DF}"/>
              </a:ext>
            </a:extLst>
          </p:cNvPr>
          <p:cNvCxnSpPr>
            <a:cxnSpLocks/>
            <a:stCxn id="165" idx="3"/>
            <a:endCxn id="26" idx="1"/>
          </p:cNvCxnSpPr>
          <p:nvPr/>
        </p:nvCxnSpPr>
        <p:spPr>
          <a:xfrm rot="10800000">
            <a:off x="3405135" y="2164917"/>
            <a:ext cx="589251" cy="1771653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74F5E27A-BC8C-B192-3336-94BCD6B74DF0}"/>
              </a:ext>
            </a:extLst>
          </p:cNvPr>
          <p:cNvCxnSpPr>
            <a:cxnSpLocks/>
            <a:stCxn id="305" idx="1"/>
            <a:endCxn id="575" idx="1"/>
          </p:cNvCxnSpPr>
          <p:nvPr/>
        </p:nvCxnSpPr>
        <p:spPr>
          <a:xfrm flipV="1">
            <a:off x="9368609" y="3720214"/>
            <a:ext cx="1850956" cy="1101007"/>
          </a:xfrm>
          <a:prstGeom prst="curvedConnector2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82991B9-44DD-5E46-3CEF-0EEF9291036D}"/>
              </a:ext>
            </a:extLst>
          </p:cNvPr>
          <p:cNvSpPr txBox="1"/>
          <p:nvPr/>
        </p:nvSpPr>
        <p:spPr>
          <a:xfrm>
            <a:off x="3333298" y="2925985"/>
            <a:ext cx="708378" cy="1692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i="1" u="sng" dirty="0" err="1">
                <a:solidFill>
                  <a:srgbClr val="002060"/>
                </a:solidFill>
              </a:rPr>
              <a:t>hasC.D</a:t>
            </a:r>
            <a:endParaRPr lang="ko-KR" altLang="en-US" sz="500" b="1" i="1" u="sng" dirty="0">
              <a:solidFill>
                <a:srgbClr val="00206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81F6AB-A79C-27DA-29AD-A9EF02A6A016}"/>
              </a:ext>
            </a:extLst>
          </p:cNvPr>
          <p:cNvSpPr txBox="1"/>
          <p:nvPr/>
        </p:nvSpPr>
        <p:spPr>
          <a:xfrm>
            <a:off x="5655440" y="4277493"/>
            <a:ext cx="453234" cy="1692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i="1" u="sng" dirty="0" err="1">
                <a:solidFill>
                  <a:srgbClr val="002060"/>
                </a:solidFill>
              </a:rPr>
              <a:t>hasWork</a:t>
            </a:r>
            <a:endParaRPr lang="ko-KR" altLang="en-US" sz="500" b="1" i="1" u="sng" dirty="0">
              <a:solidFill>
                <a:srgbClr val="00206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94387D3-7A43-9928-1C9E-94FDBBAA9109}"/>
              </a:ext>
            </a:extLst>
          </p:cNvPr>
          <p:cNvSpPr txBox="1"/>
          <p:nvPr/>
        </p:nvSpPr>
        <p:spPr>
          <a:xfrm>
            <a:off x="10579526" y="4307590"/>
            <a:ext cx="397365" cy="169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i="1" u="sng" dirty="0" err="1">
                <a:solidFill>
                  <a:srgbClr val="7030A0"/>
                </a:solidFill>
              </a:rPr>
              <a:t>useTool</a:t>
            </a:r>
            <a:endParaRPr lang="ko-KR" altLang="en-US" sz="500" b="1" i="1" u="sng" dirty="0">
              <a:solidFill>
                <a:srgbClr val="7030A0"/>
              </a:solidFill>
            </a:endParaRPr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95752870-80D1-2B2C-B731-D7D1EB95937F}"/>
              </a:ext>
            </a:extLst>
          </p:cNvPr>
          <p:cNvCxnSpPr>
            <a:cxnSpLocks/>
            <a:stCxn id="621" idx="1"/>
            <a:endCxn id="454" idx="1"/>
          </p:cNvCxnSpPr>
          <p:nvPr/>
        </p:nvCxnSpPr>
        <p:spPr>
          <a:xfrm rot="10800000" flipV="1">
            <a:off x="12181528" y="4499852"/>
            <a:ext cx="327306" cy="305140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368916A-092B-DADD-A41F-8112DF417EB8}"/>
              </a:ext>
            </a:extLst>
          </p:cNvPr>
          <p:cNvSpPr txBox="1"/>
          <p:nvPr/>
        </p:nvSpPr>
        <p:spPr>
          <a:xfrm>
            <a:off x="12086353" y="5679685"/>
            <a:ext cx="680010" cy="169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i="1" u="sng" dirty="0" err="1">
                <a:solidFill>
                  <a:srgbClr val="7030A0"/>
                </a:solidFill>
              </a:rPr>
              <a:t>hasMaterialH.Z</a:t>
            </a:r>
            <a:endParaRPr lang="ko-KR" altLang="en-US" sz="500" b="1" i="1" u="sng" dirty="0">
              <a:solidFill>
                <a:srgbClr val="7030A0"/>
              </a:solidFill>
            </a:endParaRPr>
          </a:p>
        </p:txBody>
      </p: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7312898E-E877-2D8D-97E3-0F0B9DD210CA}"/>
              </a:ext>
            </a:extLst>
          </p:cNvPr>
          <p:cNvCxnSpPr>
            <a:cxnSpLocks/>
            <a:stCxn id="621" idx="3"/>
            <a:endCxn id="700" idx="2"/>
          </p:cNvCxnSpPr>
          <p:nvPr/>
        </p:nvCxnSpPr>
        <p:spPr>
          <a:xfrm flipH="1">
            <a:off x="13803756" y="4499853"/>
            <a:ext cx="1003473" cy="3029849"/>
          </a:xfrm>
          <a:prstGeom prst="curvedConnector5">
            <a:avLst>
              <a:gd name="adj1" fmla="val -22781"/>
              <a:gd name="adj2" fmla="val 56444"/>
              <a:gd name="adj3" fmla="val 122781"/>
            </a:avLst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D0BC7FDD-48F5-8C19-373E-1F7BD8D7CBDB}"/>
              </a:ext>
            </a:extLst>
          </p:cNvPr>
          <p:cNvCxnSpPr>
            <a:cxnSpLocks/>
            <a:stCxn id="621" idx="3"/>
            <a:endCxn id="676" idx="1"/>
          </p:cNvCxnSpPr>
          <p:nvPr/>
        </p:nvCxnSpPr>
        <p:spPr>
          <a:xfrm flipH="1" flipV="1">
            <a:off x="13712434" y="1496047"/>
            <a:ext cx="1094795" cy="3003806"/>
          </a:xfrm>
          <a:prstGeom prst="curvedConnector5">
            <a:avLst>
              <a:gd name="adj1" fmla="val -27030"/>
              <a:gd name="adj2" fmla="val 46188"/>
              <a:gd name="adj3" fmla="val 141181"/>
            </a:avLst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9EB1BE2-AA67-F80B-5068-4C3FE3B1B1FA}"/>
              </a:ext>
            </a:extLst>
          </p:cNvPr>
          <p:cNvSpPr txBox="1"/>
          <p:nvPr/>
        </p:nvSpPr>
        <p:spPr>
          <a:xfrm>
            <a:off x="14162916" y="6074461"/>
            <a:ext cx="526954" cy="169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i="1" u="sng" dirty="0" err="1">
                <a:solidFill>
                  <a:srgbClr val="7030A0"/>
                </a:solidFill>
              </a:rPr>
              <a:t>hasAccident</a:t>
            </a:r>
            <a:endParaRPr lang="ko-KR" altLang="en-US" sz="500" b="1" i="1" u="sng" dirty="0">
              <a:solidFill>
                <a:srgbClr val="7030A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78D0EB9-ED90-9484-1B09-5DFC9212261A}"/>
              </a:ext>
            </a:extLst>
          </p:cNvPr>
          <p:cNvSpPr txBox="1"/>
          <p:nvPr/>
        </p:nvSpPr>
        <p:spPr>
          <a:xfrm>
            <a:off x="14039103" y="3043012"/>
            <a:ext cx="526954" cy="169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i="1" u="sng" dirty="0" err="1">
                <a:solidFill>
                  <a:srgbClr val="7030A0"/>
                </a:solidFill>
              </a:rPr>
              <a:t>hasMeasure</a:t>
            </a:r>
            <a:endParaRPr lang="ko-KR" altLang="en-US" sz="500" b="1" i="1" u="sng" dirty="0">
              <a:solidFill>
                <a:srgbClr val="7030A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7CE3BFB-D2A2-BA2D-AF97-9BD680708DDC}"/>
              </a:ext>
            </a:extLst>
          </p:cNvPr>
          <p:cNvSpPr txBox="1"/>
          <p:nvPr/>
        </p:nvSpPr>
        <p:spPr>
          <a:xfrm flipH="1">
            <a:off x="579437" y="557050"/>
            <a:ext cx="68533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설계정보</a:t>
            </a:r>
            <a:r>
              <a:rPr lang="en-US" altLang="ko-KR" sz="900" b="1" dirty="0"/>
              <a:t>]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DA19FB1-4683-1CC3-A96B-38E043E952B4}"/>
              </a:ext>
            </a:extLst>
          </p:cNvPr>
          <p:cNvSpPr/>
          <p:nvPr/>
        </p:nvSpPr>
        <p:spPr>
          <a:xfrm>
            <a:off x="2763672" y="1868268"/>
            <a:ext cx="810226" cy="95113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656DB6F-9E75-B450-A03E-5D6D009F002C}"/>
              </a:ext>
            </a:extLst>
          </p:cNvPr>
          <p:cNvSpPr txBox="1"/>
          <p:nvPr/>
        </p:nvSpPr>
        <p:spPr>
          <a:xfrm flipH="1">
            <a:off x="2800939" y="1752854"/>
            <a:ext cx="73569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공법조건</a:t>
            </a:r>
            <a:r>
              <a:rPr lang="en-US" altLang="ko-KR" sz="900" b="1" dirty="0"/>
              <a:t>]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547245-7C83-9596-3FED-76BC9AE74396}"/>
              </a:ext>
            </a:extLst>
          </p:cNvPr>
          <p:cNvSpPr txBox="1"/>
          <p:nvPr/>
        </p:nvSpPr>
        <p:spPr>
          <a:xfrm>
            <a:off x="5153540" y="1390226"/>
            <a:ext cx="2361406" cy="553998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&lt;Equivalent To&gt;</a:t>
            </a:r>
          </a:p>
          <a:p>
            <a:r>
              <a:rPr lang="en-US" altLang="ko-KR" sz="600" dirty="0"/>
              <a:t>(</a:t>
            </a:r>
            <a:r>
              <a:rPr lang="en-US" altLang="ko-KR" sz="600" dirty="0" err="1"/>
              <a:t>hasFinishingC.D</a:t>
            </a:r>
            <a:r>
              <a:rPr lang="en-US" altLang="ko-KR" sz="600" dirty="0"/>
              <a:t> some (PC or RC))</a:t>
            </a:r>
          </a:p>
          <a:p>
            <a:r>
              <a:rPr lang="en-US" altLang="ko-KR" sz="600" dirty="0"/>
              <a:t> and (</a:t>
            </a:r>
            <a:r>
              <a:rPr lang="en-US" altLang="ko-KR" sz="600" dirty="0" err="1"/>
              <a:t>hasInoroutdoorC.D</a:t>
            </a:r>
            <a:r>
              <a:rPr lang="en-US" altLang="ko-KR" sz="600" dirty="0"/>
              <a:t> some (</a:t>
            </a:r>
            <a:r>
              <a:rPr lang="ko-KR" altLang="en-US" sz="600" dirty="0"/>
              <a:t>실내 </a:t>
            </a:r>
            <a:r>
              <a:rPr lang="en-US" altLang="ko-KR" sz="600" dirty="0"/>
              <a:t>or </a:t>
            </a:r>
            <a:r>
              <a:rPr lang="ko-KR" altLang="en-US" sz="600" dirty="0"/>
              <a:t>실외</a:t>
            </a:r>
            <a:r>
              <a:rPr lang="en-US" altLang="ko-KR" sz="600" dirty="0"/>
              <a:t>))</a:t>
            </a:r>
          </a:p>
          <a:p>
            <a:r>
              <a:rPr lang="en-US" altLang="ko-KR" sz="600" dirty="0"/>
              <a:t> and (</a:t>
            </a:r>
            <a:r>
              <a:rPr lang="en-US" altLang="ko-KR" sz="600" dirty="0" err="1"/>
              <a:t>hasSpaceC.D</a:t>
            </a:r>
            <a:r>
              <a:rPr lang="en-US" altLang="ko-KR" sz="600" dirty="0"/>
              <a:t> some (</a:t>
            </a:r>
            <a:r>
              <a:rPr lang="ko-KR" altLang="en-US" sz="600" dirty="0"/>
              <a:t>수영장인공연못 </a:t>
            </a:r>
            <a:r>
              <a:rPr lang="en-US" altLang="ko-KR" sz="600" dirty="0"/>
              <a:t>or </a:t>
            </a:r>
            <a:r>
              <a:rPr lang="ko-KR" altLang="en-US" sz="600" dirty="0"/>
              <a:t>옥상지붕 </a:t>
            </a:r>
            <a:r>
              <a:rPr lang="en-US" altLang="ko-KR" sz="600" dirty="0"/>
              <a:t>or </a:t>
            </a:r>
            <a:r>
              <a:rPr lang="ko-KR" altLang="en-US" sz="600" dirty="0"/>
              <a:t>욕실주방</a:t>
            </a:r>
            <a:r>
              <a:rPr lang="en-US" altLang="ko-KR" sz="600" dirty="0"/>
              <a:t>))</a:t>
            </a:r>
          </a:p>
          <a:p>
            <a:r>
              <a:rPr lang="en-US" altLang="ko-KR" sz="600" dirty="0"/>
              <a:t> and (</a:t>
            </a:r>
            <a:r>
              <a:rPr lang="en-US" altLang="ko-KR" sz="600" dirty="0" err="1"/>
              <a:t>hasStructureC.D</a:t>
            </a:r>
            <a:r>
              <a:rPr lang="en-US" altLang="ko-KR" sz="600" dirty="0"/>
              <a:t> some (</a:t>
            </a:r>
            <a:r>
              <a:rPr lang="ko-KR" altLang="en-US" sz="600" dirty="0"/>
              <a:t>바닥 </a:t>
            </a:r>
            <a:r>
              <a:rPr lang="en-US" altLang="ko-KR" sz="600" dirty="0"/>
              <a:t>or </a:t>
            </a:r>
            <a:r>
              <a:rPr lang="ko-KR" altLang="en-US" sz="600" dirty="0"/>
              <a:t>벽</a:t>
            </a:r>
            <a:r>
              <a:rPr lang="en-US" altLang="ko-KR" sz="600" dirty="0"/>
              <a:t>1 or </a:t>
            </a:r>
            <a:r>
              <a:rPr lang="ko-KR" altLang="en-US" sz="600" dirty="0"/>
              <a:t>벽</a:t>
            </a:r>
            <a:r>
              <a:rPr lang="en-US" altLang="ko-KR" sz="600" dirty="0"/>
              <a:t>2 or </a:t>
            </a:r>
            <a:r>
              <a:rPr lang="ko-KR" altLang="en-US" sz="600" dirty="0"/>
              <a:t>지붕</a:t>
            </a:r>
            <a:r>
              <a:rPr lang="en-US" altLang="ko-KR" sz="600" dirty="0"/>
              <a:t>))</a:t>
            </a:r>
            <a:endParaRPr lang="ko-KR" altLang="en-US" sz="6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2C92773-5A01-B104-B0FE-4C68D8B1A5BB}"/>
              </a:ext>
            </a:extLst>
          </p:cNvPr>
          <p:cNvSpPr txBox="1"/>
          <p:nvPr/>
        </p:nvSpPr>
        <p:spPr>
          <a:xfrm>
            <a:off x="2548538" y="452858"/>
            <a:ext cx="1385802" cy="553998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&lt;Equivalent To&gt;</a:t>
            </a:r>
          </a:p>
          <a:p>
            <a:r>
              <a:rPr lang="en-US" altLang="ko-KR" sz="600" dirty="0"/>
              <a:t>(</a:t>
            </a:r>
            <a:r>
              <a:rPr lang="en-US" altLang="ko-KR" sz="600" dirty="0" err="1"/>
              <a:t>hasFinishingC.D</a:t>
            </a:r>
            <a:r>
              <a:rPr lang="en-US" altLang="ko-KR" sz="600" dirty="0"/>
              <a:t> some PC)</a:t>
            </a:r>
          </a:p>
          <a:p>
            <a:r>
              <a:rPr lang="en-US" altLang="ko-KR" sz="600" dirty="0"/>
              <a:t> and (</a:t>
            </a:r>
            <a:r>
              <a:rPr lang="en-US" altLang="ko-KR" sz="600" dirty="0" err="1"/>
              <a:t>hasInoroutdoorC.D</a:t>
            </a:r>
            <a:r>
              <a:rPr lang="en-US" altLang="ko-KR" sz="600" dirty="0"/>
              <a:t> some </a:t>
            </a:r>
            <a:r>
              <a:rPr lang="ko-KR" altLang="en-US" sz="600" dirty="0"/>
              <a:t>실외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and (</a:t>
            </a:r>
            <a:r>
              <a:rPr lang="en-US" altLang="ko-KR" sz="600" dirty="0" err="1"/>
              <a:t>hasSpaceC.D</a:t>
            </a:r>
            <a:r>
              <a:rPr lang="en-US" altLang="ko-KR" sz="600" dirty="0"/>
              <a:t> some </a:t>
            </a:r>
            <a:r>
              <a:rPr lang="ko-KR" altLang="en-US" sz="600" dirty="0"/>
              <a:t>옥상지붕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and (</a:t>
            </a:r>
            <a:r>
              <a:rPr lang="en-US" altLang="ko-KR" sz="600" dirty="0" err="1"/>
              <a:t>hasStructureC.D</a:t>
            </a:r>
            <a:r>
              <a:rPr lang="en-US" altLang="ko-KR" sz="600" dirty="0"/>
              <a:t> some </a:t>
            </a:r>
            <a:r>
              <a:rPr lang="ko-KR" altLang="en-US" sz="600" dirty="0"/>
              <a:t>지붕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70744DB-55CC-3C6E-A03E-0279C45B198C}"/>
              </a:ext>
            </a:extLst>
          </p:cNvPr>
          <p:cNvSpPr txBox="1"/>
          <p:nvPr/>
        </p:nvSpPr>
        <p:spPr>
          <a:xfrm>
            <a:off x="5338588" y="4678002"/>
            <a:ext cx="571308" cy="1692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i="1" u="sng" dirty="0" err="1">
                <a:solidFill>
                  <a:srgbClr val="002060"/>
                </a:solidFill>
              </a:rPr>
              <a:t>partofMethod</a:t>
            </a:r>
            <a:endParaRPr lang="ko-KR" altLang="en-US" sz="500" b="1" i="1" u="sng" dirty="0">
              <a:solidFill>
                <a:srgbClr val="00206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D27953D-5162-690E-5722-5FCFFA9AF56C}"/>
              </a:ext>
            </a:extLst>
          </p:cNvPr>
          <p:cNvSpPr txBox="1"/>
          <p:nvPr/>
        </p:nvSpPr>
        <p:spPr>
          <a:xfrm>
            <a:off x="6445453" y="6317913"/>
            <a:ext cx="1576129" cy="193899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&lt;Object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property assertions&gt;</a:t>
            </a:r>
          </a:p>
          <a:p>
            <a:r>
              <a:rPr lang="en-US" altLang="ko-KR" sz="600" dirty="0" err="1"/>
              <a:t>useTool</a:t>
            </a:r>
            <a:r>
              <a:rPr lang="en-US" altLang="ko-KR" sz="600" dirty="0"/>
              <a:t> A</a:t>
            </a:r>
            <a:r>
              <a:rPr lang="ko-KR" altLang="en-US" sz="600" dirty="0"/>
              <a:t>사 </a:t>
            </a:r>
            <a:r>
              <a:rPr lang="ko-KR" altLang="en-US" sz="600" dirty="0" err="1"/>
              <a:t>뿜칠기</a:t>
            </a:r>
            <a:endParaRPr lang="en-US" altLang="ko-KR" sz="600" dirty="0"/>
          </a:p>
          <a:p>
            <a:r>
              <a:rPr lang="en-US" altLang="ko-KR" sz="600" dirty="0" err="1"/>
              <a:t>useTool</a:t>
            </a:r>
            <a:r>
              <a:rPr lang="en-US" altLang="ko-KR" sz="600" dirty="0"/>
              <a:t> A</a:t>
            </a:r>
            <a:r>
              <a:rPr lang="ko-KR" altLang="en-US" sz="600" dirty="0"/>
              <a:t>사 토치</a:t>
            </a:r>
            <a:endParaRPr lang="en-US" altLang="ko-KR" sz="600" dirty="0"/>
          </a:p>
          <a:p>
            <a:r>
              <a:rPr lang="en-US" altLang="ko-KR" sz="600" dirty="0" err="1"/>
              <a:t>useTool</a:t>
            </a:r>
            <a:r>
              <a:rPr lang="en-US" altLang="ko-KR" sz="600" dirty="0"/>
              <a:t> A</a:t>
            </a:r>
            <a:r>
              <a:rPr lang="ko-KR" altLang="en-US" sz="600" dirty="0"/>
              <a:t>사 사다리</a:t>
            </a:r>
            <a:endParaRPr lang="en-US" altLang="ko-KR" sz="600" dirty="0"/>
          </a:p>
          <a:p>
            <a:r>
              <a:rPr lang="en-US" altLang="ko-KR" sz="600" dirty="0" err="1"/>
              <a:t>useTool</a:t>
            </a:r>
            <a:r>
              <a:rPr lang="en-US" altLang="ko-KR" sz="600" dirty="0"/>
              <a:t> A</a:t>
            </a:r>
            <a:r>
              <a:rPr lang="ko-KR" altLang="en-US" sz="600" dirty="0"/>
              <a:t>사 </a:t>
            </a:r>
            <a:r>
              <a:rPr lang="ko-KR" altLang="en-US" sz="600" dirty="0" err="1"/>
              <a:t>용융솥</a:t>
            </a:r>
            <a:endParaRPr lang="en-US" altLang="ko-KR" sz="600" dirty="0"/>
          </a:p>
          <a:p>
            <a:r>
              <a:rPr lang="en-US" altLang="ko-KR" sz="600" dirty="0" err="1"/>
              <a:t>useTool</a:t>
            </a:r>
            <a:r>
              <a:rPr lang="en-US" altLang="ko-KR" sz="600" dirty="0"/>
              <a:t> A</a:t>
            </a:r>
            <a:r>
              <a:rPr lang="ko-KR" altLang="en-US" sz="600" dirty="0"/>
              <a:t>사 붓</a:t>
            </a:r>
            <a:endParaRPr lang="en-US" altLang="ko-KR" sz="600" dirty="0"/>
          </a:p>
          <a:p>
            <a:r>
              <a:rPr lang="en-US" altLang="ko-KR" sz="600" dirty="0" err="1"/>
              <a:t>useTool</a:t>
            </a:r>
            <a:r>
              <a:rPr lang="en-US" altLang="ko-KR" sz="600" dirty="0"/>
              <a:t> A</a:t>
            </a:r>
            <a:r>
              <a:rPr lang="ko-KR" altLang="en-US" sz="600" dirty="0"/>
              <a:t>사 솔</a:t>
            </a:r>
            <a:endParaRPr lang="en-US" altLang="ko-KR" sz="600" dirty="0"/>
          </a:p>
          <a:p>
            <a:r>
              <a:rPr lang="en-US" altLang="ko-KR" sz="600" dirty="0" err="1"/>
              <a:t>useTool</a:t>
            </a:r>
            <a:r>
              <a:rPr lang="en-US" altLang="ko-KR" sz="600" dirty="0"/>
              <a:t> A</a:t>
            </a:r>
            <a:r>
              <a:rPr lang="ko-KR" altLang="en-US" sz="600" dirty="0"/>
              <a:t>사 롤러</a:t>
            </a:r>
            <a:endParaRPr lang="en-US" altLang="ko-KR" sz="600" dirty="0"/>
          </a:p>
          <a:p>
            <a:r>
              <a:rPr lang="en-US" altLang="ko-KR" sz="600" dirty="0" err="1"/>
              <a:t>Usematerial</a:t>
            </a:r>
            <a:r>
              <a:rPr lang="en-US" altLang="ko-KR" sz="600" dirty="0"/>
              <a:t> A</a:t>
            </a:r>
            <a:r>
              <a:rPr lang="ko-KR" altLang="en-US" sz="600" dirty="0"/>
              <a:t>사 아스팔트 펠트</a:t>
            </a:r>
            <a:endParaRPr lang="en-US" altLang="ko-KR" sz="600" dirty="0"/>
          </a:p>
          <a:p>
            <a:r>
              <a:rPr lang="en-US" altLang="ko-KR" sz="600" dirty="0" err="1"/>
              <a:t>Usematerial</a:t>
            </a:r>
            <a:r>
              <a:rPr lang="en-US" altLang="ko-KR" sz="600" dirty="0"/>
              <a:t> A</a:t>
            </a:r>
            <a:r>
              <a:rPr lang="ko-KR" altLang="en-US" sz="600" dirty="0"/>
              <a:t>사 모래 붙은 아스팔트</a:t>
            </a:r>
            <a:r>
              <a:rPr lang="en-US" altLang="ko-KR" sz="600" dirty="0"/>
              <a:t> </a:t>
            </a:r>
            <a:r>
              <a:rPr lang="ko-KR" altLang="en-US" sz="600" dirty="0" err="1"/>
              <a:t>루핑</a:t>
            </a:r>
            <a:endParaRPr lang="en-US" altLang="ko-KR" sz="600" dirty="0"/>
          </a:p>
          <a:p>
            <a:r>
              <a:rPr lang="en-US" altLang="ko-KR" sz="600" dirty="0" err="1"/>
              <a:t>Usematerial</a:t>
            </a:r>
            <a:r>
              <a:rPr lang="en-US" altLang="ko-KR" sz="600" dirty="0"/>
              <a:t> A</a:t>
            </a:r>
            <a:r>
              <a:rPr lang="ko-KR" altLang="en-US" sz="600" dirty="0"/>
              <a:t>사 아스팔트 </a:t>
            </a:r>
            <a:r>
              <a:rPr lang="ko-KR" altLang="en-US" sz="600" dirty="0" err="1"/>
              <a:t>프라이머</a:t>
            </a:r>
            <a:endParaRPr lang="en-US" altLang="ko-KR" sz="600" dirty="0"/>
          </a:p>
          <a:p>
            <a:r>
              <a:rPr lang="en-US" altLang="ko-KR" sz="600" dirty="0" err="1"/>
              <a:t>Usematerial</a:t>
            </a:r>
            <a:r>
              <a:rPr lang="en-US" altLang="ko-KR" sz="600" dirty="0"/>
              <a:t> A</a:t>
            </a:r>
            <a:r>
              <a:rPr lang="ko-KR" altLang="en-US" sz="600" dirty="0"/>
              <a:t>사 단열재</a:t>
            </a:r>
            <a:endParaRPr lang="en-US" altLang="ko-KR" sz="600" dirty="0"/>
          </a:p>
          <a:p>
            <a:r>
              <a:rPr lang="en-US" altLang="ko-KR" sz="600" dirty="0" err="1"/>
              <a:t>Usematerial</a:t>
            </a:r>
            <a:r>
              <a:rPr lang="en-US" altLang="ko-KR" sz="600" dirty="0"/>
              <a:t> A</a:t>
            </a:r>
            <a:r>
              <a:rPr lang="ko-KR" altLang="en-US" sz="600" dirty="0"/>
              <a:t>사 </a:t>
            </a:r>
            <a:r>
              <a:rPr lang="ko-KR" altLang="en-US" sz="600" dirty="0" err="1"/>
              <a:t>누름철물</a:t>
            </a:r>
            <a:endParaRPr lang="en-US" altLang="ko-KR" sz="600" dirty="0"/>
          </a:p>
          <a:p>
            <a:r>
              <a:rPr lang="en-US" altLang="ko-KR" sz="600" dirty="0" err="1"/>
              <a:t>Usematerial</a:t>
            </a:r>
            <a:r>
              <a:rPr lang="en-US" altLang="ko-KR" sz="600" dirty="0"/>
              <a:t> A</a:t>
            </a:r>
            <a:r>
              <a:rPr lang="ko-KR" altLang="en-US" sz="600" dirty="0"/>
              <a:t>사 고무 아스팔트계 </a:t>
            </a:r>
            <a:r>
              <a:rPr lang="ko-KR" altLang="en-US" sz="600" dirty="0" err="1"/>
              <a:t>실링재</a:t>
            </a:r>
            <a:endParaRPr lang="en-US" altLang="ko-KR" sz="600" dirty="0"/>
          </a:p>
          <a:p>
            <a:r>
              <a:rPr lang="en-US" altLang="ko-KR" sz="600" dirty="0" err="1"/>
              <a:t>Usematerial</a:t>
            </a:r>
            <a:r>
              <a:rPr lang="en-US" altLang="ko-KR" sz="600" dirty="0"/>
              <a:t> A</a:t>
            </a:r>
            <a:r>
              <a:rPr lang="ko-KR" altLang="en-US" sz="600" dirty="0"/>
              <a:t>사 </a:t>
            </a:r>
            <a:r>
              <a:rPr lang="ko-KR" altLang="en-US" sz="600" dirty="0" err="1"/>
              <a:t>직조망</a:t>
            </a:r>
            <a:r>
              <a:rPr lang="ko-KR" altLang="en-US" sz="600" dirty="0"/>
              <a:t> 아스팔트 </a:t>
            </a:r>
            <a:r>
              <a:rPr lang="ko-KR" altLang="en-US" sz="600" dirty="0" err="1"/>
              <a:t>루핑</a:t>
            </a:r>
            <a:endParaRPr lang="en-US" altLang="ko-KR" sz="600" dirty="0"/>
          </a:p>
          <a:p>
            <a:r>
              <a:rPr lang="en-US" altLang="ko-KR" sz="600" dirty="0" err="1"/>
              <a:t>Usematerial</a:t>
            </a:r>
            <a:r>
              <a:rPr lang="en-US" altLang="ko-KR" sz="600" dirty="0"/>
              <a:t> A</a:t>
            </a:r>
            <a:r>
              <a:rPr lang="ko-KR" altLang="en-US" sz="600" dirty="0"/>
              <a:t>사 스트레치 아스팔트 </a:t>
            </a:r>
            <a:r>
              <a:rPr lang="ko-KR" altLang="en-US" sz="600" dirty="0" err="1"/>
              <a:t>루핑</a:t>
            </a:r>
            <a:endParaRPr lang="en-US" altLang="ko-KR" sz="600" dirty="0"/>
          </a:p>
          <a:p>
            <a:r>
              <a:rPr lang="en-US" altLang="ko-KR" sz="600" dirty="0" err="1"/>
              <a:t>Usematerial</a:t>
            </a:r>
            <a:r>
              <a:rPr lang="en-US" altLang="ko-KR" sz="600" dirty="0"/>
              <a:t> A</a:t>
            </a:r>
            <a:r>
              <a:rPr lang="ko-KR" altLang="en-US" sz="600" dirty="0"/>
              <a:t>사 절연용 테이프</a:t>
            </a:r>
            <a:endParaRPr lang="en-US" altLang="ko-KR" sz="600" dirty="0"/>
          </a:p>
          <a:p>
            <a:r>
              <a:rPr lang="en-US" altLang="ko-KR" sz="600" dirty="0" err="1"/>
              <a:t>Usematerial</a:t>
            </a:r>
            <a:r>
              <a:rPr lang="en-US" altLang="ko-KR" sz="600" dirty="0"/>
              <a:t> A</a:t>
            </a:r>
            <a:r>
              <a:rPr lang="ko-KR" altLang="en-US" sz="600" dirty="0"/>
              <a:t>사 아스팔트 </a:t>
            </a:r>
            <a:r>
              <a:rPr lang="ko-KR" altLang="en-US" sz="600" dirty="0" err="1"/>
              <a:t>루핑</a:t>
            </a:r>
            <a:endParaRPr lang="en-US" altLang="ko-KR" sz="600" dirty="0"/>
          </a:p>
          <a:p>
            <a:r>
              <a:rPr lang="en-US" altLang="ko-KR" sz="600" dirty="0" err="1"/>
              <a:t>Usematerial</a:t>
            </a:r>
            <a:r>
              <a:rPr lang="en-US" altLang="ko-KR" sz="600" dirty="0"/>
              <a:t> A</a:t>
            </a:r>
            <a:r>
              <a:rPr lang="ko-KR" altLang="en-US" sz="600" dirty="0"/>
              <a:t>사 점착 테이프</a:t>
            </a:r>
            <a:endParaRPr lang="en-US" altLang="ko-KR" sz="600" dirty="0"/>
          </a:p>
          <a:p>
            <a:r>
              <a:rPr lang="en-US" altLang="ko-KR" sz="600" dirty="0" err="1"/>
              <a:t>Usematerial</a:t>
            </a:r>
            <a:r>
              <a:rPr lang="en-US" altLang="ko-KR" sz="600" dirty="0"/>
              <a:t> A</a:t>
            </a:r>
            <a:r>
              <a:rPr lang="ko-KR" altLang="en-US" sz="600" dirty="0"/>
              <a:t>사 방수공사용 아스팔트</a:t>
            </a:r>
            <a:endParaRPr lang="en-US" altLang="ko-KR" sz="600" dirty="0"/>
          </a:p>
        </p:txBody>
      </p: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DCD05298-80A3-212B-9CC3-3F9F3ED8047D}"/>
              </a:ext>
            </a:extLst>
          </p:cNvPr>
          <p:cNvCxnSpPr>
            <a:cxnSpLocks/>
            <a:stCxn id="26" idx="0"/>
            <a:endCxn id="141" idx="1"/>
          </p:cNvCxnSpPr>
          <p:nvPr/>
        </p:nvCxnSpPr>
        <p:spPr>
          <a:xfrm rot="16200000" flipV="1">
            <a:off x="2198841" y="1079555"/>
            <a:ext cx="1319643" cy="620247"/>
          </a:xfrm>
          <a:prstGeom prst="bentConnector4">
            <a:avLst>
              <a:gd name="adj1" fmla="val 39505"/>
              <a:gd name="adj2" fmla="val 136856"/>
            </a:avLst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구부러짐 160">
            <a:extLst>
              <a:ext uri="{FF2B5EF4-FFF2-40B4-BE49-F238E27FC236}">
                <a16:creationId xmlns:a16="http://schemas.microsoft.com/office/drawing/2014/main" id="{38B1CA5B-1E23-755E-59F0-EF0567BB5D42}"/>
              </a:ext>
            </a:extLst>
          </p:cNvPr>
          <p:cNvCxnSpPr>
            <a:cxnSpLocks/>
            <a:stCxn id="621" idx="1"/>
            <a:endCxn id="163" idx="1"/>
          </p:cNvCxnSpPr>
          <p:nvPr/>
        </p:nvCxnSpPr>
        <p:spPr>
          <a:xfrm rot="10800000" flipV="1">
            <a:off x="11955712" y="4499852"/>
            <a:ext cx="553123" cy="55733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5CF6CDE7-6EA9-0718-750B-CBE1BEB3D629}"/>
              </a:ext>
            </a:extLst>
          </p:cNvPr>
          <p:cNvSpPr txBox="1"/>
          <p:nvPr/>
        </p:nvSpPr>
        <p:spPr>
          <a:xfrm flipH="1">
            <a:off x="11096611" y="4941768"/>
            <a:ext cx="859100" cy="2308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>
                <a:solidFill>
                  <a:srgbClr val="00B050"/>
                </a:solidFill>
              </a:rPr>
              <a:t>xsd</a:t>
            </a:r>
            <a:r>
              <a:rPr lang="en-US" altLang="ko-KR" sz="900" b="1" dirty="0">
                <a:solidFill>
                  <a:srgbClr val="00B050"/>
                </a:solidFill>
              </a:rPr>
              <a:t> : string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2BBF331-FF86-CB97-39BA-A464DB74278E}"/>
              </a:ext>
            </a:extLst>
          </p:cNvPr>
          <p:cNvSpPr txBox="1"/>
          <p:nvPr/>
        </p:nvSpPr>
        <p:spPr>
          <a:xfrm>
            <a:off x="12050946" y="4812164"/>
            <a:ext cx="441014" cy="1692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i="1" u="sng" dirty="0" err="1">
                <a:solidFill>
                  <a:srgbClr val="00B050"/>
                </a:solidFill>
              </a:rPr>
              <a:t>hasDetail</a:t>
            </a:r>
            <a:endParaRPr lang="ko-KR" altLang="en-US" sz="500" b="1" i="1" u="sng" dirty="0">
              <a:solidFill>
                <a:srgbClr val="00B05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03879B1-C176-B79B-A6AF-0039024768C8}"/>
              </a:ext>
            </a:extLst>
          </p:cNvPr>
          <p:cNvSpPr txBox="1"/>
          <p:nvPr/>
        </p:nvSpPr>
        <p:spPr>
          <a:xfrm flipH="1">
            <a:off x="3994385" y="3821153"/>
            <a:ext cx="1134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아스팔트 방수공사</a:t>
            </a:r>
            <a:endParaRPr lang="en-US" altLang="ko-KR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23E47D5-F40D-EFCB-8E87-3607DD1AD628}"/>
              </a:ext>
            </a:extLst>
          </p:cNvPr>
          <p:cNvSpPr txBox="1"/>
          <p:nvPr/>
        </p:nvSpPr>
        <p:spPr>
          <a:xfrm flipH="1">
            <a:off x="3703167" y="4085804"/>
            <a:ext cx="1716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개량 아스팔트 시트 방수공사</a:t>
            </a:r>
            <a:endParaRPr lang="en-US" altLang="ko-KR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EBA49BC-CFA9-5834-4E1B-2297AAA104A2}"/>
              </a:ext>
            </a:extLst>
          </p:cNvPr>
          <p:cNvSpPr txBox="1"/>
          <p:nvPr/>
        </p:nvSpPr>
        <p:spPr>
          <a:xfrm flipH="1">
            <a:off x="3669310" y="4364596"/>
            <a:ext cx="1716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도막 방수공사</a:t>
            </a:r>
            <a:endParaRPr lang="en-US" altLang="ko-KR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2588BB7-24A9-A80C-3DD6-5A82ABA56B4B}"/>
              </a:ext>
            </a:extLst>
          </p:cNvPr>
          <p:cNvSpPr txBox="1"/>
          <p:nvPr/>
        </p:nvSpPr>
        <p:spPr>
          <a:xfrm flipH="1">
            <a:off x="3707190" y="4640074"/>
            <a:ext cx="1716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시멘트 모르타르계 방수공사</a:t>
            </a:r>
            <a:endParaRPr lang="en-US" altLang="ko-KR" sz="9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7A8BE0D-452D-6051-35B4-080D670A539C}"/>
              </a:ext>
            </a:extLst>
          </p:cNvPr>
          <p:cNvSpPr/>
          <p:nvPr/>
        </p:nvSpPr>
        <p:spPr>
          <a:xfrm>
            <a:off x="3753413" y="3698805"/>
            <a:ext cx="1616121" cy="127056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EAF7258-C06F-4980-E033-B132C1627555}"/>
              </a:ext>
            </a:extLst>
          </p:cNvPr>
          <p:cNvSpPr txBox="1"/>
          <p:nvPr/>
        </p:nvSpPr>
        <p:spPr>
          <a:xfrm flipH="1">
            <a:off x="4203269" y="3560811"/>
            <a:ext cx="71640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공법유형</a:t>
            </a:r>
            <a:r>
              <a:rPr lang="en-US" altLang="ko-KR" sz="900" b="1" dirty="0"/>
              <a:t>]</a:t>
            </a:r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9DD419AE-D327-C2C4-9A3D-4506483C4996}"/>
              </a:ext>
            </a:extLst>
          </p:cNvPr>
          <p:cNvCxnSpPr>
            <a:cxnSpLocks/>
            <a:stCxn id="165" idx="0"/>
            <a:endCxn id="140" idx="1"/>
          </p:cNvCxnSpPr>
          <p:nvPr/>
        </p:nvCxnSpPr>
        <p:spPr>
          <a:xfrm rot="5400000" flipH="1" flipV="1">
            <a:off x="3780542" y="2448155"/>
            <a:ext cx="2153928" cy="59206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5FC98DC-B85B-6FDC-8EC2-F00FD260F3FC}"/>
              </a:ext>
            </a:extLst>
          </p:cNvPr>
          <p:cNvSpPr txBox="1"/>
          <p:nvPr/>
        </p:nvSpPr>
        <p:spPr>
          <a:xfrm>
            <a:off x="5153540" y="1947043"/>
            <a:ext cx="2038474" cy="553998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&lt;Equivalent To&gt;</a:t>
            </a:r>
          </a:p>
          <a:p>
            <a:r>
              <a:rPr lang="en-US" altLang="ko-KR" sz="600" dirty="0"/>
              <a:t>(</a:t>
            </a:r>
            <a:r>
              <a:rPr lang="en-US" altLang="ko-KR" sz="600" dirty="0" err="1"/>
              <a:t>hasWork</a:t>
            </a:r>
            <a:r>
              <a:rPr lang="en-US" altLang="ko-KR" sz="600" dirty="0"/>
              <a:t> some </a:t>
            </a:r>
            <a:r>
              <a:rPr lang="ko-KR" altLang="en-US" sz="600" dirty="0" err="1"/>
              <a:t>아스팔트방수공사</a:t>
            </a:r>
            <a:r>
              <a:rPr lang="en-US" altLang="ko-KR" sz="600" dirty="0"/>
              <a:t>_</a:t>
            </a:r>
            <a:r>
              <a:rPr lang="ko-KR" altLang="en-US" sz="600" dirty="0"/>
              <a:t>방수면처리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and (</a:t>
            </a:r>
            <a:r>
              <a:rPr lang="en-US" altLang="ko-KR" sz="600" dirty="0" err="1"/>
              <a:t>hasWork</a:t>
            </a:r>
            <a:r>
              <a:rPr lang="en-US" altLang="ko-KR" sz="600" dirty="0"/>
              <a:t> some </a:t>
            </a:r>
            <a:r>
              <a:rPr lang="ko-KR" altLang="en-US" sz="600" dirty="0" err="1"/>
              <a:t>아스팔트방수공사</a:t>
            </a:r>
            <a:r>
              <a:rPr lang="en-US" altLang="ko-KR" sz="600" dirty="0"/>
              <a:t>_</a:t>
            </a:r>
            <a:r>
              <a:rPr lang="ko-KR" altLang="en-US" sz="600" dirty="0"/>
              <a:t>방수작업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and (</a:t>
            </a:r>
            <a:r>
              <a:rPr lang="en-US" altLang="ko-KR" sz="600" dirty="0" err="1"/>
              <a:t>hasWork</a:t>
            </a:r>
            <a:r>
              <a:rPr lang="en-US" altLang="ko-KR" sz="600" dirty="0"/>
              <a:t> some </a:t>
            </a:r>
            <a:r>
              <a:rPr lang="ko-KR" altLang="en-US" sz="600" dirty="0" err="1"/>
              <a:t>아스팔트방수공사</a:t>
            </a:r>
            <a:r>
              <a:rPr lang="en-US" altLang="ko-KR" sz="600" dirty="0"/>
              <a:t>_</a:t>
            </a:r>
            <a:r>
              <a:rPr lang="ko-KR" altLang="en-US" sz="600" dirty="0" err="1"/>
              <a:t>보호및마감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and (</a:t>
            </a:r>
            <a:r>
              <a:rPr lang="en-US" altLang="ko-KR" sz="600" dirty="0" err="1"/>
              <a:t>hasWork</a:t>
            </a:r>
            <a:r>
              <a:rPr lang="en-US" altLang="ko-KR" sz="600" dirty="0"/>
              <a:t> some </a:t>
            </a:r>
            <a:r>
              <a:rPr lang="ko-KR" altLang="en-US" sz="600" dirty="0" err="1"/>
              <a:t>아스팔트방수공사</a:t>
            </a:r>
            <a:r>
              <a:rPr lang="en-US" altLang="ko-KR" sz="600" dirty="0"/>
              <a:t>_</a:t>
            </a:r>
            <a:r>
              <a:rPr lang="ko-KR" altLang="en-US" sz="600" dirty="0" err="1"/>
              <a:t>자재반입및적재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86E7EA9C-7895-2435-599B-5F51505FBEC4}"/>
              </a:ext>
            </a:extLst>
          </p:cNvPr>
          <p:cNvCxnSpPr>
            <a:cxnSpLocks/>
            <a:stCxn id="165" idx="0"/>
            <a:endCxn id="179" idx="1"/>
          </p:cNvCxnSpPr>
          <p:nvPr/>
        </p:nvCxnSpPr>
        <p:spPr>
          <a:xfrm rot="5400000" flipH="1" flipV="1">
            <a:off x="4058951" y="2726564"/>
            <a:ext cx="1597111" cy="59206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F6B70D8-6F98-46CD-DA36-EBB3DCCD6129}"/>
              </a:ext>
            </a:extLst>
          </p:cNvPr>
          <p:cNvSpPr/>
          <p:nvPr/>
        </p:nvSpPr>
        <p:spPr>
          <a:xfrm>
            <a:off x="351571" y="815806"/>
            <a:ext cx="1169437" cy="66101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42D43-CC39-0ED6-D006-FC53E93499E9}"/>
              </a:ext>
            </a:extLst>
          </p:cNvPr>
          <p:cNvSpPr txBox="1"/>
          <p:nvPr/>
        </p:nvSpPr>
        <p:spPr>
          <a:xfrm flipH="1">
            <a:off x="645979" y="711250"/>
            <a:ext cx="58062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 err="1"/>
              <a:t>공간명</a:t>
            </a:r>
            <a:r>
              <a:rPr lang="en-US" altLang="ko-KR" sz="900" dirty="0"/>
              <a:t>]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F3F9CAC-AE83-C61D-9B00-E60EB51002D3}"/>
              </a:ext>
            </a:extLst>
          </p:cNvPr>
          <p:cNvSpPr/>
          <p:nvPr/>
        </p:nvSpPr>
        <p:spPr>
          <a:xfrm>
            <a:off x="348504" y="1635481"/>
            <a:ext cx="1169437" cy="36960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8F5F6-B874-D55B-5B12-E9EEAEEDF690}"/>
              </a:ext>
            </a:extLst>
          </p:cNvPr>
          <p:cNvSpPr txBox="1"/>
          <p:nvPr/>
        </p:nvSpPr>
        <p:spPr>
          <a:xfrm flipH="1">
            <a:off x="612220" y="1525572"/>
            <a:ext cx="64199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내</a:t>
            </a:r>
            <a:r>
              <a:rPr lang="en-US" altLang="ko-KR" sz="900" dirty="0"/>
              <a:t>/</a:t>
            </a:r>
            <a:r>
              <a:rPr lang="ko-KR" altLang="en-US" sz="900" dirty="0"/>
              <a:t>외부</a:t>
            </a:r>
            <a:r>
              <a:rPr lang="en-US" altLang="ko-KR" sz="900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9DE80-A74D-7330-93EA-5D1A6BE86069}"/>
              </a:ext>
            </a:extLst>
          </p:cNvPr>
          <p:cNvSpPr txBox="1"/>
          <p:nvPr/>
        </p:nvSpPr>
        <p:spPr>
          <a:xfrm flipH="1">
            <a:off x="675226" y="1698696"/>
            <a:ext cx="5050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실내</a:t>
            </a:r>
            <a:endParaRPr lang="en-US" altLang="ko-KR" sz="600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126CDD0-BB66-E9C9-7148-3BF55CE0988B}"/>
              </a:ext>
            </a:extLst>
          </p:cNvPr>
          <p:cNvSpPr/>
          <p:nvPr/>
        </p:nvSpPr>
        <p:spPr>
          <a:xfrm>
            <a:off x="351569" y="2177157"/>
            <a:ext cx="1169437" cy="42911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73CE7-E083-0891-48DF-D2136CF229E7}"/>
              </a:ext>
            </a:extLst>
          </p:cNvPr>
          <p:cNvSpPr txBox="1"/>
          <p:nvPr/>
        </p:nvSpPr>
        <p:spPr>
          <a:xfrm flipH="1">
            <a:off x="602003" y="2072681"/>
            <a:ext cx="64199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마감재료</a:t>
            </a:r>
            <a:endParaRPr lang="en-US" altLang="ko-KR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5ACE8F-D73F-5504-D246-FCB11894BACC}"/>
              </a:ext>
            </a:extLst>
          </p:cNvPr>
          <p:cNvSpPr txBox="1"/>
          <p:nvPr/>
        </p:nvSpPr>
        <p:spPr>
          <a:xfrm flipH="1">
            <a:off x="671582" y="2211181"/>
            <a:ext cx="5050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PC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A06F18A2-E429-D416-4264-AE65D0B8A7A9}"/>
              </a:ext>
            </a:extLst>
          </p:cNvPr>
          <p:cNvSpPr/>
          <p:nvPr/>
        </p:nvSpPr>
        <p:spPr>
          <a:xfrm>
            <a:off x="347080" y="2764996"/>
            <a:ext cx="1169437" cy="68722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EB741-DDFB-8DAF-6F0C-E3585D17F37B}"/>
              </a:ext>
            </a:extLst>
          </p:cNvPr>
          <p:cNvSpPr txBox="1"/>
          <p:nvPr/>
        </p:nvSpPr>
        <p:spPr>
          <a:xfrm flipH="1">
            <a:off x="596271" y="2663434"/>
            <a:ext cx="64199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/>
              <a:t>부위명</a:t>
            </a:r>
            <a:endParaRPr lang="en-US" altLang="ko-KR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1CF1AE-6AA4-F890-678C-A23A43133F18}"/>
              </a:ext>
            </a:extLst>
          </p:cNvPr>
          <p:cNvSpPr txBox="1"/>
          <p:nvPr/>
        </p:nvSpPr>
        <p:spPr>
          <a:xfrm flipH="1">
            <a:off x="664691" y="2831974"/>
            <a:ext cx="5050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바닥</a:t>
            </a:r>
            <a:endParaRPr lang="en-US" altLang="ko-KR" sz="600" dirty="0"/>
          </a:p>
        </p:txBody>
      </p:sp>
      <p:cxnSp>
        <p:nvCxnSpPr>
          <p:cNvPr id="106" name="연결선: 구부러짐 105">
            <a:extLst>
              <a:ext uri="{FF2B5EF4-FFF2-40B4-BE49-F238E27FC236}">
                <a16:creationId xmlns:a16="http://schemas.microsoft.com/office/drawing/2014/main" id="{7C647236-7986-8C99-7282-3912F8CF2B8D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rot="10800000" flipV="1">
            <a:off x="769398" y="2164916"/>
            <a:ext cx="2163038" cy="1187256"/>
          </a:xfrm>
          <a:prstGeom prst="curvedConnector3">
            <a:avLst>
              <a:gd name="adj1" fmla="val 51127"/>
            </a:avLst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B74272-D5F0-3388-200F-C677E03E3471}"/>
              </a:ext>
            </a:extLst>
          </p:cNvPr>
          <p:cNvSpPr txBox="1"/>
          <p:nvPr/>
        </p:nvSpPr>
        <p:spPr>
          <a:xfrm>
            <a:off x="1571179" y="2731947"/>
            <a:ext cx="758408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i="1" u="sng" dirty="0" err="1">
                <a:solidFill>
                  <a:srgbClr val="002060"/>
                </a:solidFill>
              </a:rPr>
              <a:t>hasStructureC.D</a:t>
            </a:r>
            <a:endParaRPr lang="ko-KR" altLang="en-US" sz="500" b="1" i="1" u="sng" dirty="0">
              <a:solidFill>
                <a:srgbClr val="002060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C0357E7-D3FA-68F9-04DC-CEFD5CD0FE0F}"/>
              </a:ext>
            </a:extLst>
          </p:cNvPr>
          <p:cNvSpPr txBox="1"/>
          <p:nvPr/>
        </p:nvSpPr>
        <p:spPr>
          <a:xfrm flipH="1">
            <a:off x="6071761" y="3473980"/>
            <a:ext cx="199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아스팔트 방수공사</a:t>
            </a:r>
            <a:r>
              <a:rPr lang="en-US" altLang="ko-KR" sz="900" dirty="0"/>
              <a:t>_</a:t>
            </a:r>
            <a:r>
              <a:rPr lang="ko-KR" altLang="en-US" sz="900" dirty="0" err="1"/>
              <a:t>자재반입및적재</a:t>
            </a:r>
            <a:endParaRPr lang="en-US" altLang="ko-KR" sz="9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3D44C18-60C1-9160-0BE7-B32DF0A595F4}"/>
              </a:ext>
            </a:extLst>
          </p:cNvPr>
          <p:cNvSpPr txBox="1"/>
          <p:nvPr/>
        </p:nvSpPr>
        <p:spPr>
          <a:xfrm flipH="1">
            <a:off x="6071762" y="4104637"/>
            <a:ext cx="20148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아스팔트 방수공사</a:t>
            </a:r>
            <a:r>
              <a:rPr lang="en-US" altLang="ko-KR" sz="900" dirty="0"/>
              <a:t>_</a:t>
            </a:r>
            <a:r>
              <a:rPr lang="ko-KR" altLang="en-US" sz="900" dirty="0"/>
              <a:t>방수면처리</a:t>
            </a:r>
            <a:endParaRPr lang="en-US" altLang="ko-KR" sz="9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5EB384F-7C7C-9956-B629-8A5D9C700E19}"/>
              </a:ext>
            </a:extLst>
          </p:cNvPr>
          <p:cNvSpPr txBox="1"/>
          <p:nvPr/>
        </p:nvSpPr>
        <p:spPr>
          <a:xfrm flipH="1">
            <a:off x="6270242" y="4704600"/>
            <a:ext cx="1645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아스팔트 방수공사</a:t>
            </a:r>
            <a:r>
              <a:rPr lang="en-US" altLang="ko-KR" sz="900" dirty="0"/>
              <a:t>_</a:t>
            </a:r>
            <a:r>
              <a:rPr lang="ko-KR" altLang="en-US" sz="900" dirty="0"/>
              <a:t>방수작업</a:t>
            </a:r>
            <a:endParaRPr lang="en-US" altLang="ko-KR" sz="9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844116F-4A87-0331-49E7-BFE6C298D47B}"/>
              </a:ext>
            </a:extLst>
          </p:cNvPr>
          <p:cNvSpPr txBox="1"/>
          <p:nvPr/>
        </p:nvSpPr>
        <p:spPr>
          <a:xfrm flipH="1">
            <a:off x="6094885" y="5344490"/>
            <a:ext cx="20148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아스팔트 방수공사</a:t>
            </a:r>
            <a:r>
              <a:rPr lang="en-US" altLang="ko-KR" sz="900" dirty="0"/>
              <a:t>_</a:t>
            </a:r>
            <a:r>
              <a:rPr lang="ko-KR" altLang="en-US" sz="900" dirty="0" err="1"/>
              <a:t>보호및마감</a:t>
            </a:r>
            <a:endParaRPr lang="en-US" altLang="ko-KR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88E91CB-ECDC-50EB-2CA9-2B083213025B}"/>
              </a:ext>
            </a:extLst>
          </p:cNvPr>
          <p:cNvSpPr/>
          <p:nvPr/>
        </p:nvSpPr>
        <p:spPr>
          <a:xfrm>
            <a:off x="6130473" y="3334529"/>
            <a:ext cx="1896189" cy="43944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4DB7E7-6697-D975-202F-15FB38E5BC62}"/>
              </a:ext>
            </a:extLst>
          </p:cNvPr>
          <p:cNvSpPr txBox="1"/>
          <p:nvPr/>
        </p:nvSpPr>
        <p:spPr>
          <a:xfrm flipH="1">
            <a:off x="6579769" y="3242504"/>
            <a:ext cx="98838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/>
              <a:t>자재반입및적재</a:t>
            </a:r>
            <a:endParaRPr lang="en-US" altLang="ko-KR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74BC9B9A-B6C0-9933-8302-EA4A47F3A336}"/>
              </a:ext>
            </a:extLst>
          </p:cNvPr>
          <p:cNvSpPr/>
          <p:nvPr/>
        </p:nvSpPr>
        <p:spPr>
          <a:xfrm>
            <a:off x="6134680" y="3970576"/>
            <a:ext cx="1889254" cy="41384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F04D3E-B7C7-FC9A-A255-FE4A1EA92FA7}"/>
              </a:ext>
            </a:extLst>
          </p:cNvPr>
          <p:cNvSpPr txBox="1"/>
          <p:nvPr/>
        </p:nvSpPr>
        <p:spPr>
          <a:xfrm flipH="1">
            <a:off x="6712560" y="3867349"/>
            <a:ext cx="7668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방수면처리</a:t>
            </a:r>
            <a:endParaRPr lang="en-US" altLang="ko-KR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46230E3-FF63-FC60-1CBD-CF6C48492B1E}"/>
              </a:ext>
            </a:extLst>
          </p:cNvPr>
          <p:cNvSpPr/>
          <p:nvPr/>
        </p:nvSpPr>
        <p:spPr>
          <a:xfrm>
            <a:off x="6132327" y="4585940"/>
            <a:ext cx="3278141" cy="41384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C8CDB4-2E78-39DF-491D-21F5D5247665}"/>
              </a:ext>
            </a:extLst>
          </p:cNvPr>
          <p:cNvSpPr txBox="1"/>
          <p:nvPr/>
        </p:nvSpPr>
        <p:spPr>
          <a:xfrm flipH="1">
            <a:off x="6766774" y="4488383"/>
            <a:ext cx="6542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방수작업</a:t>
            </a:r>
            <a:endParaRPr lang="en-US" altLang="ko-KR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B6EEC75E-3FBE-3D9C-D769-5DF2B02DBF83}"/>
              </a:ext>
            </a:extLst>
          </p:cNvPr>
          <p:cNvSpPr/>
          <p:nvPr/>
        </p:nvSpPr>
        <p:spPr>
          <a:xfrm>
            <a:off x="6132328" y="5207217"/>
            <a:ext cx="1889254" cy="41384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EDEA59-E08E-90D0-9F05-C53038979A3C}"/>
              </a:ext>
            </a:extLst>
          </p:cNvPr>
          <p:cNvSpPr txBox="1"/>
          <p:nvPr/>
        </p:nvSpPr>
        <p:spPr>
          <a:xfrm flipH="1">
            <a:off x="6693686" y="5102414"/>
            <a:ext cx="7857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/>
              <a:t>보호및마감</a:t>
            </a:r>
            <a:endParaRPr lang="en-US" altLang="ko-KR" sz="900" dirty="0"/>
          </a:p>
        </p:txBody>
      </p:sp>
      <p:sp>
        <p:nvSpPr>
          <p:cNvPr id="281" name="L 도형 280">
            <a:extLst>
              <a:ext uri="{FF2B5EF4-FFF2-40B4-BE49-F238E27FC236}">
                <a16:creationId xmlns:a16="http://schemas.microsoft.com/office/drawing/2014/main" id="{14E95967-B184-836D-A2BD-EE343DB48361}"/>
              </a:ext>
            </a:extLst>
          </p:cNvPr>
          <p:cNvSpPr/>
          <p:nvPr/>
        </p:nvSpPr>
        <p:spPr>
          <a:xfrm>
            <a:off x="9633547" y="1282456"/>
            <a:ext cx="2024290" cy="2546341"/>
          </a:xfrm>
          <a:prstGeom prst="corner">
            <a:avLst>
              <a:gd name="adj1" fmla="val 47897"/>
              <a:gd name="adj2" fmla="val 10378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BE39618-81C9-51C5-5354-58B6648DB5D4}"/>
              </a:ext>
            </a:extLst>
          </p:cNvPr>
          <p:cNvSpPr txBox="1"/>
          <p:nvPr/>
        </p:nvSpPr>
        <p:spPr>
          <a:xfrm flipH="1">
            <a:off x="10410141" y="1167040"/>
            <a:ext cx="4711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도구</a:t>
            </a:r>
            <a:r>
              <a:rPr lang="en-US" altLang="ko-KR" sz="900" b="1" dirty="0"/>
              <a:t>]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21D226D-9E38-CE01-B603-03C06FE244E6}"/>
              </a:ext>
            </a:extLst>
          </p:cNvPr>
          <p:cNvSpPr txBox="1"/>
          <p:nvPr/>
        </p:nvSpPr>
        <p:spPr>
          <a:xfrm flipH="1">
            <a:off x="9776162" y="1428096"/>
            <a:ext cx="87696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솔</a:t>
            </a:r>
            <a:endParaRPr lang="en-US" altLang="ko-KR" sz="9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200AD050-4E74-A5D2-70C2-213FEAD2BADB}"/>
              </a:ext>
            </a:extLst>
          </p:cNvPr>
          <p:cNvSpPr txBox="1"/>
          <p:nvPr/>
        </p:nvSpPr>
        <p:spPr>
          <a:xfrm flipH="1">
            <a:off x="9776165" y="1658928"/>
            <a:ext cx="87696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롤러</a:t>
            </a:r>
            <a:endParaRPr lang="en-US" altLang="ko-KR" sz="9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9DEFD36-AD4A-EBE7-BF28-64EC8D188856}"/>
              </a:ext>
            </a:extLst>
          </p:cNvPr>
          <p:cNvSpPr txBox="1"/>
          <p:nvPr/>
        </p:nvSpPr>
        <p:spPr>
          <a:xfrm flipH="1">
            <a:off x="9776165" y="1891860"/>
            <a:ext cx="87696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/>
              <a:t>뿜칠기</a:t>
            </a:r>
            <a:endParaRPr lang="en-US" altLang="ko-KR" sz="9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59ADBF6-59B6-DC35-CAEA-6B59CC4F905A}"/>
              </a:ext>
            </a:extLst>
          </p:cNvPr>
          <p:cNvSpPr txBox="1"/>
          <p:nvPr/>
        </p:nvSpPr>
        <p:spPr>
          <a:xfrm flipH="1">
            <a:off x="9776165" y="2122400"/>
            <a:ext cx="87696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붓</a:t>
            </a:r>
            <a:endParaRPr lang="en-US" altLang="ko-KR" sz="9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FCCC650-0803-FA13-C81F-EE2B06B38D60}"/>
              </a:ext>
            </a:extLst>
          </p:cNvPr>
          <p:cNvSpPr txBox="1"/>
          <p:nvPr/>
        </p:nvSpPr>
        <p:spPr>
          <a:xfrm flipH="1">
            <a:off x="9776162" y="2354464"/>
            <a:ext cx="87696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토치</a:t>
            </a:r>
            <a:endParaRPr lang="en-US" altLang="ko-KR" sz="9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1BA1ED82-BB2E-1D33-0523-85DDAFF19FCB}"/>
              </a:ext>
            </a:extLst>
          </p:cNvPr>
          <p:cNvSpPr txBox="1"/>
          <p:nvPr/>
        </p:nvSpPr>
        <p:spPr>
          <a:xfrm flipH="1">
            <a:off x="9776162" y="2816208"/>
            <a:ext cx="87696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사다리</a:t>
            </a:r>
            <a:endParaRPr lang="en-US" altLang="ko-KR" sz="9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2312451-A5FF-86F1-A768-FE0EB4847FD8}"/>
              </a:ext>
            </a:extLst>
          </p:cNvPr>
          <p:cNvSpPr txBox="1"/>
          <p:nvPr/>
        </p:nvSpPr>
        <p:spPr>
          <a:xfrm flipH="1">
            <a:off x="9775302" y="3047412"/>
            <a:ext cx="87795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/>
              <a:t>이동식비계틀</a:t>
            </a:r>
            <a:endParaRPr lang="en-US" altLang="ko-KR" sz="9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B626E84C-FC0D-B423-12DF-9AFE461D12EE}"/>
              </a:ext>
            </a:extLst>
          </p:cNvPr>
          <p:cNvSpPr txBox="1"/>
          <p:nvPr/>
        </p:nvSpPr>
        <p:spPr>
          <a:xfrm flipH="1">
            <a:off x="9773715" y="3277952"/>
            <a:ext cx="87696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/>
              <a:t>작업발판</a:t>
            </a:r>
            <a:endParaRPr lang="en-US" altLang="ko-KR" sz="9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D6FEA0F-2EFF-32DD-FA4C-6AD771311698}"/>
              </a:ext>
            </a:extLst>
          </p:cNvPr>
          <p:cNvSpPr txBox="1"/>
          <p:nvPr/>
        </p:nvSpPr>
        <p:spPr>
          <a:xfrm flipH="1">
            <a:off x="9773714" y="3508492"/>
            <a:ext cx="87696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/>
              <a:t>말비계</a:t>
            </a:r>
            <a:endParaRPr lang="en-US" altLang="ko-KR" sz="9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67EA280D-E834-6773-E292-A659E1DE6E18}"/>
              </a:ext>
            </a:extLst>
          </p:cNvPr>
          <p:cNvSpPr txBox="1"/>
          <p:nvPr/>
        </p:nvSpPr>
        <p:spPr>
          <a:xfrm flipH="1">
            <a:off x="10806272" y="1451179"/>
            <a:ext cx="7917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솔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cxnSp>
        <p:nvCxnSpPr>
          <p:cNvPr id="295" name="연결선: 꺾임 294">
            <a:extLst>
              <a:ext uri="{FF2B5EF4-FFF2-40B4-BE49-F238E27FC236}">
                <a16:creationId xmlns:a16="http://schemas.microsoft.com/office/drawing/2014/main" id="{D6856FBD-B443-FAB1-71EA-CD7A6C2697E8}"/>
              </a:ext>
            </a:extLst>
          </p:cNvPr>
          <p:cNvCxnSpPr>
            <a:cxnSpLocks/>
            <a:stCxn id="283" idx="1"/>
            <a:endCxn id="294" idx="3"/>
          </p:cNvCxnSpPr>
          <p:nvPr/>
        </p:nvCxnSpPr>
        <p:spPr>
          <a:xfrm>
            <a:off x="10653131" y="1543512"/>
            <a:ext cx="153141" cy="0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L 도형 297">
            <a:extLst>
              <a:ext uri="{FF2B5EF4-FFF2-40B4-BE49-F238E27FC236}">
                <a16:creationId xmlns:a16="http://schemas.microsoft.com/office/drawing/2014/main" id="{05BADFF4-372E-4BED-E307-A532E6F7EDAC}"/>
              </a:ext>
            </a:extLst>
          </p:cNvPr>
          <p:cNvSpPr/>
          <p:nvPr/>
        </p:nvSpPr>
        <p:spPr>
          <a:xfrm>
            <a:off x="6031268" y="3105048"/>
            <a:ext cx="3499850" cy="2622310"/>
          </a:xfrm>
          <a:prstGeom prst="corner">
            <a:avLst>
              <a:gd name="adj1" fmla="val 48979"/>
              <a:gd name="adj2" fmla="val 80453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64391112-A8F5-8658-B2F8-0083A69AAE40}"/>
              </a:ext>
            </a:extLst>
          </p:cNvPr>
          <p:cNvCxnSpPr>
            <a:cxnSpLocks/>
            <a:stCxn id="305" idx="3"/>
            <a:endCxn id="219" idx="1"/>
          </p:cNvCxnSpPr>
          <p:nvPr/>
        </p:nvCxnSpPr>
        <p:spPr>
          <a:xfrm flipH="1" flipV="1">
            <a:off x="7916180" y="4820016"/>
            <a:ext cx="290800" cy="1205"/>
          </a:xfrm>
          <a:prstGeom prst="straightConnector1">
            <a:avLst/>
          </a:prstGeom>
          <a:ln>
            <a:solidFill>
              <a:srgbClr val="44546A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6E6C3A64-D7C7-A5DE-EB89-168AA375368B}"/>
              </a:ext>
            </a:extLst>
          </p:cNvPr>
          <p:cNvSpPr txBox="1"/>
          <p:nvPr/>
        </p:nvSpPr>
        <p:spPr>
          <a:xfrm flipH="1">
            <a:off x="8206980" y="4728888"/>
            <a:ext cx="11616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i="1" dirty="0">
                <a:solidFill>
                  <a:srgbClr val="7030A0"/>
                </a:solidFill>
              </a:rPr>
              <a:t>아스팔트 방수공사</a:t>
            </a:r>
            <a:r>
              <a:rPr lang="en-US" altLang="ko-KR" sz="600" i="1" dirty="0">
                <a:solidFill>
                  <a:srgbClr val="7030A0"/>
                </a:solidFill>
              </a:rPr>
              <a:t>_</a:t>
            </a:r>
            <a:r>
              <a:rPr lang="ko-KR" altLang="en-US" sz="600" i="1" dirty="0">
                <a:solidFill>
                  <a:srgbClr val="7030A0"/>
                </a:solidFill>
              </a:rPr>
              <a:t>방수작업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C602C2-E522-CFA4-1D60-EFF06924328F}"/>
              </a:ext>
            </a:extLst>
          </p:cNvPr>
          <p:cNvSpPr txBox="1"/>
          <p:nvPr/>
        </p:nvSpPr>
        <p:spPr>
          <a:xfrm flipH="1">
            <a:off x="6842016" y="2993747"/>
            <a:ext cx="4572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작업</a:t>
            </a:r>
            <a:r>
              <a:rPr lang="en-US" altLang="ko-KR" sz="900" b="1" dirty="0"/>
              <a:t>]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DE0475C7-F4BA-217F-B571-EB437E0A2EF1}"/>
              </a:ext>
            </a:extLst>
          </p:cNvPr>
          <p:cNvSpPr txBox="1"/>
          <p:nvPr/>
        </p:nvSpPr>
        <p:spPr>
          <a:xfrm flipH="1">
            <a:off x="10806272" y="1684793"/>
            <a:ext cx="7917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롤러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1C410A21-D1F1-297E-3453-FC90D63A0A06}"/>
              </a:ext>
            </a:extLst>
          </p:cNvPr>
          <p:cNvSpPr txBox="1"/>
          <p:nvPr/>
        </p:nvSpPr>
        <p:spPr>
          <a:xfrm flipH="1">
            <a:off x="10806272" y="1915625"/>
            <a:ext cx="7917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</a:t>
            </a:r>
            <a:r>
              <a:rPr lang="ko-KR" altLang="en-US" sz="600" i="1" dirty="0" err="1">
                <a:solidFill>
                  <a:srgbClr val="7030A0"/>
                </a:solidFill>
              </a:rPr>
              <a:t>뿜칠기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cxnSp>
        <p:nvCxnSpPr>
          <p:cNvPr id="325" name="연결선: 꺾임 294">
            <a:extLst>
              <a:ext uri="{FF2B5EF4-FFF2-40B4-BE49-F238E27FC236}">
                <a16:creationId xmlns:a16="http://schemas.microsoft.com/office/drawing/2014/main" id="{207FBFE9-FE15-3E14-D08F-094A64CA302C}"/>
              </a:ext>
            </a:extLst>
          </p:cNvPr>
          <p:cNvCxnSpPr>
            <a:cxnSpLocks/>
            <a:stCxn id="284" idx="1"/>
            <a:endCxn id="318" idx="3"/>
          </p:cNvCxnSpPr>
          <p:nvPr/>
        </p:nvCxnSpPr>
        <p:spPr>
          <a:xfrm>
            <a:off x="10653129" y="1774344"/>
            <a:ext cx="153143" cy="2782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꺾임 294">
            <a:extLst>
              <a:ext uri="{FF2B5EF4-FFF2-40B4-BE49-F238E27FC236}">
                <a16:creationId xmlns:a16="http://schemas.microsoft.com/office/drawing/2014/main" id="{E731B4E1-BDD5-81DE-DC01-9549C9CD2A47}"/>
              </a:ext>
            </a:extLst>
          </p:cNvPr>
          <p:cNvCxnSpPr>
            <a:cxnSpLocks/>
            <a:stCxn id="285" idx="1"/>
            <a:endCxn id="319" idx="3"/>
          </p:cNvCxnSpPr>
          <p:nvPr/>
        </p:nvCxnSpPr>
        <p:spPr>
          <a:xfrm>
            <a:off x="10653129" y="2007276"/>
            <a:ext cx="153143" cy="682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꺾임 294">
            <a:extLst>
              <a:ext uri="{FF2B5EF4-FFF2-40B4-BE49-F238E27FC236}">
                <a16:creationId xmlns:a16="http://schemas.microsoft.com/office/drawing/2014/main" id="{FE0D9B32-EC53-609D-7E2B-0DE04775DC04}"/>
              </a:ext>
            </a:extLst>
          </p:cNvPr>
          <p:cNvCxnSpPr>
            <a:cxnSpLocks/>
            <a:stCxn id="287" idx="1"/>
            <a:endCxn id="382" idx="3"/>
          </p:cNvCxnSpPr>
          <p:nvPr/>
        </p:nvCxnSpPr>
        <p:spPr>
          <a:xfrm flipV="1">
            <a:off x="10653127" y="2468785"/>
            <a:ext cx="153145" cy="1095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294">
            <a:extLst>
              <a:ext uri="{FF2B5EF4-FFF2-40B4-BE49-F238E27FC236}">
                <a16:creationId xmlns:a16="http://schemas.microsoft.com/office/drawing/2014/main" id="{0C9BCE2C-B200-1F2C-AD9F-4506B9A7EFD9}"/>
              </a:ext>
            </a:extLst>
          </p:cNvPr>
          <p:cNvCxnSpPr>
            <a:cxnSpLocks/>
            <a:stCxn id="286" idx="1"/>
            <a:endCxn id="381" idx="3"/>
          </p:cNvCxnSpPr>
          <p:nvPr/>
        </p:nvCxnSpPr>
        <p:spPr>
          <a:xfrm flipV="1">
            <a:off x="10653129" y="2234981"/>
            <a:ext cx="153143" cy="2835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연결선: 꺾임 294">
            <a:extLst>
              <a:ext uri="{FF2B5EF4-FFF2-40B4-BE49-F238E27FC236}">
                <a16:creationId xmlns:a16="http://schemas.microsoft.com/office/drawing/2014/main" id="{0DC3B620-6915-C12F-0072-A2BECBE03181}"/>
              </a:ext>
            </a:extLst>
          </p:cNvPr>
          <p:cNvCxnSpPr>
            <a:cxnSpLocks/>
            <a:stCxn id="288" idx="1"/>
            <a:endCxn id="383" idx="3"/>
          </p:cNvCxnSpPr>
          <p:nvPr/>
        </p:nvCxnSpPr>
        <p:spPr>
          <a:xfrm>
            <a:off x="10653126" y="2700420"/>
            <a:ext cx="153146" cy="0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294">
            <a:extLst>
              <a:ext uri="{FF2B5EF4-FFF2-40B4-BE49-F238E27FC236}">
                <a16:creationId xmlns:a16="http://schemas.microsoft.com/office/drawing/2014/main" id="{C2E59FCF-92A9-3473-B970-C44C28C8DEC6}"/>
              </a:ext>
            </a:extLst>
          </p:cNvPr>
          <p:cNvCxnSpPr>
            <a:cxnSpLocks/>
            <a:stCxn id="289" idx="1"/>
            <a:endCxn id="384" idx="3"/>
          </p:cNvCxnSpPr>
          <p:nvPr/>
        </p:nvCxnSpPr>
        <p:spPr>
          <a:xfrm>
            <a:off x="10653126" y="2931624"/>
            <a:ext cx="153146" cy="847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연결선: 꺾임 294">
            <a:extLst>
              <a:ext uri="{FF2B5EF4-FFF2-40B4-BE49-F238E27FC236}">
                <a16:creationId xmlns:a16="http://schemas.microsoft.com/office/drawing/2014/main" id="{28DFF8B6-7DF8-0BA6-D054-FF7BE58F4EF8}"/>
              </a:ext>
            </a:extLst>
          </p:cNvPr>
          <p:cNvCxnSpPr>
            <a:cxnSpLocks/>
            <a:stCxn id="290" idx="1"/>
            <a:endCxn id="385" idx="3"/>
          </p:cNvCxnSpPr>
          <p:nvPr/>
        </p:nvCxnSpPr>
        <p:spPr>
          <a:xfrm>
            <a:off x="10653260" y="3162828"/>
            <a:ext cx="152899" cy="1613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연결선: 꺾임 294">
            <a:extLst>
              <a:ext uri="{FF2B5EF4-FFF2-40B4-BE49-F238E27FC236}">
                <a16:creationId xmlns:a16="http://schemas.microsoft.com/office/drawing/2014/main" id="{AF8F3AB0-13FE-9D42-E94D-B624E4E1B09C}"/>
              </a:ext>
            </a:extLst>
          </p:cNvPr>
          <p:cNvCxnSpPr>
            <a:cxnSpLocks/>
            <a:stCxn id="291" idx="1"/>
            <a:endCxn id="405" idx="3"/>
          </p:cNvCxnSpPr>
          <p:nvPr/>
        </p:nvCxnSpPr>
        <p:spPr>
          <a:xfrm flipV="1">
            <a:off x="10650678" y="3391938"/>
            <a:ext cx="149959" cy="1430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꺾임 294">
            <a:extLst>
              <a:ext uri="{FF2B5EF4-FFF2-40B4-BE49-F238E27FC236}">
                <a16:creationId xmlns:a16="http://schemas.microsoft.com/office/drawing/2014/main" id="{317023F0-D993-0D6C-9E84-2E69854CE2F7}"/>
              </a:ext>
            </a:extLst>
          </p:cNvPr>
          <p:cNvCxnSpPr>
            <a:cxnSpLocks/>
            <a:stCxn id="292" idx="1"/>
            <a:endCxn id="409" idx="3"/>
          </p:cNvCxnSpPr>
          <p:nvPr/>
        </p:nvCxnSpPr>
        <p:spPr>
          <a:xfrm>
            <a:off x="10650677" y="3623908"/>
            <a:ext cx="149959" cy="0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5511DAC7-21E2-313D-DE6F-F4EB07983D6C}"/>
              </a:ext>
            </a:extLst>
          </p:cNvPr>
          <p:cNvSpPr txBox="1"/>
          <p:nvPr/>
        </p:nvSpPr>
        <p:spPr>
          <a:xfrm flipH="1">
            <a:off x="10806272" y="2142648"/>
            <a:ext cx="7917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붓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1120E5D6-732D-1F07-D16C-064B9C548F6C}"/>
              </a:ext>
            </a:extLst>
          </p:cNvPr>
          <p:cNvSpPr txBox="1"/>
          <p:nvPr/>
        </p:nvSpPr>
        <p:spPr>
          <a:xfrm flipH="1">
            <a:off x="10806272" y="2376452"/>
            <a:ext cx="7917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토치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07E2D361-E059-E75E-FEF5-53074D0019E2}"/>
              </a:ext>
            </a:extLst>
          </p:cNvPr>
          <p:cNvSpPr txBox="1"/>
          <p:nvPr/>
        </p:nvSpPr>
        <p:spPr>
          <a:xfrm flipH="1">
            <a:off x="10806272" y="2608087"/>
            <a:ext cx="7917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</a:t>
            </a:r>
            <a:r>
              <a:rPr lang="ko-KR" altLang="en-US" sz="600" i="1" dirty="0" err="1">
                <a:solidFill>
                  <a:srgbClr val="7030A0"/>
                </a:solidFill>
              </a:rPr>
              <a:t>용융솥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7535DA7-D7AF-2AB0-65CB-D2A7C839EC29}"/>
              </a:ext>
            </a:extLst>
          </p:cNvPr>
          <p:cNvSpPr txBox="1"/>
          <p:nvPr/>
        </p:nvSpPr>
        <p:spPr>
          <a:xfrm flipH="1">
            <a:off x="10806272" y="2840138"/>
            <a:ext cx="7917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사다리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B61CBAF-4C25-CD3D-292F-BE45D527C0CC}"/>
              </a:ext>
            </a:extLst>
          </p:cNvPr>
          <p:cNvSpPr txBox="1"/>
          <p:nvPr/>
        </p:nvSpPr>
        <p:spPr>
          <a:xfrm flipH="1">
            <a:off x="10806159" y="3072108"/>
            <a:ext cx="7917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</a:t>
            </a:r>
            <a:r>
              <a:rPr lang="ko-KR" altLang="en-US" sz="600" i="1" dirty="0" err="1">
                <a:solidFill>
                  <a:srgbClr val="7030A0"/>
                </a:solidFill>
              </a:rPr>
              <a:t>이동식비계틀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88ACAD2F-2C4F-D79D-8097-E95AA29CB205}"/>
              </a:ext>
            </a:extLst>
          </p:cNvPr>
          <p:cNvSpPr txBox="1"/>
          <p:nvPr/>
        </p:nvSpPr>
        <p:spPr>
          <a:xfrm flipH="1">
            <a:off x="10800637" y="3299605"/>
            <a:ext cx="7917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</a:t>
            </a:r>
            <a:r>
              <a:rPr lang="ko-KR" altLang="en-US" sz="600" i="1" dirty="0" err="1">
                <a:solidFill>
                  <a:srgbClr val="7030A0"/>
                </a:solidFill>
              </a:rPr>
              <a:t>작업발판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3E5869F-371E-F911-6CEF-FA4FC8DC24DE}"/>
              </a:ext>
            </a:extLst>
          </p:cNvPr>
          <p:cNvSpPr txBox="1"/>
          <p:nvPr/>
        </p:nvSpPr>
        <p:spPr>
          <a:xfrm flipH="1">
            <a:off x="10800636" y="3531575"/>
            <a:ext cx="7917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</a:t>
            </a:r>
            <a:r>
              <a:rPr lang="ko-KR" altLang="en-US" sz="600" i="1" dirty="0" err="1">
                <a:solidFill>
                  <a:srgbClr val="7030A0"/>
                </a:solidFill>
              </a:rPr>
              <a:t>말비계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412" name="L 도형 411">
            <a:extLst>
              <a:ext uri="{FF2B5EF4-FFF2-40B4-BE49-F238E27FC236}">
                <a16:creationId xmlns:a16="http://schemas.microsoft.com/office/drawing/2014/main" id="{50713FC5-FBDA-B7DB-7A6E-8C309D5149D3}"/>
              </a:ext>
            </a:extLst>
          </p:cNvPr>
          <p:cNvSpPr/>
          <p:nvPr/>
        </p:nvSpPr>
        <p:spPr>
          <a:xfrm rot="10800000" flipH="1">
            <a:off x="9336338" y="5870299"/>
            <a:ext cx="2937082" cy="3261971"/>
          </a:xfrm>
          <a:prstGeom prst="corner">
            <a:avLst>
              <a:gd name="adj1" fmla="val 28543"/>
              <a:gd name="adj2" fmla="val 10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AA1BA36C-6F89-5351-45E3-C15E2E13BEBD}"/>
              </a:ext>
            </a:extLst>
          </p:cNvPr>
          <p:cNvSpPr txBox="1"/>
          <p:nvPr/>
        </p:nvSpPr>
        <p:spPr>
          <a:xfrm flipH="1">
            <a:off x="10586182" y="5752286"/>
            <a:ext cx="4714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재료</a:t>
            </a:r>
            <a:r>
              <a:rPr lang="en-US" altLang="ko-KR" sz="900" b="1" dirty="0"/>
              <a:t>]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2B4A922C-FD35-A4AA-B1B3-00B5AC414831}"/>
              </a:ext>
            </a:extLst>
          </p:cNvPr>
          <p:cNvSpPr txBox="1"/>
          <p:nvPr/>
        </p:nvSpPr>
        <p:spPr>
          <a:xfrm flipH="1">
            <a:off x="9416136" y="6053751"/>
            <a:ext cx="140726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아스팔트 </a:t>
            </a:r>
            <a:r>
              <a:rPr lang="ko-KR" altLang="en-US" sz="900" dirty="0" err="1"/>
              <a:t>프라이머</a:t>
            </a:r>
            <a:endParaRPr lang="en-US" altLang="ko-KR" sz="900" dirty="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DF22F0F4-C067-6311-56C2-B55BB4E03ED3}"/>
              </a:ext>
            </a:extLst>
          </p:cNvPr>
          <p:cNvSpPr txBox="1"/>
          <p:nvPr/>
        </p:nvSpPr>
        <p:spPr>
          <a:xfrm flipH="1">
            <a:off x="9416136" y="6283558"/>
            <a:ext cx="140726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고무 아스팔트계 </a:t>
            </a:r>
            <a:r>
              <a:rPr lang="ko-KR" altLang="en-US" sz="900" dirty="0" err="1"/>
              <a:t>실링재</a:t>
            </a:r>
            <a:endParaRPr lang="en-US" altLang="ko-KR" sz="900" dirty="0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A2292420-C3B9-AFEB-48B3-DFE2D82CA690}"/>
              </a:ext>
            </a:extLst>
          </p:cNvPr>
          <p:cNvSpPr txBox="1"/>
          <p:nvPr/>
        </p:nvSpPr>
        <p:spPr>
          <a:xfrm flipH="1">
            <a:off x="9414625" y="6514388"/>
            <a:ext cx="140726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방수공사용 아스팔트</a:t>
            </a:r>
            <a:endParaRPr lang="en-US" altLang="ko-KR" sz="900" dirty="0"/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2DFD2E7D-0DBE-6A0C-233B-82D5B5A92FFE}"/>
              </a:ext>
            </a:extLst>
          </p:cNvPr>
          <p:cNvSpPr txBox="1"/>
          <p:nvPr/>
        </p:nvSpPr>
        <p:spPr>
          <a:xfrm flipH="1">
            <a:off x="9414625" y="6744115"/>
            <a:ext cx="140726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아스팔트 </a:t>
            </a:r>
            <a:r>
              <a:rPr lang="ko-KR" altLang="en-US" sz="900" dirty="0" err="1"/>
              <a:t>루핑</a:t>
            </a:r>
            <a:endParaRPr lang="en-US" altLang="ko-KR" sz="900" dirty="0"/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ED8851A9-FE54-638C-8624-19DBD4658C6E}"/>
              </a:ext>
            </a:extLst>
          </p:cNvPr>
          <p:cNvSpPr txBox="1"/>
          <p:nvPr/>
        </p:nvSpPr>
        <p:spPr>
          <a:xfrm flipH="1">
            <a:off x="9414625" y="6974945"/>
            <a:ext cx="140726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아스팔트 펠트</a:t>
            </a:r>
            <a:endParaRPr lang="en-US" altLang="ko-KR" sz="900" dirty="0"/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5F22E2AE-6BF7-DC05-8A50-C68AA6C2CFE2}"/>
              </a:ext>
            </a:extLst>
          </p:cNvPr>
          <p:cNvSpPr txBox="1"/>
          <p:nvPr/>
        </p:nvSpPr>
        <p:spPr>
          <a:xfrm flipH="1">
            <a:off x="9414625" y="7205775"/>
            <a:ext cx="140726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/>
              <a:t>직조망</a:t>
            </a:r>
            <a:r>
              <a:rPr lang="ko-KR" altLang="en-US" sz="900" dirty="0"/>
              <a:t> 아스팔트 </a:t>
            </a:r>
            <a:r>
              <a:rPr lang="ko-KR" altLang="en-US" sz="900" dirty="0" err="1"/>
              <a:t>루핑</a:t>
            </a:r>
            <a:endParaRPr lang="en-US" altLang="ko-KR" sz="900" dirty="0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38274513-CD9B-7A5A-2BAD-83B6C85A37B1}"/>
              </a:ext>
            </a:extLst>
          </p:cNvPr>
          <p:cNvSpPr txBox="1"/>
          <p:nvPr/>
        </p:nvSpPr>
        <p:spPr>
          <a:xfrm flipH="1">
            <a:off x="9414625" y="7436605"/>
            <a:ext cx="140726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스트레치 아스팔트 </a:t>
            </a:r>
            <a:r>
              <a:rPr lang="ko-KR" altLang="en-US" sz="900" dirty="0" err="1"/>
              <a:t>루핑</a:t>
            </a:r>
            <a:endParaRPr lang="en-US" altLang="ko-KR" sz="900" dirty="0"/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F7D70095-7ECF-757F-453F-3170AE604045}"/>
              </a:ext>
            </a:extLst>
          </p:cNvPr>
          <p:cNvSpPr txBox="1"/>
          <p:nvPr/>
        </p:nvSpPr>
        <p:spPr>
          <a:xfrm flipH="1">
            <a:off x="9414625" y="7667433"/>
            <a:ext cx="140726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구멍 뚫린 아스팔트 </a:t>
            </a:r>
            <a:r>
              <a:rPr lang="ko-KR" altLang="en-US" sz="900" dirty="0" err="1"/>
              <a:t>루핑</a:t>
            </a:r>
            <a:endParaRPr lang="en-US" altLang="ko-KR" sz="900" dirty="0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111A6E98-8325-BF12-D7F6-40F221C94497}"/>
              </a:ext>
            </a:extLst>
          </p:cNvPr>
          <p:cNvSpPr txBox="1"/>
          <p:nvPr/>
        </p:nvSpPr>
        <p:spPr>
          <a:xfrm flipH="1">
            <a:off x="9414625" y="7898263"/>
            <a:ext cx="140726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모래 붙은 아스팔트 </a:t>
            </a:r>
            <a:r>
              <a:rPr lang="ko-KR" altLang="en-US" sz="900" dirty="0" err="1"/>
              <a:t>루핑</a:t>
            </a:r>
            <a:endParaRPr lang="en-US" altLang="ko-KR" sz="900" dirty="0"/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B1E8C2B1-8A3E-644F-7B98-704D7DF83E6D}"/>
              </a:ext>
            </a:extLst>
          </p:cNvPr>
          <p:cNvSpPr txBox="1"/>
          <p:nvPr/>
        </p:nvSpPr>
        <p:spPr>
          <a:xfrm flipH="1">
            <a:off x="11039105" y="7689471"/>
            <a:ext cx="1142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구멍 뚫린 아스팔트 </a:t>
            </a:r>
            <a:r>
              <a:rPr lang="ko-KR" altLang="en-US" sz="600" i="1" dirty="0" err="1">
                <a:solidFill>
                  <a:srgbClr val="7030A0"/>
                </a:solidFill>
              </a:rPr>
              <a:t>루핑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67E7BE93-AC72-7A95-2CE5-B5F6720D0CDB}"/>
              </a:ext>
            </a:extLst>
          </p:cNvPr>
          <p:cNvSpPr txBox="1"/>
          <p:nvPr/>
        </p:nvSpPr>
        <p:spPr>
          <a:xfrm flipH="1">
            <a:off x="9414624" y="8129093"/>
            <a:ext cx="140726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단열재</a:t>
            </a:r>
            <a:endParaRPr lang="en-US" altLang="ko-KR" sz="900" dirty="0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E8B43ECD-CC66-FAF9-EA09-0FB22C084361}"/>
              </a:ext>
            </a:extLst>
          </p:cNvPr>
          <p:cNvSpPr txBox="1"/>
          <p:nvPr/>
        </p:nvSpPr>
        <p:spPr>
          <a:xfrm flipH="1">
            <a:off x="9414623" y="8360723"/>
            <a:ext cx="140726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절연용 테이프</a:t>
            </a:r>
            <a:endParaRPr lang="en-US" altLang="ko-KR" sz="900" dirty="0"/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029063FF-7FC2-02C4-E8E8-22B94DACEB4B}"/>
              </a:ext>
            </a:extLst>
          </p:cNvPr>
          <p:cNvSpPr txBox="1"/>
          <p:nvPr/>
        </p:nvSpPr>
        <p:spPr>
          <a:xfrm flipH="1">
            <a:off x="9414623" y="8591553"/>
            <a:ext cx="140726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절연용 시트</a:t>
            </a:r>
            <a:endParaRPr lang="en-US" altLang="ko-KR" sz="900" dirty="0"/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21406365-37C4-ADF3-3D37-BD64A881A323}"/>
              </a:ext>
            </a:extLst>
          </p:cNvPr>
          <p:cNvSpPr txBox="1"/>
          <p:nvPr/>
        </p:nvSpPr>
        <p:spPr>
          <a:xfrm flipH="1">
            <a:off x="9414622" y="8821360"/>
            <a:ext cx="140726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/>
              <a:t>누름철물</a:t>
            </a:r>
            <a:endParaRPr lang="en-US" altLang="ko-KR" sz="900" dirty="0"/>
          </a:p>
        </p:txBody>
      </p:sp>
      <p:cxnSp>
        <p:nvCxnSpPr>
          <p:cNvPr id="445" name="연결선: 꺾임 294">
            <a:extLst>
              <a:ext uri="{FF2B5EF4-FFF2-40B4-BE49-F238E27FC236}">
                <a16:creationId xmlns:a16="http://schemas.microsoft.com/office/drawing/2014/main" id="{5E520B52-CE67-C7F4-7CD2-6D7F313D7ABB}"/>
              </a:ext>
            </a:extLst>
          </p:cNvPr>
          <p:cNvCxnSpPr>
            <a:cxnSpLocks/>
            <a:stCxn id="421" idx="1"/>
            <a:endCxn id="423" idx="3"/>
          </p:cNvCxnSpPr>
          <p:nvPr/>
        </p:nvCxnSpPr>
        <p:spPr>
          <a:xfrm flipV="1">
            <a:off x="10821894" y="7781804"/>
            <a:ext cx="217211" cy="1045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7748DA61-9CFF-7AAC-C7BF-EFEAAA6573CB}"/>
              </a:ext>
            </a:extLst>
          </p:cNvPr>
          <p:cNvSpPr txBox="1"/>
          <p:nvPr/>
        </p:nvSpPr>
        <p:spPr>
          <a:xfrm flipH="1">
            <a:off x="11038656" y="7458927"/>
            <a:ext cx="1142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구멍 뚫린 아스팔트 </a:t>
            </a:r>
            <a:r>
              <a:rPr lang="ko-KR" altLang="en-US" sz="600" i="1" dirty="0" err="1">
                <a:solidFill>
                  <a:srgbClr val="7030A0"/>
                </a:solidFill>
              </a:rPr>
              <a:t>루핑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cxnSp>
        <p:nvCxnSpPr>
          <p:cNvPr id="455" name="연결선: 꺾임 294">
            <a:extLst>
              <a:ext uri="{FF2B5EF4-FFF2-40B4-BE49-F238E27FC236}">
                <a16:creationId xmlns:a16="http://schemas.microsoft.com/office/drawing/2014/main" id="{E2A76E73-A0BE-287D-0750-5F9F1E4D607D}"/>
              </a:ext>
            </a:extLst>
          </p:cNvPr>
          <p:cNvCxnSpPr>
            <a:cxnSpLocks/>
            <a:stCxn id="422" idx="1"/>
            <a:endCxn id="493" idx="3"/>
          </p:cNvCxnSpPr>
          <p:nvPr/>
        </p:nvCxnSpPr>
        <p:spPr>
          <a:xfrm flipV="1">
            <a:off x="10821894" y="8012634"/>
            <a:ext cx="217211" cy="1045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연결선: 꺾임 294">
            <a:extLst>
              <a:ext uri="{FF2B5EF4-FFF2-40B4-BE49-F238E27FC236}">
                <a16:creationId xmlns:a16="http://schemas.microsoft.com/office/drawing/2014/main" id="{786A7131-42D6-C3B2-FEFA-B67F6E101DF3}"/>
              </a:ext>
            </a:extLst>
          </p:cNvPr>
          <p:cNvCxnSpPr>
            <a:cxnSpLocks/>
            <a:stCxn id="425" idx="1"/>
            <a:endCxn id="496" idx="3"/>
          </p:cNvCxnSpPr>
          <p:nvPr/>
        </p:nvCxnSpPr>
        <p:spPr>
          <a:xfrm>
            <a:off x="10821893" y="8244509"/>
            <a:ext cx="217212" cy="696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연결선: 꺾임 294">
            <a:extLst>
              <a:ext uri="{FF2B5EF4-FFF2-40B4-BE49-F238E27FC236}">
                <a16:creationId xmlns:a16="http://schemas.microsoft.com/office/drawing/2014/main" id="{EE2516AA-7DE8-AF2B-2457-7B8AB30E836E}"/>
              </a:ext>
            </a:extLst>
          </p:cNvPr>
          <p:cNvCxnSpPr>
            <a:cxnSpLocks/>
            <a:stCxn id="426" idx="1"/>
            <a:endCxn id="499" idx="3"/>
          </p:cNvCxnSpPr>
          <p:nvPr/>
        </p:nvCxnSpPr>
        <p:spPr>
          <a:xfrm flipV="1">
            <a:off x="10821892" y="8475674"/>
            <a:ext cx="217213" cy="465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연결선: 꺾임 294">
            <a:extLst>
              <a:ext uri="{FF2B5EF4-FFF2-40B4-BE49-F238E27FC236}">
                <a16:creationId xmlns:a16="http://schemas.microsoft.com/office/drawing/2014/main" id="{5C8F5505-3EE4-FE42-B91C-97FA19EC67E2}"/>
              </a:ext>
            </a:extLst>
          </p:cNvPr>
          <p:cNvCxnSpPr>
            <a:cxnSpLocks/>
            <a:stCxn id="427" idx="1"/>
            <a:endCxn id="505" idx="3"/>
          </p:cNvCxnSpPr>
          <p:nvPr/>
        </p:nvCxnSpPr>
        <p:spPr>
          <a:xfrm flipV="1">
            <a:off x="10821892" y="8705459"/>
            <a:ext cx="217213" cy="1510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꺾임 294">
            <a:extLst>
              <a:ext uri="{FF2B5EF4-FFF2-40B4-BE49-F238E27FC236}">
                <a16:creationId xmlns:a16="http://schemas.microsoft.com/office/drawing/2014/main" id="{FF1F432D-6EA9-7C6B-86E8-BF2DC9F858F6}"/>
              </a:ext>
            </a:extLst>
          </p:cNvPr>
          <p:cNvCxnSpPr>
            <a:cxnSpLocks/>
            <a:stCxn id="428" idx="1"/>
            <a:endCxn id="508" idx="3"/>
          </p:cNvCxnSpPr>
          <p:nvPr/>
        </p:nvCxnSpPr>
        <p:spPr>
          <a:xfrm flipV="1">
            <a:off x="10821889" y="8936534"/>
            <a:ext cx="217216" cy="242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연결선: 꺾임 294">
            <a:extLst>
              <a:ext uri="{FF2B5EF4-FFF2-40B4-BE49-F238E27FC236}">
                <a16:creationId xmlns:a16="http://schemas.microsoft.com/office/drawing/2014/main" id="{EB6977BC-0A3F-9DB1-10D2-E582CBF8FC8C}"/>
              </a:ext>
            </a:extLst>
          </p:cNvPr>
          <p:cNvCxnSpPr>
            <a:cxnSpLocks/>
            <a:stCxn id="414" idx="1"/>
            <a:endCxn id="539" idx="3"/>
          </p:cNvCxnSpPr>
          <p:nvPr/>
        </p:nvCxnSpPr>
        <p:spPr>
          <a:xfrm flipV="1">
            <a:off x="10823405" y="6167926"/>
            <a:ext cx="215251" cy="1241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연결선: 꺾임 294">
            <a:extLst>
              <a:ext uri="{FF2B5EF4-FFF2-40B4-BE49-F238E27FC236}">
                <a16:creationId xmlns:a16="http://schemas.microsoft.com/office/drawing/2014/main" id="{1068F760-8C8A-041F-A0FC-651D434BC6C3}"/>
              </a:ext>
            </a:extLst>
          </p:cNvPr>
          <p:cNvCxnSpPr>
            <a:cxnSpLocks/>
            <a:stCxn id="415" idx="1"/>
            <a:endCxn id="536" idx="3"/>
          </p:cNvCxnSpPr>
          <p:nvPr/>
        </p:nvCxnSpPr>
        <p:spPr>
          <a:xfrm>
            <a:off x="10823405" y="6398974"/>
            <a:ext cx="215251" cy="1523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연결선: 꺾임 294">
            <a:extLst>
              <a:ext uri="{FF2B5EF4-FFF2-40B4-BE49-F238E27FC236}">
                <a16:creationId xmlns:a16="http://schemas.microsoft.com/office/drawing/2014/main" id="{9D0CB050-9A19-A72E-5C74-B5F96D8F7412}"/>
              </a:ext>
            </a:extLst>
          </p:cNvPr>
          <p:cNvCxnSpPr>
            <a:cxnSpLocks/>
            <a:stCxn id="416" idx="1"/>
            <a:endCxn id="533" idx="3"/>
          </p:cNvCxnSpPr>
          <p:nvPr/>
        </p:nvCxnSpPr>
        <p:spPr>
          <a:xfrm flipV="1">
            <a:off x="10821894" y="6629591"/>
            <a:ext cx="216762" cy="213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꺾임 294">
            <a:extLst>
              <a:ext uri="{FF2B5EF4-FFF2-40B4-BE49-F238E27FC236}">
                <a16:creationId xmlns:a16="http://schemas.microsoft.com/office/drawing/2014/main" id="{5A5D3C59-620B-8759-13A1-69F2BDA0B68D}"/>
              </a:ext>
            </a:extLst>
          </p:cNvPr>
          <p:cNvCxnSpPr>
            <a:cxnSpLocks/>
            <a:stCxn id="417" idx="1"/>
            <a:endCxn id="530" idx="3"/>
          </p:cNvCxnSpPr>
          <p:nvPr/>
        </p:nvCxnSpPr>
        <p:spPr>
          <a:xfrm>
            <a:off x="10821894" y="6859531"/>
            <a:ext cx="218885" cy="91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연결선: 꺾임 294">
            <a:extLst>
              <a:ext uri="{FF2B5EF4-FFF2-40B4-BE49-F238E27FC236}">
                <a16:creationId xmlns:a16="http://schemas.microsoft.com/office/drawing/2014/main" id="{EDFC7B51-AA93-DB83-6DAB-DAD50E061A2C}"/>
              </a:ext>
            </a:extLst>
          </p:cNvPr>
          <p:cNvCxnSpPr>
            <a:cxnSpLocks/>
            <a:stCxn id="418" idx="1"/>
            <a:endCxn id="525" idx="3"/>
          </p:cNvCxnSpPr>
          <p:nvPr/>
        </p:nvCxnSpPr>
        <p:spPr>
          <a:xfrm flipV="1">
            <a:off x="10821894" y="7088639"/>
            <a:ext cx="216762" cy="1722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연결선: 꺾임 294">
            <a:extLst>
              <a:ext uri="{FF2B5EF4-FFF2-40B4-BE49-F238E27FC236}">
                <a16:creationId xmlns:a16="http://schemas.microsoft.com/office/drawing/2014/main" id="{0A2D90B9-2F5C-DAD7-6A23-3481D5E02455}"/>
              </a:ext>
            </a:extLst>
          </p:cNvPr>
          <p:cNvCxnSpPr>
            <a:cxnSpLocks/>
            <a:stCxn id="419" idx="1"/>
            <a:endCxn id="521" idx="3"/>
          </p:cNvCxnSpPr>
          <p:nvPr/>
        </p:nvCxnSpPr>
        <p:spPr>
          <a:xfrm flipV="1">
            <a:off x="10821894" y="7318689"/>
            <a:ext cx="216762" cy="2502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꺾임 294">
            <a:extLst>
              <a:ext uri="{FF2B5EF4-FFF2-40B4-BE49-F238E27FC236}">
                <a16:creationId xmlns:a16="http://schemas.microsoft.com/office/drawing/2014/main" id="{4C77EAA2-DD43-427A-AACA-8D9F3284D629}"/>
              </a:ext>
            </a:extLst>
          </p:cNvPr>
          <p:cNvCxnSpPr>
            <a:cxnSpLocks/>
            <a:stCxn id="420" idx="1"/>
            <a:endCxn id="454" idx="3"/>
          </p:cNvCxnSpPr>
          <p:nvPr/>
        </p:nvCxnSpPr>
        <p:spPr>
          <a:xfrm flipV="1">
            <a:off x="10821894" y="7551260"/>
            <a:ext cx="216762" cy="761"/>
          </a:xfrm>
          <a:prstGeom prst="straightConnector1">
            <a:avLst/>
          </a:prstGeom>
          <a:ln w="6350">
            <a:solidFill>
              <a:schemeClr val="tx2"/>
            </a:solidFill>
            <a:headEnd type="none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TextBox 492">
            <a:extLst>
              <a:ext uri="{FF2B5EF4-FFF2-40B4-BE49-F238E27FC236}">
                <a16:creationId xmlns:a16="http://schemas.microsoft.com/office/drawing/2014/main" id="{A4D32B60-62F5-1327-7907-A35CB55E4C2D}"/>
              </a:ext>
            </a:extLst>
          </p:cNvPr>
          <p:cNvSpPr txBox="1"/>
          <p:nvPr/>
        </p:nvSpPr>
        <p:spPr>
          <a:xfrm flipH="1">
            <a:off x="11039105" y="7920301"/>
            <a:ext cx="1142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모래 붙은 아스팔트 </a:t>
            </a:r>
            <a:r>
              <a:rPr lang="ko-KR" altLang="en-US" sz="600" i="1" dirty="0" err="1">
                <a:solidFill>
                  <a:srgbClr val="7030A0"/>
                </a:solidFill>
              </a:rPr>
              <a:t>루핑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0C6C46EC-F839-DBBA-82F6-1921B829E32E}"/>
              </a:ext>
            </a:extLst>
          </p:cNvPr>
          <p:cNvSpPr txBox="1"/>
          <p:nvPr/>
        </p:nvSpPr>
        <p:spPr>
          <a:xfrm flipH="1">
            <a:off x="11039105" y="8152872"/>
            <a:ext cx="1142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단열재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65BEA625-57AD-4105-BE28-728BB30F2918}"/>
              </a:ext>
            </a:extLst>
          </p:cNvPr>
          <p:cNvSpPr txBox="1"/>
          <p:nvPr/>
        </p:nvSpPr>
        <p:spPr>
          <a:xfrm flipH="1">
            <a:off x="11039105" y="8383341"/>
            <a:ext cx="1142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절연용 테이프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36CD5624-861B-0DA6-5A7A-B982D8CF986D}"/>
              </a:ext>
            </a:extLst>
          </p:cNvPr>
          <p:cNvSpPr txBox="1"/>
          <p:nvPr/>
        </p:nvSpPr>
        <p:spPr>
          <a:xfrm flipH="1">
            <a:off x="11039105" y="8613126"/>
            <a:ext cx="1142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절연용 시트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1A1B9F6B-03CB-7845-769C-9E38758229E4}"/>
              </a:ext>
            </a:extLst>
          </p:cNvPr>
          <p:cNvSpPr txBox="1"/>
          <p:nvPr/>
        </p:nvSpPr>
        <p:spPr>
          <a:xfrm flipH="1">
            <a:off x="11039105" y="8844201"/>
            <a:ext cx="1142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</a:t>
            </a:r>
            <a:r>
              <a:rPr lang="ko-KR" altLang="en-US" sz="600" i="1" dirty="0" err="1">
                <a:solidFill>
                  <a:srgbClr val="7030A0"/>
                </a:solidFill>
              </a:rPr>
              <a:t>누름철물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7F404DD2-94BA-12DC-43F4-EB9FEB7BB6BE}"/>
              </a:ext>
            </a:extLst>
          </p:cNvPr>
          <p:cNvSpPr txBox="1"/>
          <p:nvPr/>
        </p:nvSpPr>
        <p:spPr>
          <a:xfrm flipH="1">
            <a:off x="11038656" y="7226356"/>
            <a:ext cx="1142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</a:t>
            </a:r>
            <a:r>
              <a:rPr lang="ko-KR" altLang="en-US" sz="600" i="1" dirty="0" err="1">
                <a:solidFill>
                  <a:srgbClr val="7030A0"/>
                </a:solidFill>
              </a:rPr>
              <a:t>직조망</a:t>
            </a:r>
            <a:r>
              <a:rPr lang="ko-KR" altLang="en-US" sz="600" i="1" dirty="0">
                <a:solidFill>
                  <a:srgbClr val="7030A0"/>
                </a:solidFill>
              </a:rPr>
              <a:t> 아스팔트 </a:t>
            </a:r>
            <a:r>
              <a:rPr lang="ko-KR" altLang="en-US" sz="600" i="1" dirty="0" err="1">
                <a:solidFill>
                  <a:srgbClr val="7030A0"/>
                </a:solidFill>
              </a:rPr>
              <a:t>루핑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4F775752-BB88-6F4A-6727-C75CF02E67B3}"/>
              </a:ext>
            </a:extLst>
          </p:cNvPr>
          <p:cNvSpPr txBox="1"/>
          <p:nvPr/>
        </p:nvSpPr>
        <p:spPr>
          <a:xfrm flipH="1">
            <a:off x="11038656" y="6996306"/>
            <a:ext cx="1142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아스팔트 펠트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1D2DF94A-535D-88AD-5988-3FD67258A3FC}"/>
              </a:ext>
            </a:extLst>
          </p:cNvPr>
          <p:cNvSpPr txBox="1"/>
          <p:nvPr/>
        </p:nvSpPr>
        <p:spPr>
          <a:xfrm flipH="1">
            <a:off x="11040779" y="6767289"/>
            <a:ext cx="1142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아스팔트 </a:t>
            </a:r>
            <a:r>
              <a:rPr lang="ko-KR" altLang="en-US" sz="600" i="1" dirty="0" err="1">
                <a:solidFill>
                  <a:srgbClr val="7030A0"/>
                </a:solidFill>
              </a:rPr>
              <a:t>루핑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DDB19A1A-7590-0F40-BDCB-C02D5F71F090}"/>
              </a:ext>
            </a:extLst>
          </p:cNvPr>
          <p:cNvSpPr txBox="1"/>
          <p:nvPr/>
        </p:nvSpPr>
        <p:spPr>
          <a:xfrm flipH="1">
            <a:off x="11038656" y="6537258"/>
            <a:ext cx="1142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방수공사용 아스팔트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07BC9AE1-237A-60A4-6567-BAA0FE860762}"/>
              </a:ext>
            </a:extLst>
          </p:cNvPr>
          <p:cNvSpPr txBox="1"/>
          <p:nvPr/>
        </p:nvSpPr>
        <p:spPr>
          <a:xfrm flipH="1">
            <a:off x="11038656" y="6308164"/>
            <a:ext cx="1142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고무 아스팔트계 </a:t>
            </a:r>
            <a:r>
              <a:rPr lang="ko-KR" altLang="en-US" sz="600" i="1" dirty="0" err="1">
                <a:solidFill>
                  <a:srgbClr val="7030A0"/>
                </a:solidFill>
              </a:rPr>
              <a:t>실링재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8737725C-3D52-4472-6B37-A7160D39E956}"/>
              </a:ext>
            </a:extLst>
          </p:cNvPr>
          <p:cNvSpPr txBox="1"/>
          <p:nvPr/>
        </p:nvSpPr>
        <p:spPr>
          <a:xfrm flipH="1">
            <a:off x="11038656" y="6075593"/>
            <a:ext cx="1142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아스팔트 </a:t>
            </a:r>
            <a:r>
              <a:rPr lang="ko-KR" altLang="en-US" sz="600" i="1" dirty="0" err="1">
                <a:solidFill>
                  <a:srgbClr val="7030A0"/>
                </a:solidFill>
              </a:rPr>
              <a:t>프라이머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89C6F854-B50B-FE8A-4751-9278885D265B}"/>
              </a:ext>
            </a:extLst>
          </p:cNvPr>
          <p:cNvCxnSpPr>
            <a:cxnSpLocks/>
            <a:stCxn id="305" idx="1"/>
            <a:endCxn id="579" idx="3"/>
          </p:cNvCxnSpPr>
          <p:nvPr/>
        </p:nvCxnSpPr>
        <p:spPr>
          <a:xfrm>
            <a:off x="9368609" y="4821221"/>
            <a:ext cx="2263153" cy="1271404"/>
          </a:xfrm>
          <a:prstGeom prst="curvedConnector2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28FB5B13-3417-A848-52F3-11CA3F3FA782}"/>
              </a:ext>
            </a:extLst>
          </p:cNvPr>
          <p:cNvCxnSpPr>
            <a:cxnSpLocks/>
          </p:cNvCxnSpPr>
          <p:nvPr/>
        </p:nvCxnSpPr>
        <p:spPr>
          <a:xfrm>
            <a:off x="5128559" y="3974669"/>
            <a:ext cx="1141683" cy="883447"/>
          </a:xfrm>
          <a:prstGeom prst="curvedConnector3">
            <a:avLst>
              <a:gd name="adj1" fmla="val 46329"/>
            </a:avLst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구부러짐 142">
            <a:extLst>
              <a:ext uri="{FF2B5EF4-FFF2-40B4-BE49-F238E27FC236}">
                <a16:creationId xmlns:a16="http://schemas.microsoft.com/office/drawing/2014/main" id="{D1369D13-65DB-D76D-AA99-4AB50F34DB79}"/>
              </a:ext>
            </a:extLst>
          </p:cNvPr>
          <p:cNvCxnSpPr>
            <a:cxnSpLocks/>
          </p:cNvCxnSpPr>
          <p:nvPr/>
        </p:nvCxnSpPr>
        <p:spPr>
          <a:xfrm rot="10800000">
            <a:off x="5128560" y="3898470"/>
            <a:ext cx="1141683" cy="883447"/>
          </a:xfrm>
          <a:prstGeom prst="curvedConnector3">
            <a:avLst>
              <a:gd name="adj1" fmla="val 48665"/>
            </a:avLst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꺾임 564">
            <a:extLst>
              <a:ext uri="{FF2B5EF4-FFF2-40B4-BE49-F238E27FC236}">
                <a16:creationId xmlns:a16="http://schemas.microsoft.com/office/drawing/2014/main" id="{028C614C-BD6D-1C3D-4C93-90DC0AAA86F6}"/>
              </a:ext>
            </a:extLst>
          </p:cNvPr>
          <p:cNvCxnSpPr>
            <a:cxnSpLocks/>
            <a:stCxn id="305" idx="2"/>
            <a:endCxn id="153" idx="0"/>
          </p:cNvCxnSpPr>
          <p:nvPr/>
        </p:nvCxnSpPr>
        <p:spPr>
          <a:xfrm rot="5400000">
            <a:off x="7308477" y="4838595"/>
            <a:ext cx="1404359" cy="1554276"/>
          </a:xfrm>
          <a:prstGeom prst="bentConnector3">
            <a:avLst>
              <a:gd name="adj1" fmla="val 69781"/>
            </a:avLst>
          </a:prstGeom>
          <a:ln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257ED93-E9C9-01F8-8EEF-C7F812D36B28}"/>
              </a:ext>
            </a:extLst>
          </p:cNvPr>
          <p:cNvSpPr txBox="1"/>
          <p:nvPr/>
        </p:nvSpPr>
        <p:spPr>
          <a:xfrm>
            <a:off x="10778209" y="5233421"/>
            <a:ext cx="531448" cy="1692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i="1" u="sng" dirty="0" err="1">
                <a:solidFill>
                  <a:srgbClr val="7030A0"/>
                </a:solidFill>
              </a:rPr>
              <a:t>useMaterial</a:t>
            </a:r>
            <a:endParaRPr lang="ko-KR" altLang="en-US" sz="500" b="1" i="1" u="sng" dirty="0">
              <a:solidFill>
                <a:srgbClr val="7030A0"/>
              </a:solidFill>
            </a:endParaRPr>
          </a:p>
        </p:txBody>
      </p:sp>
      <p:sp>
        <p:nvSpPr>
          <p:cNvPr id="575" name="L 도형 574">
            <a:extLst>
              <a:ext uri="{FF2B5EF4-FFF2-40B4-BE49-F238E27FC236}">
                <a16:creationId xmlns:a16="http://schemas.microsoft.com/office/drawing/2014/main" id="{56CED0D1-03A8-55E0-1D70-15E21C21FCAB}"/>
              </a:ext>
            </a:extLst>
          </p:cNvPr>
          <p:cNvSpPr/>
          <p:nvPr/>
        </p:nvSpPr>
        <p:spPr>
          <a:xfrm>
            <a:off x="10877900" y="1449499"/>
            <a:ext cx="683330" cy="2270715"/>
          </a:xfrm>
          <a:prstGeom prst="corner">
            <a:avLst>
              <a:gd name="adj1" fmla="val 47897"/>
              <a:gd name="adj2" fmla="val 10378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0384AA39-76AF-1443-E695-38257AB827C4}"/>
              </a:ext>
            </a:extLst>
          </p:cNvPr>
          <p:cNvSpPr txBox="1"/>
          <p:nvPr/>
        </p:nvSpPr>
        <p:spPr>
          <a:xfrm flipH="1">
            <a:off x="9776162" y="2585004"/>
            <a:ext cx="87696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/>
              <a:t>용융솥</a:t>
            </a:r>
            <a:endParaRPr lang="en-US" altLang="ko-KR" sz="900" dirty="0"/>
          </a:p>
        </p:txBody>
      </p:sp>
      <p:sp>
        <p:nvSpPr>
          <p:cNvPr id="579" name="L 도형 578">
            <a:extLst>
              <a:ext uri="{FF2B5EF4-FFF2-40B4-BE49-F238E27FC236}">
                <a16:creationId xmlns:a16="http://schemas.microsoft.com/office/drawing/2014/main" id="{A3CA36BC-1983-6002-90C6-7E04060DAC60}"/>
              </a:ext>
            </a:extLst>
          </p:cNvPr>
          <p:cNvSpPr/>
          <p:nvPr/>
        </p:nvSpPr>
        <p:spPr>
          <a:xfrm>
            <a:off x="11108055" y="6092625"/>
            <a:ext cx="1047414" cy="2933103"/>
          </a:xfrm>
          <a:prstGeom prst="corner">
            <a:avLst>
              <a:gd name="adj1" fmla="val 47897"/>
              <a:gd name="adj2" fmla="val 10378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연결선: 구부러짐 113">
            <a:extLst>
              <a:ext uri="{FF2B5EF4-FFF2-40B4-BE49-F238E27FC236}">
                <a16:creationId xmlns:a16="http://schemas.microsoft.com/office/drawing/2014/main" id="{9B92D067-8A76-8690-AA48-D71E7AE1AA37}"/>
              </a:ext>
            </a:extLst>
          </p:cNvPr>
          <p:cNvCxnSpPr>
            <a:cxnSpLocks/>
            <a:stCxn id="621" idx="1"/>
            <a:endCxn id="382" idx="1"/>
          </p:cNvCxnSpPr>
          <p:nvPr/>
        </p:nvCxnSpPr>
        <p:spPr>
          <a:xfrm rot="10800000">
            <a:off x="11598006" y="2468785"/>
            <a:ext cx="910829" cy="20310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9C91E6A-0E14-5DE5-B266-A55971FA538C}"/>
              </a:ext>
            </a:extLst>
          </p:cNvPr>
          <p:cNvSpPr txBox="1"/>
          <p:nvPr/>
        </p:nvSpPr>
        <p:spPr>
          <a:xfrm>
            <a:off x="11729146" y="3454631"/>
            <a:ext cx="708378" cy="169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i="1" u="sng" dirty="0" err="1">
                <a:solidFill>
                  <a:srgbClr val="7030A0"/>
                </a:solidFill>
              </a:rPr>
              <a:t>hasToolH.Z</a:t>
            </a:r>
            <a:endParaRPr lang="ko-KR" altLang="en-US" sz="500" b="1" i="1" u="sng" dirty="0">
              <a:solidFill>
                <a:srgbClr val="7030A0"/>
              </a:solidFill>
            </a:endParaRP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F6BF97C9-2381-FFC6-0161-FCCE399A8042}"/>
              </a:ext>
            </a:extLst>
          </p:cNvPr>
          <p:cNvSpPr txBox="1"/>
          <p:nvPr/>
        </p:nvSpPr>
        <p:spPr>
          <a:xfrm flipH="1">
            <a:off x="1051396" y="3258712"/>
            <a:ext cx="409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i="1" dirty="0">
                <a:solidFill>
                  <a:srgbClr val="7030A0"/>
                </a:solidFill>
              </a:rPr>
              <a:t>A</a:t>
            </a:r>
            <a:r>
              <a:rPr lang="ko-KR" altLang="en-US" sz="600" i="1" dirty="0">
                <a:solidFill>
                  <a:srgbClr val="7030A0"/>
                </a:solidFill>
              </a:rPr>
              <a:t>사 솔</a:t>
            </a:r>
            <a:endParaRPr lang="en-US" altLang="ko-KR" sz="600" i="1" dirty="0">
              <a:solidFill>
                <a:srgbClr val="7030A0"/>
              </a:solidFill>
            </a:endParaRPr>
          </a:p>
        </p:txBody>
      </p:sp>
      <p:cxnSp>
        <p:nvCxnSpPr>
          <p:cNvPr id="662" name="직선 화살표 연결선 661">
            <a:extLst>
              <a:ext uri="{FF2B5EF4-FFF2-40B4-BE49-F238E27FC236}">
                <a16:creationId xmlns:a16="http://schemas.microsoft.com/office/drawing/2014/main" id="{BB87C50F-A23D-3314-4EF4-386A8332B555}"/>
              </a:ext>
            </a:extLst>
          </p:cNvPr>
          <p:cNvCxnSpPr>
            <a:cxnSpLocks/>
            <a:stCxn id="660" idx="3"/>
            <a:endCxn id="25" idx="1"/>
          </p:cNvCxnSpPr>
          <p:nvPr/>
        </p:nvCxnSpPr>
        <p:spPr>
          <a:xfrm flipH="1">
            <a:off x="769398" y="3351045"/>
            <a:ext cx="281998" cy="1127"/>
          </a:xfrm>
          <a:prstGeom prst="straightConnector1">
            <a:avLst/>
          </a:prstGeom>
          <a:ln>
            <a:solidFill>
              <a:srgbClr val="44546A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789E9DB-9B10-6DCA-ABF2-2AD5899B2F81}"/>
              </a:ext>
            </a:extLst>
          </p:cNvPr>
          <p:cNvSpPr/>
          <p:nvPr/>
        </p:nvSpPr>
        <p:spPr>
          <a:xfrm>
            <a:off x="167003" y="666959"/>
            <a:ext cx="1516186" cy="289320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2DC29E31-B65B-360A-3D1A-F094D9861571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rot="10800000">
            <a:off x="1135466" y="1926926"/>
            <a:ext cx="1796970" cy="23799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6749FB4C-8B3B-05DA-E507-4939D3F362E0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rot="10800000" flipV="1">
            <a:off x="1068088" y="2164915"/>
            <a:ext cx="1864348" cy="248689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F540E080-BAC3-F085-DECB-E141C1BEC072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rot="10800000">
            <a:off x="1177798" y="1185256"/>
            <a:ext cx="1754639" cy="97966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F69E4DC-068D-AE58-EA53-BCD04432B798}"/>
              </a:ext>
            </a:extLst>
          </p:cNvPr>
          <p:cNvSpPr txBox="1"/>
          <p:nvPr/>
        </p:nvSpPr>
        <p:spPr>
          <a:xfrm>
            <a:off x="1715897" y="1966206"/>
            <a:ext cx="718382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i="1" u="sng" dirty="0" err="1">
                <a:solidFill>
                  <a:srgbClr val="002060"/>
                </a:solidFill>
              </a:rPr>
              <a:t>hasInoroutdoorC.D</a:t>
            </a:r>
            <a:endParaRPr lang="ko-KR" altLang="en-US" sz="500" b="1" i="1" u="sng" dirty="0">
              <a:solidFill>
                <a:srgbClr val="00206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EBA1A54-C135-8EF1-6916-8E93E7143944}"/>
              </a:ext>
            </a:extLst>
          </p:cNvPr>
          <p:cNvSpPr txBox="1"/>
          <p:nvPr/>
        </p:nvSpPr>
        <p:spPr>
          <a:xfrm>
            <a:off x="1735267" y="2183599"/>
            <a:ext cx="607698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i="1" u="sng" dirty="0" err="1">
                <a:solidFill>
                  <a:srgbClr val="002060"/>
                </a:solidFill>
              </a:rPr>
              <a:t>hasFinishingC.D</a:t>
            </a:r>
            <a:endParaRPr lang="ko-KR" altLang="en-US" sz="500" b="1" i="1" u="sng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02C2E0-3F23-0F9A-84DE-01E633DB2F22}"/>
              </a:ext>
            </a:extLst>
          </p:cNvPr>
          <p:cNvSpPr txBox="1"/>
          <p:nvPr/>
        </p:nvSpPr>
        <p:spPr>
          <a:xfrm>
            <a:off x="1733435" y="1626706"/>
            <a:ext cx="558950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i="1" u="sng" dirty="0" err="1">
                <a:solidFill>
                  <a:srgbClr val="002060"/>
                </a:solidFill>
              </a:rPr>
              <a:t>hasSpaceC.D</a:t>
            </a:r>
            <a:endParaRPr lang="ko-KR" altLang="en-US" sz="500" b="1" i="1" u="sng" dirty="0">
              <a:solidFill>
                <a:srgbClr val="002060"/>
              </a:solidFill>
            </a:endParaRPr>
          </a:p>
        </p:txBody>
      </p:sp>
      <p:sp>
        <p:nvSpPr>
          <p:cNvPr id="676" name="직사각형 675">
            <a:extLst>
              <a:ext uri="{FF2B5EF4-FFF2-40B4-BE49-F238E27FC236}">
                <a16:creationId xmlns:a16="http://schemas.microsoft.com/office/drawing/2014/main" id="{BBD7942D-83F4-658C-649B-99EB59446565}"/>
              </a:ext>
            </a:extLst>
          </p:cNvPr>
          <p:cNvSpPr/>
          <p:nvPr/>
        </p:nvSpPr>
        <p:spPr>
          <a:xfrm>
            <a:off x="13712434" y="114290"/>
            <a:ext cx="2238375" cy="27635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1D31C528-7A01-B51E-965A-20B810569220}"/>
              </a:ext>
            </a:extLst>
          </p:cNvPr>
          <p:cNvSpPr txBox="1"/>
          <p:nvPr/>
        </p:nvSpPr>
        <p:spPr>
          <a:xfrm flipH="1">
            <a:off x="14088310" y="6925829"/>
            <a:ext cx="519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추락</a:t>
            </a:r>
            <a:endParaRPr lang="en-US" altLang="ko-KR" sz="900" dirty="0"/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8754825E-4CD3-D01D-BDC9-AC941950FA86}"/>
              </a:ext>
            </a:extLst>
          </p:cNvPr>
          <p:cNvSpPr txBox="1"/>
          <p:nvPr/>
        </p:nvSpPr>
        <p:spPr>
          <a:xfrm flipH="1">
            <a:off x="14088310" y="7104357"/>
            <a:ext cx="519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충돌</a:t>
            </a:r>
            <a:endParaRPr lang="en-US" altLang="ko-KR" sz="900" dirty="0"/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D490C3C1-B671-B15E-B16D-ED5AA10E452F}"/>
              </a:ext>
            </a:extLst>
          </p:cNvPr>
          <p:cNvSpPr txBox="1"/>
          <p:nvPr/>
        </p:nvSpPr>
        <p:spPr>
          <a:xfrm flipH="1">
            <a:off x="14088310" y="7290065"/>
            <a:ext cx="519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화재</a:t>
            </a:r>
            <a:endParaRPr lang="en-US" altLang="ko-KR" sz="900" dirty="0"/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888EE2EA-C79F-1A56-CA98-B31BBC32EDF5}"/>
              </a:ext>
            </a:extLst>
          </p:cNvPr>
          <p:cNvSpPr txBox="1"/>
          <p:nvPr/>
        </p:nvSpPr>
        <p:spPr>
          <a:xfrm flipH="1">
            <a:off x="14088310" y="7471252"/>
            <a:ext cx="519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붕괴</a:t>
            </a:r>
            <a:endParaRPr lang="en-US" altLang="ko-KR" sz="900" dirty="0"/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28EC3C41-CE3B-DAAB-32D9-0C11D87E0025}"/>
              </a:ext>
            </a:extLst>
          </p:cNvPr>
          <p:cNvSpPr txBox="1"/>
          <p:nvPr/>
        </p:nvSpPr>
        <p:spPr>
          <a:xfrm flipH="1">
            <a:off x="14453617" y="895"/>
            <a:ext cx="70722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조치</a:t>
            </a:r>
            <a:r>
              <a:rPr lang="en-US" altLang="ko-KR" sz="900" b="1" dirty="0"/>
              <a:t>]</a:t>
            </a:r>
          </a:p>
        </p:txBody>
      </p:sp>
      <p:sp>
        <p:nvSpPr>
          <p:cNvPr id="690" name="직사각형 689">
            <a:extLst>
              <a:ext uri="{FF2B5EF4-FFF2-40B4-BE49-F238E27FC236}">
                <a16:creationId xmlns:a16="http://schemas.microsoft.com/office/drawing/2014/main" id="{39CF072A-3AF5-0D71-E29B-F4721438BDE8}"/>
              </a:ext>
            </a:extLst>
          </p:cNvPr>
          <p:cNvSpPr/>
          <p:nvPr/>
        </p:nvSpPr>
        <p:spPr>
          <a:xfrm>
            <a:off x="13712434" y="6675125"/>
            <a:ext cx="1280042" cy="169355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503FC5AF-9747-3B45-C121-143FB0EC89E6}"/>
              </a:ext>
            </a:extLst>
          </p:cNvPr>
          <p:cNvSpPr txBox="1"/>
          <p:nvPr/>
        </p:nvSpPr>
        <p:spPr>
          <a:xfrm flipH="1">
            <a:off x="14028581" y="6569816"/>
            <a:ext cx="6385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사고</a:t>
            </a:r>
            <a:r>
              <a:rPr lang="en-US" altLang="ko-KR" sz="900" b="1" dirty="0"/>
              <a:t>]</a:t>
            </a:r>
          </a:p>
          <a:p>
            <a:pPr algn="ctr"/>
            <a:r>
              <a:rPr lang="en-US" altLang="ko-KR" sz="900" b="1" i="1" dirty="0" err="1">
                <a:solidFill>
                  <a:srgbClr val="7030A0"/>
                </a:solidFill>
              </a:rPr>
              <a:t>Indivisual</a:t>
            </a:r>
            <a:endParaRPr lang="en-US" altLang="ko-KR" sz="900" b="1" i="1" dirty="0">
              <a:solidFill>
                <a:srgbClr val="7030A0"/>
              </a:solidFill>
            </a:endParaRP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1E67B610-3BB4-ED33-4481-B097B045194B}"/>
              </a:ext>
            </a:extLst>
          </p:cNvPr>
          <p:cNvSpPr txBox="1"/>
          <p:nvPr/>
        </p:nvSpPr>
        <p:spPr>
          <a:xfrm flipH="1">
            <a:off x="14088310" y="7648346"/>
            <a:ext cx="519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화상</a:t>
            </a:r>
            <a:endParaRPr lang="en-US" altLang="ko-KR" sz="900" dirty="0"/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F32BB203-A7C2-CF09-DF55-394E10EBE8C7}"/>
              </a:ext>
            </a:extLst>
          </p:cNvPr>
          <p:cNvSpPr txBox="1"/>
          <p:nvPr/>
        </p:nvSpPr>
        <p:spPr>
          <a:xfrm flipH="1">
            <a:off x="14028581" y="7826874"/>
            <a:ext cx="638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넘어짐</a:t>
            </a:r>
            <a:endParaRPr lang="en-US" altLang="ko-KR" sz="900" dirty="0"/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A0F2EB1F-D375-5E3B-AB2A-0A884C6BDF70}"/>
              </a:ext>
            </a:extLst>
          </p:cNvPr>
          <p:cNvSpPr txBox="1"/>
          <p:nvPr/>
        </p:nvSpPr>
        <p:spPr>
          <a:xfrm flipH="1">
            <a:off x="13948216" y="8012582"/>
            <a:ext cx="799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안구손상</a:t>
            </a:r>
            <a:endParaRPr lang="en-US" altLang="ko-KR" sz="900" dirty="0"/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AA931CC5-91DA-E75C-D073-25BA00C6655C}"/>
              </a:ext>
            </a:extLst>
          </p:cNvPr>
          <p:cNvSpPr txBox="1"/>
          <p:nvPr/>
        </p:nvSpPr>
        <p:spPr>
          <a:xfrm>
            <a:off x="15158309" y="4176545"/>
            <a:ext cx="1829875" cy="166199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&lt;Object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property assertions&gt;</a:t>
            </a:r>
          </a:p>
          <a:p>
            <a:r>
              <a:rPr lang="en-US" altLang="ko-KR" sz="600" b="1" dirty="0"/>
              <a:t>Ex.1) </a:t>
            </a:r>
            <a:r>
              <a:rPr lang="ko-KR" altLang="en-US" sz="600" b="1" dirty="0"/>
              <a:t>작업장 주변 </a:t>
            </a:r>
            <a:r>
              <a:rPr lang="ko-KR" altLang="en-US" sz="600" b="1" dirty="0" err="1"/>
              <a:t>안전난간대</a:t>
            </a:r>
            <a:r>
              <a:rPr lang="ko-KR" altLang="en-US" sz="600" b="1" dirty="0"/>
              <a:t> 미설치로 추락</a:t>
            </a:r>
            <a:endParaRPr lang="en-US" altLang="ko-KR" sz="600" dirty="0"/>
          </a:p>
          <a:p>
            <a:r>
              <a:rPr lang="en-US" altLang="ko-KR" sz="600" dirty="0" err="1"/>
              <a:t>hasMeasure</a:t>
            </a:r>
            <a:r>
              <a:rPr lang="en-US" altLang="ko-KR" sz="600" dirty="0"/>
              <a:t> </a:t>
            </a:r>
            <a:r>
              <a:rPr lang="ko-KR" altLang="en-US" sz="600" dirty="0"/>
              <a:t>통로 및 작업장소 주변 정리정돈 감동</a:t>
            </a:r>
            <a:endParaRPr lang="en-US" altLang="ko-KR" sz="600" dirty="0"/>
          </a:p>
          <a:p>
            <a:r>
              <a:rPr lang="en-US" altLang="ko-KR" sz="600" dirty="0"/>
              <a:t>has Accident </a:t>
            </a:r>
            <a:r>
              <a:rPr lang="ko-KR" altLang="en-US" sz="600" dirty="0"/>
              <a:t>사고 넘어짐</a:t>
            </a:r>
            <a:endParaRPr lang="en-US" altLang="ko-KR" sz="600" dirty="0"/>
          </a:p>
          <a:p>
            <a:r>
              <a:rPr lang="en-US" altLang="ko-KR" sz="600" dirty="0" err="1"/>
              <a:t>hasC.D.H.Z</a:t>
            </a:r>
            <a:r>
              <a:rPr lang="en-US" altLang="ko-KR" sz="600" dirty="0"/>
              <a:t> </a:t>
            </a:r>
            <a:r>
              <a:rPr lang="ko-KR" altLang="en-US" sz="600" dirty="0"/>
              <a:t>지붕</a:t>
            </a:r>
            <a:endParaRPr lang="en-US" altLang="ko-KR" sz="600" dirty="0"/>
          </a:p>
          <a:p>
            <a:endParaRPr lang="en-US" altLang="ko-KR" sz="600" dirty="0"/>
          </a:p>
          <a:p>
            <a:r>
              <a:rPr lang="en-US" altLang="ko-KR" sz="600" b="1" dirty="0"/>
              <a:t>Ex.2) </a:t>
            </a:r>
            <a:r>
              <a:rPr lang="ko-KR" altLang="en-US" sz="600" b="1" dirty="0"/>
              <a:t>토치 사용으로 화상</a:t>
            </a:r>
            <a:endParaRPr lang="en-US" altLang="ko-KR" sz="600" dirty="0"/>
          </a:p>
          <a:p>
            <a:r>
              <a:rPr lang="en-US" altLang="ko-KR" sz="600" dirty="0" err="1"/>
              <a:t>hasMeasure</a:t>
            </a:r>
            <a:r>
              <a:rPr lang="en-US" altLang="ko-KR" sz="600" dirty="0"/>
              <a:t> </a:t>
            </a:r>
            <a:r>
              <a:rPr lang="ko-KR" altLang="en-US" sz="600" dirty="0"/>
              <a:t>작업자 외 작업구역 접근금지</a:t>
            </a:r>
            <a:endParaRPr lang="en-US" altLang="ko-KR" sz="600" dirty="0"/>
          </a:p>
          <a:p>
            <a:r>
              <a:rPr lang="en-US" altLang="ko-KR" sz="600" dirty="0" err="1"/>
              <a:t>hasMeasure</a:t>
            </a:r>
            <a:r>
              <a:rPr lang="en-US" altLang="ko-KR" sz="600" dirty="0"/>
              <a:t> </a:t>
            </a:r>
            <a:r>
              <a:rPr lang="ko-KR" altLang="en-US" sz="600" dirty="0"/>
              <a:t>조치 개인용 보호구 지급</a:t>
            </a:r>
            <a:endParaRPr lang="en-US" altLang="ko-KR" sz="600" dirty="0"/>
          </a:p>
          <a:p>
            <a:r>
              <a:rPr lang="en-US" altLang="ko-KR" sz="600" dirty="0" err="1"/>
              <a:t>hasMeaure</a:t>
            </a:r>
            <a:r>
              <a:rPr lang="en-US" altLang="ko-KR" sz="600" dirty="0"/>
              <a:t> </a:t>
            </a:r>
            <a:r>
              <a:rPr lang="ko-KR" altLang="en-US" sz="600" dirty="0"/>
              <a:t>개인용 보호구 착용 감독</a:t>
            </a:r>
            <a:endParaRPr lang="en-US" altLang="ko-KR" sz="600" dirty="0"/>
          </a:p>
          <a:p>
            <a:r>
              <a:rPr lang="en-US" altLang="ko-KR" sz="600" dirty="0" err="1"/>
              <a:t>hasToolH.Z</a:t>
            </a:r>
            <a:r>
              <a:rPr lang="en-US" altLang="ko-KR" sz="600" dirty="0"/>
              <a:t> </a:t>
            </a:r>
            <a:r>
              <a:rPr lang="ko-KR" altLang="en-US" sz="600" dirty="0"/>
              <a:t>도구 </a:t>
            </a:r>
            <a:r>
              <a:rPr lang="en-US" altLang="ko-KR" sz="600" dirty="0"/>
              <a:t>A</a:t>
            </a:r>
            <a:r>
              <a:rPr lang="ko-KR" altLang="en-US" sz="600" dirty="0"/>
              <a:t>사 토치</a:t>
            </a:r>
            <a:endParaRPr lang="en-US" altLang="ko-KR" sz="600" dirty="0"/>
          </a:p>
          <a:p>
            <a:r>
              <a:rPr lang="en-US" altLang="ko-KR" sz="600" dirty="0"/>
              <a:t>Has Accident </a:t>
            </a:r>
            <a:r>
              <a:rPr lang="ko-KR" altLang="en-US" sz="600" dirty="0"/>
              <a:t>화장</a:t>
            </a:r>
            <a:endParaRPr lang="en-US" altLang="ko-KR" sz="600" dirty="0"/>
          </a:p>
          <a:p>
            <a:endParaRPr lang="en-US" altLang="ko-KR" sz="600" dirty="0"/>
          </a:p>
          <a:p>
            <a:r>
              <a:rPr lang="en-US" altLang="ko-KR" sz="600" b="1" dirty="0"/>
              <a:t>Ex.3) </a:t>
            </a:r>
            <a:r>
              <a:rPr lang="ko-KR" altLang="en-US" sz="600" b="1" dirty="0"/>
              <a:t>사다리사용으로 추락</a:t>
            </a:r>
            <a:endParaRPr lang="en-US" altLang="ko-KR" sz="600" b="1" dirty="0"/>
          </a:p>
          <a:p>
            <a:r>
              <a:rPr lang="en-US" altLang="ko-KR" sz="600" dirty="0" err="1"/>
              <a:t>hasMeasure</a:t>
            </a:r>
            <a:r>
              <a:rPr lang="en-US" altLang="ko-KR" sz="600" dirty="0"/>
              <a:t> </a:t>
            </a:r>
            <a:r>
              <a:rPr lang="ko-KR" altLang="en-US" sz="600" dirty="0"/>
              <a:t>작업 전 사다리 상</a:t>
            </a:r>
            <a:r>
              <a:rPr lang="en-US" altLang="ko-KR" sz="600" dirty="0"/>
              <a:t>·</a:t>
            </a:r>
            <a:r>
              <a:rPr lang="ko-KR" altLang="en-US" sz="600" dirty="0"/>
              <a:t>하부 고정</a:t>
            </a:r>
            <a:endParaRPr lang="en-US" altLang="ko-KR" sz="600" dirty="0"/>
          </a:p>
          <a:p>
            <a:r>
              <a:rPr lang="en-US" altLang="ko-KR" sz="600" dirty="0" err="1"/>
              <a:t>hasAccident</a:t>
            </a:r>
            <a:r>
              <a:rPr lang="en-US" altLang="ko-KR" sz="600" dirty="0"/>
              <a:t> </a:t>
            </a:r>
            <a:r>
              <a:rPr lang="ko-KR" altLang="en-US" sz="600" dirty="0"/>
              <a:t>추락</a:t>
            </a:r>
            <a:endParaRPr lang="en-US" altLang="ko-KR" sz="600" dirty="0"/>
          </a:p>
          <a:p>
            <a:r>
              <a:rPr lang="en-US" altLang="ko-KR" sz="600" dirty="0" err="1"/>
              <a:t>hasToolH.</a:t>
            </a:r>
            <a:r>
              <a:rPr lang="en-US" altLang="ko-KR" sz="600" err="1"/>
              <a:t>Z</a:t>
            </a:r>
            <a:r>
              <a:rPr lang="en-US" altLang="ko-KR" sz="600"/>
              <a:t> </a:t>
            </a:r>
            <a:r>
              <a:rPr lang="ko-KR" altLang="en-US" sz="600"/>
              <a:t>사다리</a:t>
            </a:r>
            <a:endParaRPr lang="en-US" altLang="ko-KR" sz="600" dirty="0"/>
          </a:p>
        </p:txBody>
      </p:sp>
      <p:cxnSp>
        <p:nvCxnSpPr>
          <p:cNvPr id="742" name="연결선: 꺾임 741">
            <a:extLst>
              <a:ext uri="{FF2B5EF4-FFF2-40B4-BE49-F238E27FC236}">
                <a16:creationId xmlns:a16="http://schemas.microsoft.com/office/drawing/2014/main" id="{A2407C18-6D49-23F5-0B96-16195CA48158}"/>
              </a:ext>
            </a:extLst>
          </p:cNvPr>
          <p:cNvCxnSpPr>
            <a:cxnSpLocks/>
            <a:stCxn id="621" idx="3"/>
            <a:endCxn id="734" idx="1"/>
          </p:cNvCxnSpPr>
          <p:nvPr/>
        </p:nvCxnSpPr>
        <p:spPr>
          <a:xfrm>
            <a:off x="14807229" y="4499853"/>
            <a:ext cx="351080" cy="50768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1458137-FF49-487D-AD6D-D491DAFB3996}"/>
              </a:ext>
            </a:extLst>
          </p:cNvPr>
          <p:cNvSpPr/>
          <p:nvPr/>
        </p:nvSpPr>
        <p:spPr>
          <a:xfrm>
            <a:off x="12620575" y="3509784"/>
            <a:ext cx="2097170" cy="672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EDDBA4-F0EB-4251-BD0F-34A75A18FBCE}"/>
              </a:ext>
            </a:extLst>
          </p:cNvPr>
          <p:cNvSpPr txBox="1"/>
          <p:nvPr/>
        </p:nvSpPr>
        <p:spPr>
          <a:xfrm flipH="1">
            <a:off x="13145151" y="3417759"/>
            <a:ext cx="98838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불안전한상태</a:t>
            </a:r>
            <a:endParaRPr lang="en-US" altLang="ko-KR" sz="9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E3C643A-80B6-4BDF-B6FC-B13F25267A45}"/>
              </a:ext>
            </a:extLst>
          </p:cNvPr>
          <p:cNvSpPr txBox="1"/>
          <p:nvPr/>
        </p:nvSpPr>
        <p:spPr>
          <a:xfrm flipH="1">
            <a:off x="12582685" y="3865473"/>
            <a:ext cx="2140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dirty="0">
                <a:solidFill>
                  <a:srgbClr val="7030A0"/>
                </a:solidFill>
              </a:rPr>
              <a:t>작업장 주변 정리정돈 미흡으로 넘어짐</a:t>
            </a:r>
            <a:endParaRPr lang="en-US" altLang="ko-KR" sz="900" i="1" dirty="0">
              <a:solidFill>
                <a:srgbClr val="7030A0"/>
              </a:solidFill>
            </a:endParaRPr>
          </a:p>
        </p:txBody>
      </p:sp>
      <p:sp>
        <p:nvSpPr>
          <p:cNvPr id="210" name="L 도형 209">
            <a:extLst>
              <a:ext uri="{FF2B5EF4-FFF2-40B4-BE49-F238E27FC236}">
                <a16:creationId xmlns:a16="http://schemas.microsoft.com/office/drawing/2014/main" id="{6D5A1873-7C8F-429C-ACD5-ABC88AC69393}"/>
              </a:ext>
            </a:extLst>
          </p:cNvPr>
          <p:cNvSpPr/>
          <p:nvPr/>
        </p:nvSpPr>
        <p:spPr>
          <a:xfrm>
            <a:off x="12648536" y="3611414"/>
            <a:ext cx="2034986" cy="499055"/>
          </a:xfrm>
          <a:prstGeom prst="corner">
            <a:avLst>
              <a:gd name="adj1" fmla="val 100000"/>
              <a:gd name="adj2" fmla="val 407768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BF6BAA1-4F81-4AFD-96CB-C34619D78ABF}"/>
              </a:ext>
            </a:extLst>
          </p:cNvPr>
          <p:cNvSpPr txBox="1"/>
          <p:nvPr/>
        </p:nvSpPr>
        <p:spPr>
          <a:xfrm flipH="1">
            <a:off x="12566407" y="3686945"/>
            <a:ext cx="2170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u="sng" dirty="0">
                <a:solidFill>
                  <a:srgbClr val="7030A0"/>
                </a:solidFill>
              </a:rPr>
              <a:t>작업장 주변 </a:t>
            </a:r>
            <a:r>
              <a:rPr lang="ko-KR" altLang="en-US" sz="900" i="1" u="sng" dirty="0" err="1">
                <a:solidFill>
                  <a:srgbClr val="7030A0"/>
                </a:solidFill>
              </a:rPr>
              <a:t>안전난간대</a:t>
            </a:r>
            <a:r>
              <a:rPr lang="ko-KR" altLang="en-US" sz="900" i="1" u="sng" dirty="0">
                <a:solidFill>
                  <a:srgbClr val="7030A0"/>
                </a:solidFill>
              </a:rPr>
              <a:t> 미설치로 추락</a:t>
            </a:r>
            <a:endParaRPr lang="en-US" altLang="ko-KR" sz="900" i="1" u="sng" dirty="0">
              <a:solidFill>
                <a:srgbClr val="7030A0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92514D7-3D07-47EF-907A-199B081B1A53}"/>
              </a:ext>
            </a:extLst>
          </p:cNvPr>
          <p:cNvSpPr txBox="1"/>
          <p:nvPr/>
        </p:nvSpPr>
        <p:spPr>
          <a:xfrm flipH="1">
            <a:off x="12715190" y="4429031"/>
            <a:ext cx="1885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u="sng" dirty="0">
                <a:solidFill>
                  <a:srgbClr val="7030A0"/>
                </a:solidFill>
              </a:rPr>
              <a:t>토치 사용으로 화상</a:t>
            </a:r>
            <a:endParaRPr lang="en-US" altLang="ko-KR" sz="900" i="1" u="sng" dirty="0">
              <a:solidFill>
                <a:srgbClr val="7030A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6E69E81-DAF3-4989-9432-BFE35F8A8C6F}"/>
              </a:ext>
            </a:extLst>
          </p:cNvPr>
          <p:cNvSpPr txBox="1"/>
          <p:nvPr/>
        </p:nvSpPr>
        <p:spPr>
          <a:xfrm flipH="1">
            <a:off x="12637541" y="4610218"/>
            <a:ext cx="2040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dirty="0">
                <a:solidFill>
                  <a:srgbClr val="7030A0"/>
                </a:solidFill>
              </a:rPr>
              <a:t>인화성 물질 주변 화기 사용으로 화재</a:t>
            </a:r>
            <a:endParaRPr lang="en-US" altLang="ko-KR" sz="900" i="1" dirty="0">
              <a:solidFill>
                <a:srgbClr val="7030A0"/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A534838-3102-4D09-9BD7-7182F19E3999}"/>
              </a:ext>
            </a:extLst>
          </p:cNvPr>
          <p:cNvSpPr txBox="1"/>
          <p:nvPr/>
        </p:nvSpPr>
        <p:spPr>
          <a:xfrm flipH="1">
            <a:off x="12964229" y="4795507"/>
            <a:ext cx="1358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u="sng" dirty="0">
                <a:solidFill>
                  <a:srgbClr val="7030A0"/>
                </a:solidFill>
              </a:rPr>
              <a:t>사다리 사용으로 추락</a:t>
            </a:r>
            <a:endParaRPr lang="en-US" altLang="ko-KR" sz="900" i="1" u="sng" dirty="0">
              <a:solidFill>
                <a:srgbClr val="7030A0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F3C9673-5E9E-4216-9917-757E7ABE5CB0}"/>
              </a:ext>
            </a:extLst>
          </p:cNvPr>
          <p:cNvSpPr txBox="1"/>
          <p:nvPr/>
        </p:nvSpPr>
        <p:spPr>
          <a:xfrm flipH="1">
            <a:off x="12486619" y="4992769"/>
            <a:ext cx="22954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dirty="0">
                <a:solidFill>
                  <a:srgbClr val="7030A0"/>
                </a:solidFill>
              </a:rPr>
              <a:t>용융 솥 가스노출로 화재</a:t>
            </a:r>
            <a:endParaRPr lang="en-US" altLang="ko-KR" sz="900" i="1" dirty="0">
              <a:solidFill>
                <a:srgbClr val="7030A0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4BE7CF9-FF53-4B82-91D2-8FE1DFDDBA82}"/>
              </a:ext>
            </a:extLst>
          </p:cNvPr>
          <p:cNvSpPr txBox="1"/>
          <p:nvPr/>
        </p:nvSpPr>
        <p:spPr>
          <a:xfrm flipH="1">
            <a:off x="12498130" y="5189470"/>
            <a:ext cx="22954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dirty="0">
                <a:solidFill>
                  <a:srgbClr val="7030A0"/>
                </a:solidFill>
              </a:rPr>
              <a:t>용융 솥 사용으로 근로자 화상</a:t>
            </a:r>
            <a:endParaRPr lang="en-US" altLang="ko-KR" sz="900" i="1" dirty="0">
              <a:solidFill>
                <a:srgbClr val="7030A0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5F9BCC4-2D81-44D2-8467-7B20EA1613EC}"/>
              </a:ext>
            </a:extLst>
          </p:cNvPr>
          <p:cNvSpPr txBox="1"/>
          <p:nvPr/>
        </p:nvSpPr>
        <p:spPr>
          <a:xfrm flipH="1">
            <a:off x="12498130" y="5372986"/>
            <a:ext cx="22954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dirty="0" err="1">
                <a:solidFill>
                  <a:srgbClr val="7030A0"/>
                </a:solidFill>
              </a:rPr>
              <a:t>뿜칠기</a:t>
            </a:r>
            <a:r>
              <a:rPr lang="ko-KR" altLang="en-US" sz="900" i="1" dirty="0">
                <a:solidFill>
                  <a:srgbClr val="7030A0"/>
                </a:solidFill>
              </a:rPr>
              <a:t> 분사로 안구손상</a:t>
            </a:r>
            <a:endParaRPr lang="en-US" altLang="ko-KR" sz="900" i="1" dirty="0">
              <a:solidFill>
                <a:srgbClr val="7030A0"/>
              </a:solidFill>
            </a:endParaRPr>
          </a:p>
        </p:txBody>
      </p:sp>
      <p:sp>
        <p:nvSpPr>
          <p:cNvPr id="223" name="L 도형 222">
            <a:extLst>
              <a:ext uri="{FF2B5EF4-FFF2-40B4-BE49-F238E27FC236}">
                <a16:creationId xmlns:a16="http://schemas.microsoft.com/office/drawing/2014/main" id="{260D04D5-E55A-49D6-BF37-5B59C0F1AFD4}"/>
              </a:ext>
            </a:extLst>
          </p:cNvPr>
          <p:cNvSpPr/>
          <p:nvPr/>
        </p:nvSpPr>
        <p:spPr>
          <a:xfrm>
            <a:off x="12654884" y="4429030"/>
            <a:ext cx="2034986" cy="1151497"/>
          </a:xfrm>
          <a:prstGeom prst="corner">
            <a:avLst>
              <a:gd name="adj1" fmla="val 100000"/>
              <a:gd name="adj2" fmla="val 166315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FF2F6875-3B0F-41D2-AE5E-420AD0DB7811}"/>
              </a:ext>
            </a:extLst>
          </p:cNvPr>
          <p:cNvSpPr/>
          <p:nvPr/>
        </p:nvSpPr>
        <p:spPr>
          <a:xfrm>
            <a:off x="12620575" y="4284482"/>
            <a:ext cx="2097170" cy="132877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6748B89-5D18-4ACD-9A6F-BEC2DBE63270}"/>
              </a:ext>
            </a:extLst>
          </p:cNvPr>
          <p:cNvSpPr txBox="1"/>
          <p:nvPr/>
        </p:nvSpPr>
        <p:spPr>
          <a:xfrm flipH="1">
            <a:off x="13145151" y="4192457"/>
            <a:ext cx="98838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불안전한행동</a:t>
            </a:r>
            <a:endParaRPr lang="en-US" altLang="ko-KR" sz="900" dirty="0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BD3A6483-C060-3911-0F4B-32618E30E5D5}"/>
              </a:ext>
            </a:extLst>
          </p:cNvPr>
          <p:cNvSpPr txBox="1"/>
          <p:nvPr/>
        </p:nvSpPr>
        <p:spPr>
          <a:xfrm flipH="1">
            <a:off x="13314910" y="3240960"/>
            <a:ext cx="67612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위험</a:t>
            </a:r>
            <a:r>
              <a:rPr lang="en-US" altLang="ko-KR" sz="900" b="1" dirty="0"/>
              <a:t>] </a:t>
            </a: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109A925A-28F6-4675-824E-52391DE30621}"/>
              </a:ext>
            </a:extLst>
          </p:cNvPr>
          <p:cNvSpPr/>
          <p:nvPr/>
        </p:nvSpPr>
        <p:spPr>
          <a:xfrm>
            <a:off x="13788386" y="267697"/>
            <a:ext cx="2097170" cy="103527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F069287-3322-4CFB-A165-E3AE994264D9}"/>
              </a:ext>
            </a:extLst>
          </p:cNvPr>
          <p:cNvSpPr txBox="1"/>
          <p:nvPr/>
        </p:nvSpPr>
        <p:spPr>
          <a:xfrm flipH="1">
            <a:off x="14312962" y="175672"/>
            <a:ext cx="98838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관리적대책</a:t>
            </a:r>
            <a:endParaRPr lang="en-US" altLang="ko-KR" sz="9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414072C-36C6-45D7-BFA4-BB8B5A9BBC4F}"/>
              </a:ext>
            </a:extLst>
          </p:cNvPr>
          <p:cNvSpPr txBox="1"/>
          <p:nvPr/>
        </p:nvSpPr>
        <p:spPr>
          <a:xfrm flipH="1">
            <a:off x="13842172" y="369182"/>
            <a:ext cx="1966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dirty="0" err="1">
                <a:solidFill>
                  <a:srgbClr val="7030A0"/>
                </a:solidFill>
              </a:rPr>
              <a:t>안전대</a:t>
            </a:r>
            <a:r>
              <a:rPr lang="ko-KR" altLang="en-US" sz="900" i="1" dirty="0">
                <a:solidFill>
                  <a:srgbClr val="7030A0"/>
                </a:solidFill>
              </a:rPr>
              <a:t> 및 부속설비 이상 유무 점검</a:t>
            </a:r>
            <a:endParaRPr lang="en-US" altLang="ko-KR" sz="900" i="1" dirty="0">
              <a:solidFill>
                <a:srgbClr val="7030A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2F5F548-7D76-4FF1-A4A6-12A04705D371}"/>
              </a:ext>
            </a:extLst>
          </p:cNvPr>
          <p:cNvSpPr txBox="1"/>
          <p:nvPr/>
        </p:nvSpPr>
        <p:spPr>
          <a:xfrm flipH="1">
            <a:off x="13785403" y="550369"/>
            <a:ext cx="2079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dirty="0">
                <a:solidFill>
                  <a:srgbClr val="7030A0"/>
                </a:solidFill>
              </a:rPr>
              <a:t>통로 및 작업장소 주변 정리정돈 감독</a:t>
            </a:r>
            <a:endParaRPr lang="en-US" altLang="ko-KR" sz="900" i="1" dirty="0">
              <a:solidFill>
                <a:srgbClr val="7030A0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AA42A90-0D57-4C42-BB85-61C6D8B155F3}"/>
              </a:ext>
            </a:extLst>
          </p:cNvPr>
          <p:cNvSpPr txBox="1"/>
          <p:nvPr/>
        </p:nvSpPr>
        <p:spPr>
          <a:xfrm flipH="1">
            <a:off x="13785403" y="730019"/>
            <a:ext cx="2079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dirty="0">
                <a:solidFill>
                  <a:srgbClr val="7030A0"/>
                </a:solidFill>
              </a:rPr>
              <a:t>개인용 보호구 지급</a:t>
            </a:r>
            <a:endParaRPr lang="en-US" altLang="ko-KR" sz="900" i="1" dirty="0">
              <a:solidFill>
                <a:srgbClr val="7030A0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458FFE3-5CB1-45A9-9508-C96C1A4908FE}"/>
              </a:ext>
            </a:extLst>
          </p:cNvPr>
          <p:cNvSpPr txBox="1"/>
          <p:nvPr/>
        </p:nvSpPr>
        <p:spPr>
          <a:xfrm flipH="1">
            <a:off x="13785403" y="914805"/>
            <a:ext cx="2079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dirty="0">
                <a:solidFill>
                  <a:srgbClr val="7030A0"/>
                </a:solidFill>
              </a:rPr>
              <a:t>개인용 보호구 착용 감독</a:t>
            </a:r>
            <a:endParaRPr lang="en-US" altLang="ko-KR" sz="900" i="1" dirty="0">
              <a:solidFill>
                <a:srgbClr val="7030A0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75A176D8-2983-4402-A3B3-F16E6FD1D59B}"/>
              </a:ext>
            </a:extLst>
          </p:cNvPr>
          <p:cNvSpPr txBox="1"/>
          <p:nvPr/>
        </p:nvSpPr>
        <p:spPr>
          <a:xfrm flipH="1">
            <a:off x="13979707" y="1089649"/>
            <a:ext cx="1691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dirty="0">
                <a:solidFill>
                  <a:srgbClr val="7030A0"/>
                </a:solidFill>
              </a:rPr>
              <a:t>작업자 외 작업구역 접근금지</a:t>
            </a:r>
            <a:endParaRPr lang="en-US" altLang="ko-KR" sz="900" i="1" dirty="0">
              <a:solidFill>
                <a:srgbClr val="7030A0"/>
              </a:solidFill>
            </a:endParaRPr>
          </a:p>
        </p:txBody>
      </p:sp>
      <p:sp>
        <p:nvSpPr>
          <p:cNvPr id="246" name="L 도형 245">
            <a:extLst>
              <a:ext uri="{FF2B5EF4-FFF2-40B4-BE49-F238E27FC236}">
                <a16:creationId xmlns:a16="http://schemas.microsoft.com/office/drawing/2014/main" id="{0F066903-9925-456C-9021-AB4995BC7108}"/>
              </a:ext>
            </a:extLst>
          </p:cNvPr>
          <p:cNvSpPr/>
          <p:nvPr/>
        </p:nvSpPr>
        <p:spPr>
          <a:xfrm>
            <a:off x="13823443" y="393682"/>
            <a:ext cx="2034986" cy="885190"/>
          </a:xfrm>
          <a:prstGeom prst="corner">
            <a:avLst>
              <a:gd name="adj1" fmla="val 100000"/>
              <a:gd name="adj2" fmla="val 22989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446F950-6F79-40B0-9977-62C8995A0C98}"/>
              </a:ext>
            </a:extLst>
          </p:cNvPr>
          <p:cNvSpPr txBox="1"/>
          <p:nvPr/>
        </p:nvSpPr>
        <p:spPr>
          <a:xfrm flipH="1">
            <a:off x="13923372" y="1462388"/>
            <a:ext cx="17949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dirty="0">
                <a:solidFill>
                  <a:srgbClr val="7030A0"/>
                </a:solidFill>
              </a:rPr>
              <a:t>인화성 물질 주변 화기 사용금지</a:t>
            </a:r>
            <a:endParaRPr lang="en-US" altLang="ko-KR" sz="900" i="1" dirty="0">
              <a:solidFill>
                <a:srgbClr val="7030A0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A2D3ED2-5033-4F1A-A864-722E571E666A}"/>
              </a:ext>
            </a:extLst>
          </p:cNvPr>
          <p:cNvSpPr txBox="1"/>
          <p:nvPr/>
        </p:nvSpPr>
        <p:spPr>
          <a:xfrm flipH="1">
            <a:off x="13767241" y="1631761"/>
            <a:ext cx="2079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dirty="0">
                <a:solidFill>
                  <a:srgbClr val="7030A0"/>
                </a:solidFill>
              </a:rPr>
              <a:t>작업 전 사다리 상</a:t>
            </a:r>
            <a:r>
              <a:rPr lang="en-US" altLang="ko-KR" sz="900" i="1" dirty="0">
                <a:solidFill>
                  <a:srgbClr val="7030A0"/>
                </a:solidFill>
              </a:rPr>
              <a:t>·</a:t>
            </a:r>
            <a:r>
              <a:rPr lang="ko-KR" altLang="en-US" sz="900" i="1" dirty="0">
                <a:solidFill>
                  <a:srgbClr val="7030A0"/>
                </a:solidFill>
              </a:rPr>
              <a:t>하부 고정</a:t>
            </a:r>
            <a:endParaRPr lang="en-US" altLang="ko-KR" sz="900" i="1" dirty="0">
              <a:solidFill>
                <a:srgbClr val="7030A0"/>
              </a:solidFill>
            </a:endParaRPr>
          </a:p>
        </p:txBody>
      </p:sp>
      <p:sp>
        <p:nvSpPr>
          <p:cNvPr id="251" name="L 도형 250">
            <a:extLst>
              <a:ext uri="{FF2B5EF4-FFF2-40B4-BE49-F238E27FC236}">
                <a16:creationId xmlns:a16="http://schemas.microsoft.com/office/drawing/2014/main" id="{C33E5B6E-B568-4397-9B7B-8E0E746C31FD}"/>
              </a:ext>
            </a:extLst>
          </p:cNvPr>
          <p:cNvSpPr/>
          <p:nvPr/>
        </p:nvSpPr>
        <p:spPr>
          <a:xfrm>
            <a:off x="13819478" y="1489404"/>
            <a:ext cx="2034986" cy="313957"/>
          </a:xfrm>
          <a:prstGeom prst="corner">
            <a:avLst>
              <a:gd name="adj1" fmla="val 100000"/>
              <a:gd name="adj2" fmla="val 64817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81C34A0-38D6-49FD-B7AD-46D751B811F5}"/>
              </a:ext>
            </a:extLst>
          </p:cNvPr>
          <p:cNvSpPr txBox="1"/>
          <p:nvPr/>
        </p:nvSpPr>
        <p:spPr>
          <a:xfrm flipH="1">
            <a:off x="14212241" y="2020964"/>
            <a:ext cx="1238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dirty="0">
                <a:solidFill>
                  <a:srgbClr val="7030A0"/>
                </a:solidFill>
              </a:rPr>
              <a:t>안전난간 설치</a:t>
            </a:r>
            <a:endParaRPr lang="en-US" altLang="ko-KR" sz="900" i="1" dirty="0">
              <a:solidFill>
                <a:srgbClr val="7030A0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041E71D-FBC8-4355-8F94-176FF90F6CF0}"/>
              </a:ext>
            </a:extLst>
          </p:cNvPr>
          <p:cNvSpPr txBox="1"/>
          <p:nvPr/>
        </p:nvSpPr>
        <p:spPr>
          <a:xfrm flipH="1">
            <a:off x="14072439" y="2360502"/>
            <a:ext cx="1442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dirty="0" err="1">
                <a:solidFill>
                  <a:srgbClr val="7030A0"/>
                </a:solidFill>
              </a:rPr>
              <a:t>안전대</a:t>
            </a:r>
            <a:r>
              <a:rPr lang="ko-KR" altLang="en-US" sz="900" i="1" dirty="0">
                <a:solidFill>
                  <a:srgbClr val="7030A0"/>
                </a:solidFill>
              </a:rPr>
              <a:t> 부착설비 설치</a:t>
            </a:r>
            <a:endParaRPr lang="en-US" altLang="ko-KR" sz="900" i="1" dirty="0">
              <a:solidFill>
                <a:srgbClr val="7030A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1382FCA-B03C-4869-A958-FDA99DD3B867}"/>
              </a:ext>
            </a:extLst>
          </p:cNvPr>
          <p:cNvSpPr txBox="1"/>
          <p:nvPr/>
        </p:nvSpPr>
        <p:spPr>
          <a:xfrm flipH="1">
            <a:off x="13960060" y="2181974"/>
            <a:ext cx="1727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i="1" dirty="0">
                <a:solidFill>
                  <a:srgbClr val="7030A0"/>
                </a:solidFill>
              </a:rPr>
              <a:t>소화기 등 소화설비 설치</a:t>
            </a:r>
            <a:endParaRPr lang="en-US" altLang="ko-KR" sz="900" i="1" dirty="0">
              <a:solidFill>
                <a:srgbClr val="7030A0"/>
              </a:solidFill>
            </a:endParaRPr>
          </a:p>
        </p:txBody>
      </p:sp>
      <p:sp>
        <p:nvSpPr>
          <p:cNvPr id="258" name="L 도형 257">
            <a:extLst>
              <a:ext uri="{FF2B5EF4-FFF2-40B4-BE49-F238E27FC236}">
                <a16:creationId xmlns:a16="http://schemas.microsoft.com/office/drawing/2014/main" id="{F8FE04CA-6BFC-4599-BEC7-D9240C5DD71C}"/>
              </a:ext>
            </a:extLst>
          </p:cNvPr>
          <p:cNvSpPr/>
          <p:nvPr/>
        </p:nvSpPr>
        <p:spPr>
          <a:xfrm>
            <a:off x="13817697" y="2014312"/>
            <a:ext cx="2034986" cy="526643"/>
          </a:xfrm>
          <a:prstGeom prst="corner">
            <a:avLst>
              <a:gd name="adj1" fmla="val 100000"/>
              <a:gd name="adj2" fmla="val 38640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3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254</TotalTime>
  <Words>669</Words>
  <Application>Microsoft Office PowerPoint</Application>
  <PresentationFormat>사용자 지정</PresentationFormat>
  <Paragraphs>189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 ExtraBold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TH11395</dc:creator>
  <cp:lastModifiedBy>황성연</cp:lastModifiedBy>
  <cp:revision>30</cp:revision>
  <dcterms:created xsi:type="dcterms:W3CDTF">2023-10-08T13:46:04Z</dcterms:created>
  <dcterms:modified xsi:type="dcterms:W3CDTF">2023-10-10T04:57:45Z</dcterms:modified>
</cp:coreProperties>
</file>