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5A9B0-247E-E44B-56D5-F3345B8D0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12C1F-04B0-DC14-47F5-7EABE9B03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993BA-3AE2-3ACD-CC99-342D28FD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08484-6DEE-DF1B-8606-4B732206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FDC61-07EF-1E8B-7316-3BC805B8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5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1CDA-2123-D1B4-1C0F-649B0ED1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505B0-1F06-E002-7DE7-78D72580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5E49F-133A-0A7C-AEC2-F6A27003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9B46E-23FA-732C-0DE8-D4D47281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6B6C8-7E2D-2123-56C0-D0724057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8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E7F00F-4BAC-CD74-A8C0-8C8A1DCE2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7CAFA-9BC3-F744-25B1-60573C88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EC11D-6A80-A177-9494-3A637BD1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764AE-F3D6-40EC-D310-183BBD6F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29DE8-5C6E-6AB7-2369-339CE627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7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274C-A614-A979-BCDF-B3A763A6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8AE06-694A-77EE-9B3D-ABA86FFE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50BD0-A32C-2E3B-BBE5-DB4B9B7A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57491-778E-C0FB-5F65-201A7A67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1CEA5-9674-04F7-EEF2-A24C0AA8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5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E48A5-D777-06F8-9DDB-BB08C3D1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17641-6753-192D-86BD-C96119AF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DCD50-ED34-1C84-CE9A-20B98079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0D494-40DD-9BD4-B055-A880425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7F015-255A-9D1A-BD97-5061771D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639B8-94DE-8DD5-5704-1584D139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DE29E-6CDD-7F90-E990-441D34362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A192A-2867-CEEA-ECF0-7344A168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92A8E-3FC7-642E-EB50-F2AB20A8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47A7F-514B-2EDB-75C0-55FA0430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FA4F3-D6C2-F21B-065F-87858CD2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BE2E2-B00A-374B-C2BD-F68CE50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EEA03-4414-C9F6-95D2-CCD35F48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CAE67-C0ED-FAC6-23C2-9AFD93E85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33D254-8113-0E5E-BB96-EE5FBCBDC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08C89-1812-CFA0-B5E5-824F8BAAB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B25221-B25D-3363-611D-C539AA1F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A9331E-01DA-DCF0-5838-536363CA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61E45E-018C-2AFB-54BD-1094F367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4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B24B4-6D67-B4B3-2986-4CCA422A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C35AAE-5A9A-6D69-D461-7795A904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F01190-E1CD-35FF-7C90-E63D3B30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C2A81A-918F-EAAE-72C0-411D55BD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7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3D4FD5-98B5-703D-C405-AEE7B4FE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81B2B1-E072-D191-E1A3-82DCB53B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7B8AF9-4053-239B-5DAE-A612BA75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0582-CB73-35EF-5458-31D77159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C2E1F-BFA3-1F6C-2064-0E342E795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C1E4D-FD50-6001-D397-AFB781E4F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A2359-6021-DA33-E1C5-B197A095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7210B-5924-59FD-2AEE-478B574E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91086-0A9B-0E87-4503-7092C26D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9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EB927-BB58-8359-C521-5B307827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3F0525-5F9F-8CE7-3184-4FAFACDBF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3D830-1569-42DC-2433-519D9ED8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930B4-6AFD-4CF0-9E3D-C4C85B2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EAF0A-ED22-FC35-8643-F17D5D0C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E7EE1-4CC6-FD13-912D-64542892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237EE6-8637-0C8A-3B13-0054200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B33D4-EBED-9242-9A4A-92EB8800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33BD5-FF31-8043-3B22-9A93C2500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5373-CB98-4D43-9489-99DFB9A0315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3D692-DF3C-8A1C-C90E-F86F61BC7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E33EB-8450-3536-5FAB-596CEE0E2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F423-9296-4CC1-98B9-FB0151018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6A11C3-0662-5F24-BCAC-D2FB2FA51024}"/>
              </a:ext>
            </a:extLst>
          </p:cNvPr>
          <p:cNvSpPr txBox="1"/>
          <p:nvPr/>
        </p:nvSpPr>
        <p:spPr>
          <a:xfrm>
            <a:off x="1861795" y="2512055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공간명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30E95-DE4D-4DEE-83EC-D1A99FD7580A}"/>
              </a:ext>
            </a:extLst>
          </p:cNvPr>
          <p:cNvSpPr txBox="1"/>
          <p:nvPr/>
        </p:nvSpPr>
        <p:spPr>
          <a:xfrm>
            <a:off x="4220067" y="2512055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내</a:t>
            </a:r>
            <a:r>
              <a:rPr lang="en-US" altLang="ko-KR" dirty="0"/>
              <a:t>/</a:t>
            </a:r>
            <a:r>
              <a:rPr lang="ko-KR" altLang="en-US" dirty="0"/>
              <a:t>외부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8B29-4AD7-66A2-6A94-82A60B6699D1}"/>
              </a:ext>
            </a:extLst>
          </p:cNvPr>
          <p:cNvSpPr txBox="1"/>
          <p:nvPr/>
        </p:nvSpPr>
        <p:spPr>
          <a:xfrm>
            <a:off x="6578339" y="2512055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마감재료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BD17-1549-9956-66C9-EF0C27885D57}"/>
              </a:ext>
            </a:extLst>
          </p:cNvPr>
          <p:cNvSpPr txBox="1"/>
          <p:nvPr/>
        </p:nvSpPr>
        <p:spPr>
          <a:xfrm>
            <a:off x="8936611" y="2512055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부위명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15DFB-037F-E1E5-6750-CA53D6B22B9F}"/>
              </a:ext>
            </a:extLst>
          </p:cNvPr>
          <p:cNvSpPr txBox="1"/>
          <p:nvPr/>
        </p:nvSpPr>
        <p:spPr>
          <a:xfrm>
            <a:off x="1861795" y="3077663"/>
            <a:ext cx="187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수영장</a:t>
            </a:r>
            <a:r>
              <a:rPr lang="en-US" altLang="ko-KR" sz="1000" dirty="0"/>
              <a:t>, </a:t>
            </a:r>
            <a:r>
              <a:rPr lang="ko-KR" altLang="en-US" sz="1000" dirty="0"/>
              <a:t>인공연못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옥상지붕</a:t>
            </a:r>
            <a:endParaRPr lang="en-US" altLang="ko-KR" sz="1000" dirty="0"/>
          </a:p>
          <a:p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욕실주방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지하지붕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700C1-2597-727B-7F12-FB02A5C859C9}"/>
              </a:ext>
            </a:extLst>
          </p:cNvPr>
          <p:cNvSpPr txBox="1"/>
          <p:nvPr/>
        </p:nvSpPr>
        <p:spPr>
          <a:xfrm>
            <a:off x="4220067" y="3077662"/>
            <a:ext cx="1875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실내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실외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33009-9932-A5EC-818C-239706F2CF79}"/>
              </a:ext>
            </a:extLst>
          </p:cNvPr>
          <p:cNvSpPr txBox="1"/>
          <p:nvPr/>
        </p:nvSpPr>
        <p:spPr>
          <a:xfrm>
            <a:off x="6578339" y="3077663"/>
            <a:ext cx="1875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en-US" altLang="ko-KR" sz="1000" dirty="0"/>
              <a:t>PC</a:t>
            </a: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en-US" altLang="ko-KR" sz="1000" dirty="0"/>
              <a:t>RC</a:t>
            </a:r>
          </a:p>
          <a:p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en-US" altLang="ko-KR" sz="1000" dirty="0"/>
              <a:t>ALC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99649-6890-E37F-EFFB-E7DCF34C8D95}"/>
              </a:ext>
            </a:extLst>
          </p:cNvPr>
          <p:cNvSpPr txBox="1"/>
          <p:nvPr/>
        </p:nvSpPr>
        <p:spPr>
          <a:xfrm>
            <a:off x="8936611" y="3077663"/>
            <a:ext cx="187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바닥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벽</a:t>
            </a:r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벽</a:t>
            </a:r>
            <a:r>
              <a:rPr lang="en-US" altLang="ko-KR" sz="1000" dirty="0"/>
              <a:t>2</a:t>
            </a: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지붕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8D847-BCBA-C28C-11F6-2A1D7F013D14}"/>
              </a:ext>
            </a:extLst>
          </p:cNvPr>
          <p:cNvSpPr txBox="1"/>
          <p:nvPr/>
        </p:nvSpPr>
        <p:spPr>
          <a:xfrm>
            <a:off x="3255389" y="964620"/>
            <a:ext cx="568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&lt;Input:</a:t>
            </a:r>
            <a:r>
              <a:rPr lang="ko-KR" altLang="en-US" sz="4800" b="1" dirty="0"/>
              <a:t>설계정보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E98BF-B1E5-4861-B088-BB409E331A32}"/>
              </a:ext>
            </a:extLst>
          </p:cNvPr>
          <p:cNvSpPr txBox="1"/>
          <p:nvPr/>
        </p:nvSpPr>
        <p:spPr>
          <a:xfrm>
            <a:off x="4794504" y="6276335"/>
            <a:ext cx="260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   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en-US" altLang="ko-KR" dirty="0"/>
              <a:t>     2     3     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AAB71-2099-9AD1-BA9D-9C6314AA2A95}"/>
              </a:ext>
            </a:extLst>
          </p:cNvPr>
          <p:cNvSpPr/>
          <p:nvPr/>
        </p:nvSpPr>
        <p:spPr>
          <a:xfrm>
            <a:off x="5718929" y="855101"/>
            <a:ext cx="2475837" cy="977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6D6AD3C-4979-E009-0C00-0BA3AABF552C}"/>
              </a:ext>
            </a:extLst>
          </p:cNvPr>
          <p:cNvCxnSpPr>
            <a:cxnSpLocks/>
            <a:stCxn id="10" idx="0"/>
            <a:endCxn id="17" idx="1"/>
          </p:cNvCxnSpPr>
          <p:nvPr/>
        </p:nvCxnSpPr>
        <p:spPr>
          <a:xfrm rot="5400000" flipH="1" flipV="1">
            <a:off x="7902842" y="-458979"/>
            <a:ext cx="368086" cy="22600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052D25-33B6-0BBA-FB16-F480B1162F3B}"/>
              </a:ext>
            </a:extLst>
          </p:cNvPr>
          <p:cNvSpPr txBox="1"/>
          <p:nvPr/>
        </p:nvSpPr>
        <p:spPr>
          <a:xfrm>
            <a:off x="9216923" y="133072"/>
            <a:ext cx="243709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설계정보</a:t>
            </a:r>
            <a:r>
              <a:rPr lang="en-US" altLang="ko-KR" sz="1000" b="1" dirty="0"/>
              <a:t>]</a:t>
            </a:r>
          </a:p>
          <a:p>
            <a:r>
              <a:rPr lang="ko-KR" altLang="en-US" sz="1000" dirty="0"/>
              <a:t>설계정보의 </a:t>
            </a:r>
            <a:r>
              <a:rPr lang="en-US" altLang="ko-KR" sz="1000" dirty="0"/>
              <a:t>subclass </a:t>
            </a:r>
            <a:r>
              <a:rPr lang="ko-KR" altLang="en-US" sz="1000" dirty="0"/>
              <a:t>확인가능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 err="1"/>
              <a:t>공간명</a:t>
            </a:r>
            <a:r>
              <a:rPr lang="en-US" altLang="ko-KR" sz="1000" dirty="0"/>
              <a:t>, </a:t>
            </a:r>
            <a:r>
              <a:rPr lang="ko-KR" altLang="en-US" sz="1000" dirty="0"/>
              <a:t>내</a:t>
            </a:r>
            <a:r>
              <a:rPr lang="en-US" altLang="ko-KR" sz="1000" dirty="0"/>
              <a:t>/</a:t>
            </a:r>
            <a:r>
              <a:rPr lang="ko-KR" altLang="en-US" sz="1000" dirty="0" err="1"/>
              <a:t>내외부</a:t>
            </a:r>
            <a:r>
              <a:rPr lang="en-US" altLang="ko-KR" sz="1000" dirty="0"/>
              <a:t>, </a:t>
            </a:r>
            <a:r>
              <a:rPr lang="ko-KR" altLang="en-US" sz="1000" dirty="0"/>
              <a:t>마감재료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부위명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큰 분류 항목 제목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32A466-9A7B-2C6E-ED4D-C5D7FCD5CB72}"/>
              </a:ext>
            </a:extLst>
          </p:cNvPr>
          <p:cNvGrpSpPr/>
          <p:nvPr/>
        </p:nvGrpSpPr>
        <p:grpSpPr>
          <a:xfrm>
            <a:off x="8551982" y="880344"/>
            <a:ext cx="3581638" cy="604425"/>
            <a:chOff x="8551982" y="880344"/>
            <a:chExt cx="3581638" cy="60442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60342F6-6ADC-2A8E-646C-0C78E724C0BB}"/>
                </a:ext>
              </a:extLst>
            </p:cNvPr>
            <p:cNvGrpSpPr/>
            <p:nvPr/>
          </p:nvGrpSpPr>
          <p:grpSpPr>
            <a:xfrm>
              <a:off x="8614957" y="1115438"/>
              <a:ext cx="3518663" cy="369331"/>
              <a:chOff x="8576857" y="924698"/>
              <a:chExt cx="3518663" cy="369331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C4EAE8B-4AA1-E71F-5BFB-931675411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6857" y="924698"/>
                <a:ext cx="3518663" cy="369331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CE28493-B4B2-9B9A-E689-D170A1A2A367}"/>
                  </a:ext>
                </a:extLst>
              </p:cNvPr>
              <p:cNvSpPr/>
              <p:nvPr/>
            </p:nvSpPr>
            <p:spPr>
              <a:xfrm>
                <a:off x="8936610" y="1132101"/>
                <a:ext cx="3158909" cy="9662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3C1ACE-0CF2-95A7-D7D9-82B0D8170616}"/>
                </a:ext>
              </a:extLst>
            </p:cNvPr>
            <p:cNvSpPr txBox="1"/>
            <p:nvPr/>
          </p:nvSpPr>
          <p:spPr>
            <a:xfrm>
              <a:off x="8551982" y="880344"/>
              <a:ext cx="4036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[Ex]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17C1D7-A14F-18C1-A159-7ACA976E034F}"/>
              </a:ext>
            </a:extLst>
          </p:cNvPr>
          <p:cNvSpPr/>
          <p:nvPr/>
        </p:nvSpPr>
        <p:spPr>
          <a:xfrm>
            <a:off x="2146244" y="2468850"/>
            <a:ext cx="916995" cy="45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2336BF2-9530-B629-E278-93D2219DBAB5}"/>
              </a:ext>
            </a:extLst>
          </p:cNvPr>
          <p:cNvCxnSpPr>
            <a:cxnSpLocks/>
            <a:stCxn id="32" idx="0"/>
            <a:endCxn id="34" idx="1"/>
          </p:cNvCxnSpPr>
          <p:nvPr/>
        </p:nvCxnSpPr>
        <p:spPr>
          <a:xfrm rot="16200000" flipH="1" flipV="1">
            <a:off x="1006021" y="3152287"/>
            <a:ext cx="2282158" cy="915284"/>
          </a:xfrm>
          <a:prstGeom prst="bentConnector4">
            <a:avLst>
              <a:gd name="adj1" fmla="val -10017"/>
              <a:gd name="adj2" fmla="val 12497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46A906-85FF-F588-2C62-0A6005DDB966}"/>
              </a:ext>
            </a:extLst>
          </p:cNvPr>
          <p:cNvSpPr txBox="1"/>
          <p:nvPr/>
        </p:nvSpPr>
        <p:spPr>
          <a:xfrm>
            <a:off x="1689458" y="4397065"/>
            <a:ext cx="310504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: </a:t>
            </a:r>
            <a:r>
              <a:rPr lang="ko-KR" altLang="en-US" sz="1000" b="1" dirty="0" err="1"/>
              <a:t>공간명</a:t>
            </a:r>
            <a:r>
              <a:rPr lang="en-US" altLang="ko-KR" sz="1000" b="1" dirty="0"/>
              <a:t>]</a:t>
            </a:r>
          </a:p>
          <a:p>
            <a:r>
              <a:rPr lang="ko-KR" altLang="en-US" sz="1000" dirty="0"/>
              <a:t>공간명의 </a:t>
            </a:r>
            <a:r>
              <a:rPr lang="en-US" altLang="ko-KR" sz="1000" dirty="0"/>
              <a:t>subclass </a:t>
            </a:r>
            <a:r>
              <a:rPr lang="ko-KR" altLang="en-US" sz="1000" dirty="0"/>
              <a:t>확인가능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수영장인공연못</a:t>
            </a:r>
            <a:r>
              <a:rPr lang="en-US" altLang="ko-KR" sz="1000" dirty="0"/>
              <a:t>, </a:t>
            </a:r>
            <a:r>
              <a:rPr lang="ko-KR" altLang="en-US" sz="1000" dirty="0"/>
              <a:t>옥상지붕</a:t>
            </a:r>
            <a:r>
              <a:rPr lang="en-US" altLang="ko-KR" sz="1000" dirty="0"/>
              <a:t>, </a:t>
            </a:r>
            <a:r>
              <a:rPr lang="ko-KR" altLang="en-US" sz="1000" dirty="0"/>
              <a:t>욕실주방</a:t>
            </a:r>
            <a:r>
              <a:rPr lang="en-US" altLang="ko-KR" sz="1000" dirty="0"/>
              <a:t>, </a:t>
            </a:r>
            <a:r>
              <a:rPr lang="ko-KR" altLang="en-US" sz="1000" dirty="0"/>
              <a:t>지하지붕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분류 항목의 종류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C96D2A-DCE5-3654-3DC6-6B91E7C209BC}"/>
              </a:ext>
            </a:extLst>
          </p:cNvPr>
          <p:cNvGrpSpPr/>
          <p:nvPr/>
        </p:nvGrpSpPr>
        <p:grpSpPr>
          <a:xfrm>
            <a:off x="1641503" y="5272401"/>
            <a:ext cx="3438307" cy="661877"/>
            <a:chOff x="1689458" y="5066595"/>
            <a:chExt cx="3438307" cy="66187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B77CDE8-2229-E8F5-B0B3-F03A3346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9458" y="5323605"/>
              <a:ext cx="3438307" cy="404867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54095CE-894C-1501-214A-043F58BA9C29}"/>
                </a:ext>
              </a:extLst>
            </p:cNvPr>
            <p:cNvSpPr/>
            <p:nvPr/>
          </p:nvSpPr>
          <p:spPr>
            <a:xfrm>
              <a:off x="1828361" y="5548248"/>
              <a:ext cx="3272607" cy="9662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BD7448-0A12-369A-46C3-819773C8828A}"/>
                </a:ext>
              </a:extLst>
            </p:cNvPr>
            <p:cNvSpPr txBox="1"/>
            <p:nvPr/>
          </p:nvSpPr>
          <p:spPr>
            <a:xfrm>
              <a:off x="1689458" y="5066595"/>
              <a:ext cx="4036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[Ex]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058030-A105-AD67-BA10-B87EEB92C0B4}"/>
              </a:ext>
            </a:extLst>
          </p:cNvPr>
          <p:cNvSpPr txBox="1"/>
          <p:nvPr/>
        </p:nvSpPr>
        <p:spPr>
          <a:xfrm>
            <a:off x="5158033" y="4398814"/>
            <a:ext cx="329623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i="1" dirty="0"/>
              <a:t>[</a:t>
            </a:r>
            <a:r>
              <a:rPr lang="en-US" altLang="ko-KR" sz="1000" b="1" i="1" dirty="0" err="1"/>
              <a:t>Ctrl+F</a:t>
            </a:r>
            <a:r>
              <a:rPr lang="en-US" altLang="ko-KR" sz="1000" b="1" i="1" dirty="0"/>
              <a:t> : </a:t>
            </a:r>
            <a:r>
              <a:rPr lang="ko-KR" altLang="en-US" sz="1000" b="1" i="1" dirty="0"/>
              <a:t>내</a:t>
            </a:r>
            <a:r>
              <a:rPr lang="en-US" altLang="ko-KR" sz="1000" b="1" i="1" dirty="0"/>
              <a:t>/</a:t>
            </a:r>
            <a:r>
              <a:rPr lang="ko-KR" altLang="en-US" sz="1000" b="1" i="1" dirty="0"/>
              <a:t>외부</a:t>
            </a:r>
            <a:r>
              <a:rPr lang="en-US" altLang="ko-KR" sz="1000" b="1" i="1" dirty="0"/>
              <a:t>, </a:t>
            </a:r>
            <a:r>
              <a:rPr lang="ko-KR" altLang="en-US" sz="1000" b="1" i="1" dirty="0"/>
              <a:t>마감재료</a:t>
            </a:r>
            <a:r>
              <a:rPr lang="en-US" altLang="ko-KR" sz="1000" b="1" i="1" dirty="0"/>
              <a:t>, </a:t>
            </a:r>
            <a:r>
              <a:rPr lang="ko-KR" altLang="en-US" sz="1000" b="1" i="1" dirty="0" err="1"/>
              <a:t>부위명</a:t>
            </a:r>
            <a:r>
              <a:rPr lang="en-US" altLang="ko-KR" sz="1000" b="1" i="1" dirty="0"/>
              <a:t>]</a:t>
            </a:r>
          </a:p>
          <a:p>
            <a:r>
              <a:rPr lang="ko-KR" altLang="en-US" sz="1000" dirty="0"/>
              <a:t>각각의 </a:t>
            </a:r>
            <a:r>
              <a:rPr lang="en-US" altLang="ko-KR" sz="1000" dirty="0"/>
              <a:t>subclass </a:t>
            </a:r>
            <a:r>
              <a:rPr lang="ko-KR" altLang="en-US" sz="1000" dirty="0"/>
              <a:t>확인가능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확인방법은 ①</a:t>
            </a:r>
            <a:r>
              <a:rPr lang="en-US" altLang="ko-KR" sz="1000" dirty="0"/>
              <a:t>, </a:t>
            </a:r>
            <a:r>
              <a:rPr lang="ko-KR" altLang="en-US" sz="1000" dirty="0"/>
              <a:t>②와</a:t>
            </a:r>
            <a:r>
              <a:rPr lang="en-US" altLang="ko-KR" sz="1000" dirty="0"/>
              <a:t> </a:t>
            </a:r>
            <a:r>
              <a:rPr lang="ko-KR" altLang="en-US" sz="1000" dirty="0"/>
              <a:t>동일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각 항목의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□는 사용자가 선택 할 수 있는 체크박스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87AE1-F95A-4F74-9FAB-9DFDEF91E493}"/>
              </a:ext>
            </a:extLst>
          </p:cNvPr>
          <p:cNvSpPr txBox="1"/>
          <p:nvPr/>
        </p:nvSpPr>
        <p:spPr>
          <a:xfrm>
            <a:off x="5619060" y="768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903659-E13B-4E22-9E43-F3B50E11553A}"/>
              </a:ext>
            </a:extLst>
          </p:cNvPr>
          <p:cNvSpPr txBox="1"/>
          <p:nvPr/>
        </p:nvSpPr>
        <p:spPr>
          <a:xfrm>
            <a:off x="2055646" y="23711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5809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514B28-8905-8940-7612-623921B31C62}"/>
              </a:ext>
            </a:extLst>
          </p:cNvPr>
          <p:cNvSpPr txBox="1"/>
          <p:nvPr/>
        </p:nvSpPr>
        <p:spPr>
          <a:xfrm>
            <a:off x="6728018" y="1212688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도구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708FC-AEE5-2A17-E835-CF5CE9FA570E}"/>
              </a:ext>
            </a:extLst>
          </p:cNvPr>
          <p:cNvSpPr txBox="1"/>
          <p:nvPr/>
        </p:nvSpPr>
        <p:spPr>
          <a:xfrm>
            <a:off x="1640887" y="1212688"/>
            <a:ext cx="12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공법유형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BB0A2-5B7E-5E9C-DC19-3F18DE8B6C1B}"/>
              </a:ext>
            </a:extLst>
          </p:cNvPr>
          <p:cNvSpPr txBox="1"/>
          <p:nvPr/>
        </p:nvSpPr>
        <p:spPr>
          <a:xfrm>
            <a:off x="4367670" y="1212688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작업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F84B1-C676-BE5C-B855-8EF273C9FEE2}"/>
              </a:ext>
            </a:extLst>
          </p:cNvPr>
          <p:cNvSpPr txBox="1"/>
          <p:nvPr/>
        </p:nvSpPr>
        <p:spPr>
          <a:xfrm>
            <a:off x="4367670" y="1778296"/>
            <a:ext cx="187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자재반입 및 적재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방수면 처리</a:t>
            </a:r>
            <a:endParaRPr lang="en-US" altLang="ko-KR" sz="1000" dirty="0"/>
          </a:p>
          <a:p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방수작업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보호 및 마감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55DFF-5906-9256-4AEA-80576663F6F6}"/>
              </a:ext>
            </a:extLst>
          </p:cNvPr>
          <p:cNvSpPr txBox="1"/>
          <p:nvPr/>
        </p:nvSpPr>
        <p:spPr>
          <a:xfrm>
            <a:off x="1501265" y="1805005"/>
            <a:ext cx="212103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맑은 고딕" panose="020B0503020000020004" pitchFamily="50" charset="-127"/>
              <a:buChar char="▣"/>
            </a:pPr>
            <a:r>
              <a:rPr lang="ko-KR" altLang="en-US" sz="1050" dirty="0"/>
              <a:t>아스팔트 방수공사</a:t>
            </a:r>
            <a:br>
              <a:rPr lang="en-US" altLang="ko-KR" sz="1050" dirty="0"/>
            </a:br>
            <a:endParaRPr lang="en-US" altLang="ko-KR" sz="1050" dirty="0"/>
          </a:p>
          <a:p>
            <a:pPr marL="171450" indent="-171450">
              <a:buFont typeface="맑은 고딕" panose="020B0503020000020004" pitchFamily="50" charset="-127"/>
              <a:buChar char="□"/>
            </a:pPr>
            <a:r>
              <a:rPr lang="ko-KR" altLang="en-US" sz="1050" dirty="0"/>
              <a:t>개량 아스팔트 시트 방수공사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 typeface="맑은 고딕" panose="020B0503020000020004" pitchFamily="50" charset="-127"/>
              <a:buChar char="□"/>
            </a:pPr>
            <a:r>
              <a:rPr lang="ko-KR" altLang="en-US" sz="1050" dirty="0"/>
              <a:t>시멘트 모르타르계 방수공사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 typeface="맑은 고딕" panose="020B0503020000020004" pitchFamily="50" charset="-127"/>
              <a:buChar char="□"/>
            </a:pPr>
            <a:r>
              <a:rPr lang="ko-KR" altLang="en-US" sz="1050" dirty="0"/>
              <a:t>도막 방수공사</a:t>
            </a:r>
            <a:endParaRPr lang="en-US" altLang="ko-KR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2D055-28EE-EFA6-548B-BDFC67AC867D}"/>
              </a:ext>
            </a:extLst>
          </p:cNvPr>
          <p:cNvSpPr txBox="1"/>
          <p:nvPr/>
        </p:nvSpPr>
        <p:spPr>
          <a:xfrm>
            <a:off x="6728018" y="1778296"/>
            <a:ext cx="18759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롤러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 err="1"/>
              <a:t>말비계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붓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/>
              <a:t>뿜칠기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사다리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솔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/>
              <a:t>용융솥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 err="1"/>
              <a:t>이동식비계틀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 err="1"/>
              <a:t>작업발판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토치</a:t>
            </a:r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0917B-9DB3-A4D0-D4D2-5575B619AD12}"/>
              </a:ext>
            </a:extLst>
          </p:cNvPr>
          <p:cNvSpPr txBox="1"/>
          <p:nvPr/>
        </p:nvSpPr>
        <p:spPr>
          <a:xfrm>
            <a:off x="9030310" y="1212688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재료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5D4EB-E625-2480-2916-4C046C53C5C3}"/>
              </a:ext>
            </a:extLst>
          </p:cNvPr>
          <p:cNvSpPr txBox="1"/>
          <p:nvPr/>
        </p:nvSpPr>
        <p:spPr>
          <a:xfrm>
            <a:off x="9030310" y="1778296"/>
            <a:ext cx="1875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고무아스팔트계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방수공사용 아스팔트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프라이머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아스팔트 펠트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스트레치 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구멍뚫린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모래붙은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직조망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누름철물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단열재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절연용 시트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절연용 테이프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점착 테이프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451FB-B0B8-492A-BF2F-4A936E699CC7}"/>
              </a:ext>
            </a:extLst>
          </p:cNvPr>
          <p:cNvSpPr txBox="1"/>
          <p:nvPr/>
        </p:nvSpPr>
        <p:spPr>
          <a:xfrm>
            <a:off x="4794504" y="6276335"/>
            <a:ext cx="260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    1    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en-US" altLang="ko-KR" dirty="0"/>
              <a:t>     3     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248868-9CCB-345B-DAA3-3F59B6AB8849}"/>
              </a:ext>
            </a:extLst>
          </p:cNvPr>
          <p:cNvSpPr/>
          <p:nvPr/>
        </p:nvSpPr>
        <p:spPr>
          <a:xfrm>
            <a:off x="1669421" y="1146842"/>
            <a:ext cx="1142359" cy="45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CA0FB25-7F24-0E85-6037-80A0DCFE4548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231677" y="1374713"/>
            <a:ext cx="437744" cy="191168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8523AC-9F75-A68C-5245-46E4FF85B180}"/>
              </a:ext>
            </a:extLst>
          </p:cNvPr>
          <p:cNvSpPr txBox="1"/>
          <p:nvPr/>
        </p:nvSpPr>
        <p:spPr>
          <a:xfrm>
            <a:off x="76851" y="3274472"/>
            <a:ext cx="3075617" cy="861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조건</a:t>
            </a:r>
            <a:r>
              <a:rPr lang="en-US" altLang="ko-KR" sz="1000" b="1" dirty="0"/>
              <a:t>1]</a:t>
            </a:r>
          </a:p>
          <a:p>
            <a:r>
              <a:rPr lang="en-US" altLang="ko-KR" sz="1000" dirty="0"/>
              <a:t>1pg</a:t>
            </a:r>
            <a:r>
              <a:rPr lang="ko-KR" altLang="en-US" sz="1000" dirty="0"/>
              <a:t>에서 선택한 항목들이 조건</a:t>
            </a:r>
            <a:r>
              <a:rPr lang="en-US" altLang="ko-KR" sz="1000" dirty="0"/>
              <a:t>1</a:t>
            </a:r>
            <a:r>
              <a:rPr lang="ko-KR" altLang="en-US" sz="1000" dirty="0"/>
              <a:t>임을 확인가능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선택한 항목 </a:t>
            </a:r>
            <a:r>
              <a:rPr lang="en-US" altLang="ko-KR" sz="1000" dirty="0"/>
              <a:t>: PC, </a:t>
            </a:r>
            <a:r>
              <a:rPr lang="ko-KR" altLang="en-US" sz="1000" dirty="0"/>
              <a:t>실외</a:t>
            </a:r>
            <a:r>
              <a:rPr lang="en-US" altLang="ko-KR" sz="1000" dirty="0"/>
              <a:t>, </a:t>
            </a:r>
            <a:r>
              <a:rPr lang="ko-KR" altLang="en-US" sz="1000" dirty="0"/>
              <a:t>옥상지붕</a:t>
            </a:r>
            <a:r>
              <a:rPr lang="en-US" altLang="ko-KR" sz="1000" dirty="0"/>
              <a:t>, </a:t>
            </a:r>
            <a:r>
              <a:rPr lang="ko-KR" altLang="en-US" sz="1000" dirty="0"/>
              <a:t>지붕 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 err="1"/>
              <a:t>아스팔트방수공사의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하위클래임을</a:t>
            </a:r>
            <a:r>
              <a:rPr lang="ko-KR" altLang="en-US" sz="1000" dirty="0"/>
              <a:t> 확인가능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아스팔트 방수공사는 자동으로 선택</a:t>
            </a:r>
            <a:r>
              <a:rPr lang="en-US" altLang="ko-KR" sz="800" dirty="0"/>
              <a:t>(</a:t>
            </a:r>
            <a:r>
              <a:rPr lang="ko-KR" altLang="en-US" sz="800" dirty="0"/>
              <a:t>사용자 선택 </a:t>
            </a:r>
            <a:r>
              <a:rPr lang="en-US" altLang="ko-KR" sz="800" dirty="0"/>
              <a:t>x)</a:t>
            </a:r>
            <a:endParaRPr lang="ko-KR" altLang="en-US" sz="1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4F44677-D3FA-1E68-E190-4DF0F748E95E}"/>
              </a:ext>
            </a:extLst>
          </p:cNvPr>
          <p:cNvGrpSpPr/>
          <p:nvPr/>
        </p:nvGrpSpPr>
        <p:grpSpPr>
          <a:xfrm>
            <a:off x="75573" y="4183581"/>
            <a:ext cx="2789469" cy="1715032"/>
            <a:chOff x="639623" y="4457700"/>
            <a:chExt cx="2789469" cy="17150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2D1ED4-219A-E247-1028-30C3EFA7E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623" y="4457700"/>
              <a:ext cx="2789469" cy="169382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35206B-ACE4-7EDA-488A-97379047478D}"/>
                </a:ext>
              </a:extLst>
            </p:cNvPr>
            <p:cNvSpPr/>
            <p:nvPr/>
          </p:nvSpPr>
          <p:spPr>
            <a:xfrm>
              <a:off x="1049825" y="4906940"/>
              <a:ext cx="2102951" cy="7043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778A96-A315-9FEE-617B-93F06F4B3907}"/>
                </a:ext>
              </a:extLst>
            </p:cNvPr>
            <p:cNvSpPr/>
            <p:nvPr/>
          </p:nvSpPr>
          <p:spPr>
            <a:xfrm>
              <a:off x="1049825" y="5087240"/>
              <a:ext cx="2136289" cy="7043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21B5E1-3B8D-2600-1571-9AF442AD344D}"/>
                </a:ext>
              </a:extLst>
            </p:cNvPr>
            <p:cNvSpPr/>
            <p:nvPr/>
          </p:nvSpPr>
          <p:spPr>
            <a:xfrm>
              <a:off x="1049825" y="5282493"/>
              <a:ext cx="2212487" cy="7043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B759E03-A183-0227-02AA-7473BD63B3AA}"/>
                </a:ext>
              </a:extLst>
            </p:cNvPr>
            <p:cNvSpPr/>
            <p:nvPr/>
          </p:nvSpPr>
          <p:spPr>
            <a:xfrm>
              <a:off x="1049825" y="5473010"/>
              <a:ext cx="2160100" cy="7583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9DB7AAA-99D1-5765-59F9-BD27AE080932}"/>
                </a:ext>
              </a:extLst>
            </p:cNvPr>
            <p:cNvSpPr/>
            <p:nvPr/>
          </p:nvSpPr>
          <p:spPr>
            <a:xfrm>
              <a:off x="747407" y="6096898"/>
              <a:ext cx="2307736" cy="7583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8A82E67-311E-BF3F-809A-C6DC0B72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02" y="4690209"/>
            <a:ext cx="3451238" cy="116955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D168C2-D92E-6622-DC7F-11B2B2AB8D0C}"/>
              </a:ext>
            </a:extLst>
          </p:cNvPr>
          <p:cNvSpPr/>
          <p:nvPr/>
        </p:nvSpPr>
        <p:spPr>
          <a:xfrm>
            <a:off x="4533075" y="1186768"/>
            <a:ext cx="1142359" cy="45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918C68A-DB79-3341-F785-6E5472AF1380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4940243" y="1414639"/>
            <a:ext cx="735191" cy="2473195"/>
          </a:xfrm>
          <a:prstGeom prst="bentConnector4">
            <a:avLst>
              <a:gd name="adj1" fmla="val -31094"/>
              <a:gd name="adj2" fmla="val 6953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EE9661-FA66-D365-385A-C944E5C62F7F}"/>
              </a:ext>
            </a:extLst>
          </p:cNvPr>
          <p:cNvSpPr txBox="1"/>
          <p:nvPr/>
        </p:nvSpPr>
        <p:spPr>
          <a:xfrm>
            <a:off x="3349457" y="3887834"/>
            <a:ext cx="3181572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: </a:t>
            </a:r>
            <a:r>
              <a:rPr lang="ko-KR" altLang="en-US" sz="1000" b="1" dirty="0" err="1"/>
              <a:t>아스팔트방수공사</a:t>
            </a:r>
            <a:r>
              <a:rPr lang="en-US" altLang="ko-KR" sz="1000" b="1" dirty="0"/>
              <a:t>]</a:t>
            </a:r>
          </a:p>
          <a:p>
            <a:r>
              <a:rPr lang="ko-KR" altLang="en-US" sz="1000" dirty="0" err="1"/>
              <a:t>아스팔트방수공사의</a:t>
            </a:r>
            <a:r>
              <a:rPr lang="ko-KR" altLang="en-US" sz="1000" dirty="0"/>
              <a:t> </a:t>
            </a:r>
            <a:r>
              <a:rPr lang="en-US" altLang="ko-KR" sz="1000" dirty="0"/>
              <a:t>4</a:t>
            </a:r>
            <a:r>
              <a:rPr lang="ko-KR" altLang="en-US" sz="1000" dirty="0"/>
              <a:t>가지 </a:t>
            </a:r>
            <a:r>
              <a:rPr lang="en-US" altLang="ko-KR" sz="1000" dirty="0"/>
              <a:t>subclass </a:t>
            </a:r>
            <a:r>
              <a:rPr lang="ko-KR" altLang="en-US" sz="1000" dirty="0"/>
              <a:t>확인가능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작업 앞에 공법유형 </a:t>
            </a:r>
            <a:r>
              <a:rPr lang="en-US" altLang="ko-KR" sz="1000" dirty="0"/>
              <a:t>“</a:t>
            </a:r>
            <a:r>
              <a:rPr lang="ko-KR" altLang="en-US" sz="1000" dirty="0" err="1"/>
              <a:t>아스팔트방수공사</a:t>
            </a:r>
            <a:r>
              <a:rPr lang="en-US" altLang="ko-KR" sz="1000" dirty="0"/>
              <a:t>”</a:t>
            </a:r>
            <a:r>
              <a:rPr lang="ko-KR" altLang="en-US" sz="1000" dirty="0"/>
              <a:t>를 지우고 항목에 나열</a:t>
            </a:r>
            <a:endParaRPr lang="en-US" altLang="ko-KR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41B64C1-E960-A737-7C5D-BD40353B4C39}"/>
              </a:ext>
            </a:extLst>
          </p:cNvPr>
          <p:cNvSpPr/>
          <p:nvPr/>
        </p:nvSpPr>
        <p:spPr>
          <a:xfrm>
            <a:off x="3702845" y="4833937"/>
            <a:ext cx="2688430" cy="7580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7AF05E-FCA2-75D4-BA6C-B2FEFFCF5FAE}"/>
              </a:ext>
            </a:extLst>
          </p:cNvPr>
          <p:cNvSpPr/>
          <p:nvPr/>
        </p:nvSpPr>
        <p:spPr>
          <a:xfrm>
            <a:off x="3702846" y="5042224"/>
            <a:ext cx="2635050" cy="7580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53AA71-3115-9A6D-FD1F-56146D1A842F}"/>
              </a:ext>
            </a:extLst>
          </p:cNvPr>
          <p:cNvSpPr/>
          <p:nvPr/>
        </p:nvSpPr>
        <p:spPr>
          <a:xfrm>
            <a:off x="3702845" y="5232588"/>
            <a:ext cx="2680439" cy="791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A427E1-A1D8-12B7-69AD-1ADD74925931}"/>
              </a:ext>
            </a:extLst>
          </p:cNvPr>
          <p:cNvSpPr/>
          <p:nvPr/>
        </p:nvSpPr>
        <p:spPr>
          <a:xfrm>
            <a:off x="3702845" y="5438925"/>
            <a:ext cx="2738257" cy="791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8AA3E9-9E5C-511E-2A33-F478BFF47CBF}"/>
              </a:ext>
            </a:extLst>
          </p:cNvPr>
          <p:cNvSpPr/>
          <p:nvPr/>
        </p:nvSpPr>
        <p:spPr>
          <a:xfrm>
            <a:off x="6883033" y="1186767"/>
            <a:ext cx="1142359" cy="45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8248D9F-8E8E-234D-7957-120A01CAD846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7805484" y="1414638"/>
            <a:ext cx="219908" cy="3576059"/>
          </a:xfrm>
          <a:prstGeom prst="bentConnector4">
            <a:avLst>
              <a:gd name="adj1" fmla="val -103953"/>
              <a:gd name="adj2" fmla="val 8368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11F8403-745E-79AC-4125-8B58828BD8BD}"/>
              </a:ext>
            </a:extLst>
          </p:cNvPr>
          <p:cNvGrpSpPr/>
          <p:nvPr/>
        </p:nvGrpSpPr>
        <p:grpSpPr>
          <a:xfrm>
            <a:off x="6565817" y="4990697"/>
            <a:ext cx="2479334" cy="1023317"/>
            <a:chOff x="6560828" y="4909838"/>
            <a:chExt cx="2479334" cy="1023317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22CC506-3042-8D75-F005-336BDC29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0828" y="4909838"/>
              <a:ext cx="2479334" cy="1023317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5729FEC-CF80-D2E5-15F5-0489EBF2F478}"/>
                </a:ext>
              </a:extLst>
            </p:cNvPr>
            <p:cNvSpPr/>
            <p:nvPr/>
          </p:nvSpPr>
          <p:spPr>
            <a:xfrm>
              <a:off x="6804655" y="5118032"/>
              <a:ext cx="2188702" cy="815123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8137F0A-D62D-BFFA-DA06-81096374850C}"/>
              </a:ext>
            </a:extLst>
          </p:cNvPr>
          <p:cNvSpPr txBox="1"/>
          <p:nvPr/>
        </p:nvSpPr>
        <p:spPr>
          <a:xfrm>
            <a:off x="7275459" y="6025613"/>
            <a:ext cx="3740204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: </a:t>
            </a:r>
            <a:r>
              <a:rPr lang="ko-KR" altLang="en-US" sz="1000" b="1" dirty="0" err="1"/>
              <a:t>아스팔트방수공사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방수작업</a:t>
            </a:r>
            <a:r>
              <a:rPr lang="en-US" altLang="ko-KR" sz="1000" b="1" dirty="0"/>
              <a:t>]</a:t>
            </a:r>
          </a:p>
          <a:p>
            <a:r>
              <a:rPr lang="ko-KR" altLang="en-US" sz="1000" dirty="0" err="1"/>
              <a:t>아스팔트방수공사</a:t>
            </a:r>
            <a:r>
              <a:rPr lang="en-US" altLang="ko-KR" sz="1000" dirty="0"/>
              <a:t>_</a:t>
            </a:r>
            <a:r>
              <a:rPr lang="ko-KR" altLang="en-US" sz="1000" dirty="0"/>
              <a:t>방수작업에 사용되는 도구와 재료 확인가능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도구</a:t>
            </a:r>
            <a:r>
              <a:rPr lang="en-US" altLang="ko-KR" sz="1000" dirty="0"/>
              <a:t>, </a:t>
            </a:r>
            <a:r>
              <a:rPr lang="ko-KR" altLang="en-US" sz="1000" dirty="0"/>
              <a:t>재료 앞에 회사명 </a:t>
            </a:r>
            <a:r>
              <a:rPr lang="en-US" altLang="ko-KR" sz="1000" dirty="0"/>
              <a:t>“A</a:t>
            </a:r>
            <a:r>
              <a:rPr lang="ko-KR" altLang="en-US" sz="1000" dirty="0"/>
              <a:t>사</a:t>
            </a:r>
            <a:r>
              <a:rPr lang="en-US" altLang="ko-KR" sz="1000" dirty="0"/>
              <a:t>”</a:t>
            </a:r>
            <a:r>
              <a:rPr lang="ko-KR" altLang="en-US" sz="1000" dirty="0"/>
              <a:t>를 지우고 항목에 나열</a:t>
            </a:r>
            <a:endParaRPr lang="en-US" altLang="ko-KR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4FEC8-15B5-4558-8738-65F54D57DA51}"/>
              </a:ext>
            </a:extLst>
          </p:cNvPr>
          <p:cNvSpPr txBox="1"/>
          <p:nvPr/>
        </p:nvSpPr>
        <p:spPr>
          <a:xfrm>
            <a:off x="1583629" y="1052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70FB2A-1B4D-4780-AD9A-94923F8E7F2D}"/>
              </a:ext>
            </a:extLst>
          </p:cNvPr>
          <p:cNvSpPr txBox="1"/>
          <p:nvPr/>
        </p:nvSpPr>
        <p:spPr>
          <a:xfrm>
            <a:off x="4438492" y="1078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D26B69-360D-4C24-A823-10C6766E5D94}"/>
              </a:ext>
            </a:extLst>
          </p:cNvPr>
          <p:cNvSpPr txBox="1"/>
          <p:nvPr/>
        </p:nvSpPr>
        <p:spPr>
          <a:xfrm>
            <a:off x="6775927" y="1078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3421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6372F3-CC83-4AB2-873D-2BDED1274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03074"/>
              </p:ext>
            </p:extLst>
          </p:nvPr>
        </p:nvGraphicFramePr>
        <p:xfrm>
          <a:off x="1363980" y="1331935"/>
          <a:ext cx="946404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356">
                  <a:extLst>
                    <a:ext uri="{9D8B030D-6E8A-4147-A177-3AD203B41FA5}">
                      <a16:colId xmlns:a16="http://schemas.microsoft.com/office/drawing/2014/main" val="2984943061"/>
                    </a:ext>
                  </a:extLst>
                </a:gridCol>
                <a:gridCol w="3904488">
                  <a:extLst>
                    <a:ext uri="{9D8B030D-6E8A-4147-A177-3AD203B41FA5}">
                      <a16:colId xmlns:a16="http://schemas.microsoft.com/office/drawing/2014/main" val="3718789606"/>
                    </a:ext>
                  </a:extLst>
                </a:gridCol>
                <a:gridCol w="1096526">
                  <a:extLst>
                    <a:ext uri="{9D8B030D-6E8A-4147-A177-3AD203B41FA5}">
                      <a16:colId xmlns:a16="http://schemas.microsoft.com/office/drawing/2014/main" val="2810948901"/>
                    </a:ext>
                  </a:extLst>
                </a:gridCol>
                <a:gridCol w="3138670">
                  <a:extLst>
                    <a:ext uri="{9D8B030D-6E8A-4147-A177-3AD203B41FA5}">
                      <a16:colId xmlns:a16="http://schemas.microsoft.com/office/drawing/2014/main" val="422140258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작업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아스팔트 방수공사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방수작업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9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유해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위험요인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예상 위험 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예상 사고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개선 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11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작업장 주변 </a:t>
                      </a:r>
                      <a:r>
                        <a:rPr lang="ko-KR" altLang="en-US" sz="1100" dirty="0" err="1"/>
                        <a:t>안전난간대</a:t>
                      </a:r>
                      <a:r>
                        <a:rPr lang="ko-KR" altLang="en-US" sz="1100" dirty="0"/>
                        <a:t> 등 방호조치 미실시로 추락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안전난간 설치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안전대</a:t>
                      </a:r>
                      <a:r>
                        <a:rPr lang="ko-KR" altLang="en-US" sz="1100" dirty="0"/>
                        <a:t> 부착설비 설치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안전대</a:t>
                      </a:r>
                      <a:r>
                        <a:rPr lang="ko-KR" altLang="en-US" sz="1100" dirty="0"/>
                        <a:t> 및 부속설비 이상 유무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9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작업장 주변 정리정돈 미흡으로 </a:t>
                      </a:r>
                      <a:r>
                        <a:rPr lang="ko-KR" altLang="en-US" sz="1100" dirty="0" err="1"/>
                        <a:t>보행중</a:t>
                      </a:r>
                      <a:r>
                        <a:rPr lang="ko-KR" altLang="en-US" sz="1100" dirty="0"/>
                        <a:t> 넘어짐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넘어짐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통로 및 작업장소 주변 정리정돈 감독</a:t>
                      </a:r>
                      <a:endParaRPr lang="en-US" altLang="ko-K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토치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토치 등 화기 사용시 근로자 화상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개인용 보호구 지급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개인용 보호구 착용 감독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작업자 외 작업구역 접근금지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64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방수공사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아스팔아트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인화성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가연성 자재 주변에서 화기 </a:t>
                      </a:r>
                      <a:r>
                        <a:rPr lang="ko-KR" altLang="en-US" sz="1100" dirty="0" err="1"/>
                        <a:t>사용중</a:t>
                      </a:r>
                      <a:r>
                        <a:rPr lang="ko-KR" altLang="en-US" sz="1100" dirty="0"/>
                        <a:t> 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인화성 물질 주변 화기사용 금지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소화기 등 소화설비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61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아스팔트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 err="1"/>
                        <a:t>프라이머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인화성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가연성 자재 주변에서 화기 </a:t>
                      </a:r>
                      <a:r>
                        <a:rPr lang="ko-KR" altLang="en-US" sz="1100" dirty="0" err="1"/>
                        <a:t>사용중</a:t>
                      </a:r>
                      <a:r>
                        <a:rPr lang="ko-KR" altLang="en-US" sz="1100" dirty="0"/>
                        <a:t> 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인화성 물질 주변 화기사용 금지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소화기 등 소화설비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290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사다리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사다리를 이용한 작업장소 이동 중 추락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작업 전 사다리 상</a:t>
                      </a:r>
                      <a:r>
                        <a:rPr lang="en-US" altLang="ko-KR" sz="1100" dirty="0"/>
                        <a:t>·</a:t>
                      </a:r>
                      <a:r>
                        <a:rPr lang="ko-KR" altLang="en-US" sz="1100" dirty="0"/>
                        <a:t>하부 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6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용융 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용융솥</a:t>
                      </a:r>
                      <a:r>
                        <a:rPr lang="ko-KR" altLang="en-US" sz="1100" dirty="0"/>
                        <a:t> 사용시 가스 누출로 인한 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소화기 등 소화설비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082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용융 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용융솥</a:t>
                      </a:r>
                      <a:r>
                        <a:rPr lang="ko-KR" altLang="en-US" sz="1100" dirty="0"/>
                        <a:t> 사용시 근로자 화상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작업자 외 작업구역 접근 금지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36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뿜칠기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뿜칠기</a:t>
                      </a:r>
                      <a:r>
                        <a:rPr lang="ko-KR" altLang="en-US" sz="1100" dirty="0"/>
                        <a:t> 사용시 분사에 의한 안구 손상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안구손상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개인용보호구 지급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개인용 보호구 착용 감독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작업자 외 작업구역 접근금지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72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2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 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 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 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 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8927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5C53BF-27CE-4309-B850-37CA735CA557}"/>
              </a:ext>
            </a:extLst>
          </p:cNvPr>
          <p:cNvSpPr txBox="1"/>
          <p:nvPr/>
        </p:nvSpPr>
        <p:spPr>
          <a:xfrm>
            <a:off x="2148114" y="402905"/>
            <a:ext cx="789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&lt;Output:</a:t>
            </a:r>
            <a:r>
              <a:rPr lang="ko-KR" altLang="en-US" sz="4800" b="1" dirty="0"/>
              <a:t>체크리스트 항목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DFFAC-B6E3-4553-B46B-6E55E8E7E392}"/>
              </a:ext>
            </a:extLst>
          </p:cNvPr>
          <p:cNvSpPr txBox="1"/>
          <p:nvPr/>
        </p:nvSpPr>
        <p:spPr>
          <a:xfrm>
            <a:off x="4794504" y="6276335"/>
            <a:ext cx="260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    1     2    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ko-KR" dirty="0"/>
              <a:t>     &gt;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A69D7-B7A9-84DA-59A8-6ED9C51F7DCE}"/>
              </a:ext>
            </a:extLst>
          </p:cNvPr>
          <p:cNvSpPr/>
          <p:nvPr/>
        </p:nvSpPr>
        <p:spPr>
          <a:xfrm>
            <a:off x="2383585" y="1294635"/>
            <a:ext cx="2458679" cy="333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5E747177-5134-5F20-1992-C2331CED84EA}"/>
              </a:ext>
            </a:extLst>
          </p:cNvPr>
          <p:cNvCxnSpPr>
            <a:cxnSpLocks/>
            <a:stCxn id="2" idx="1"/>
            <a:endCxn id="7" idx="2"/>
          </p:cNvCxnSpPr>
          <p:nvPr/>
        </p:nvCxnSpPr>
        <p:spPr>
          <a:xfrm rot="10800000">
            <a:off x="1717023" y="665403"/>
            <a:ext cx="666563" cy="79594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34B0C8-B9C0-7B04-E87B-44267E34ABD6}"/>
              </a:ext>
            </a:extLst>
          </p:cNvPr>
          <p:cNvSpPr txBox="1"/>
          <p:nvPr/>
        </p:nvSpPr>
        <p:spPr>
          <a:xfrm>
            <a:off x="78447" y="265293"/>
            <a:ext cx="327714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i="1" u="sng"/>
              <a:t>2pg</a:t>
            </a:r>
            <a:r>
              <a:rPr lang="ko-KR" altLang="en-US" sz="1000" b="1" i="1" u="sng" dirty="0"/>
              <a:t>에서 선택한 공법유형과 작업을 이용해 제목 선정 </a:t>
            </a:r>
            <a:endParaRPr lang="en-US" altLang="ko-KR" sz="1000" b="1" i="1" u="sng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000" b="1" i="1" u="sng" dirty="0"/>
              <a:t>“</a:t>
            </a:r>
            <a:r>
              <a:rPr lang="ko-KR" altLang="en-US" sz="1000" b="1" i="1" u="sng" dirty="0" err="1"/>
              <a:t>ㅇㅇ공사</a:t>
            </a:r>
            <a:r>
              <a:rPr lang="ko-KR" altLang="en-US" sz="1000" b="1" i="1" u="sng" dirty="0"/>
              <a:t> </a:t>
            </a:r>
            <a:r>
              <a:rPr lang="en-US" altLang="ko-KR" sz="1000" b="1" i="1" u="sng" dirty="0"/>
              <a:t>– </a:t>
            </a:r>
            <a:r>
              <a:rPr lang="ko-KR" altLang="en-US" sz="1000" b="1" i="1" u="sng" dirty="0" err="1"/>
              <a:t>ㅁㅁ작업</a:t>
            </a:r>
            <a:r>
              <a:rPr lang="en-US" altLang="ko-KR" sz="1000" b="1" i="1" u="sng" dirty="0"/>
              <a:t>”</a:t>
            </a:r>
            <a:r>
              <a:rPr lang="ko-KR" altLang="en-US" sz="1000" b="1" i="1" u="sng" dirty="0" err="1"/>
              <a:t>형테</a:t>
            </a:r>
            <a:endParaRPr lang="en-US" altLang="ko-KR" sz="1000" b="1" i="1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C3009D-5882-E57D-DBDD-C3FB9CEE58D9}"/>
              </a:ext>
            </a:extLst>
          </p:cNvPr>
          <p:cNvSpPr/>
          <p:nvPr/>
        </p:nvSpPr>
        <p:spPr>
          <a:xfrm>
            <a:off x="1444070" y="2841736"/>
            <a:ext cx="1142359" cy="45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25D1882-DF9E-8C6F-80D7-78854476D3FD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2551982" y="2760744"/>
            <a:ext cx="352234" cy="142569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811160-38DD-3015-3466-F86FDAAD14B3}"/>
              </a:ext>
            </a:extLst>
          </p:cNvPr>
          <p:cNvSpPr txBox="1"/>
          <p:nvPr/>
        </p:nvSpPr>
        <p:spPr>
          <a:xfrm>
            <a:off x="1612931" y="3649711"/>
            <a:ext cx="3656035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토치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등</a:t>
            </a:r>
            <a:r>
              <a:rPr lang="en-US" altLang="ko-KR" sz="1000" b="1" dirty="0"/>
              <a:t>]</a:t>
            </a:r>
          </a:p>
          <a:p>
            <a:r>
              <a:rPr lang="ko-KR" altLang="en-US" sz="1000" dirty="0"/>
              <a:t>예상 위험 상황 확인가능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000" dirty="0"/>
              <a:t>2pg</a:t>
            </a:r>
            <a:r>
              <a:rPr lang="ko-KR" altLang="en-US" sz="1000" dirty="0"/>
              <a:t>에서 선택한 도구 및 재료들 위험 요인에 </a:t>
            </a:r>
            <a:r>
              <a:rPr lang="ko-KR" altLang="en-US" sz="1000" dirty="0" err="1"/>
              <a:t>행별</a:t>
            </a:r>
            <a:r>
              <a:rPr lang="ko-KR" altLang="en-US" sz="1000" dirty="0"/>
              <a:t> 나열</a:t>
            </a:r>
            <a:endParaRPr lang="en-US" altLang="ko-KR" sz="10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2479CE5-D77B-4B19-945A-610CD4C0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32" y="4307825"/>
            <a:ext cx="4199004" cy="52698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237355-B41A-49E3-A181-C6BC170E1AF2}"/>
              </a:ext>
            </a:extLst>
          </p:cNvPr>
          <p:cNvSpPr/>
          <p:nvPr/>
        </p:nvSpPr>
        <p:spPr>
          <a:xfrm>
            <a:off x="2015250" y="4625205"/>
            <a:ext cx="3656035" cy="814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118587-1B3F-4A07-B46F-7E3865527AA4}"/>
              </a:ext>
            </a:extLst>
          </p:cNvPr>
          <p:cNvSpPr/>
          <p:nvPr/>
        </p:nvSpPr>
        <p:spPr>
          <a:xfrm>
            <a:off x="2757302" y="2841736"/>
            <a:ext cx="2084962" cy="45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1F9F290-6096-44DD-BB9F-7BDD8A731820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571962" y="1525297"/>
            <a:ext cx="352234" cy="389659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0442A8-A350-4CFC-ACD5-CA7155A7D132}"/>
              </a:ext>
            </a:extLst>
          </p:cNvPr>
          <p:cNvSpPr txBox="1"/>
          <p:nvPr/>
        </p:nvSpPr>
        <p:spPr>
          <a:xfrm>
            <a:off x="5981114" y="3649711"/>
            <a:ext cx="3430524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토치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사용으로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화상</a:t>
            </a:r>
            <a:r>
              <a:rPr lang="en-US" altLang="ko-KR" sz="1000" b="1" dirty="0"/>
              <a:t>]</a:t>
            </a:r>
          </a:p>
          <a:p>
            <a:r>
              <a:rPr lang="ko-KR" altLang="en-US" sz="1000" dirty="0"/>
              <a:t>예상 위험 상황에 대한 예상사고</a:t>
            </a:r>
            <a:r>
              <a:rPr lang="en-US" altLang="ko-KR" sz="1000" dirty="0"/>
              <a:t>, </a:t>
            </a:r>
            <a:r>
              <a:rPr lang="ko-KR" altLang="en-US" sz="1000" dirty="0"/>
              <a:t>개선 대책 확인가능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각 열에 맞춰 해당 내용 나열</a:t>
            </a:r>
            <a:endParaRPr lang="en-US" altLang="ko-KR" sz="10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BA77250-B063-4CCC-AD80-A2A528B7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25" y="4307825"/>
            <a:ext cx="5016084" cy="91201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D13DD8-69E4-4CB5-B668-4A227B82924A}"/>
              </a:ext>
            </a:extLst>
          </p:cNvPr>
          <p:cNvSpPr/>
          <p:nvPr/>
        </p:nvSpPr>
        <p:spPr>
          <a:xfrm>
            <a:off x="6376989" y="4692831"/>
            <a:ext cx="3914774" cy="844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E6AAD4-E1B4-499F-8E37-BE5E6EB16310}"/>
              </a:ext>
            </a:extLst>
          </p:cNvPr>
          <p:cNvSpPr/>
          <p:nvPr/>
        </p:nvSpPr>
        <p:spPr>
          <a:xfrm>
            <a:off x="6376989" y="4777304"/>
            <a:ext cx="4486274" cy="23982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95F926-EDD4-40AE-B41B-AF142564D1F5}"/>
              </a:ext>
            </a:extLst>
          </p:cNvPr>
          <p:cNvSpPr/>
          <p:nvPr/>
        </p:nvSpPr>
        <p:spPr>
          <a:xfrm>
            <a:off x="1479124" y="5600442"/>
            <a:ext cx="1142359" cy="45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2ACA664-5D5F-4C91-B2D3-E121F734932D}"/>
              </a:ext>
            </a:extLst>
          </p:cNvPr>
          <p:cNvCxnSpPr>
            <a:cxnSpLocks/>
            <a:stCxn id="49" idx="0"/>
            <a:endCxn id="51" idx="0"/>
          </p:cNvCxnSpPr>
          <p:nvPr/>
        </p:nvCxnSpPr>
        <p:spPr>
          <a:xfrm rot="16200000" flipH="1">
            <a:off x="3523612" y="4127133"/>
            <a:ext cx="112487" cy="3059104"/>
          </a:xfrm>
          <a:prstGeom prst="bentConnector3">
            <a:avLst>
              <a:gd name="adj1" fmla="val -20322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F91C71-F8F1-4D62-9169-46B72E0816E0}"/>
              </a:ext>
            </a:extLst>
          </p:cNvPr>
          <p:cNvSpPr txBox="1"/>
          <p:nvPr/>
        </p:nvSpPr>
        <p:spPr>
          <a:xfrm>
            <a:off x="3281390" y="5712929"/>
            <a:ext cx="3656035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롤러</a:t>
            </a:r>
            <a:r>
              <a:rPr lang="en-US" altLang="ko-KR" sz="1000" b="1" dirty="0"/>
              <a:t>]</a:t>
            </a:r>
          </a:p>
          <a:p>
            <a:r>
              <a:rPr lang="ko-KR" altLang="en-US" sz="1000" dirty="0"/>
              <a:t>예상 위험 상황이 없는 유해</a:t>
            </a:r>
            <a:r>
              <a:rPr lang="en-US" altLang="ko-KR" sz="1000" dirty="0"/>
              <a:t>·</a:t>
            </a:r>
            <a:r>
              <a:rPr lang="ko-KR" altLang="en-US" sz="1000" dirty="0"/>
              <a:t>위험요인의 행은 삭제 조치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표 항목에 출력</a:t>
            </a:r>
            <a:r>
              <a:rPr lang="en-US" altLang="ko-KR" sz="1000" dirty="0"/>
              <a:t>x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BDC51AF-AD63-4EA5-AB98-64B50DD8A5D5}"/>
              </a:ext>
            </a:extLst>
          </p:cNvPr>
          <p:cNvSpPr/>
          <p:nvPr/>
        </p:nvSpPr>
        <p:spPr>
          <a:xfrm>
            <a:off x="1444070" y="2002060"/>
            <a:ext cx="1142359" cy="45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974CD33-1205-4C62-8C7F-A07145239A89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2586429" y="2225524"/>
            <a:ext cx="1053605" cy="4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943A9C4-2B25-4E17-B259-306E63FFE3E4}"/>
              </a:ext>
            </a:extLst>
          </p:cNvPr>
          <p:cNvSpPr txBox="1"/>
          <p:nvPr/>
        </p:nvSpPr>
        <p:spPr>
          <a:xfrm>
            <a:off x="3640034" y="1948525"/>
            <a:ext cx="4429546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지붕</a:t>
            </a:r>
            <a:r>
              <a:rPr lang="en-US" altLang="ko-KR" sz="1000" b="1" dirty="0"/>
              <a:t>]</a:t>
            </a:r>
          </a:p>
          <a:p>
            <a:r>
              <a:rPr lang="en-US" altLang="ko-KR" sz="1000" dirty="0"/>
              <a:t>1pg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부위명</a:t>
            </a:r>
            <a:r>
              <a:rPr lang="ko-KR" altLang="en-US" sz="1000" dirty="0"/>
              <a:t> 지붕 선택 시 유해</a:t>
            </a:r>
            <a:r>
              <a:rPr lang="en-US" altLang="ko-KR" sz="1000" dirty="0"/>
              <a:t>·</a:t>
            </a:r>
            <a:r>
              <a:rPr lang="ko-KR" altLang="en-US" sz="1000" dirty="0"/>
              <a:t>위험요인으로 출력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/>
              <a:t>토치 설명과 동일한 방법으로 예상 위험 상황</a:t>
            </a:r>
            <a:r>
              <a:rPr lang="en-US" altLang="ko-KR" sz="1000" dirty="0"/>
              <a:t>, </a:t>
            </a:r>
            <a:r>
              <a:rPr lang="ko-KR" altLang="en-US" sz="1000" dirty="0"/>
              <a:t>예상 사고</a:t>
            </a:r>
            <a:r>
              <a:rPr lang="en-US" altLang="ko-KR" sz="1000" dirty="0"/>
              <a:t>, </a:t>
            </a:r>
            <a:r>
              <a:rPr lang="ko-KR" altLang="en-US" sz="1000" dirty="0"/>
              <a:t>개선대책 나열</a:t>
            </a:r>
            <a:endParaRPr lang="en-US" altLang="ko-KR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574F798-3CA1-4597-9C3D-C972C2D66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389" y="1957192"/>
            <a:ext cx="3814475" cy="545331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6B1DCE-7FA9-4AEA-B569-7AF836834540}"/>
              </a:ext>
            </a:extLst>
          </p:cNvPr>
          <p:cNvSpPr/>
          <p:nvPr/>
        </p:nvSpPr>
        <p:spPr>
          <a:xfrm>
            <a:off x="6529389" y="4845231"/>
            <a:ext cx="3914774" cy="844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745753-2922-467B-A4BB-63B4002EAD6D}"/>
              </a:ext>
            </a:extLst>
          </p:cNvPr>
          <p:cNvSpPr/>
          <p:nvPr/>
        </p:nvSpPr>
        <p:spPr>
          <a:xfrm>
            <a:off x="8439151" y="2064600"/>
            <a:ext cx="3575713" cy="3812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91A6C8-6222-4A54-B1A1-656AA3FD1B62}"/>
              </a:ext>
            </a:extLst>
          </p:cNvPr>
          <p:cNvSpPr txBox="1"/>
          <p:nvPr/>
        </p:nvSpPr>
        <p:spPr>
          <a:xfrm>
            <a:off x="2112871" y="9661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BE1C93-F5C4-4C8D-881C-5C657CB0A5D2}"/>
              </a:ext>
            </a:extLst>
          </p:cNvPr>
          <p:cNvSpPr txBox="1"/>
          <p:nvPr/>
        </p:nvSpPr>
        <p:spPr>
          <a:xfrm>
            <a:off x="1353712" y="27550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072D5-A83E-4785-BD00-6577E1848F57}"/>
              </a:ext>
            </a:extLst>
          </p:cNvPr>
          <p:cNvSpPr txBox="1"/>
          <p:nvPr/>
        </p:nvSpPr>
        <p:spPr>
          <a:xfrm>
            <a:off x="2666519" y="2745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110895-6984-450D-A60D-6A582BEB1F98}"/>
              </a:ext>
            </a:extLst>
          </p:cNvPr>
          <p:cNvSpPr txBox="1"/>
          <p:nvPr/>
        </p:nvSpPr>
        <p:spPr>
          <a:xfrm>
            <a:off x="1352364" y="19096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A0947-9AFF-4BFA-9291-7A922F91CBA9}"/>
              </a:ext>
            </a:extLst>
          </p:cNvPr>
          <p:cNvSpPr txBox="1"/>
          <p:nvPr/>
        </p:nvSpPr>
        <p:spPr>
          <a:xfrm>
            <a:off x="1374989" y="5508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341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611</Words>
  <Application>Microsoft Office PowerPoint</Application>
  <PresentationFormat>와이드스크린</PresentationFormat>
  <Paragraphs>202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TH11395</dc:creator>
  <cp:lastModifiedBy>황성연</cp:lastModifiedBy>
  <cp:revision>27</cp:revision>
  <dcterms:created xsi:type="dcterms:W3CDTF">2023-10-09T16:04:11Z</dcterms:created>
  <dcterms:modified xsi:type="dcterms:W3CDTF">2023-10-10T01:59:51Z</dcterms:modified>
</cp:coreProperties>
</file>