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197E-6811-4CD8-A46D-96E05153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2EAE9-01D9-4405-BAAC-4C8C36E8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086F3-1324-45C8-941D-DAED6178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139C6-B02C-41B7-8214-16BD0CF6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C13FB-0B2E-4B19-8B7C-459C2395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8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7465D-0820-4036-BAB2-28E045C8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4D99B-3145-44A8-8070-2AC18CAC4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CC38A-10D2-4666-A377-3CDD7495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99405-770B-4978-87C6-155E14F1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2D7E-9627-45C2-84C2-893DDC55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04A121-88CC-4CB2-AB44-783EB3B48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27F72-47FA-4244-A4DB-67B60CC4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97EC9-966C-4287-AA8D-DD5571F8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99417-DE5B-448F-86E4-D2A2342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FAF1E-C12E-465E-9AA5-B3BECB8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1031B-59A5-41F3-A139-9B5E171E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E7AA4-A067-40DF-956B-25E72697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12847-E050-4775-96CD-6171B65E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C7E73-D94F-41DD-A3BA-E7577B8C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62AE-BF97-4E68-9E01-B29CDD5A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454A9-829B-4C5D-A907-652413C2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55E27-B823-4768-A971-EF657118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27F46-5367-4FB9-BAA7-449611E5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392A9-03E1-4324-9B9E-B3B6EC64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4042D-E237-448C-B9D3-EACE220D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1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57AD6-2C1A-4EE3-9CB0-9D0B904D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FFF55-4CA5-45B7-837A-1EB50634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58858-5E17-4778-8365-D6ADE6FE1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87B3D-57FF-4F09-8BC9-EC69EA4B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E5A51-2019-4320-992F-B50AB55B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F98F0-DC22-4FAA-A4AE-18EDAC6D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9A252-DE5A-4BAF-8D58-927C81DF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C6061-50FC-47B8-9C67-A5FD14478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CD6FA-F256-4C3B-88B9-50D3259B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49183-106D-4E1E-A785-35785ECAA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AD23A5-8074-4BDB-A69B-026E50B8E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F6E81-AD6D-4110-A9DE-DB851877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2436B-6DAB-4392-B806-D33FDD0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2639E7-077A-4D4E-AB9C-3361B78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EACD-C299-4FD0-A88F-A75A9C6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4669C-6647-492E-ADA0-2934C6FA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39880-F8B8-41E0-A086-E170FA8E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FD09D-264B-4352-8903-2BA9A40B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BD6E4-B8EF-46BA-8D67-EEFFB87B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82127F-02F4-4A98-A759-7A47D463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7ED7B-F4DC-4DCB-B681-CF735579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D47D6-C231-458B-A7F0-822DCBE3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42383-952F-4FFE-AF2F-1720A823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008B9-CCEC-4EC8-9088-C8280C4F3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55807-01C6-4EF9-B22D-5D8211D1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1FA52-0EC3-4D25-94A9-008ACBCB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C55DF-89E0-4789-A2CA-BE57C953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95ACB-06F5-472D-9FB6-2E951A4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8FC5EE-F4CB-4F45-A11E-76D60A8D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A5EC8-5A20-41EB-99B8-CDC91036A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0615C-0E13-4668-9E91-1713E440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D11AD-CD41-4E8C-9A09-0533A41F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3990B-2248-4C10-8A30-B808775C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3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F9E460-1E14-4D73-97E8-F2BE7E7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4B991-D938-4FEA-94F6-EF082FA9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82A96-8D9E-4F9B-933F-900439ACB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1261-F023-47AD-91FC-6FEB607F9D44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D0F85-CD96-4601-90A2-88DF94BFF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B7940-E9EF-4245-8D03-5B8EB880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EA61-62B4-4C0D-9E5C-B23194EDF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2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6A11C3-0662-5F24-BCAC-D2FB2FA51024}"/>
              </a:ext>
            </a:extLst>
          </p:cNvPr>
          <p:cNvSpPr txBox="1"/>
          <p:nvPr/>
        </p:nvSpPr>
        <p:spPr>
          <a:xfrm>
            <a:off x="1861795" y="2512055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공간명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30E95-DE4D-4DEE-83EC-D1A99FD7580A}"/>
              </a:ext>
            </a:extLst>
          </p:cNvPr>
          <p:cNvSpPr txBox="1"/>
          <p:nvPr/>
        </p:nvSpPr>
        <p:spPr>
          <a:xfrm>
            <a:off x="4220067" y="2512055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내</a:t>
            </a:r>
            <a:r>
              <a:rPr lang="en-US" altLang="ko-KR" dirty="0"/>
              <a:t>/</a:t>
            </a:r>
            <a:r>
              <a:rPr lang="ko-KR" altLang="en-US" dirty="0"/>
              <a:t>외부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8B29-4AD7-66A2-6A94-82A60B6699D1}"/>
              </a:ext>
            </a:extLst>
          </p:cNvPr>
          <p:cNvSpPr txBox="1"/>
          <p:nvPr/>
        </p:nvSpPr>
        <p:spPr>
          <a:xfrm>
            <a:off x="6578339" y="2512055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마감재료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BD17-1549-9956-66C9-EF0C27885D57}"/>
              </a:ext>
            </a:extLst>
          </p:cNvPr>
          <p:cNvSpPr txBox="1"/>
          <p:nvPr/>
        </p:nvSpPr>
        <p:spPr>
          <a:xfrm>
            <a:off x="8936611" y="2512055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 err="1"/>
              <a:t>부위명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15DFB-037F-E1E5-6750-CA53D6B22B9F}"/>
              </a:ext>
            </a:extLst>
          </p:cNvPr>
          <p:cNvSpPr txBox="1"/>
          <p:nvPr/>
        </p:nvSpPr>
        <p:spPr>
          <a:xfrm>
            <a:off x="1861795" y="3077663"/>
            <a:ext cx="187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수영장</a:t>
            </a:r>
            <a:r>
              <a:rPr lang="en-US" altLang="ko-KR" sz="1000" dirty="0"/>
              <a:t>, </a:t>
            </a:r>
            <a:r>
              <a:rPr lang="ko-KR" altLang="en-US" sz="1000" dirty="0"/>
              <a:t>인공연못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옥상지붕</a:t>
            </a:r>
            <a:endParaRPr lang="en-US" altLang="ko-KR" sz="1000" dirty="0"/>
          </a:p>
          <a:p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욕실주방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지하지붕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700C1-2597-727B-7F12-FB02A5C859C9}"/>
              </a:ext>
            </a:extLst>
          </p:cNvPr>
          <p:cNvSpPr txBox="1"/>
          <p:nvPr/>
        </p:nvSpPr>
        <p:spPr>
          <a:xfrm>
            <a:off x="4220067" y="3077662"/>
            <a:ext cx="1875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실내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실외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33009-9932-A5EC-818C-239706F2CF79}"/>
              </a:ext>
            </a:extLst>
          </p:cNvPr>
          <p:cNvSpPr txBox="1"/>
          <p:nvPr/>
        </p:nvSpPr>
        <p:spPr>
          <a:xfrm>
            <a:off x="6578339" y="3077663"/>
            <a:ext cx="18759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en-US" altLang="ko-KR" sz="1000" dirty="0"/>
              <a:t>PC</a:t>
            </a: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en-US" altLang="ko-KR" sz="1000" dirty="0"/>
              <a:t>RC</a:t>
            </a:r>
          </a:p>
          <a:p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en-US" altLang="ko-KR" sz="1000" dirty="0"/>
              <a:t>ALC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99649-6890-E37F-EFFB-E7DCF34C8D95}"/>
              </a:ext>
            </a:extLst>
          </p:cNvPr>
          <p:cNvSpPr txBox="1"/>
          <p:nvPr/>
        </p:nvSpPr>
        <p:spPr>
          <a:xfrm>
            <a:off x="8936611" y="3077663"/>
            <a:ext cx="187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바닥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벽</a:t>
            </a:r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벽</a:t>
            </a:r>
            <a:r>
              <a:rPr lang="en-US" altLang="ko-KR" sz="1000" dirty="0"/>
              <a:t>2</a:t>
            </a: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지붕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8D847-BCBA-C28C-11F6-2A1D7F013D14}"/>
              </a:ext>
            </a:extLst>
          </p:cNvPr>
          <p:cNvSpPr txBox="1"/>
          <p:nvPr/>
        </p:nvSpPr>
        <p:spPr>
          <a:xfrm>
            <a:off x="3255389" y="964620"/>
            <a:ext cx="568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&lt;Input:</a:t>
            </a:r>
            <a:r>
              <a:rPr lang="ko-KR" altLang="en-US" sz="4800" b="1" dirty="0"/>
              <a:t>설계정보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E98BF-B1E5-4861-B088-BB409E331A32}"/>
              </a:ext>
            </a:extLst>
          </p:cNvPr>
          <p:cNvSpPr txBox="1"/>
          <p:nvPr/>
        </p:nvSpPr>
        <p:spPr>
          <a:xfrm>
            <a:off x="4794504" y="6276335"/>
            <a:ext cx="26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   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/>
              <a:t>     2     3    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5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F708FC-AEE5-2A17-E835-CF5CE9FA570E}"/>
              </a:ext>
            </a:extLst>
          </p:cNvPr>
          <p:cNvSpPr txBox="1"/>
          <p:nvPr/>
        </p:nvSpPr>
        <p:spPr>
          <a:xfrm>
            <a:off x="1501265" y="1212688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공법유형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BB0A2-5B7E-5E9C-DC19-3F18DE8B6C1B}"/>
              </a:ext>
            </a:extLst>
          </p:cNvPr>
          <p:cNvSpPr txBox="1"/>
          <p:nvPr/>
        </p:nvSpPr>
        <p:spPr>
          <a:xfrm>
            <a:off x="4367670" y="1212688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작업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F84B1-C676-BE5C-B855-8EF273C9FEE2}"/>
              </a:ext>
            </a:extLst>
          </p:cNvPr>
          <p:cNvSpPr txBox="1"/>
          <p:nvPr/>
        </p:nvSpPr>
        <p:spPr>
          <a:xfrm>
            <a:off x="4367670" y="1778296"/>
            <a:ext cx="187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자재반입 및 적재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방수면 처리</a:t>
            </a:r>
            <a:endParaRPr lang="en-US" altLang="ko-KR" sz="1000" dirty="0"/>
          </a:p>
          <a:p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방수작업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/>
              <a:t>보호 및 마감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55DFF-5906-9256-4AEA-80576663F6F6}"/>
              </a:ext>
            </a:extLst>
          </p:cNvPr>
          <p:cNvSpPr txBox="1"/>
          <p:nvPr/>
        </p:nvSpPr>
        <p:spPr>
          <a:xfrm>
            <a:off x="1501265" y="1805005"/>
            <a:ext cx="212103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맑은 고딕" panose="020B0503020000020004" pitchFamily="50" charset="-127"/>
              <a:buChar char="▣"/>
            </a:pPr>
            <a:r>
              <a:rPr lang="ko-KR" altLang="en-US" sz="1050" dirty="0"/>
              <a:t>아스팔트 방수공사</a:t>
            </a:r>
            <a:br>
              <a:rPr lang="en-US" altLang="ko-KR" sz="1050" dirty="0"/>
            </a:br>
            <a:endParaRPr lang="en-US" altLang="ko-KR" sz="1050" dirty="0"/>
          </a:p>
          <a:p>
            <a:pPr marL="171450" indent="-171450">
              <a:buFont typeface="맑은 고딕" panose="020B0503020000020004" pitchFamily="50" charset="-127"/>
              <a:buChar char="□"/>
            </a:pPr>
            <a:r>
              <a:rPr lang="ko-KR" altLang="en-US" sz="1050" dirty="0"/>
              <a:t>개량 아스팔트 시트 방수공사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 typeface="맑은 고딕" panose="020B0503020000020004" pitchFamily="50" charset="-127"/>
              <a:buChar char="□"/>
            </a:pPr>
            <a:r>
              <a:rPr lang="ko-KR" altLang="en-US" sz="1050" dirty="0"/>
              <a:t>시멘트 모르타르계 방수공사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 typeface="맑은 고딕" panose="020B0503020000020004" pitchFamily="50" charset="-127"/>
              <a:buChar char="□"/>
            </a:pPr>
            <a:r>
              <a:rPr lang="ko-KR" altLang="en-US" sz="1050" dirty="0"/>
              <a:t>도막 방수공사</a:t>
            </a:r>
            <a:endParaRPr lang="en-US" altLang="ko-KR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14B28-8905-8940-7612-623921B31C62}"/>
              </a:ext>
            </a:extLst>
          </p:cNvPr>
          <p:cNvSpPr txBox="1"/>
          <p:nvPr/>
        </p:nvSpPr>
        <p:spPr>
          <a:xfrm>
            <a:off x="6728018" y="1212688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도구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2D055-28EE-EFA6-548B-BDFC67AC867D}"/>
              </a:ext>
            </a:extLst>
          </p:cNvPr>
          <p:cNvSpPr txBox="1"/>
          <p:nvPr/>
        </p:nvSpPr>
        <p:spPr>
          <a:xfrm>
            <a:off x="6728018" y="1778296"/>
            <a:ext cx="18759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롤러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 err="1"/>
              <a:t>말비계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붓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/>
              <a:t>뿜칠기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사다리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솔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/>
              <a:t>용융솥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 err="1"/>
              <a:t>이동식비계틀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 err="1"/>
              <a:t>작업발판</a:t>
            </a: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/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/>
              <a:t>토치</a:t>
            </a:r>
            <a:endParaRPr lang="en-US" altLang="ko-KR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0917B-9DB3-A4D0-D4D2-5575B619AD12}"/>
              </a:ext>
            </a:extLst>
          </p:cNvPr>
          <p:cNvSpPr txBox="1"/>
          <p:nvPr/>
        </p:nvSpPr>
        <p:spPr>
          <a:xfrm>
            <a:off x="9030310" y="1212688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재료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5D4EB-E625-2480-2916-4C046C53C5C3}"/>
              </a:ext>
            </a:extLst>
          </p:cNvPr>
          <p:cNvSpPr txBox="1"/>
          <p:nvPr/>
        </p:nvSpPr>
        <p:spPr>
          <a:xfrm>
            <a:off x="9030310" y="1778296"/>
            <a:ext cx="1875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고무아스팔트계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실링재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방수공사용 아스팔트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프라이머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아스팔트 펠트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스트레치 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구멍뚫린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모래붙은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직조망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아스팔트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누름철물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단열재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절연용 시트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절연용 테이프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□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맑은 고딕" panose="020B0503020000020004" pitchFamily="50" charset="-127"/>
              <a:buChar char="▣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점착 테이프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451FB-B0B8-492A-BF2F-4A936E699CC7}"/>
              </a:ext>
            </a:extLst>
          </p:cNvPr>
          <p:cNvSpPr txBox="1"/>
          <p:nvPr/>
        </p:nvSpPr>
        <p:spPr>
          <a:xfrm>
            <a:off x="4794504" y="6276335"/>
            <a:ext cx="26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    1    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en-US" altLang="ko-KR" dirty="0"/>
              <a:t>     3    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47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6372F3-CC83-4AB2-873D-2BDED1274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09864"/>
              </p:ext>
            </p:extLst>
          </p:nvPr>
        </p:nvGraphicFramePr>
        <p:xfrm>
          <a:off x="1363980" y="1499360"/>
          <a:ext cx="946404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356">
                  <a:extLst>
                    <a:ext uri="{9D8B030D-6E8A-4147-A177-3AD203B41FA5}">
                      <a16:colId xmlns:a16="http://schemas.microsoft.com/office/drawing/2014/main" val="2984943061"/>
                    </a:ext>
                  </a:extLst>
                </a:gridCol>
                <a:gridCol w="3904488">
                  <a:extLst>
                    <a:ext uri="{9D8B030D-6E8A-4147-A177-3AD203B41FA5}">
                      <a16:colId xmlns:a16="http://schemas.microsoft.com/office/drawing/2014/main" val="3718789606"/>
                    </a:ext>
                  </a:extLst>
                </a:gridCol>
                <a:gridCol w="1096526">
                  <a:extLst>
                    <a:ext uri="{9D8B030D-6E8A-4147-A177-3AD203B41FA5}">
                      <a16:colId xmlns:a16="http://schemas.microsoft.com/office/drawing/2014/main" val="2810948901"/>
                    </a:ext>
                  </a:extLst>
                </a:gridCol>
                <a:gridCol w="3138670">
                  <a:extLst>
                    <a:ext uri="{9D8B030D-6E8A-4147-A177-3AD203B41FA5}">
                      <a16:colId xmlns:a16="http://schemas.microsoft.com/office/drawing/2014/main" val="422140258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작업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아스팔트 방수공사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방수작업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9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유해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위험요인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예상 위험 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예상 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개선 대책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11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작업장 주변 </a:t>
                      </a:r>
                      <a:r>
                        <a:rPr lang="ko-KR" altLang="en-US" sz="1100" dirty="0" err="1"/>
                        <a:t>안전난간대</a:t>
                      </a:r>
                      <a:r>
                        <a:rPr lang="ko-KR" altLang="en-US" sz="1100" dirty="0"/>
                        <a:t> 등 방호조치 미실시로 추락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안전난간 설치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안전대</a:t>
                      </a:r>
                      <a:r>
                        <a:rPr lang="ko-KR" altLang="en-US" sz="1100" dirty="0"/>
                        <a:t> 부착설비 설치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안전대</a:t>
                      </a:r>
                      <a:r>
                        <a:rPr lang="ko-KR" altLang="en-US" sz="1100" dirty="0"/>
                        <a:t> 및 부속설비 이상 유무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9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자붕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작업장 주변 정리정돈 미흡으로 </a:t>
                      </a:r>
                      <a:r>
                        <a:rPr lang="ko-KR" altLang="en-US" sz="1100" dirty="0" err="1"/>
                        <a:t>보행중</a:t>
                      </a:r>
                      <a:r>
                        <a:rPr lang="ko-KR" altLang="en-US" sz="1100" dirty="0"/>
                        <a:t> 넘어짐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넘어짐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통로 및 작업장소 주변 정리정돈 감독</a:t>
                      </a: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1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토치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토치 등 화기 사용시 근로자 화상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개인용 보호구 지급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개인용 보호구 착용 감독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작업자 외 작업구역 접근금지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64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방수공사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아스팔아트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인화성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가연성 자재 주변에서 화기 </a:t>
                      </a:r>
                      <a:r>
                        <a:rPr lang="ko-KR" altLang="en-US" sz="1100" dirty="0" err="1"/>
                        <a:t>사용중</a:t>
                      </a:r>
                      <a:r>
                        <a:rPr lang="ko-KR" altLang="en-US" sz="1100" dirty="0"/>
                        <a:t> 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인화성 물질 주변 화기사용 금지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소화기 등 소화설비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6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아스팔트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 err="1"/>
                        <a:t>프라이머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인화성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가연성 자재 주변에서 화기 </a:t>
                      </a:r>
                      <a:r>
                        <a:rPr lang="ko-KR" altLang="en-US" sz="1100" dirty="0" err="1"/>
                        <a:t>사용중</a:t>
                      </a:r>
                      <a:r>
                        <a:rPr lang="ko-KR" altLang="en-US" sz="1100" dirty="0"/>
                        <a:t> 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인화성 물질 주변 화기사용 금지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소화기 등 소화설비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290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사다리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사다리를 이용한 작업장소 이동 중 추락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/>
                        <a:t>작업 전 사다리 상</a:t>
                      </a:r>
                      <a:r>
                        <a:rPr lang="en-US" altLang="ko-KR" sz="1100" dirty="0"/>
                        <a:t>·</a:t>
                      </a:r>
                      <a:r>
                        <a:rPr lang="ko-KR" altLang="en-US" sz="1100" dirty="0"/>
                        <a:t>하부 고정</a:t>
                      </a: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6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용융 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용융솥</a:t>
                      </a:r>
                      <a:r>
                        <a:rPr lang="ko-KR" altLang="en-US" sz="1100" dirty="0"/>
                        <a:t> 사용시 가스 누출로 인한 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 소화기 등 소화설비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082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용융 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용융솥</a:t>
                      </a:r>
                      <a:r>
                        <a:rPr lang="ko-KR" altLang="en-US" sz="1100" dirty="0"/>
                        <a:t> 사용시 근로자 화상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  </a:t>
                      </a:r>
                      <a:r>
                        <a:rPr lang="ko-KR" altLang="en-US" sz="1100"/>
                        <a:t>작업자 </a:t>
                      </a:r>
                      <a:r>
                        <a:rPr lang="ko-KR" altLang="en-US" sz="1100" dirty="0"/>
                        <a:t>외 작업구역 접근 금지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36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뿜칠기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뿜칠기</a:t>
                      </a:r>
                      <a:r>
                        <a:rPr lang="ko-KR" altLang="en-US" sz="1100" dirty="0"/>
                        <a:t> 사용시 분사에 의한 안구 손상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안구손상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개인용보호구 지급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개인용 보호구 착용 감독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작업자 외 작업구역 접근금지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72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5C53BF-27CE-4309-B850-37CA735CA557}"/>
              </a:ext>
            </a:extLst>
          </p:cNvPr>
          <p:cNvSpPr txBox="1"/>
          <p:nvPr/>
        </p:nvSpPr>
        <p:spPr>
          <a:xfrm>
            <a:off x="2148114" y="421095"/>
            <a:ext cx="789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&lt;Output:</a:t>
            </a:r>
            <a:r>
              <a:rPr lang="ko-KR" altLang="en-US" sz="4800" b="1" dirty="0"/>
              <a:t>체크리스트 항목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DFFAC-B6E3-4553-B46B-6E55E8E7E392}"/>
              </a:ext>
            </a:extLst>
          </p:cNvPr>
          <p:cNvSpPr txBox="1"/>
          <p:nvPr/>
        </p:nvSpPr>
        <p:spPr>
          <a:xfrm>
            <a:off x="4794504" y="6276335"/>
            <a:ext cx="26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    1     2    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ko-KR" dirty="0"/>
              <a:t>    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57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303</Words>
  <Application>Microsoft Office PowerPoint</Application>
  <PresentationFormat>와이드스크린</PresentationFormat>
  <Paragraphs>145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황성연</dc:creator>
  <cp:lastModifiedBy>TH11395</cp:lastModifiedBy>
  <cp:revision>6</cp:revision>
  <dcterms:created xsi:type="dcterms:W3CDTF">2023-10-10T01:35:38Z</dcterms:created>
  <dcterms:modified xsi:type="dcterms:W3CDTF">2023-10-12T13:29:29Z</dcterms:modified>
</cp:coreProperties>
</file>