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8" r:id="rId5"/>
    <p:sldId id="299" r:id="rId6"/>
    <p:sldId id="289" r:id="rId7"/>
    <p:sldId id="300" r:id="rId8"/>
    <p:sldId id="301" r:id="rId9"/>
    <p:sldId id="303" r:id="rId10"/>
    <p:sldId id="302" r:id="rId11"/>
    <p:sldId id="304" r:id="rId12"/>
    <p:sldId id="305" r:id="rId13"/>
    <p:sldId id="290" r:id="rId14"/>
    <p:sldId id="292" r:id="rId15"/>
    <p:sldId id="306" r:id="rId16"/>
    <p:sldId id="307" r:id="rId17"/>
    <p:sldId id="30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D17611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03.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상수와 형 변환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표기법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109E53-03C9-4624-B0A0-9A3BB21056A2}"/>
              </a:ext>
            </a:extLst>
          </p:cNvPr>
          <p:cNvSpPr/>
          <p:nvPr/>
        </p:nvSpPr>
        <p:spPr>
          <a:xfrm>
            <a:off x="1249803" y="2466126"/>
            <a:ext cx="6614038" cy="125983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165C34-4364-4D38-B7D7-B9E7886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4" y="2527344"/>
            <a:ext cx="6462419" cy="11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부울형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상수와 문자형 상수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B6DC11-E04E-459B-A55A-2A2D8FD569A7}"/>
              </a:ext>
            </a:extLst>
          </p:cNvPr>
          <p:cNvSpPr/>
          <p:nvPr/>
        </p:nvSpPr>
        <p:spPr>
          <a:xfrm>
            <a:off x="1343244" y="2465914"/>
            <a:ext cx="2300288" cy="58042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101231-0E96-4641-80E6-3E15DB65F1EC}"/>
              </a:ext>
            </a:extLst>
          </p:cNvPr>
          <p:cNvSpPr/>
          <p:nvPr/>
        </p:nvSpPr>
        <p:spPr>
          <a:xfrm>
            <a:off x="1343244" y="4259614"/>
            <a:ext cx="3425704" cy="658665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54489C-A457-4654-9393-73ABE3F7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84" y="2523343"/>
            <a:ext cx="2162175" cy="466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09E4F7-AD90-4606-BDA6-732DC843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16" y="4332859"/>
            <a:ext cx="3286125" cy="5143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4BE8B-EB6D-4451-AC99-F7AC54603793}"/>
              </a:ext>
            </a:extLst>
          </p:cNvPr>
          <p:cNvSpPr/>
          <p:nvPr/>
        </p:nvSpPr>
        <p:spPr>
          <a:xfrm>
            <a:off x="1343244" y="3063313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부울형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상수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1695ED-FD3F-4AE0-810F-8F3356148F2E}"/>
              </a:ext>
            </a:extLst>
          </p:cNvPr>
          <p:cNvSpPr/>
          <p:nvPr/>
        </p:nvSpPr>
        <p:spPr>
          <a:xfrm>
            <a:off x="1343244" y="4991524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문자형 상수</a:t>
            </a:r>
          </a:p>
        </p:txBody>
      </p:sp>
    </p:spTree>
    <p:extLst>
      <p:ext uri="{BB962C8B-B14F-4D97-AF65-F5344CB8AC3E}">
        <p14:creationId xmlns:p14="http://schemas.microsoft.com/office/powerpoint/2010/main" val="5687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이스케이프 시퀀스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(escape sequences)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34414A-10BE-4DB9-9CF2-CF2079DC7A49}"/>
              </a:ext>
            </a:extLst>
          </p:cNvPr>
          <p:cNvSpPr/>
          <p:nvPr/>
        </p:nvSpPr>
        <p:spPr>
          <a:xfrm>
            <a:off x="1244767" y="2166424"/>
            <a:ext cx="5141965" cy="3080993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3EAF9-7287-4CA5-9604-2029D489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52" y="2288095"/>
            <a:ext cx="4894240" cy="28181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CC8C5-2537-40FA-B0BE-93A3152C4AE8}"/>
              </a:ext>
            </a:extLst>
          </p:cNvPr>
          <p:cNvSpPr/>
          <p:nvPr/>
        </p:nvSpPr>
        <p:spPr>
          <a:xfrm>
            <a:off x="1244765" y="5318268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화면상의 어떠한 상황 또는 상태를 표현하기 위해 약속된 문자 </a:t>
            </a:r>
          </a:p>
        </p:txBody>
      </p:sp>
    </p:spTree>
    <p:extLst>
      <p:ext uri="{BB962C8B-B14F-4D97-AF65-F5344CB8AC3E}">
        <p14:creationId xmlns:p14="http://schemas.microsoft.com/office/powerpoint/2010/main" val="42185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이스케이프 시퀀스의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0530C-DF9F-4F46-9955-F80B3D88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52165"/>
            <a:ext cx="8943975" cy="300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B2A73C-A902-4674-BA08-FF57D476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3" y="3049742"/>
            <a:ext cx="6819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03-2. </a:t>
            </a:r>
            <a:r>
              <a:rPr lang="ko-KR" altLang="en-US" sz="4000">
                <a:solidFill>
                  <a:schemeClr val="tx2"/>
                </a:solidFill>
              </a:rPr>
              <a:t>형 변환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0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자료형 변환의 의미와 필요한 이유는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EF47DD-DDA3-4AE7-9B4A-BA378F1C7A88}"/>
              </a:ext>
            </a:extLst>
          </p:cNvPr>
          <p:cNvSpPr/>
          <p:nvPr/>
        </p:nvSpPr>
        <p:spPr>
          <a:xfrm>
            <a:off x="1193531" y="2266122"/>
            <a:ext cx="4345877" cy="189346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CA43B-2099-4B67-BD44-B25B2CD7B1E3}"/>
              </a:ext>
            </a:extLst>
          </p:cNvPr>
          <p:cNvSpPr/>
          <p:nvPr/>
        </p:nvSpPr>
        <p:spPr>
          <a:xfrm>
            <a:off x="1259792" y="2338999"/>
            <a:ext cx="421335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num1 = 50;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num2 = 3147483647L;</a:t>
            </a:r>
          </a:p>
          <a:p>
            <a:pPr>
              <a:lnSpc>
                <a:spcPct val="20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System.out.println(num1 + num2);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FC7E61-8332-41EE-A10A-26DBD0C2B073}"/>
              </a:ext>
            </a:extLst>
          </p:cNvPr>
          <p:cNvSpPr/>
          <p:nvPr/>
        </p:nvSpPr>
        <p:spPr>
          <a:xfrm>
            <a:off x="1153775" y="4600064"/>
            <a:ext cx="9103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/>
              <a:t>두 피연산자의 자료형이 일치해야 동일한 방법을 적용하여 연산을 진행할 수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>
                <a:latin typeface="+mj-ea"/>
              </a:rPr>
              <a:t>피연산자의 자료형이 일치하지 않을 때 형</a:t>
            </a:r>
            <a:r>
              <a:rPr lang="en-US" altLang="ko-KR" dirty="0">
                <a:latin typeface="+mj-ea"/>
              </a:rPr>
              <a:t>(Type)</a:t>
            </a:r>
            <a:r>
              <a:rPr lang="ko-KR" altLang="en-US" dirty="0">
                <a:latin typeface="+mj-ea"/>
              </a:rPr>
              <a:t>의 변환을 통해 일치를 시키야 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21C55-BC3B-4877-9247-4A457FB4A5F1}"/>
              </a:ext>
            </a:extLst>
          </p:cNvPr>
          <p:cNvSpPr/>
          <p:nvPr/>
        </p:nvSpPr>
        <p:spPr>
          <a:xfrm>
            <a:off x="3560815" y="4040317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num1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 저장된 값이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long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형으로 형 변환 된다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(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자동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 변환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33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자동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(Implicit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A3660D9-6709-4B8E-91DE-60DBDA44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84" y="2214320"/>
            <a:ext cx="6360207" cy="13944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BF3AB26-A981-43FA-9995-3759E6781B78}"/>
              </a:ext>
            </a:extLst>
          </p:cNvPr>
          <p:cNvSpPr/>
          <p:nvPr/>
        </p:nvSpPr>
        <p:spPr>
          <a:xfrm>
            <a:off x="1193532" y="4122304"/>
            <a:ext cx="9623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자료형의 크기가 큰 방향으로 형 변환이 일어난다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자료형의 크기에 상관없이 정수 자료형보다 실수 자료형이 우선한다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double num1 = 30;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System.out.println(59L + 34.5);</a:t>
            </a:r>
            <a:r>
              <a:rPr lang="en-US" altLang="ko-KR" dirty="0">
                <a:latin typeface="+mn-ea"/>
              </a:rPr>
              <a:t>   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9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명시적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(Explicit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1CE22F-323F-45EA-A980-C6B3F4E72B78}"/>
              </a:ext>
            </a:extLst>
          </p:cNvPr>
          <p:cNvSpPr/>
          <p:nvPr/>
        </p:nvSpPr>
        <p:spPr>
          <a:xfrm>
            <a:off x="1193532" y="2875809"/>
            <a:ext cx="36170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double pi = 3.1415;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wholeNumber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pi;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DEE988-E890-4EF1-ABFD-BFDE438D2440}"/>
              </a:ext>
            </a:extLst>
          </p:cNvPr>
          <p:cNvSpPr/>
          <p:nvPr/>
        </p:nvSpPr>
        <p:spPr>
          <a:xfrm>
            <a:off x="1193532" y="2140318"/>
            <a:ext cx="105213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자동 형 변환 규칙에 부합하지는 않지만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형 변환이 필요한 상황이면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명시적 형 변환을 진행한다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D34664-88AF-45E8-B8F0-9EE66D70B724}"/>
              </a:ext>
            </a:extLst>
          </p:cNvPr>
          <p:cNvSpPr/>
          <p:nvPr/>
        </p:nvSpPr>
        <p:spPr>
          <a:xfrm>
            <a:off x="1193532" y="4452595"/>
            <a:ext cx="35250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num1 = 3000000007L;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num2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num1;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BBC500-4608-4C0D-A82E-06249479C441}"/>
              </a:ext>
            </a:extLst>
          </p:cNvPr>
          <p:cNvSpPr/>
          <p:nvPr/>
        </p:nvSpPr>
        <p:spPr>
          <a:xfrm>
            <a:off x="6355252" y="2875809"/>
            <a:ext cx="4299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num1 = 1;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num2 = 2;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short num3 = </a:t>
            </a:r>
            <a:r>
              <a:rPr lang="pt-BR" altLang="ko-KR" dirty="0">
                <a:solidFill>
                  <a:srgbClr val="E1300D"/>
                </a:solidFill>
              </a:rPr>
              <a:t>(short)</a:t>
            </a:r>
            <a:r>
              <a:rPr lang="pt-BR" altLang="ko-KR" dirty="0"/>
              <a:t>(num1 + num2);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67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03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03-1. </a:t>
            </a:r>
            <a:r>
              <a:rPr lang="ko-KR" altLang="en-US" sz="4000" dirty="0">
                <a:solidFill>
                  <a:schemeClr val="tx2"/>
                </a:solidFill>
              </a:rPr>
              <a:t>상수</a:t>
            </a:r>
            <a:r>
              <a:rPr lang="en-US" altLang="ko-KR" sz="4000" dirty="0">
                <a:solidFill>
                  <a:schemeClr val="tx2"/>
                </a:solidFill>
              </a:rPr>
              <a:t>(Constants)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565705-3ABA-42E1-B7C5-D68DBA0DBF50}"/>
              </a:ext>
            </a:extLst>
          </p:cNvPr>
          <p:cNvSpPr/>
          <p:nvPr/>
        </p:nvSpPr>
        <p:spPr>
          <a:xfrm>
            <a:off x="7103165" y="4174436"/>
            <a:ext cx="3008244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자바의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일반적인 상수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딱 한 번만 할당할 수 있으면 그것은 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번 할당된 값은 변경이 불가능하다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붙어있는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상수 선언의 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                         </a:t>
            </a:r>
            <a:r>
              <a:rPr lang="en-US" altLang="ko-KR" sz="2000" dirty="0">
                <a:solidFill>
                  <a:srgbClr val="E1300D"/>
                </a:solidFill>
              </a:rPr>
              <a:t>final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MAX_SIZE = 100;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상수의 이름은 모두 대문자로 짓는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이름이 둘 이상의 단어로 이뤄질 경우 단어를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언더바로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연결하는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E9274-71CB-4044-96D8-46D0FB3D7A57}"/>
              </a:ext>
            </a:extLst>
          </p:cNvPr>
          <p:cNvSpPr/>
          <p:nvPr/>
        </p:nvSpPr>
        <p:spPr>
          <a:xfrm>
            <a:off x="7103165" y="3209580"/>
            <a:ext cx="448353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 선언의 예 초기화 하지 않으면 딱 한번 초기화 가능하다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상수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CC0E8C-36B1-4D72-921E-23C04395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507275"/>
            <a:ext cx="7439025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4AEBC-1EED-4025-B00C-4C8A6A58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3" y="3458800"/>
            <a:ext cx="5695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(Literals)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에 대한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리터럴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자료형을 기반으로 표현이 되는 상수를 의미한다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int num1 = 5 + 7;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double num2 = 3.3 + 4.5; </a:t>
            </a:r>
          </a:p>
          <a:p>
            <a:pPr defTabSz="914400">
              <a:lnSpc>
                <a:spcPct val="20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정수는 무조건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인식하기로 약속되어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5B3E6A-1BC6-41A9-8E93-016DEB2E1395}"/>
              </a:ext>
            </a:extLst>
          </p:cNvPr>
          <p:cNvSpPr/>
          <p:nvPr/>
        </p:nvSpPr>
        <p:spPr>
          <a:xfrm>
            <a:off x="1245706" y="5287616"/>
            <a:ext cx="5780518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리터럴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표현은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표현으로 대신하는 경우가 많다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정수형 상수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D9F2E-5E95-41F2-83CA-00A8E610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430828"/>
            <a:ext cx="7496175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02680-A0F0-4400-A3C1-A3705869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82" y="928590"/>
            <a:ext cx="56769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long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형 상수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2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 + 3147483648);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 컴파일시 </a:t>
            </a:r>
            <a:r>
              <a:rPr lang="en-US" altLang="ko-KR" dirty="0">
                <a:latin typeface="YDVYMjOStd12"/>
              </a:rPr>
              <a:t>Integer number too large </a:t>
            </a:r>
            <a:r>
              <a:rPr lang="ko-KR" altLang="en-US" dirty="0">
                <a:latin typeface="YDVYMjOStd12"/>
              </a:rPr>
              <a:t>라는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오류 메시지를 전달한다</a:t>
            </a:r>
            <a:r>
              <a:rPr lang="en-US" altLang="ko-KR" dirty="0">
                <a:latin typeface="YDVYMjOStd12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 + 3147483648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ko-KR" altLang="en-US" dirty="0"/>
              <a:t>을 붙여서 </a:t>
            </a:r>
            <a:r>
              <a:rPr lang="en-US" altLang="ko-KR" dirty="0"/>
              <a:t>long</a:t>
            </a:r>
            <a:r>
              <a:rPr lang="ko-KR" altLang="en-US" dirty="0"/>
              <a:t>형 상수로 표현해 달라는 요청을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정수형 상수의 이진수 표현방법과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언더바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삽입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1"/>
            <a:ext cx="7247085" cy="1063035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byte seven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111;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num205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11001101;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</a:t>
            </a:r>
            <a:r>
              <a:rPr lang="en-US" altLang="ko-KR" dirty="0">
                <a:latin typeface="YDVYMjOStd12"/>
              </a:rPr>
              <a:t>0B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0b</a:t>
            </a:r>
            <a:r>
              <a:rPr lang="ko-KR" altLang="en-US" dirty="0">
                <a:latin typeface="YDVYMjOStd12"/>
              </a:rPr>
              <a:t>를 붙여서 이진수 표현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12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34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56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78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90;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원하는 위치에 </a:t>
            </a:r>
            <a:r>
              <a:rPr lang="ko-KR" altLang="en-US" dirty="0" err="1"/>
              <a:t>언더바</a:t>
            </a:r>
            <a:r>
              <a:rPr lang="ko-KR" altLang="en-US" dirty="0"/>
              <a:t> 삽입 가능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268621"/>
            <a:ext cx="7247085" cy="511217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3" y="2291475"/>
            <a:ext cx="75706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 + 2.0004999);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실수는 기본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형임을 명시하기 위해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삽입 가능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실수형 상수를 </a:t>
            </a:r>
            <a:r>
              <a:rPr lang="en-US" altLang="ko-KR" dirty="0"/>
              <a:t>float</a:t>
            </a:r>
            <a:r>
              <a:rPr lang="ko-KR" altLang="en-US" dirty="0"/>
              <a:t>형으로 표현하려면 </a:t>
            </a:r>
            <a:r>
              <a:rPr lang="en-US" altLang="ko-KR" dirty="0"/>
              <a:t>f </a:t>
            </a:r>
            <a:r>
              <a:rPr lang="ko-KR" altLang="en-US" dirty="0"/>
              <a:t>또는 </a:t>
            </a:r>
            <a:r>
              <a:rPr lang="en-US" altLang="ko-KR" dirty="0"/>
              <a:t>F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6244911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</TotalTime>
  <Words>595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YDVYMjOStd12</vt:lpstr>
      <vt:lpstr>휴먼편지체</vt:lpstr>
      <vt:lpstr>Calibri</vt:lpstr>
      <vt:lpstr>Calibri Light</vt:lpstr>
      <vt:lpstr>Consolas</vt:lpstr>
      <vt:lpstr>추억</vt:lpstr>
      <vt:lpstr> 열혈 Java 프로그래밍</vt:lpstr>
      <vt:lpstr>03-1. 상수(Constants)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03-2. 형 변환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user</cp:lastModifiedBy>
  <cp:revision>142</cp:revision>
  <dcterms:created xsi:type="dcterms:W3CDTF">2017-07-09T08:11:09Z</dcterms:created>
  <dcterms:modified xsi:type="dcterms:W3CDTF">2024-07-01T05:52:02Z</dcterms:modified>
</cp:coreProperties>
</file>