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28" r:id="rId4"/>
    <p:sldId id="354" r:id="rId5"/>
    <p:sldId id="356" r:id="rId6"/>
    <p:sldId id="355" r:id="rId7"/>
    <p:sldId id="330" r:id="rId8"/>
    <p:sldId id="357" r:id="rId9"/>
    <p:sldId id="358" r:id="rId10"/>
    <p:sldId id="329" r:id="rId11"/>
    <p:sldId id="359" r:id="rId12"/>
    <p:sldId id="360" r:id="rId13"/>
    <p:sldId id="362" r:id="rId14"/>
    <p:sldId id="331" r:id="rId15"/>
    <p:sldId id="363" r:id="rId16"/>
    <p:sldId id="332" r:id="rId17"/>
    <p:sldId id="364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00D"/>
    <a:srgbClr val="D17611"/>
    <a:srgbClr val="C40000"/>
    <a:srgbClr val="9999FF"/>
    <a:srgbClr val="507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06. </a:t>
            </a:r>
            <a:r>
              <a:rPr lang="ko-KR" altLang="en-US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메소드와 변수의 스코프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가시성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여기서는 저 변수가 보여요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5274FF-9DB6-4C02-A14F-B9DE2C5D0B67}"/>
              </a:ext>
            </a:extLst>
          </p:cNvPr>
          <p:cNvSpPr/>
          <p:nvPr/>
        </p:nvSpPr>
        <p:spPr>
          <a:xfrm>
            <a:off x="1430341" y="2165642"/>
            <a:ext cx="27196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if(...)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int num = 5; 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EF6DF2-FAA4-41BC-BE20-6BFB183FE44B}"/>
              </a:ext>
            </a:extLst>
          </p:cNvPr>
          <p:cNvSpPr/>
          <p:nvPr/>
        </p:nvSpPr>
        <p:spPr>
          <a:xfrm>
            <a:off x="1374069" y="4476762"/>
            <a:ext cx="4815840" cy="1295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dirty="0">
                <a:latin typeface="Consolas" panose="020B0609020204030204" pitchFamily="49" charset="0"/>
              </a:rPr>
              <a:t>for(int num = 1; num &lt; 5; num++)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.... </a:t>
            </a:r>
            <a:endParaRPr lang="ko-KR" altLang="en-US" dirty="0">
              <a:latin typeface="YDVYMjOStd1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1CB9C7-4686-4E01-A20B-41C0A589E416}"/>
              </a:ext>
            </a:extLst>
          </p:cNvPr>
          <p:cNvSpPr/>
          <p:nvPr/>
        </p:nvSpPr>
        <p:spPr>
          <a:xfrm>
            <a:off x="5365279" y="2429242"/>
            <a:ext cx="4942449" cy="1295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public static void </a:t>
            </a:r>
            <a:r>
              <a:rPr lang="en-US" altLang="ko-KR" dirty="0" err="1">
                <a:latin typeface="Consolas" panose="020B0609020204030204" pitchFamily="49" charset="0"/>
              </a:rPr>
              <a:t>myFunc</a:t>
            </a:r>
            <a:r>
              <a:rPr lang="en-US" altLang="ko-KR" dirty="0">
                <a:latin typeface="Consolas" panose="020B0609020204030204" pitchFamily="49" charset="0"/>
              </a:rPr>
              <a:t>(int num)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D6C9D3-05BC-48C5-96DD-0EA36153AC38}"/>
              </a:ext>
            </a:extLst>
          </p:cNvPr>
          <p:cNvSpPr/>
          <p:nvPr/>
        </p:nvSpPr>
        <p:spPr>
          <a:xfrm>
            <a:off x="6465577" y="4212473"/>
            <a:ext cx="3769896" cy="1736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int num2 = 33;</a:t>
            </a:r>
          </a:p>
          <a:p>
            <a:pPr>
              <a:lnSpc>
                <a:spcPts val="26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num2++;</a:t>
            </a:r>
          </a:p>
          <a:p>
            <a:pPr>
              <a:lnSpc>
                <a:spcPts val="26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System.out.println(num2);</a:t>
            </a:r>
          </a:p>
          <a:p>
            <a:pPr>
              <a:lnSpc>
                <a:spcPts val="2600"/>
              </a:lnSpc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DD53D1-A95A-4947-9FA7-471FAF05558A}"/>
              </a:ext>
            </a:extLst>
          </p:cNvPr>
          <p:cNvSpPr/>
          <p:nvPr/>
        </p:nvSpPr>
        <p:spPr>
          <a:xfrm>
            <a:off x="1265987" y="2109510"/>
            <a:ext cx="3514853" cy="1863322"/>
          </a:xfrm>
          <a:prstGeom prst="rect">
            <a:avLst/>
          </a:prstGeom>
          <a:noFill/>
          <a:ln w="38100">
            <a:solidFill>
              <a:srgbClr val="D17611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8FA631-BFBA-46AC-88CA-51EB32CA6CC7}"/>
              </a:ext>
            </a:extLst>
          </p:cNvPr>
          <p:cNvSpPr/>
          <p:nvPr/>
        </p:nvSpPr>
        <p:spPr>
          <a:xfrm>
            <a:off x="5071769" y="2109510"/>
            <a:ext cx="5473199" cy="1863322"/>
          </a:xfrm>
          <a:prstGeom prst="rect">
            <a:avLst/>
          </a:prstGeom>
          <a:noFill/>
          <a:ln w="38100">
            <a:solidFill>
              <a:srgbClr val="D17611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7B3EF71-8AD4-4B7E-8792-3D7CC9A30185}"/>
              </a:ext>
            </a:extLst>
          </p:cNvPr>
          <p:cNvSpPr/>
          <p:nvPr/>
        </p:nvSpPr>
        <p:spPr>
          <a:xfrm>
            <a:off x="1260537" y="4221913"/>
            <a:ext cx="4757299" cy="1863322"/>
          </a:xfrm>
          <a:prstGeom prst="rect">
            <a:avLst/>
          </a:prstGeom>
          <a:noFill/>
          <a:ln w="38100">
            <a:solidFill>
              <a:srgbClr val="D17611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012652-7825-4C32-9E9E-F273DAA34E6A}"/>
              </a:ext>
            </a:extLst>
          </p:cNvPr>
          <p:cNvSpPr/>
          <p:nvPr/>
        </p:nvSpPr>
        <p:spPr>
          <a:xfrm>
            <a:off x="6303441" y="4187863"/>
            <a:ext cx="4241528" cy="1863322"/>
          </a:xfrm>
          <a:prstGeom prst="rect">
            <a:avLst/>
          </a:prstGeom>
          <a:noFill/>
          <a:ln w="38100">
            <a:solidFill>
              <a:srgbClr val="D17611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B7871C-1BE7-4382-B226-99939B81EC60}"/>
              </a:ext>
            </a:extLst>
          </p:cNvPr>
          <p:cNvSpPr/>
          <p:nvPr/>
        </p:nvSpPr>
        <p:spPr>
          <a:xfrm>
            <a:off x="2684564" y="3012578"/>
            <a:ext cx="159288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지역변수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num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9760F9-0299-4494-B112-4B62744CF0E7}"/>
              </a:ext>
            </a:extLst>
          </p:cNvPr>
          <p:cNvSpPr/>
          <p:nvPr/>
        </p:nvSpPr>
        <p:spPr>
          <a:xfrm>
            <a:off x="8367641" y="2118812"/>
            <a:ext cx="159288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매개변수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num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D9E8DB-A30A-4D10-87C8-42788BBDB24B}"/>
              </a:ext>
            </a:extLst>
          </p:cNvPr>
          <p:cNvSpPr/>
          <p:nvPr/>
        </p:nvSpPr>
        <p:spPr>
          <a:xfrm>
            <a:off x="6175709" y="3261697"/>
            <a:ext cx="434691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지역변수의 범주에 포함되는 매개변수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AC73B3-80E7-4E32-BC1B-129BCE7A1BD0}"/>
              </a:ext>
            </a:extLst>
          </p:cNvPr>
          <p:cNvSpPr/>
          <p:nvPr/>
        </p:nvSpPr>
        <p:spPr>
          <a:xfrm>
            <a:off x="2719827" y="5078612"/>
            <a:ext cx="23519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for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문 내에서 유효한 지역변수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num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0411453-3ADE-43A9-A16F-D71273848449}"/>
              </a:ext>
            </a:extLst>
          </p:cNvPr>
          <p:cNvSpPr/>
          <p:nvPr/>
        </p:nvSpPr>
        <p:spPr>
          <a:xfrm>
            <a:off x="6754905" y="4221913"/>
            <a:ext cx="409127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속한 </a:t>
            </a:r>
            <a:r>
              <a:rPr lang="ko-KR" altLang="en-US">
                <a:solidFill>
                  <a:srgbClr val="0070C0"/>
                </a:solidFill>
                <a:latin typeface="YDVYMjOStd125"/>
              </a:rPr>
              <a:t>영역을 벗어나면 지역변수 소멸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910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지역변수 선언의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ED3CEE-C616-4908-BAB9-1BAB61225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97" y="246429"/>
            <a:ext cx="6296025" cy="46482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ED9D0F-9E36-4F68-9426-D82EEB74BC52}"/>
              </a:ext>
            </a:extLst>
          </p:cNvPr>
          <p:cNvSpPr/>
          <p:nvPr/>
        </p:nvSpPr>
        <p:spPr>
          <a:xfrm>
            <a:off x="791035" y="185107"/>
            <a:ext cx="6383487" cy="4718118"/>
          </a:xfrm>
          <a:prstGeom prst="rect">
            <a:avLst/>
          </a:prstGeom>
          <a:noFill/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BF50D9-E1AB-4557-9BF4-D550BC593630}"/>
              </a:ext>
            </a:extLst>
          </p:cNvPr>
          <p:cNvSpPr/>
          <p:nvPr/>
        </p:nvSpPr>
        <p:spPr>
          <a:xfrm>
            <a:off x="1236872" y="1183009"/>
            <a:ext cx="5248334" cy="1419514"/>
          </a:xfrm>
          <a:prstGeom prst="rect">
            <a:avLst/>
          </a:prstGeom>
          <a:noFill/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9E5E6B-5313-43FF-9889-3883E0147E9A}"/>
              </a:ext>
            </a:extLst>
          </p:cNvPr>
          <p:cNvSpPr/>
          <p:nvPr/>
        </p:nvSpPr>
        <p:spPr>
          <a:xfrm>
            <a:off x="1236871" y="2656058"/>
            <a:ext cx="5248335" cy="1419514"/>
          </a:xfrm>
          <a:prstGeom prst="rect">
            <a:avLst/>
          </a:prstGeom>
          <a:noFill/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C09C85-A60E-49E2-9154-3C8842905804}"/>
              </a:ext>
            </a:extLst>
          </p:cNvPr>
          <p:cNvSpPr/>
          <p:nvPr/>
        </p:nvSpPr>
        <p:spPr>
          <a:xfrm>
            <a:off x="6270949" y="246429"/>
            <a:ext cx="93170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영역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C48C80-3D1F-42E0-8C08-6A836479D13D}"/>
              </a:ext>
            </a:extLst>
          </p:cNvPr>
          <p:cNvSpPr/>
          <p:nvPr/>
        </p:nvSpPr>
        <p:spPr>
          <a:xfrm>
            <a:off x="5640959" y="2117118"/>
            <a:ext cx="93170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영역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2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DB18AE-8D70-4783-92ED-821F56A93D71}"/>
              </a:ext>
            </a:extLst>
          </p:cNvPr>
          <p:cNvSpPr/>
          <p:nvPr/>
        </p:nvSpPr>
        <p:spPr>
          <a:xfrm>
            <a:off x="5653500" y="3588198"/>
            <a:ext cx="93170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영역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8EA7D8-7776-411D-922C-C4B2D44BBC29}"/>
              </a:ext>
            </a:extLst>
          </p:cNvPr>
          <p:cNvSpPr/>
          <p:nvPr/>
        </p:nvSpPr>
        <p:spPr>
          <a:xfrm>
            <a:off x="7174523" y="1480692"/>
            <a:ext cx="4811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YDVYMjOStd125"/>
              </a:rPr>
              <a:t>같은 영역 내에서 동일 이름의 변수 선언 불가</a:t>
            </a:r>
            <a:endParaRPr lang="en-US" altLang="ko-KR" dirty="0">
              <a:latin typeface="YDVYMjOStd125"/>
            </a:endParaRPr>
          </a:p>
        </p:txBody>
      </p:sp>
    </p:spTree>
    <p:extLst>
      <p:ext uri="{BB962C8B-B14F-4D97-AF65-F5344CB8AC3E}">
        <p14:creationId xmlns:p14="http://schemas.microsoft.com/office/powerpoint/2010/main" val="24156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06-3. </a:t>
            </a:r>
            <a:r>
              <a:rPr lang="ko-KR" altLang="en-US" sz="4400" dirty="0">
                <a:solidFill>
                  <a:schemeClr val="tx2"/>
                </a:solidFill>
              </a:rPr>
              <a:t>메소드의 재귀 호출</a:t>
            </a:r>
          </a:p>
        </p:txBody>
      </p:sp>
    </p:spTree>
    <p:extLst>
      <p:ext uri="{BB962C8B-B14F-4D97-AF65-F5344CB8AC3E}">
        <p14:creationId xmlns:p14="http://schemas.microsoft.com/office/powerpoint/2010/main" val="399976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수학적 측면에서의 재귀적인 사고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63FF09-4D59-4C15-B587-96D6A7F6D862}"/>
              </a:ext>
            </a:extLst>
          </p:cNvPr>
          <p:cNvSpPr/>
          <p:nvPr/>
        </p:nvSpPr>
        <p:spPr>
          <a:xfrm>
            <a:off x="1306075" y="2733532"/>
            <a:ext cx="349112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5! = 5 × 4 × 3 × 2 × 1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4! = 4 × 3 × 2 × 1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3! = 3 × 2 × 1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2! = 2 × 1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1! = 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7AECFC-897A-49CA-97F6-064BF6EABEAE}"/>
              </a:ext>
            </a:extLst>
          </p:cNvPr>
          <p:cNvSpPr/>
          <p:nvPr/>
        </p:nvSpPr>
        <p:spPr>
          <a:xfrm>
            <a:off x="5893990" y="2695968"/>
            <a:ext cx="228365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5! = 5 × 4!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4! = 4 × 3!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3! = 3 × 2!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2! = 2 × 1!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1! = 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E46AE5-6878-48D7-9B89-752F74860A7C}"/>
              </a:ext>
            </a:extLst>
          </p:cNvPr>
          <p:cNvSpPr/>
          <p:nvPr/>
        </p:nvSpPr>
        <p:spPr>
          <a:xfrm>
            <a:off x="1193532" y="2691329"/>
            <a:ext cx="3631936" cy="2494342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A840CD-DFB6-4F32-8AFD-87E70A1237C5}"/>
              </a:ext>
            </a:extLst>
          </p:cNvPr>
          <p:cNvSpPr/>
          <p:nvPr/>
        </p:nvSpPr>
        <p:spPr>
          <a:xfrm>
            <a:off x="5678410" y="2691329"/>
            <a:ext cx="2115090" cy="2494342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0FB28AA-8901-4479-B254-5A69447D5291}"/>
              </a:ext>
            </a:extLst>
          </p:cNvPr>
          <p:cNvSpPr/>
          <p:nvPr/>
        </p:nvSpPr>
        <p:spPr>
          <a:xfrm>
            <a:off x="5026732" y="3614827"/>
            <a:ext cx="478302" cy="52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9BE3005-1B49-4165-A9FA-8A3C39787F88}"/>
              </a:ext>
            </a:extLst>
          </p:cNvPr>
          <p:cNvSpPr/>
          <p:nvPr/>
        </p:nvSpPr>
        <p:spPr>
          <a:xfrm>
            <a:off x="7957623" y="3614826"/>
            <a:ext cx="478302" cy="52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6A97EC-946F-4655-9C04-93B79EE25BB3}"/>
              </a:ext>
            </a:extLst>
          </p:cNvPr>
          <p:cNvSpPr/>
          <p:nvPr/>
        </p:nvSpPr>
        <p:spPr>
          <a:xfrm>
            <a:off x="8590053" y="3442753"/>
            <a:ext cx="2537490" cy="816161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B83688-AEE3-4E7D-8079-32E02B5A8BBC}"/>
              </a:ext>
            </a:extLst>
          </p:cNvPr>
          <p:cNvSpPr/>
          <p:nvPr/>
        </p:nvSpPr>
        <p:spPr>
          <a:xfrm>
            <a:off x="8688894" y="3526942"/>
            <a:ext cx="2283655" cy="50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n! = n × (n-1)!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20D7A1-0559-497C-9596-6CD569B9C986}"/>
              </a:ext>
            </a:extLst>
          </p:cNvPr>
          <p:cNvSpPr/>
          <p:nvPr/>
        </p:nvSpPr>
        <p:spPr>
          <a:xfrm>
            <a:off x="8219845" y="4438422"/>
            <a:ext cx="3702398" cy="878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YDVYMjOStd125"/>
              </a:rPr>
              <a:t>이 문장을 코드로 그대로 옮기도록 </a:t>
            </a:r>
            <a:endParaRPr lang="en-US" altLang="ko-KR" dirty="0">
              <a:latin typeface="YDVYMjOStd125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5"/>
              </a:rPr>
              <a:t>돕는 것이 재귀 메소드의 정의</a:t>
            </a:r>
            <a:endParaRPr lang="en-US" altLang="ko-KR" dirty="0">
              <a:latin typeface="YDVYMjOStd125"/>
            </a:endParaRPr>
          </a:p>
        </p:txBody>
      </p:sp>
    </p:spTree>
    <p:extLst>
      <p:ext uri="{BB962C8B-B14F-4D97-AF65-F5344CB8AC3E}">
        <p14:creationId xmlns:p14="http://schemas.microsoft.com/office/powerpoint/2010/main" val="451695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재귀의 함수식 정의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751BB3-17CD-4FFB-B028-75D8CA37A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882" y="2976583"/>
            <a:ext cx="4226408" cy="169388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BB5A0D-EC5D-4C7E-AE7B-CE94E4695F6B}"/>
              </a:ext>
            </a:extLst>
          </p:cNvPr>
          <p:cNvSpPr/>
          <p:nvPr/>
        </p:nvSpPr>
        <p:spPr>
          <a:xfrm>
            <a:off x="1409112" y="2663683"/>
            <a:ext cx="228365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5! = 5 × 4!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4! = 4 × 3!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3! = 3 × 2!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2! = 2 × 1!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</a:rPr>
              <a:t>1! = 1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45DD0D-8C86-4B0C-814F-2C0C2D69B0FB}"/>
              </a:ext>
            </a:extLst>
          </p:cNvPr>
          <p:cNvSpPr/>
          <p:nvPr/>
        </p:nvSpPr>
        <p:spPr>
          <a:xfrm>
            <a:off x="1193532" y="2659044"/>
            <a:ext cx="2115090" cy="2494342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095C864A-5A98-474A-8256-5F88990A6965}"/>
              </a:ext>
            </a:extLst>
          </p:cNvPr>
          <p:cNvSpPr/>
          <p:nvPr/>
        </p:nvSpPr>
        <p:spPr>
          <a:xfrm>
            <a:off x="4091173" y="3645962"/>
            <a:ext cx="478302" cy="52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288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함수식 기반의 메소드 정의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F3CC50-9B53-45A9-9B7B-9F0F84D4D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2" y="2297282"/>
            <a:ext cx="92392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32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팩토리얼 구현의 예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09ECAD-33B1-4737-9534-5F874D9F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308487"/>
            <a:ext cx="8915400" cy="4286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2E44FD-38D8-4BB0-BA94-5A6DC9799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792" y="4121580"/>
            <a:ext cx="68008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58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5" name="Straight Connector 8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7" name="Rectangle 8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BFBBC1-8DA8-40F1-96DD-46EF8F8D0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85" y="285527"/>
            <a:ext cx="4911675" cy="6286945"/>
          </a:xfrm>
          <a:prstGeom prst="rect">
            <a:avLst/>
          </a:prstGeom>
        </p:spPr>
      </p:pic>
      <p:sp>
        <p:nvSpPr>
          <p:cNvPr id="89" name="Rectangle 8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8096885" y="640080"/>
            <a:ext cx="3659246" cy="2926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ko-KR" altLang="en-US" sz="4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메소드의 </a:t>
            </a:r>
            <a:endParaRPr lang="en-US" altLang="ko-KR" sz="40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150000"/>
              </a:lnSpc>
              <a:spcBef>
                <a:spcPct val="0"/>
              </a:spcBef>
            </a:pPr>
            <a:r>
              <a:rPr lang="ko-KR" altLang="en-US" sz="4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재귀 호출 흐름</a:t>
            </a:r>
            <a:endParaRPr lang="en-US" altLang="ko-KR" sz="40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97266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06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06-1. </a:t>
            </a:r>
            <a:br>
              <a:rPr lang="en-US" altLang="ko-KR" sz="4000" dirty="0">
                <a:solidFill>
                  <a:schemeClr val="tx2"/>
                </a:solidFill>
              </a:rPr>
            </a:br>
            <a:r>
              <a:rPr lang="ko-KR" altLang="en-US" sz="3300" dirty="0">
                <a:solidFill>
                  <a:schemeClr val="tx2"/>
                </a:solidFill>
              </a:rPr>
              <a:t>메소드에 대한 이해와 메소드의 정의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main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메소드에 대해서 우리가 아는 것과 모르는 것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C7EA5D-AFD2-4104-8629-B4C67ABA5265}"/>
              </a:ext>
            </a:extLst>
          </p:cNvPr>
          <p:cNvSpPr/>
          <p:nvPr/>
        </p:nvSpPr>
        <p:spPr>
          <a:xfrm>
            <a:off x="1221667" y="2740809"/>
            <a:ext cx="6597116" cy="2106399"/>
          </a:xfrm>
          <a:prstGeom prst="rect">
            <a:avLst/>
          </a:prstGeom>
          <a:noFill/>
          <a:ln w="38100">
            <a:solidFill>
              <a:srgbClr val="D17611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3066E6-396D-429B-9DFE-A4DEDB49D57A}"/>
              </a:ext>
            </a:extLst>
          </p:cNvPr>
          <p:cNvSpPr/>
          <p:nvPr/>
        </p:nvSpPr>
        <p:spPr>
          <a:xfrm>
            <a:off x="1413906" y="2766295"/>
            <a:ext cx="6524146" cy="205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 int num1 = 5;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 int num2 = 7;</a:t>
            </a:r>
          </a:p>
          <a:p>
            <a:pPr>
              <a:lnSpc>
                <a:spcPct val="150000"/>
              </a:lnSpc>
            </a:pPr>
            <a:r>
              <a:rPr lang="pt-BR" altLang="ko-KR" sz="1700" dirty="0">
                <a:latin typeface="Consolas" panose="020B0609020204030204" pitchFamily="49" charset="0"/>
              </a:rPr>
              <a:t>   System.out.println("5 + 7 = " + (num1 + num2));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}</a:t>
            </a:r>
            <a:endParaRPr lang="ko-KR" altLang="en-US" sz="17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36F78B-ED44-4EEE-982B-58A30665048B}"/>
              </a:ext>
            </a:extLst>
          </p:cNvPr>
          <p:cNvSpPr/>
          <p:nvPr/>
        </p:nvSpPr>
        <p:spPr>
          <a:xfrm>
            <a:off x="1097280" y="2189341"/>
            <a:ext cx="8452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YDVYMjOStd125"/>
              </a:rPr>
              <a:t>메소드의 이름이 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main</a:t>
            </a:r>
            <a:r>
              <a:rPr lang="ko-KR" altLang="en-US" dirty="0">
                <a:latin typeface="YDVYMjOStd125"/>
              </a:rPr>
              <a:t>이고 중괄호 내 문장들이 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순차적으로 실행</a:t>
            </a:r>
            <a:r>
              <a:rPr lang="ko-KR" altLang="en-US" dirty="0">
                <a:latin typeface="YDVYMjOStd125"/>
              </a:rPr>
              <a:t>된다는 사실은 안다</a:t>
            </a:r>
            <a:r>
              <a:rPr lang="en-US" altLang="ko-KR" dirty="0">
                <a:latin typeface="YDVYMjOStd125"/>
              </a:rPr>
              <a:t>.</a:t>
            </a:r>
          </a:p>
          <a:p>
            <a:endParaRPr lang="en-US" altLang="ko-KR" dirty="0">
              <a:latin typeface="YDVYMjOStd125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7314CD-7380-4E11-88C7-3A1C709B5303}"/>
              </a:ext>
            </a:extLst>
          </p:cNvPr>
          <p:cNvSpPr/>
          <p:nvPr/>
        </p:nvSpPr>
        <p:spPr>
          <a:xfrm>
            <a:off x="1193532" y="4900594"/>
            <a:ext cx="9962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YDVYMjOStd125"/>
              </a:rPr>
              <a:t>public, static, void</a:t>
            </a:r>
            <a:r>
              <a:rPr lang="ko-KR" altLang="en-US" sz="1600" dirty="0">
                <a:latin typeface="YDVYMjOStd125"/>
              </a:rPr>
              <a:t> 선언이 의미하는 바는</a:t>
            </a:r>
            <a:r>
              <a:rPr lang="en-US" altLang="ko-KR" sz="1600" dirty="0">
                <a:latin typeface="YDVYMjOStd125"/>
              </a:rPr>
              <a:t>?   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YDVYMjOStd125"/>
              </a:rPr>
              <a:t>메소드 이름이 </a:t>
            </a:r>
            <a:r>
              <a:rPr lang="en-US" altLang="ko-KR" sz="1600" dirty="0">
                <a:latin typeface="YDVYMjOStd125"/>
              </a:rPr>
              <a:t>main</a:t>
            </a:r>
            <a:r>
              <a:rPr lang="ko-KR" altLang="en-US" sz="1600" dirty="0">
                <a:latin typeface="YDVYMjOStd125"/>
              </a:rPr>
              <a:t>인 이유는</a:t>
            </a:r>
            <a:r>
              <a:rPr lang="en-US" altLang="ko-KR" sz="1600" dirty="0">
                <a:latin typeface="YDVYMjOStd125"/>
              </a:rPr>
              <a:t>?     </a:t>
            </a: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자바에서 정한 규칙</a:t>
            </a:r>
            <a:r>
              <a:rPr lang="en-US" altLang="ko-KR" sz="1600" dirty="0">
                <a:solidFill>
                  <a:srgbClr val="0070C0"/>
                </a:solidFill>
                <a:latin typeface="YDVYMjOStd125"/>
              </a:rPr>
              <a:t>:</a:t>
            </a: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 프로그램의 시작은 </a:t>
            </a:r>
            <a:r>
              <a:rPr lang="en-US" altLang="ko-KR" sz="1600" dirty="0">
                <a:solidFill>
                  <a:srgbClr val="0070C0"/>
                </a:solidFill>
                <a:latin typeface="YDVYMjOStd125"/>
              </a:rPr>
              <a:t>main</a:t>
            </a: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에서부터</a:t>
            </a:r>
            <a:r>
              <a:rPr lang="en-US" altLang="ko-KR" sz="1600" dirty="0">
                <a:solidFill>
                  <a:srgbClr val="0070C0"/>
                </a:solidFill>
                <a:latin typeface="YDVYMjOStd125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YDVYMjOStd125"/>
              </a:rPr>
              <a:t>main </a:t>
            </a:r>
            <a:r>
              <a:rPr lang="ko-KR" altLang="en-US" sz="1600" dirty="0">
                <a:latin typeface="YDVYMjOStd125"/>
              </a:rPr>
              <a:t>옆에</a:t>
            </a:r>
            <a:r>
              <a:rPr lang="en-US" altLang="ko-KR" sz="1600" dirty="0">
                <a:latin typeface="YDVYMjOStd125"/>
              </a:rPr>
              <a:t> </a:t>
            </a:r>
            <a:r>
              <a:rPr lang="ko-KR" altLang="en-US" sz="1600" dirty="0">
                <a:latin typeface="YDVYMjOStd125"/>
              </a:rPr>
              <a:t>있는 </a:t>
            </a:r>
            <a:r>
              <a:rPr lang="en-US" altLang="ko-KR" sz="1600" dirty="0">
                <a:latin typeface="YDVYMjOStd125"/>
              </a:rPr>
              <a:t>(String[] args)</a:t>
            </a:r>
            <a:r>
              <a:rPr lang="ko-KR" altLang="en-US" sz="1600" dirty="0">
                <a:latin typeface="YDVYMjOStd125"/>
              </a:rPr>
              <a:t>의 의미는</a:t>
            </a:r>
            <a:r>
              <a:rPr lang="en-US" altLang="ko-KR" sz="1600" dirty="0">
                <a:latin typeface="YDVYMjOStd125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7439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메소드의 정의와 호출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EE9BE4-5BFB-4E00-B0E3-27D665FD2C3D}"/>
              </a:ext>
            </a:extLst>
          </p:cNvPr>
          <p:cNvSpPr/>
          <p:nvPr/>
        </p:nvSpPr>
        <p:spPr>
          <a:xfrm>
            <a:off x="769862" y="622453"/>
            <a:ext cx="6938672" cy="4046424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D1B19A-461E-4714-A8BC-413C5F3F7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52" y="1006909"/>
            <a:ext cx="6749291" cy="342914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134A97-79EE-4EC7-8638-61372613DFD2}"/>
              </a:ext>
            </a:extLst>
          </p:cNvPr>
          <p:cNvSpPr/>
          <p:nvPr/>
        </p:nvSpPr>
        <p:spPr>
          <a:xfrm>
            <a:off x="3373144" y="1515344"/>
            <a:ext cx="3874642" cy="498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// 12</a:t>
            </a:r>
            <a:r>
              <a:rPr lang="ko-KR" altLang="en-US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전달하며 </a:t>
            </a:r>
            <a:r>
              <a:rPr lang="en-US" altLang="ko-KR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hiEveryone </a:t>
            </a:r>
            <a:r>
              <a:rPr lang="ko-KR" altLang="en-US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호출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C783BB-17DB-4551-B5BF-146E6D3A6A4A}"/>
              </a:ext>
            </a:extLst>
          </p:cNvPr>
          <p:cNvSpPr/>
          <p:nvPr/>
        </p:nvSpPr>
        <p:spPr>
          <a:xfrm>
            <a:off x="3361044" y="1647904"/>
            <a:ext cx="3874642" cy="874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// 13</a:t>
            </a:r>
            <a:r>
              <a:rPr lang="ko-KR" altLang="en-US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전달하며 </a:t>
            </a:r>
            <a:r>
              <a:rPr lang="en-US" altLang="ko-KR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hiEveryone </a:t>
            </a:r>
            <a:r>
              <a:rPr lang="ko-KR" altLang="en-US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호출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70F5A1-5C5E-4D93-AF90-830F8D34B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047" y="4194011"/>
            <a:ext cx="6118250" cy="18983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2BDBC8-7A3D-49BE-94B5-CC342AD0BCF3}"/>
              </a:ext>
            </a:extLst>
          </p:cNvPr>
          <p:cNvSpPr/>
          <p:nvPr/>
        </p:nvSpPr>
        <p:spPr>
          <a:xfrm>
            <a:off x="4081087" y="2672944"/>
            <a:ext cx="3580101" cy="494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매개변수가 하나인 메소드의 정의</a:t>
            </a:r>
          </a:p>
        </p:txBody>
      </p:sp>
    </p:spTree>
    <p:extLst>
      <p:ext uri="{BB962C8B-B14F-4D97-AF65-F5344CB8AC3E}">
        <p14:creationId xmlns:p14="http://schemas.microsoft.com/office/powerpoint/2010/main" val="82400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메소드의 호출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5CF456-BA47-4BF6-9B7A-54F20AE07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72" y="2227512"/>
            <a:ext cx="8187567" cy="211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8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매개변수 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0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개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, 2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개인 메소드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832C3E-9DB5-481A-95FD-400CDEAB7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07" y="540886"/>
            <a:ext cx="6871350" cy="428861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EE9BE4-5BFB-4E00-B0E3-27D665FD2C3D}"/>
              </a:ext>
            </a:extLst>
          </p:cNvPr>
          <p:cNvSpPr/>
          <p:nvPr/>
        </p:nvSpPr>
        <p:spPr>
          <a:xfrm>
            <a:off x="721085" y="437321"/>
            <a:ext cx="6938672" cy="4465903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1E26A7-DAF2-49D2-8309-FA7F78783304}"/>
              </a:ext>
            </a:extLst>
          </p:cNvPr>
          <p:cNvSpPr/>
          <p:nvPr/>
        </p:nvSpPr>
        <p:spPr>
          <a:xfrm>
            <a:off x="4224082" y="2027765"/>
            <a:ext cx="3580101" cy="494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매개변수가 둘인 메소드의 정의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71E34F-F989-4E31-8421-F3730BE03698}"/>
              </a:ext>
            </a:extLst>
          </p:cNvPr>
          <p:cNvSpPr/>
          <p:nvPr/>
        </p:nvSpPr>
        <p:spPr>
          <a:xfrm>
            <a:off x="4224082" y="3485485"/>
            <a:ext cx="3168110" cy="494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매개변수가 없는 메소드의 정의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61B53D-DF05-4E14-AFCC-C617CF19A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368" y="4550229"/>
            <a:ext cx="56959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8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값을 반환하는 메소드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165974-C6CE-4F6E-84C7-A32211558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16" y="492615"/>
            <a:ext cx="6810375" cy="41719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ADC99E0-3496-4911-AD1B-D9D2427C54CD}"/>
              </a:ext>
            </a:extLst>
          </p:cNvPr>
          <p:cNvSpPr/>
          <p:nvPr/>
        </p:nvSpPr>
        <p:spPr>
          <a:xfrm>
            <a:off x="2357255" y="464480"/>
            <a:ext cx="506030" cy="323310"/>
          </a:xfrm>
          <a:prstGeom prst="rect">
            <a:avLst/>
          </a:prstGeom>
          <a:noFill/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94C45F-FE77-470B-B7C9-7DA6919AD41C}"/>
              </a:ext>
            </a:extLst>
          </p:cNvPr>
          <p:cNvSpPr/>
          <p:nvPr/>
        </p:nvSpPr>
        <p:spPr>
          <a:xfrm>
            <a:off x="2357255" y="2389871"/>
            <a:ext cx="463826" cy="276011"/>
          </a:xfrm>
          <a:prstGeom prst="rect">
            <a:avLst/>
          </a:prstGeom>
          <a:noFill/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034BBD-1C42-47BE-976C-A7A5FD6D0A19}"/>
              </a:ext>
            </a:extLst>
          </p:cNvPr>
          <p:cNvSpPr/>
          <p:nvPr/>
        </p:nvSpPr>
        <p:spPr>
          <a:xfrm>
            <a:off x="2372035" y="3721040"/>
            <a:ext cx="694721" cy="343853"/>
          </a:xfrm>
          <a:prstGeom prst="rect">
            <a:avLst/>
          </a:prstGeom>
          <a:noFill/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F2C8AA-F9D1-44C4-9B2E-8657C1F78F45}"/>
              </a:ext>
            </a:extLst>
          </p:cNvPr>
          <p:cNvSpPr/>
          <p:nvPr/>
        </p:nvSpPr>
        <p:spPr>
          <a:xfrm>
            <a:off x="721085" y="244139"/>
            <a:ext cx="6956906" cy="4659086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9A5C82-BAC2-4D3B-8493-538F1B415B3E}"/>
              </a:ext>
            </a:extLst>
          </p:cNvPr>
          <p:cNvSpPr/>
          <p:nvPr/>
        </p:nvSpPr>
        <p:spPr>
          <a:xfrm>
            <a:off x="2830298" y="89207"/>
            <a:ext cx="3580101" cy="494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void: </a:t>
            </a:r>
            <a:r>
              <a:rPr lang="ko-KR" altLang="en-US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값을 반환하지 않음을 의미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F6EEF2-ACFB-4F89-A19E-1961AED3B096}"/>
              </a:ext>
            </a:extLst>
          </p:cNvPr>
          <p:cNvSpPr/>
          <p:nvPr/>
        </p:nvSpPr>
        <p:spPr>
          <a:xfrm>
            <a:off x="1514842" y="3096607"/>
            <a:ext cx="3580101" cy="494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return: </a:t>
            </a:r>
            <a:r>
              <a:rPr lang="ko-KR" altLang="en-US" sz="1600" dirty="0">
                <a:solidFill>
                  <a:srgbClr val="E1300D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값의 반환을 명령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27BADD1-6143-4E9F-907C-A70E63018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968" y="4554407"/>
            <a:ext cx="68103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0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return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의 두 가지 의미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F2C8AA-F9D1-44C4-9B2E-8657C1F78F45}"/>
              </a:ext>
            </a:extLst>
          </p:cNvPr>
          <p:cNvSpPr/>
          <p:nvPr/>
        </p:nvSpPr>
        <p:spPr>
          <a:xfrm>
            <a:off x="721085" y="562707"/>
            <a:ext cx="6481573" cy="3976635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68986A-0559-49DE-8A55-AA652524F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07" y="798740"/>
            <a:ext cx="5772150" cy="36480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EC2F7F7-A1CF-4A26-A64E-DCB07EAE2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297" y="4357497"/>
            <a:ext cx="6848475" cy="160972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FD920F-43DE-48AE-AE92-4747ABC4AFC1}"/>
              </a:ext>
            </a:extLst>
          </p:cNvPr>
          <p:cNvSpPr/>
          <p:nvPr/>
        </p:nvSpPr>
        <p:spPr>
          <a:xfrm>
            <a:off x="1753055" y="3237498"/>
            <a:ext cx="891671" cy="343853"/>
          </a:xfrm>
          <a:prstGeom prst="rect">
            <a:avLst/>
          </a:prstGeom>
          <a:noFill/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FF22BA-48F6-456F-8C2A-13C9A757E2D6}"/>
              </a:ext>
            </a:extLst>
          </p:cNvPr>
          <p:cNvSpPr/>
          <p:nvPr/>
        </p:nvSpPr>
        <p:spPr>
          <a:xfrm>
            <a:off x="6254207" y="1300623"/>
            <a:ext cx="4251683" cy="8781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YDVYMjOStd125"/>
              </a:rPr>
              <a:t>메소드를 호출한 영역으로 값을 반환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5"/>
              </a:rPr>
              <a:t>메소드의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14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06-2. </a:t>
            </a:r>
            <a:r>
              <a:rPr lang="ko-KR" altLang="en-US" sz="4400" dirty="0">
                <a:solidFill>
                  <a:schemeClr val="tx2"/>
                </a:solidFill>
              </a:rPr>
              <a:t>변수의 스코프</a:t>
            </a:r>
          </a:p>
        </p:txBody>
      </p:sp>
    </p:spTree>
    <p:extLst>
      <p:ext uri="{BB962C8B-B14F-4D97-AF65-F5344CB8AC3E}">
        <p14:creationId xmlns:p14="http://schemas.microsoft.com/office/powerpoint/2010/main" val="299437126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2197</TotalTime>
  <Words>425</Words>
  <Application>Microsoft Office PowerPoint</Application>
  <PresentationFormat>와이드스크린</PresentationFormat>
  <Paragraphs>80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YDVYMjOStd12</vt:lpstr>
      <vt:lpstr>YDVYMjOStd125</vt:lpstr>
      <vt:lpstr>맑은 고딕</vt:lpstr>
      <vt:lpstr>맑은 고딕 Semilight</vt:lpstr>
      <vt:lpstr>Calibri</vt:lpstr>
      <vt:lpstr>Calibri Light</vt:lpstr>
      <vt:lpstr>Consolas</vt:lpstr>
      <vt:lpstr>추억</vt:lpstr>
      <vt:lpstr> 열혈 Java 프로그래밍</vt:lpstr>
      <vt:lpstr>06-1.  메소드에 대한 이해와 메소드의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06-2. 변수의 스코프</vt:lpstr>
      <vt:lpstr>PowerPoint 프레젠테이션</vt:lpstr>
      <vt:lpstr>PowerPoint 프레젠테이션</vt:lpstr>
      <vt:lpstr>06-3. 메소드의 재귀 호출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341</cp:revision>
  <dcterms:created xsi:type="dcterms:W3CDTF">2017-07-09T08:11:09Z</dcterms:created>
  <dcterms:modified xsi:type="dcterms:W3CDTF">2017-07-23T13:07:08Z</dcterms:modified>
</cp:coreProperties>
</file>