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28" r:id="rId4"/>
    <p:sldId id="365" r:id="rId5"/>
    <p:sldId id="366" r:id="rId6"/>
    <p:sldId id="354" r:id="rId7"/>
    <p:sldId id="367" r:id="rId8"/>
    <p:sldId id="356" r:id="rId9"/>
    <p:sldId id="370" r:id="rId10"/>
    <p:sldId id="371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2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000"/>
    <a:srgbClr val="E1300D"/>
    <a:srgbClr val="D17611"/>
    <a:srgbClr val="9999FF"/>
    <a:srgbClr val="507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07. </a:t>
            </a:r>
            <a:r>
              <a:rPr lang="ko-KR" altLang="en-US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클래스와 인스턴스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55396D-875A-4FC3-859A-E50B3B94D8FA}"/>
              </a:ext>
            </a:extLst>
          </p:cNvPr>
          <p:cNvSpPr txBox="1"/>
          <p:nvPr/>
        </p:nvSpPr>
        <p:spPr>
          <a:xfrm>
            <a:off x="1097280" y="286603"/>
            <a:ext cx="6522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참조변수에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null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대입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A3CAD6-51D7-432A-8256-E3C3C3DC5B4B}"/>
              </a:ext>
            </a:extLst>
          </p:cNvPr>
          <p:cNvSpPr/>
          <p:nvPr/>
        </p:nvSpPr>
        <p:spPr>
          <a:xfrm>
            <a:off x="1193531" y="2235101"/>
            <a:ext cx="8189619" cy="1293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1. </a:t>
            </a:r>
            <a:r>
              <a:rPr lang="en-US" altLang="ko-KR" dirty="0" err="1"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latin typeface="Consolas" panose="020B0609020204030204" pitchFamily="49" charset="0"/>
              </a:rPr>
              <a:t> ref = new </a:t>
            </a:r>
            <a:r>
              <a:rPr lang="en-US" altLang="ko-KR" dirty="0" err="1"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2. ....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3. ref = null;   // ref</a:t>
            </a:r>
            <a:r>
              <a:rPr lang="ko-KR" altLang="en-US" dirty="0">
                <a:latin typeface="YDVYMjOStd12"/>
              </a:rPr>
              <a:t>가 참조하는 인스턴스와의 관계를 끊음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1DC634-304B-40BE-BB1F-FE761922EC19}"/>
              </a:ext>
            </a:extLst>
          </p:cNvPr>
          <p:cNvSpPr/>
          <p:nvPr/>
        </p:nvSpPr>
        <p:spPr>
          <a:xfrm>
            <a:off x="3438439" y="4054357"/>
            <a:ext cx="72248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1. </a:t>
            </a:r>
            <a:r>
              <a:rPr lang="en-US" altLang="ko-KR" dirty="0" err="1"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latin typeface="Consolas" panose="020B0609020204030204" pitchFamily="49" charset="0"/>
              </a:rPr>
              <a:t> ref = null;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2. ....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3. if(ref == null)    // ref</a:t>
            </a:r>
            <a:r>
              <a:rPr lang="ko-KR" altLang="en-US" dirty="0">
                <a:latin typeface="YDVYMjOStd12"/>
              </a:rPr>
              <a:t>가 참조하는 인스턴스가 없다면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4. ....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6C1340-9870-456E-85C4-3BF4B798A7EB}"/>
              </a:ext>
            </a:extLst>
          </p:cNvPr>
          <p:cNvSpPr/>
          <p:nvPr/>
        </p:nvSpPr>
        <p:spPr>
          <a:xfrm>
            <a:off x="4794738" y="5281551"/>
            <a:ext cx="4091279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null </a:t>
            </a: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저장 유무에 대한 비교 연산 가능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!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71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07-2.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ko-KR" altLang="en-US" sz="4000" dirty="0">
                <a:solidFill>
                  <a:schemeClr val="tx2"/>
                </a:solidFill>
              </a:rPr>
              <a:t>생성자와 </a:t>
            </a:r>
            <a:r>
              <a:rPr lang="en-US" altLang="ko-KR" sz="4000" dirty="0">
                <a:solidFill>
                  <a:schemeClr val="tx2"/>
                </a:solidFill>
              </a:rPr>
              <a:t>String </a:t>
            </a:r>
            <a:r>
              <a:rPr lang="ko-KR" altLang="en-US" sz="4000" dirty="0">
                <a:solidFill>
                  <a:schemeClr val="tx2"/>
                </a:solidFill>
              </a:rPr>
              <a:t>클래스의 소개</a:t>
            </a:r>
          </a:p>
        </p:txBody>
      </p:sp>
    </p:spTree>
    <p:extLst>
      <p:ext uri="{BB962C8B-B14F-4D97-AF65-F5344CB8AC3E}">
        <p14:creationId xmlns:p14="http://schemas.microsoft.com/office/powerpoint/2010/main" val="171313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4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String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클래스에 대한 첫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210DAE-E782-4083-AEE5-AA6169E238CF}"/>
              </a:ext>
            </a:extLst>
          </p:cNvPr>
          <p:cNvSpPr/>
          <p:nvPr/>
        </p:nvSpPr>
        <p:spPr>
          <a:xfrm>
            <a:off x="1263873" y="2049294"/>
            <a:ext cx="5248334" cy="2825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 str1 = "Happy";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 str2 = "Birthday";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System.out.println(str1 + " " + str2);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printString</a:t>
            </a:r>
            <a:r>
              <a:rPr lang="en-US" altLang="ko-KR" sz="1500" dirty="0">
                <a:latin typeface="Consolas" panose="020B0609020204030204" pitchFamily="49" charset="0"/>
              </a:rPr>
              <a:t>(str1);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printString</a:t>
            </a:r>
            <a:r>
              <a:rPr lang="en-US" altLang="ko-KR" sz="1500" dirty="0">
                <a:latin typeface="Consolas" panose="020B0609020204030204" pitchFamily="49" charset="0"/>
              </a:rPr>
              <a:t>(str2);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241BE29-C40D-433E-A6CC-CC3A3BE28494}"/>
              </a:ext>
            </a:extLst>
          </p:cNvPr>
          <p:cNvSpPr/>
          <p:nvPr/>
        </p:nvSpPr>
        <p:spPr>
          <a:xfrm>
            <a:off x="1193531" y="1906324"/>
            <a:ext cx="5248335" cy="3138652"/>
          </a:xfrm>
          <a:prstGeom prst="rect">
            <a:avLst/>
          </a:prstGeom>
          <a:noFill/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4D66DB-CB31-46FC-B416-85C717B9551E}"/>
              </a:ext>
            </a:extLst>
          </p:cNvPr>
          <p:cNvSpPr/>
          <p:nvPr/>
        </p:nvSpPr>
        <p:spPr>
          <a:xfrm>
            <a:off x="5011230" y="3914471"/>
            <a:ext cx="5989706" cy="1315828"/>
          </a:xfrm>
          <a:prstGeom prst="rect">
            <a:avLst/>
          </a:prstGeom>
          <a:solidFill>
            <a:schemeClr val="bg1"/>
          </a:solidFill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E059C3-0344-479F-A2A3-A302619BCB77}"/>
              </a:ext>
            </a:extLst>
          </p:cNvPr>
          <p:cNvSpPr/>
          <p:nvPr/>
        </p:nvSpPr>
        <p:spPr>
          <a:xfrm>
            <a:off x="5166944" y="4007671"/>
            <a:ext cx="529150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</a:t>
            </a:r>
            <a:r>
              <a:rPr lang="en-US" altLang="ko-KR" sz="1500" dirty="0" err="1">
                <a:latin typeface="Consolas" panose="020B0609020204030204" pitchFamily="49" charset="0"/>
              </a:rPr>
              <a:t>printString</a:t>
            </a:r>
            <a:r>
              <a:rPr lang="en-US" altLang="ko-KR" sz="1500" dirty="0">
                <a:latin typeface="Consolas" panose="020B0609020204030204" pitchFamily="49" charset="0"/>
              </a:rPr>
              <a:t>(String str)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System.out.print(str);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8997F4-C943-4595-A13B-89DE4AB5E0BF}"/>
              </a:ext>
            </a:extLst>
          </p:cNvPr>
          <p:cNvSpPr/>
          <p:nvPr/>
        </p:nvSpPr>
        <p:spPr>
          <a:xfrm>
            <a:off x="1137259" y="5291642"/>
            <a:ext cx="8107680" cy="878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YDVYMjOStd125"/>
              </a:rPr>
              <a:t>문자열을 메소드의 인자로 전달할 수 있다</a:t>
            </a:r>
            <a:r>
              <a:rPr lang="en-US" altLang="ko-KR" dirty="0">
                <a:latin typeface="YDVYMjOStd125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5"/>
              </a:rPr>
              <a:t>매개변수로 </a:t>
            </a:r>
            <a:r>
              <a:rPr lang="en-US" altLang="ko-KR" dirty="0">
                <a:latin typeface="YDVYMjOStd125"/>
              </a:rPr>
              <a:t>String</a:t>
            </a:r>
            <a:r>
              <a:rPr lang="ko-KR" altLang="en-US" dirty="0">
                <a:latin typeface="YDVYMjOStd125"/>
              </a:rPr>
              <a:t>형 참조변수를 선언하여 문자열을 인자로 전달받을 수 있다</a:t>
            </a:r>
            <a:r>
              <a:rPr lang="en-US" altLang="ko-KR" dirty="0">
                <a:latin typeface="YDVYMjOStd125"/>
              </a:rPr>
              <a:t>.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8FE92A-6DE3-43A6-9A9B-1E811C040944}"/>
              </a:ext>
            </a:extLst>
          </p:cNvPr>
          <p:cNvSpPr/>
          <p:nvPr/>
        </p:nvSpPr>
        <p:spPr>
          <a:xfrm>
            <a:off x="6665779" y="2129506"/>
            <a:ext cx="43351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YDVYMjOStd125"/>
              </a:rPr>
              <a:t>코드상에서의 문자열 표현은</a:t>
            </a:r>
            <a:endParaRPr lang="en-US" altLang="ko-KR" dirty="0">
              <a:latin typeface="YDVYMjOStd125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YDVYMjOStd125"/>
              </a:rPr>
              <a:t> </a:t>
            </a:r>
            <a:r>
              <a:rPr lang="en-US" altLang="ko-KR" dirty="0">
                <a:latin typeface="YDVYMjOStd125"/>
              </a:rPr>
              <a:t>String </a:t>
            </a:r>
            <a:r>
              <a:rPr lang="ko-KR" altLang="en-US" dirty="0">
                <a:latin typeface="YDVYMjOStd125"/>
              </a:rPr>
              <a:t>인스턴스의 생성으로 이어진다</a:t>
            </a:r>
            <a:r>
              <a:rPr lang="en-US" altLang="ko-KR" dirty="0">
                <a:latin typeface="YDVYMjOStd125"/>
              </a:rPr>
              <a:t>.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44897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143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클래스 정의 모델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인스턴스 구분에 필요한 정보를 갖게 하자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3DAD65-5E29-4755-AFB9-886E8FCA4DF6}"/>
              </a:ext>
            </a:extLst>
          </p:cNvPr>
          <p:cNvSpPr/>
          <p:nvPr/>
        </p:nvSpPr>
        <p:spPr>
          <a:xfrm>
            <a:off x="1193532" y="2151496"/>
            <a:ext cx="5221336" cy="2227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balance = 0;    // </a:t>
            </a:r>
            <a:r>
              <a:rPr lang="ko-KR" altLang="en-US" sz="1500" dirty="0">
                <a:latin typeface="YDVYMjOStd12"/>
              </a:rPr>
              <a:t>예금 잔액</a:t>
            </a:r>
            <a:endParaRPr lang="en-US" altLang="ko-KR" sz="1500" dirty="0">
              <a:latin typeface="YDVYMjOStd12"/>
            </a:endParaRP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int deposit(int amount) {...}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int withdraw(int amount) {...}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int </a:t>
            </a:r>
            <a:r>
              <a:rPr lang="en-US" altLang="ko-KR" sz="1500" dirty="0" err="1">
                <a:latin typeface="Consolas" panose="020B0609020204030204" pitchFamily="49" charset="0"/>
              </a:rPr>
              <a:t>checkMyBalance</a:t>
            </a:r>
            <a:r>
              <a:rPr lang="en-US" altLang="ko-KR" sz="1500" dirty="0">
                <a:latin typeface="Consolas" panose="020B0609020204030204" pitchFamily="49" charset="0"/>
              </a:rPr>
              <a:t>() {...}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6D0CC1-9EB3-40F8-9379-FFB072ECF792}"/>
              </a:ext>
            </a:extLst>
          </p:cNvPr>
          <p:cNvSpPr/>
          <p:nvPr/>
        </p:nvSpPr>
        <p:spPr>
          <a:xfrm>
            <a:off x="6233284" y="2151010"/>
            <a:ext cx="52213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accNumber</a:t>
            </a:r>
            <a:r>
              <a:rPr lang="en-US" altLang="ko-KR" sz="1500" dirty="0">
                <a:latin typeface="Consolas" panose="020B0609020204030204" pitchFamily="49" charset="0"/>
              </a:rPr>
              <a:t>;    // </a:t>
            </a:r>
            <a:r>
              <a:rPr lang="ko-KR" altLang="en-US" sz="1500" dirty="0">
                <a:latin typeface="YDVYMjOStd12"/>
              </a:rPr>
              <a:t>계좌번호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ssNumber</a:t>
            </a:r>
            <a:r>
              <a:rPr lang="en-US" altLang="ko-KR" sz="1500" dirty="0">
                <a:latin typeface="Consolas" panose="020B0609020204030204" pitchFamily="49" charset="0"/>
              </a:rPr>
              <a:t>;     // </a:t>
            </a:r>
            <a:r>
              <a:rPr lang="ko-KR" altLang="en-US" sz="1500" dirty="0">
                <a:latin typeface="YDVYMjOStd12"/>
              </a:rPr>
              <a:t>주민번호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balance = 0;    // </a:t>
            </a:r>
            <a:r>
              <a:rPr lang="ko-KR" altLang="en-US" sz="1500" dirty="0">
                <a:latin typeface="YDVYMjOStd12"/>
              </a:rPr>
              <a:t>예금 잔액</a:t>
            </a:r>
            <a:endParaRPr lang="en-US" altLang="ko-KR" sz="1500" dirty="0">
              <a:latin typeface="YDVYMjOStd12"/>
            </a:endParaRP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int deposit(int amount) {...}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int withdraw(int amount) {...}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int </a:t>
            </a:r>
            <a:r>
              <a:rPr lang="en-US" altLang="ko-KR" sz="1500" dirty="0" err="1">
                <a:latin typeface="Consolas" panose="020B0609020204030204" pitchFamily="49" charset="0"/>
              </a:rPr>
              <a:t>checkMyBalance</a:t>
            </a:r>
            <a:r>
              <a:rPr lang="en-US" altLang="ko-KR" sz="1500" dirty="0">
                <a:latin typeface="Consolas" panose="020B0609020204030204" pitchFamily="49" charset="0"/>
              </a:rPr>
              <a:t>() {...}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3C52674-C313-4F3D-8EA4-4DBFF7F8CAA1}"/>
              </a:ext>
            </a:extLst>
          </p:cNvPr>
          <p:cNvCxnSpPr>
            <a:cxnSpLocks/>
          </p:cNvCxnSpPr>
          <p:nvPr/>
        </p:nvCxnSpPr>
        <p:spPr>
          <a:xfrm>
            <a:off x="5988792" y="2296614"/>
            <a:ext cx="0" cy="271671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66C0B6-267B-4972-867F-3E8FF91AB6A2}"/>
              </a:ext>
            </a:extLst>
          </p:cNvPr>
          <p:cNvSpPr/>
          <p:nvPr/>
        </p:nvSpPr>
        <p:spPr>
          <a:xfrm>
            <a:off x="6414868" y="5194546"/>
            <a:ext cx="4091279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좋은 클래스 정의 후보</a:t>
            </a:r>
            <a:r>
              <a:rPr lang="en-US" altLang="ko-KR" dirty="0">
                <a:solidFill>
                  <a:srgbClr val="0070C0"/>
                </a:solidFill>
                <a:latin typeface="YDVYMjOStd125"/>
              </a:rPr>
              <a:t>!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51C848-32E0-4DCB-88D1-CEE0EC972767}"/>
              </a:ext>
            </a:extLst>
          </p:cNvPr>
          <p:cNvSpPr/>
          <p:nvPr/>
        </p:nvSpPr>
        <p:spPr>
          <a:xfrm>
            <a:off x="1193532" y="5173065"/>
            <a:ext cx="409127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DVYMjOStd125"/>
              </a:rPr>
              <a:t>문제 있는 클래스 정의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B3E462D-27AD-4313-858C-9107EC135B7C}"/>
              </a:ext>
            </a:extLst>
          </p:cNvPr>
          <p:cNvCxnSpPr/>
          <p:nvPr/>
        </p:nvCxnSpPr>
        <p:spPr>
          <a:xfrm>
            <a:off x="1193532" y="1871005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812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162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좋은 클래스 정의 후보를 위한 초기화 메소드</a:t>
            </a:r>
            <a:r>
              <a:rPr lang="en-US" altLang="ko-KR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!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1DE9F03-564E-48AA-9479-C993B6FB67CF}"/>
              </a:ext>
            </a:extLst>
          </p:cNvPr>
          <p:cNvCxnSpPr/>
          <p:nvPr/>
        </p:nvCxnSpPr>
        <p:spPr>
          <a:xfrm>
            <a:off x="1193531" y="144897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6F8BAD-147D-44E0-983C-D5EF7E69C87D}"/>
              </a:ext>
            </a:extLst>
          </p:cNvPr>
          <p:cNvSpPr/>
          <p:nvPr/>
        </p:nvSpPr>
        <p:spPr>
          <a:xfrm>
            <a:off x="1193531" y="1610476"/>
            <a:ext cx="7275220" cy="3457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 </a:t>
            </a:r>
            <a:r>
              <a:rPr lang="en-US" altLang="ko-KR" sz="1500" dirty="0" err="1">
                <a:latin typeface="Consolas" panose="020B0609020204030204" pitchFamily="49" charset="0"/>
              </a:rPr>
              <a:t>accNumber</a:t>
            </a:r>
            <a:r>
              <a:rPr lang="en-US" altLang="ko-KR" sz="1500" dirty="0">
                <a:latin typeface="Consolas" panose="020B0609020204030204" pitchFamily="49" charset="0"/>
              </a:rPr>
              <a:t>;   // </a:t>
            </a:r>
            <a:r>
              <a:rPr lang="ko-KR" altLang="en-US" sz="1500" dirty="0">
                <a:latin typeface="YDVYMjOStd12"/>
              </a:rPr>
              <a:t>계좌번호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 </a:t>
            </a:r>
            <a:r>
              <a:rPr lang="en-US" altLang="ko-KR" sz="1500" dirty="0" err="1">
                <a:latin typeface="Consolas" panose="020B0609020204030204" pitchFamily="49" charset="0"/>
              </a:rPr>
              <a:t>ssNumber</a:t>
            </a:r>
            <a:r>
              <a:rPr lang="en-US" altLang="ko-KR" sz="1500" dirty="0">
                <a:latin typeface="Consolas" panose="020B0609020204030204" pitchFamily="49" charset="0"/>
              </a:rPr>
              <a:t>;    // </a:t>
            </a:r>
            <a:r>
              <a:rPr lang="ko-KR" altLang="en-US" sz="1500" dirty="0">
                <a:latin typeface="YDVYMjOStd12"/>
              </a:rPr>
              <a:t>주민번호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balance = 0;    // </a:t>
            </a:r>
            <a:r>
              <a:rPr lang="ko-KR" altLang="en-US" sz="1500" dirty="0">
                <a:latin typeface="YDVYMjOStd12"/>
              </a:rPr>
              <a:t>예금 잔액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</a:t>
            </a:r>
            <a:r>
              <a:rPr lang="en-US" altLang="ko-KR" sz="1500" dirty="0" err="1">
                <a:latin typeface="Consolas" panose="020B0609020204030204" pitchFamily="49" charset="0"/>
              </a:rPr>
              <a:t>initAccount</a:t>
            </a:r>
            <a:r>
              <a:rPr lang="en-US" altLang="ko-KR" sz="1500" dirty="0">
                <a:latin typeface="Consolas" panose="020B0609020204030204" pitchFamily="49" charset="0"/>
              </a:rPr>
              <a:t>(String </a:t>
            </a:r>
            <a:r>
              <a:rPr lang="en-US" altLang="ko-KR" sz="1500" dirty="0" err="1">
                <a:latin typeface="Consolas" panose="020B0609020204030204" pitchFamily="49" charset="0"/>
              </a:rPr>
              <a:t>acc</a:t>
            </a:r>
            <a:r>
              <a:rPr lang="en-US" altLang="ko-KR" sz="1500" dirty="0">
                <a:latin typeface="Consolas" panose="020B0609020204030204" pitchFamily="49" charset="0"/>
              </a:rPr>
              <a:t>, String </a:t>
            </a:r>
            <a:r>
              <a:rPr lang="en-US" altLang="ko-KR" sz="1500" dirty="0" err="1">
                <a:latin typeface="Consolas" panose="020B0609020204030204" pitchFamily="49" charset="0"/>
              </a:rPr>
              <a:t>ss</a:t>
            </a:r>
            <a:r>
              <a:rPr lang="en-US" altLang="ko-KR" sz="1500" dirty="0">
                <a:latin typeface="Consolas" panose="020B0609020204030204" pitchFamily="49" charset="0"/>
              </a:rPr>
              <a:t>, int </a:t>
            </a:r>
            <a:r>
              <a:rPr lang="en-US" altLang="ko-KR" sz="1500" dirty="0" err="1">
                <a:latin typeface="Consolas" panose="020B0609020204030204" pitchFamily="49" charset="0"/>
              </a:rPr>
              <a:t>bal</a:t>
            </a:r>
            <a:r>
              <a:rPr lang="en-US" altLang="ko-KR" sz="15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accNumber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acc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ssNumber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ss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balance = </a:t>
            </a:r>
            <a:r>
              <a:rPr lang="en-US" altLang="ko-KR" sz="1500" dirty="0" err="1">
                <a:latin typeface="Consolas" panose="020B0609020204030204" pitchFamily="49" charset="0"/>
              </a:rPr>
              <a:t>bal</a:t>
            </a:r>
            <a:r>
              <a:rPr lang="en-US" altLang="ko-KR" sz="1500" dirty="0">
                <a:latin typeface="Consolas" panose="020B0609020204030204" pitchFamily="49" charset="0"/>
              </a:rPr>
              <a:t>; // </a:t>
            </a:r>
            <a:r>
              <a:rPr lang="ko-KR" altLang="en-US" sz="1500" dirty="0">
                <a:latin typeface="YDVYMjOStd12"/>
              </a:rPr>
              <a:t>계좌 개설 시 예금액으로 초기화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B466BF-07DA-4171-8E36-E6D1EB6D4336}"/>
              </a:ext>
            </a:extLst>
          </p:cNvPr>
          <p:cNvSpPr/>
          <p:nvPr/>
        </p:nvSpPr>
        <p:spPr>
          <a:xfrm>
            <a:off x="1438036" y="3056341"/>
            <a:ext cx="6397669" cy="1445321"/>
          </a:xfrm>
          <a:prstGeom prst="rect">
            <a:avLst/>
          </a:prstGeom>
          <a:noFill/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282AAE-EF32-4415-97F4-9548F387FAE9}"/>
              </a:ext>
            </a:extLst>
          </p:cNvPr>
          <p:cNvSpPr/>
          <p:nvPr/>
        </p:nvSpPr>
        <p:spPr>
          <a:xfrm>
            <a:off x="5050302" y="2591470"/>
            <a:ext cx="2785403" cy="4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초기화를 위한 메소드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0C7EAA-DB8E-4499-B485-82C893BD89BC}"/>
              </a:ext>
            </a:extLst>
          </p:cNvPr>
          <p:cNvSpPr/>
          <p:nvPr/>
        </p:nvSpPr>
        <p:spPr>
          <a:xfrm>
            <a:off x="3376247" y="4785432"/>
            <a:ext cx="7765366" cy="150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yoon</a:t>
            </a:r>
            <a:r>
              <a:rPr lang="en-US" altLang="ko-KR" sz="1500" dirty="0">
                <a:latin typeface="Consolas" panose="020B0609020204030204" pitchFamily="49" charset="0"/>
              </a:rPr>
              <a:t> = new </a:t>
            </a:r>
            <a:r>
              <a:rPr lang="en-US" altLang="ko-KR" sz="15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latin typeface="Consolas" panose="020B0609020204030204" pitchFamily="49" charset="0"/>
              </a:rPr>
              <a:t>();   // </a:t>
            </a:r>
            <a:r>
              <a:rPr lang="ko-KR" altLang="en-US" sz="1500" dirty="0">
                <a:latin typeface="YDVYMjOStd12"/>
              </a:rPr>
              <a:t>계좌 생성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yoon.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initAccount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("12-34-89", "990990-9090990", 10000);</a:t>
            </a: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YDVYMjOStd12"/>
              </a:rPr>
              <a:t>초기화</a:t>
            </a: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02363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162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초기화 메소드를 대신하는 생성자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1DE9F03-564E-48AA-9479-C993B6FB67CF}"/>
              </a:ext>
            </a:extLst>
          </p:cNvPr>
          <p:cNvCxnSpPr/>
          <p:nvPr/>
        </p:nvCxnSpPr>
        <p:spPr>
          <a:xfrm>
            <a:off x="1193531" y="144897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D46309-0E66-4D5F-B6B1-A8B8976141DC}"/>
              </a:ext>
            </a:extLst>
          </p:cNvPr>
          <p:cNvSpPr/>
          <p:nvPr/>
        </p:nvSpPr>
        <p:spPr>
          <a:xfrm>
            <a:off x="1193531" y="1662389"/>
            <a:ext cx="8048943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 </a:t>
            </a:r>
            <a:r>
              <a:rPr lang="en-US" altLang="ko-KR" sz="1500" dirty="0" err="1">
                <a:latin typeface="Consolas" panose="020B0609020204030204" pitchFamily="49" charset="0"/>
              </a:rPr>
              <a:t>accNumber</a:t>
            </a:r>
            <a:r>
              <a:rPr lang="en-US" altLang="ko-KR" sz="1500" dirty="0">
                <a:latin typeface="Consolas" panose="020B0609020204030204" pitchFamily="49" charset="0"/>
              </a:rPr>
              <a:t>;  // </a:t>
            </a:r>
            <a:r>
              <a:rPr lang="ko-KR" altLang="en-US" sz="1500" dirty="0">
                <a:latin typeface="YDVYMjOStd12"/>
              </a:rPr>
              <a:t>계좌번호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 </a:t>
            </a:r>
            <a:r>
              <a:rPr lang="en-US" altLang="ko-KR" sz="1500" dirty="0" err="1">
                <a:latin typeface="Consolas" panose="020B0609020204030204" pitchFamily="49" charset="0"/>
              </a:rPr>
              <a:t>ssNumber</a:t>
            </a:r>
            <a:r>
              <a:rPr lang="en-US" altLang="ko-KR" sz="1500" dirty="0">
                <a:latin typeface="Consolas" panose="020B0609020204030204" pitchFamily="49" charset="0"/>
              </a:rPr>
              <a:t>;  // </a:t>
            </a:r>
            <a:r>
              <a:rPr lang="ko-KR" altLang="en-US" sz="1500" dirty="0">
                <a:latin typeface="YDVYMjOStd12"/>
              </a:rPr>
              <a:t>주민번호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balance;   // </a:t>
            </a:r>
            <a:r>
              <a:rPr lang="ko-KR" altLang="en-US" sz="1500" dirty="0">
                <a:latin typeface="YDVYMjOStd12"/>
              </a:rPr>
              <a:t>예금 잔액</a:t>
            </a:r>
          </a:p>
          <a:p>
            <a:pPr>
              <a:lnSpc>
                <a:spcPts val="23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</a:t>
            </a:r>
            <a:r>
              <a:rPr lang="en-US" altLang="ko-KR" sz="15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latin typeface="Consolas" panose="020B0609020204030204" pitchFamily="49" charset="0"/>
              </a:rPr>
              <a:t>(String </a:t>
            </a:r>
            <a:r>
              <a:rPr lang="en-US" altLang="ko-KR" sz="1500" dirty="0" err="1">
                <a:latin typeface="Consolas" panose="020B0609020204030204" pitchFamily="49" charset="0"/>
              </a:rPr>
              <a:t>acc</a:t>
            </a:r>
            <a:r>
              <a:rPr lang="en-US" altLang="ko-KR" sz="1500" dirty="0">
                <a:latin typeface="Consolas" panose="020B0609020204030204" pitchFamily="49" charset="0"/>
              </a:rPr>
              <a:t>, String </a:t>
            </a:r>
            <a:r>
              <a:rPr lang="en-US" altLang="ko-KR" sz="1500" dirty="0" err="1">
                <a:latin typeface="Consolas" panose="020B0609020204030204" pitchFamily="49" charset="0"/>
              </a:rPr>
              <a:t>ss</a:t>
            </a:r>
            <a:r>
              <a:rPr lang="en-US" altLang="ko-KR" sz="1500" dirty="0">
                <a:latin typeface="Consolas" panose="020B0609020204030204" pitchFamily="49" charset="0"/>
              </a:rPr>
              <a:t>, int </a:t>
            </a:r>
            <a:r>
              <a:rPr lang="en-US" altLang="ko-KR" sz="1500" dirty="0" err="1">
                <a:latin typeface="Consolas" panose="020B0609020204030204" pitchFamily="49" charset="0"/>
              </a:rPr>
              <a:t>bal</a:t>
            </a:r>
            <a:r>
              <a:rPr lang="en-US" altLang="ko-KR" sz="1500" dirty="0">
                <a:latin typeface="Consolas" panose="020B0609020204030204" pitchFamily="49" charset="0"/>
              </a:rPr>
              <a:t>) {   // </a:t>
            </a:r>
            <a:r>
              <a:rPr lang="ko-KR" altLang="en-US" sz="1500" dirty="0">
                <a:latin typeface="YDVYMjOStd12"/>
              </a:rPr>
              <a:t>생성자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accNumber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acc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ssNumber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ss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balance = </a:t>
            </a:r>
            <a:r>
              <a:rPr lang="en-US" altLang="ko-KR" sz="1500" dirty="0" err="1">
                <a:latin typeface="Consolas" panose="020B0609020204030204" pitchFamily="49" charset="0"/>
              </a:rPr>
              <a:t>bal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 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739C3A-5C20-4438-8881-55C4A95EF165}"/>
              </a:ext>
            </a:extLst>
          </p:cNvPr>
          <p:cNvSpPr/>
          <p:nvPr/>
        </p:nvSpPr>
        <p:spPr>
          <a:xfrm>
            <a:off x="1452104" y="3112609"/>
            <a:ext cx="6918173" cy="1600065"/>
          </a:xfrm>
          <a:prstGeom prst="rect">
            <a:avLst/>
          </a:prstGeom>
          <a:noFill/>
          <a:ln w="19050">
            <a:solidFill>
              <a:srgbClr val="E130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E635A2-96CD-4CAE-86A8-A525A3B860D1}"/>
              </a:ext>
            </a:extLst>
          </p:cNvPr>
          <p:cNvSpPr/>
          <p:nvPr/>
        </p:nvSpPr>
        <p:spPr>
          <a:xfrm>
            <a:off x="5763065" y="4251009"/>
            <a:ext cx="27854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YDVYMjOStd125"/>
              </a:rPr>
              <a:t>초기화를 위한 생성자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5BAA59-FF65-4293-B987-35737CD29459}"/>
              </a:ext>
            </a:extLst>
          </p:cNvPr>
          <p:cNvSpPr/>
          <p:nvPr/>
        </p:nvSpPr>
        <p:spPr>
          <a:xfrm>
            <a:off x="3390314" y="5034535"/>
            <a:ext cx="80467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public static void main(String[] args)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BankAccount</a:t>
            </a:r>
            <a:r>
              <a:rPr lang="en-US" altLang="ko-KR" dirty="0"/>
              <a:t> </a:t>
            </a:r>
            <a:r>
              <a:rPr lang="en-US" altLang="ko-KR" dirty="0" err="1"/>
              <a:t>yoon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C00000"/>
                </a:solidFill>
              </a:rPr>
              <a:t>new </a:t>
            </a:r>
            <a:r>
              <a:rPr lang="en-US" altLang="ko-KR" dirty="0" err="1">
                <a:solidFill>
                  <a:srgbClr val="C00000"/>
                </a:solidFill>
              </a:rPr>
              <a:t>BankAccount</a:t>
            </a:r>
            <a:r>
              <a:rPr lang="en-US" altLang="ko-KR" dirty="0">
                <a:solidFill>
                  <a:srgbClr val="C00000"/>
                </a:solidFill>
              </a:rPr>
              <a:t>("12-34-89", "990990-9090990", 10000);</a:t>
            </a:r>
          </a:p>
          <a:p>
            <a:r>
              <a:rPr lang="en-US" altLang="ko-KR" dirty="0"/>
              <a:t>       . . . 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5772B6-2376-4BF1-889B-8648765AEA87}"/>
              </a:ext>
            </a:extLst>
          </p:cNvPr>
          <p:cNvSpPr/>
          <p:nvPr/>
        </p:nvSpPr>
        <p:spPr>
          <a:xfrm>
            <a:off x="5500468" y="2278085"/>
            <a:ext cx="6096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C00000"/>
                </a:solidFill>
                <a:latin typeface="YDVYMjOStd125"/>
              </a:rPr>
              <a:t>생성자의 이름은 클래스의 이름과 동일해야 한다</a:t>
            </a:r>
            <a:r>
              <a:rPr lang="en-US" altLang="ko-KR" sz="1700" dirty="0">
                <a:solidFill>
                  <a:srgbClr val="C00000"/>
                </a:solidFill>
                <a:latin typeface="YDVYMjOStd125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C00000"/>
                </a:solidFill>
                <a:latin typeface="YDVYMjOStd125"/>
              </a:rPr>
              <a:t>생성자는 값을 반환하지 않고 반환형도 표시하지 않는다</a:t>
            </a:r>
            <a:r>
              <a:rPr lang="en-US" altLang="ko-KR" sz="1700" dirty="0">
                <a:solidFill>
                  <a:srgbClr val="C00000"/>
                </a:solidFill>
                <a:latin typeface="YDVYMjOStd125"/>
              </a:rPr>
              <a:t>.</a:t>
            </a:r>
            <a:endParaRPr lang="ko-KR" altLang="en-US" sz="17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64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3"/>
            <a:ext cx="10058400" cy="1162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디폴트 생성자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1DE9F03-564E-48AA-9479-C993B6FB67CF}"/>
              </a:ext>
            </a:extLst>
          </p:cNvPr>
          <p:cNvCxnSpPr/>
          <p:nvPr/>
        </p:nvCxnSpPr>
        <p:spPr>
          <a:xfrm>
            <a:off x="1193531" y="144897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908FA7-2A8C-45A2-BB25-EACD5A204B23}"/>
              </a:ext>
            </a:extLst>
          </p:cNvPr>
          <p:cNvSpPr/>
          <p:nvPr/>
        </p:nvSpPr>
        <p:spPr>
          <a:xfrm>
            <a:off x="1097280" y="2025975"/>
            <a:ext cx="9495693" cy="3153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int balance;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() {  // </a:t>
            </a:r>
            <a:r>
              <a:rPr lang="ko-KR" altLang="en-US" dirty="0">
                <a:solidFill>
                  <a:srgbClr val="C00000"/>
                </a:solidFill>
                <a:latin typeface="YDVYMjOStd12"/>
              </a:rPr>
              <a:t>컴파일러에 의해 자동 삽입되는 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00000"/>
                </a:solidFill>
                <a:latin typeface="YDVYMjOStd12"/>
              </a:rPr>
              <a:t>디폴트 생성자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’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      // empty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public int deposit(int amount) {...}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public int withdraw(int amount) {...}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public int </a:t>
            </a:r>
            <a:r>
              <a:rPr lang="en-US" altLang="ko-KR" dirty="0" err="1">
                <a:latin typeface="Consolas" panose="020B0609020204030204" pitchFamily="49" charset="0"/>
              </a:rPr>
              <a:t>checkMyBalance</a:t>
            </a:r>
            <a:r>
              <a:rPr lang="en-US" altLang="ko-KR" dirty="0">
                <a:latin typeface="Consolas" panose="020B0609020204030204" pitchFamily="49" charset="0"/>
              </a:rPr>
              <a:t>() {...}</a:t>
            </a:r>
          </a:p>
          <a:p>
            <a:pPr>
              <a:lnSpc>
                <a:spcPts val="2400"/>
              </a:lnSpc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67D262-3BE3-4ED5-813E-69ACFA9DD02B}"/>
              </a:ext>
            </a:extLst>
          </p:cNvPr>
          <p:cNvSpPr/>
          <p:nvPr/>
        </p:nvSpPr>
        <p:spPr>
          <a:xfrm>
            <a:off x="1392702" y="5525890"/>
            <a:ext cx="58451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</a:rPr>
              <a:t>이렇듯 모든 클래스의 인스턴스 생성은 생성자 호출을 동반한다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37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07-3. </a:t>
            </a:r>
            <a:r>
              <a:rPr lang="ko-KR" altLang="en-US" sz="4400" dirty="0">
                <a:solidFill>
                  <a:schemeClr val="tx2"/>
                </a:solidFill>
              </a:rPr>
              <a:t>자바의 이름 규칙</a:t>
            </a:r>
            <a:endParaRPr lang="ko-KR" alt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60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4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클래스의 이름 규칙</a:t>
            </a:r>
            <a:endParaRPr lang="ko-KR" altLang="en-US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44897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CC5D8C-0818-48D8-95CB-DC2AEC6C78A3}"/>
              </a:ext>
            </a:extLst>
          </p:cNvPr>
          <p:cNvSpPr/>
          <p:nvPr/>
        </p:nvSpPr>
        <p:spPr>
          <a:xfrm>
            <a:off x="1195936" y="1996665"/>
            <a:ext cx="99621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클래스 이름의 첫 문자는 대문자로 시작한다</a:t>
            </a:r>
            <a:r>
              <a:rPr lang="en-US" altLang="ko-KR" dirty="0">
                <a:latin typeface="YDVYMjOStd125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둘 이상의 단어가 묶여서 하나의 이름을 이룰 때</a:t>
            </a:r>
            <a:r>
              <a:rPr lang="en-US" altLang="ko-KR" dirty="0">
                <a:latin typeface="YDVYMjOStd125"/>
              </a:rPr>
              <a:t>, </a:t>
            </a:r>
            <a:r>
              <a:rPr lang="ko-KR" altLang="en-US" dirty="0">
                <a:latin typeface="YDVYMjOStd125"/>
              </a:rPr>
              <a:t>새로 시작하는 단어는 대문자로 한다</a:t>
            </a:r>
            <a:r>
              <a:rPr lang="en-US" altLang="ko-KR" dirty="0">
                <a:latin typeface="YDVYMjOStd125"/>
              </a:rPr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712318-1B0C-490B-BD71-5070CBE22C62}"/>
              </a:ext>
            </a:extLst>
          </p:cNvPr>
          <p:cNvSpPr/>
          <p:nvPr/>
        </p:nvSpPr>
        <p:spPr>
          <a:xfrm>
            <a:off x="1375004" y="3421518"/>
            <a:ext cx="3730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ex)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Circle + Point = </a:t>
            </a:r>
            <a:r>
              <a:rPr lang="en-US" altLang="ko-KR" dirty="0" err="1">
                <a:latin typeface="Consolas" panose="020B0609020204030204" pitchFamily="49" charset="0"/>
              </a:rPr>
              <a:t>CirclePoint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347DDE-A492-43E3-AE47-C55B5384EC75}"/>
              </a:ext>
            </a:extLst>
          </p:cNvPr>
          <p:cNvSpPr/>
          <p:nvPr/>
        </p:nvSpPr>
        <p:spPr>
          <a:xfrm>
            <a:off x="3448512" y="4107707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YDVYMjOStd125"/>
              </a:rPr>
              <a:t>Camel Case </a:t>
            </a:r>
            <a:r>
              <a:rPr lang="ko-KR" altLang="en-US" dirty="0">
                <a:solidFill>
                  <a:srgbClr val="C00000"/>
                </a:solidFill>
                <a:latin typeface="YDVYMjOStd125"/>
              </a:rPr>
              <a:t>모델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42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4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메소드와 변수의 이름 규칙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44897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298F12-A539-45A8-A94A-C7E86950409E}"/>
              </a:ext>
            </a:extLst>
          </p:cNvPr>
          <p:cNvSpPr/>
          <p:nvPr/>
        </p:nvSpPr>
        <p:spPr>
          <a:xfrm>
            <a:off x="1195936" y="1996665"/>
            <a:ext cx="9962149" cy="1120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메소드 및 변수 이름의 첫 문자는 </a:t>
            </a:r>
            <a:r>
              <a:rPr lang="ko-KR" altLang="en-US" dirty="0">
                <a:solidFill>
                  <a:srgbClr val="C00000"/>
                </a:solidFill>
                <a:latin typeface="YDVYMjOStd125"/>
              </a:rPr>
              <a:t>소문자</a:t>
            </a:r>
            <a:r>
              <a:rPr lang="ko-KR" altLang="en-US" dirty="0">
                <a:latin typeface="YDVYMjOStd125"/>
              </a:rPr>
              <a:t>로 시작한다</a:t>
            </a:r>
            <a:r>
              <a:rPr lang="en-US" altLang="ko-KR" dirty="0">
                <a:latin typeface="YDVYMjOStd125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둘 이상의 단어가 묶여서 하나의 이름을 이룰 때</a:t>
            </a:r>
            <a:r>
              <a:rPr lang="en-US" altLang="ko-KR" dirty="0">
                <a:latin typeface="YDVYMjOStd125"/>
              </a:rPr>
              <a:t>, </a:t>
            </a:r>
            <a:r>
              <a:rPr lang="ko-KR" altLang="en-US" dirty="0">
                <a:latin typeface="YDVYMjOStd125"/>
              </a:rPr>
              <a:t>새로 시작하는 단어는 대문자로 한다</a:t>
            </a:r>
            <a:r>
              <a:rPr lang="en-US" altLang="ko-KR" dirty="0">
                <a:latin typeface="YDVYMjOStd125"/>
              </a:rPr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6CD4BA-D426-4218-8D96-536E2141EAC8}"/>
              </a:ext>
            </a:extLst>
          </p:cNvPr>
          <p:cNvSpPr/>
          <p:nvPr/>
        </p:nvSpPr>
        <p:spPr>
          <a:xfrm>
            <a:off x="1390479" y="3383501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ex)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Add + Your + Money = </a:t>
            </a:r>
            <a:r>
              <a:rPr lang="en-US" altLang="ko-KR" dirty="0" err="1">
                <a:latin typeface="Consolas" panose="020B0609020204030204" pitchFamily="49" charset="0"/>
              </a:rPr>
              <a:t>addYourMoney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Your + Age = </a:t>
            </a:r>
            <a:r>
              <a:rPr lang="en-US" altLang="ko-KR" dirty="0" err="1">
                <a:latin typeface="Consolas" panose="020B0609020204030204" pitchFamily="49" charset="0"/>
              </a:rPr>
              <a:t>yourAge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AF9AC8-95F3-4CBD-ACEF-4205D0A9B4D5}"/>
              </a:ext>
            </a:extLst>
          </p:cNvPr>
          <p:cNvSpPr/>
          <p:nvPr/>
        </p:nvSpPr>
        <p:spPr>
          <a:xfrm>
            <a:off x="2660428" y="4803999"/>
            <a:ext cx="2523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YDVYMjOStd125"/>
              </a:rPr>
              <a:t>변형된 </a:t>
            </a:r>
            <a:r>
              <a:rPr lang="en-US" altLang="ko-KR" dirty="0">
                <a:solidFill>
                  <a:srgbClr val="C00000"/>
                </a:solidFill>
                <a:latin typeface="YDVYMjOStd125"/>
              </a:rPr>
              <a:t>Camel Case </a:t>
            </a:r>
            <a:r>
              <a:rPr lang="ko-KR" altLang="en-US" dirty="0">
                <a:solidFill>
                  <a:srgbClr val="C00000"/>
                </a:solidFill>
                <a:latin typeface="YDVYMjOStd125"/>
              </a:rPr>
              <a:t>모델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5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tx2"/>
                </a:solidFill>
              </a:rPr>
              <a:t>07-1. </a:t>
            </a:r>
            <a:br>
              <a:rPr lang="en-US" altLang="ko-KR" sz="4000" dirty="0">
                <a:solidFill>
                  <a:schemeClr val="tx2"/>
                </a:solidFill>
              </a:rPr>
            </a:br>
            <a:r>
              <a:rPr lang="ko-KR" altLang="en-US" sz="3900" dirty="0">
                <a:solidFill>
                  <a:schemeClr val="tx2"/>
                </a:solidFill>
              </a:rPr>
              <a:t>클래스의 정의와 인스턴스 생성</a:t>
            </a: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286604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상수의 이름 규칙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1193531" y="144897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78C8F2-A094-4B08-B79C-456810E16B22}"/>
              </a:ext>
            </a:extLst>
          </p:cNvPr>
          <p:cNvSpPr/>
          <p:nvPr/>
        </p:nvSpPr>
        <p:spPr>
          <a:xfrm>
            <a:off x="1195936" y="1996665"/>
            <a:ext cx="99621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상수의 이름은 모든 문자를 대문자로 구성한다</a:t>
            </a:r>
            <a:r>
              <a:rPr lang="en-US" altLang="ko-KR" dirty="0">
                <a:latin typeface="YDVYMjOStd125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YDVYMjOStd125"/>
              </a:rPr>
              <a:t>둘 이상의 단어가 묶여서 하나의 이름을 이룰 때 단어 사이를 </a:t>
            </a:r>
            <a:r>
              <a:rPr lang="ko-KR" altLang="en-US" dirty="0" err="1">
                <a:latin typeface="YDVYMjOStd125"/>
              </a:rPr>
              <a:t>언더바로</a:t>
            </a:r>
            <a:r>
              <a:rPr lang="ko-KR" altLang="en-US" dirty="0">
                <a:latin typeface="YDVYMjOStd125"/>
              </a:rPr>
              <a:t> 연결한다</a:t>
            </a:r>
            <a:r>
              <a:rPr lang="en-US" altLang="ko-KR" dirty="0">
                <a:latin typeface="YDVYMjOStd125"/>
              </a:rPr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068BDB0-98BE-488E-9709-DAF96F4E12C4}"/>
              </a:ext>
            </a:extLst>
          </p:cNvPr>
          <p:cNvSpPr/>
          <p:nvPr/>
        </p:nvSpPr>
        <p:spPr>
          <a:xfrm>
            <a:off x="1360936" y="3473471"/>
            <a:ext cx="3730508" cy="8800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ex)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final int COLOR_RAINBOW = 7;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242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07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2F8C84-7FEE-4894-8DCA-BEB73B7613CD}"/>
              </a:ext>
            </a:extLst>
          </p:cNvPr>
          <p:cNvSpPr/>
          <p:nvPr/>
        </p:nvSpPr>
        <p:spPr>
          <a:xfrm>
            <a:off x="1097280" y="1459124"/>
            <a:ext cx="8865704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2200" dirty="0">
              <a:latin typeface="YDVYMjOStd125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rgbClr val="C00000"/>
                </a:solidFill>
                <a:latin typeface="YDVYMjOStd125"/>
              </a:rPr>
              <a:t>데이터</a:t>
            </a:r>
            <a:r>
              <a:rPr lang="ko-KR" altLang="en-US" sz="2200" dirty="0">
                <a:latin typeface="YDVYMjOStd125"/>
              </a:rPr>
              <a:t> </a:t>
            </a:r>
            <a:r>
              <a:rPr lang="en-US" altLang="ko-KR" sz="2200" dirty="0">
                <a:latin typeface="YDVYMjOStd125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YDVYMjOStd125"/>
              </a:rPr>
              <a:t>  </a:t>
            </a:r>
            <a:r>
              <a:rPr lang="ko-KR" altLang="en-US" sz="1700" u="sng" dirty="0">
                <a:latin typeface="YDVYMjOStd125"/>
              </a:rPr>
              <a:t>프로그램상에서 유지하고 관리해야 할 데이터</a:t>
            </a:r>
            <a:endParaRPr lang="en-US" altLang="ko-KR" sz="1700" u="sng" dirty="0">
              <a:latin typeface="YDVYMjOStd125"/>
            </a:endParaRPr>
          </a:p>
          <a:p>
            <a:pPr>
              <a:lnSpc>
                <a:spcPct val="200000"/>
              </a:lnSpc>
            </a:pPr>
            <a:endParaRPr lang="ko-KR" altLang="en-US" sz="1700" dirty="0">
              <a:latin typeface="YDVYMjOStd125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rgbClr val="C00000"/>
                </a:solidFill>
                <a:latin typeface="YDVYMjOStd125"/>
              </a:rPr>
              <a:t>기    능 </a:t>
            </a:r>
            <a:r>
              <a:rPr lang="en-US" altLang="ko-KR" sz="2200" dirty="0">
                <a:latin typeface="YDVYMjOStd125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YDVYMjOStd125"/>
              </a:rPr>
              <a:t>  </a:t>
            </a:r>
            <a:r>
              <a:rPr lang="ko-KR" altLang="en-US" sz="1700" u="sng" dirty="0">
                <a:latin typeface="YDVYMjOStd125"/>
              </a:rPr>
              <a:t>데이터를 처리하고 조작하는 기능</a:t>
            </a:r>
            <a:endParaRPr lang="ko-KR" altLang="en-US" sz="1700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55396D-875A-4FC3-859A-E50B3B94D8FA}"/>
              </a:ext>
            </a:extLst>
          </p:cNvPr>
          <p:cNvSpPr txBox="1"/>
          <p:nvPr/>
        </p:nvSpPr>
        <p:spPr>
          <a:xfrm>
            <a:off x="1097280" y="286603"/>
            <a:ext cx="6522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프로그램의 기본 구성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F3651B-A0B2-4439-AF72-5575C5E5B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780" y="888060"/>
            <a:ext cx="4953000" cy="500062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127421-3FEB-4CEA-B7A5-74C1AF116FD5}"/>
              </a:ext>
            </a:extLst>
          </p:cNvPr>
          <p:cNvSpPr/>
          <p:nvPr/>
        </p:nvSpPr>
        <p:spPr>
          <a:xfrm>
            <a:off x="6611815" y="2881745"/>
            <a:ext cx="4856412" cy="2815670"/>
          </a:xfrm>
          <a:prstGeom prst="rect">
            <a:avLst/>
          </a:prstGeom>
          <a:noFill/>
          <a:ln w="19050">
            <a:solidFill>
              <a:srgbClr val="C40000">
                <a:alpha val="5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D69655-679F-4516-8AD6-18020A633B98}"/>
              </a:ext>
            </a:extLst>
          </p:cNvPr>
          <p:cNvSpPr/>
          <p:nvPr/>
        </p:nvSpPr>
        <p:spPr>
          <a:xfrm>
            <a:off x="6611815" y="1077367"/>
            <a:ext cx="4856412" cy="353136"/>
          </a:xfrm>
          <a:prstGeom prst="rect">
            <a:avLst/>
          </a:prstGeom>
          <a:noFill/>
          <a:ln w="19050">
            <a:solidFill>
              <a:srgbClr val="C40000">
                <a:alpha val="5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39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2F8C84-7FEE-4894-8DCA-BEB73B7613CD}"/>
              </a:ext>
            </a:extLst>
          </p:cNvPr>
          <p:cNvSpPr/>
          <p:nvPr/>
        </p:nvSpPr>
        <p:spPr>
          <a:xfrm>
            <a:off x="1097280" y="1459124"/>
            <a:ext cx="886570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2200" dirty="0">
              <a:latin typeface="YDVYMjOStd125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rgbClr val="C00000"/>
                </a:solidFill>
                <a:latin typeface="YDVYMjOStd125"/>
              </a:rPr>
              <a:t>인스턴스 변수 </a:t>
            </a:r>
            <a:r>
              <a:rPr lang="en-US" altLang="ko-KR" sz="2200" dirty="0">
                <a:solidFill>
                  <a:srgbClr val="C00000"/>
                </a:solidFill>
                <a:latin typeface="YDVYMjOStd125"/>
              </a:rPr>
              <a:t>	</a:t>
            </a:r>
            <a:r>
              <a:rPr lang="en-US" altLang="ko-KR" sz="2200" dirty="0">
                <a:latin typeface="YDVYMjOStd125"/>
              </a:rPr>
              <a:t>	</a:t>
            </a:r>
          </a:p>
          <a:p>
            <a:pPr>
              <a:lnSpc>
                <a:spcPct val="200000"/>
              </a:lnSpc>
            </a:pPr>
            <a:r>
              <a:rPr lang="ko-KR" altLang="en-US" sz="1700" dirty="0">
                <a:latin typeface="YDVYMjOStd125"/>
              </a:rPr>
              <a:t>  </a:t>
            </a:r>
            <a:r>
              <a:rPr lang="ko-KR" altLang="en-US" sz="1700" u="sng" dirty="0">
                <a:latin typeface="YDVYMjOStd125"/>
              </a:rPr>
              <a:t>클래스 내에 선언된 변수</a:t>
            </a:r>
            <a:endParaRPr lang="en-US" altLang="ko-KR" sz="1700" u="sng" dirty="0">
              <a:latin typeface="YDVYMjOStd125"/>
            </a:endParaRPr>
          </a:p>
          <a:p>
            <a:pPr>
              <a:lnSpc>
                <a:spcPct val="150000"/>
              </a:lnSpc>
            </a:pPr>
            <a:endParaRPr lang="ko-KR" altLang="en-US" sz="2200" dirty="0">
              <a:latin typeface="YDVYMjOStd125"/>
            </a:endParaRPr>
          </a:p>
          <a:p>
            <a:pPr>
              <a:lnSpc>
                <a:spcPct val="200000"/>
              </a:lnSpc>
            </a:pPr>
            <a:r>
              <a:rPr lang="ko-KR" altLang="en-US" sz="2200" dirty="0">
                <a:solidFill>
                  <a:srgbClr val="C00000"/>
                </a:solidFill>
                <a:latin typeface="YDVYMjOStd125"/>
              </a:rPr>
              <a:t>인스턴스 메소드 </a:t>
            </a:r>
            <a:r>
              <a:rPr lang="en-US" altLang="ko-KR" sz="2200" dirty="0">
                <a:latin typeface="YDVYMjOStd125"/>
              </a:rPr>
              <a:t>		</a:t>
            </a:r>
          </a:p>
          <a:p>
            <a:pPr>
              <a:lnSpc>
                <a:spcPct val="200000"/>
              </a:lnSpc>
            </a:pPr>
            <a:r>
              <a:rPr lang="ko-KR" altLang="en-US" sz="1700" dirty="0">
                <a:latin typeface="YDVYMjOStd125"/>
              </a:rPr>
              <a:t>  </a:t>
            </a:r>
            <a:r>
              <a:rPr lang="ko-KR" altLang="en-US" sz="1700" u="sng" dirty="0">
                <a:latin typeface="YDVYMjOStd125"/>
              </a:rPr>
              <a:t>클래스 내에 정의된 메소드</a:t>
            </a:r>
            <a:endParaRPr lang="ko-KR" altLang="en-US" sz="1700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55396D-875A-4FC3-859A-E50B3B94D8FA}"/>
              </a:ext>
            </a:extLst>
          </p:cNvPr>
          <p:cNvSpPr txBox="1"/>
          <p:nvPr/>
        </p:nvSpPr>
        <p:spPr>
          <a:xfrm>
            <a:off x="1097280" y="286603"/>
            <a:ext cx="6522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클래스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=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데이터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+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기능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AC65F9-48E8-430F-A257-708CEFB5D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760" y="2175160"/>
            <a:ext cx="4043750" cy="21849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0EF0C31-E8C3-459B-B56D-443D49FF9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565" y="1952250"/>
            <a:ext cx="1699878" cy="136584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1F632-7DB0-4883-855D-079408B91616}"/>
              </a:ext>
            </a:extLst>
          </p:cNvPr>
          <p:cNvSpPr/>
          <p:nvPr/>
        </p:nvSpPr>
        <p:spPr>
          <a:xfrm>
            <a:off x="5609786" y="1959790"/>
            <a:ext cx="5125453" cy="2860499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824BF3-1851-4FBA-AEB8-DACB44A6436E}"/>
              </a:ext>
            </a:extLst>
          </p:cNvPr>
          <p:cNvSpPr/>
          <p:nvPr/>
        </p:nvSpPr>
        <p:spPr>
          <a:xfrm>
            <a:off x="5609786" y="5182181"/>
            <a:ext cx="5809958" cy="83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new </a:t>
            </a:r>
            <a:r>
              <a:rPr lang="en-US" altLang="ko-KR" sz="17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700" dirty="0">
                <a:latin typeface="Consolas" panose="020B0609020204030204" pitchFamily="49" charset="0"/>
              </a:rPr>
              <a:t>();   // </a:t>
            </a:r>
            <a:r>
              <a:rPr lang="en-US" altLang="ko-KR" sz="17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700" dirty="0">
                <a:latin typeface="Consolas" panose="020B0609020204030204" pitchFamily="49" charset="0"/>
              </a:rPr>
              <a:t> </a:t>
            </a:r>
            <a:r>
              <a:rPr lang="ko-KR" altLang="en-US" sz="1700" dirty="0">
                <a:latin typeface="YDVYMjOStd12"/>
              </a:rPr>
              <a:t>인스턴스 </a:t>
            </a:r>
            <a:r>
              <a:rPr lang="en-US" altLang="ko-KR" sz="1700" dirty="0">
                <a:latin typeface="Consolas" panose="020B06090202040302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new </a:t>
            </a:r>
            <a:r>
              <a:rPr lang="en-US" altLang="ko-KR" sz="17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700" dirty="0">
                <a:latin typeface="Consolas" panose="020B0609020204030204" pitchFamily="49" charset="0"/>
              </a:rPr>
              <a:t>();   // </a:t>
            </a:r>
            <a:r>
              <a:rPr lang="en-US" altLang="ko-KR" sz="17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700" dirty="0">
                <a:latin typeface="Consolas" panose="020B0609020204030204" pitchFamily="49" charset="0"/>
              </a:rPr>
              <a:t> </a:t>
            </a:r>
            <a:r>
              <a:rPr lang="ko-KR" altLang="en-US" sz="1700" dirty="0">
                <a:latin typeface="YDVYMjOStd12"/>
              </a:rPr>
              <a:t>인스턴스 </a:t>
            </a:r>
            <a:r>
              <a:rPr lang="en-US" altLang="ko-KR" sz="1700" dirty="0">
                <a:latin typeface="Consolas" panose="020B0609020204030204" pitchFamily="49" charset="0"/>
              </a:rPr>
              <a:t>2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418396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55396D-875A-4FC3-859A-E50B3B94D8FA}"/>
              </a:ext>
            </a:extLst>
          </p:cNvPr>
          <p:cNvSpPr txBox="1"/>
          <p:nvPr/>
        </p:nvSpPr>
        <p:spPr>
          <a:xfrm>
            <a:off x="1097280" y="286603"/>
            <a:ext cx="6522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인스턴스와 참조변수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64773E-23BB-4429-A8EF-D5ABC821D767}"/>
              </a:ext>
            </a:extLst>
          </p:cNvPr>
          <p:cNvSpPr/>
          <p:nvPr/>
        </p:nvSpPr>
        <p:spPr>
          <a:xfrm>
            <a:off x="1257947" y="2260729"/>
            <a:ext cx="9838129" cy="3005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Consolas" panose="020B0609020204030204" pitchFamily="49" charset="0"/>
              </a:rPr>
              <a:t>BankAccunt</a:t>
            </a:r>
            <a:r>
              <a:rPr lang="en-US" altLang="ko-KR" sz="1600" dirty="0">
                <a:latin typeface="Consolas" panose="020B0609020204030204" pitchFamily="49" charset="0"/>
              </a:rPr>
              <a:t> myAcnt1;    // </a:t>
            </a:r>
            <a:r>
              <a:rPr lang="ko-KR" altLang="en-US" sz="1600" dirty="0">
                <a:latin typeface="Consolas" panose="020B0609020204030204" pitchFamily="49" charset="0"/>
              </a:rPr>
              <a:t>참조변수 </a:t>
            </a:r>
            <a:r>
              <a:rPr lang="en-US" altLang="ko-KR" sz="1600" dirty="0">
                <a:latin typeface="Consolas" panose="020B0609020204030204" pitchFamily="49" charset="0"/>
              </a:rPr>
              <a:t>myAcnt1 </a:t>
            </a:r>
            <a:r>
              <a:rPr lang="ko-KR" altLang="en-US" sz="1600" dirty="0">
                <a:latin typeface="Consolas" panose="020B0609020204030204" pitchFamily="49" charset="0"/>
              </a:rPr>
              <a:t>선언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Consolas" panose="020B0609020204030204" pitchFamily="49" charset="0"/>
              </a:rPr>
              <a:t>BankAccunt</a:t>
            </a:r>
            <a:r>
              <a:rPr lang="en-US" altLang="ko-KR" sz="1600" dirty="0">
                <a:latin typeface="Consolas" panose="020B0609020204030204" pitchFamily="49" charset="0"/>
              </a:rPr>
              <a:t> myAcnt2;    // </a:t>
            </a:r>
            <a:r>
              <a:rPr lang="ko-KR" altLang="en-US" sz="1600" dirty="0">
                <a:latin typeface="Consolas" panose="020B0609020204030204" pitchFamily="49" charset="0"/>
              </a:rPr>
              <a:t>참조변수 </a:t>
            </a:r>
            <a:r>
              <a:rPr lang="en-US" altLang="ko-KR" sz="1600" dirty="0">
                <a:latin typeface="Consolas" panose="020B0609020204030204" pitchFamily="49" charset="0"/>
              </a:rPr>
              <a:t>myAcnt2 </a:t>
            </a:r>
            <a:r>
              <a:rPr lang="ko-KR" altLang="en-US" sz="1600" dirty="0">
                <a:latin typeface="Consolas" panose="020B0609020204030204" pitchFamily="49" charset="0"/>
              </a:rPr>
              <a:t>선언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myAcnt1 = new </a:t>
            </a:r>
            <a:r>
              <a:rPr lang="en-US" altLang="ko-KR" sz="16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600" dirty="0">
                <a:latin typeface="Consolas" panose="020B0609020204030204" pitchFamily="49" charset="0"/>
              </a:rPr>
              <a:t>();    // myAcnt1</a:t>
            </a:r>
            <a:r>
              <a:rPr lang="ko-KR" altLang="en-US" sz="1600" dirty="0">
                <a:latin typeface="Consolas" panose="020B0609020204030204" pitchFamily="49" charset="0"/>
              </a:rPr>
              <a:t>이 새로 생성되는 인스턴스를 가리킴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myAcnt2 = new </a:t>
            </a:r>
            <a:r>
              <a:rPr lang="en-US" altLang="ko-KR" sz="16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600" dirty="0">
                <a:latin typeface="Consolas" panose="020B0609020204030204" pitchFamily="49" charset="0"/>
              </a:rPr>
              <a:t>();    // myAcnt2</a:t>
            </a:r>
            <a:r>
              <a:rPr lang="ko-KR" altLang="en-US" sz="1600" dirty="0">
                <a:latin typeface="Consolas" panose="020B0609020204030204" pitchFamily="49" charset="0"/>
              </a:rPr>
              <a:t>가 새로 생성되는 인스턴스를 가리킴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myAcnt1.deposit(1000);   // myAcnt1</a:t>
            </a:r>
            <a:r>
              <a:rPr lang="ko-KR" altLang="en-US" sz="1600" dirty="0">
                <a:latin typeface="Consolas" panose="020B0609020204030204" pitchFamily="49" charset="0"/>
              </a:rPr>
              <a:t>이 참조하는 인스턴스의 </a:t>
            </a:r>
            <a:r>
              <a:rPr lang="en-US" altLang="ko-KR" sz="1600" dirty="0">
                <a:latin typeface="Consolas" panose="020B0609020204030204" pitchFamily="49" charset="0"/>
              </a:rPr>
              <a:t>deposit </a:t>
            </a:r>
            <a:r>
              <a:rPr lang="ko-KR" altLang="en-US" sz="1600" dirty="0">
                <a:latin typeface="Consolas" panose="020B0609020204030204" pitchFamily="49" charset="0"/>
              </a:rPr>
              <a:t>호출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myAcnt2.deposit(2000);   // myAcnt2</a:t>
            </a:r>
            <a:r>
              <a:rPr lang="ko-KR" altLang="en-US" sz="1600" dirty="0">
                <a:latin typeface="Consolas" panose="020B0609020204030204" pitchFamily="49" charset="0"/>
              </a:rPr>
              <a:t>가 참조하는 인스턴스의 </a:t>
            </a:r>
            <a:r>
              <a:rPr lang="en-US" altLang="ko-KR" sz="1600" dirty="0">
                <a:latin typeface="Consolas" panose="020B0609020204030204" pitchFamily="49" charset="0"/>
              </a:rPr>
              <a:t>deposit </a:t>
            </a:r>
            <a:r>
              <a:rPr lang="ko-KR" altLang="en-US" sz="1600" dirty="0">
                <a:latin typeface="Consolas" panose="020B0609020204030204" pitchFamily="49" charset="0"/>
              </a:rPr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155457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클래스</a:t>
            </a:r>
            <a:r>
              <a:rPr lang="en-US" altLang="ko-KR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인스턴스 관련 예제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CB6290-B1E1-4596-BAA0-C3AB00587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704043"/>
            <a:ext cx="4719594" cy="41991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1DC4F3-05D6-4DA7-883C-83D66CEAF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663" y="684319"/>
            <a:ext cx="4649797" cy="4933213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5BAFDE-9411-42C3-BFB9-2995D2FF2E2F}"/>
              </a:ext>
            </a:extLst>
          </p:cNvPr>
          <p:cNvCxnSpPr>
            <a:cxnSpLocks/>
          </p:cNvCxnSpPr>
          <p:nvPr/>
        </p:nvCxnSpPr>
        <p:spPr>
          <a:xfrm>
            <a:off x="633998" y="704043"/>
            <a:ext cx="1" cy="409899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5288352-6E38-4244-9A73-1E96CC635758}"/>
              </a:ext>
            </a:extLst>
          </p:cNvPr>
          <p:cNvCxnSpPr>
            <a:cxnSpLocks/>
          </p:cNvCxnSpPr>
          <p:nvPr/>
        </p:nvCxnSpPr>
        <p:spPr>
          <a:xfrm>
            <a:off x="5820452" y="704043"/>
            <a:ext cx="1" cy="484824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00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55396D-875A-4FC3-859A-E50B3B94D8FA}"/>
              </a:ext>
            </a:extLst>
          </p:cNvPr>
          <p:cNvSpPr txBox="1"/>
          <p:nvPr/>
        </p:nvSpPr>
        <p:spPr>
          <a:xfrm>
            <a:off x="1097280" y="286603"/>
            <a:ext cx="6522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참조변수의 특성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71AD31-0087-420B-98A8-09E5AE93DAB7}"/>
              </a:ext>
            </a:extLst>
          </p:cNvPr>
          <p:cNvSpPr/>
          <p:nvPr/>
        </p:nvSpPr>
        <p:spPr>
          <a:xfrm>
            <a:off x="1193532" y="2106603"/>
            <a:ext cx="8766394" cy="171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1. </a:t>
            </a:r>
            <a:r>
              <a:rPr lang="en-US" altLang="ko-KR" dirty="0" err="1"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yoon</a:t>
            </a:r>
            <a:r>
              <a:rPr lang="en-US" altLang="ko-KR" dirty="0">
                <a:latin typeface="Consolas" panose="020B0609020204030204" pitchFamily="49" charset="0"/>
              </a:rPr>
              <a:t> = new </a:t>
            </a:r>
            <a:r>
              <a:rPr lang="en-US" altLang="ko-KR" dirty="0" err="1"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2. ....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3. </a:t>
            </a:r>
            <a:r>
              <a:rPr lang="en-US" altLang="ko-KR" dirty="0" err="1">
                <a:latin typeface="Consolas" panose="020B0609020204030204" pitchFamily="49" charset="0"/>
              </a:rPr>
              <a:t>yoon</a:t>
            </a:r>
            <a:r>
              <a:rPr lang="en-US" altLang="ko-KR" dirty="0">
                <a:latin typeface="Consolas" panose="020B0609020204030204" pitchFamily="49" charset="0"/>
              </a:rPr>
              <a:t> = new </a:t>
            </a:r>
            <a:r>
              <a:rPr lang="en-US" altLang="ko-KR" dirty="0" err="1"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latin typeface="Consolas" panose="020B0609020204030204" pitchFamily="49" charset="0"/>
              </a:rPr>
              <a:t>();     // </a:t>
            </a:r>
            <a:r>
              <a:rPr lang="en-US" altLang="ko-KR" dirty="0" err="1">
                <a:latin typeface="Consolas" panose="020B0609020204030204" pitchFamily="49" charset="0"/>
              </a:rPr>
              <a:t>yoon</a:t>
            </a:r>
            <a:r>
              <a:rPr lang="ko-KR" altLang="en-US" dirty="0">
                <a:latin typeface="YDVYMjOStd12"/>
              </a:rPr>
              <a:t>이 새 인스턴스를 참조한다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4. ....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6ECC8C-79A2-4E27-9E7E-B06253086C95}"/>
              </a:ext>
            </a:extLst>
          </p:cNvPr>
          <p:cNvSpPr/>
          <p:nvPr/>
        </p:nvSpPr>
        <p:spPr>
          <a:xfrm>
            <a:off x="3903784" y="4254027"/>
            <a:ext cx="743243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1. </a:t>
            </a:r>
            <a:r>
              <a:rPr lang="en-US" altLang="ko-KR" dirty="0" err="1"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latin typeface="Consolas" panose="020B0609020204030204" pitchFamily="49" charset="0"/>
              </a:rPr>
              <a:t> ref1 = new </a:t>
            </a:r>
            <a:r>
              <a:rPr lang="en-US" altLang="ko-KR" dirty="0" err="1"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2. </a:t>
            </a:r>
            <a:r>
              <a:rPr lang="en-US" altLang="ko-KR" dirty="0" err="1">
                <a:latin typeface="Consolas" panose="020B0609020204030204" pitchFamily="49" charset="0"/>
              </a:rPr>
              <a:t>BankAccount</a:t>
            </a:r>
            <a:r>
              <a:rPr lang="en-US" altLang="ko-KR" dirty="0">
                <a:latin typeface="Consolas" panose="020B0609020204030204" pitchFamily="49" charset="0"/>
              </a:rPr>
              <a:t> ref2 = ref1;   // </a:t>
            </a:r>
            <a:r>
              <a:rPr lang="ko-KR" altLang="en-US" dirty="0">
                <a:latin typeface="Consolas" panose="020B0609020204030204" pitchFamily="49" charset="0"/>
              </a:rPr>
              <a:t>같은 인스턴스 참조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3. ....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18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참조변수 관련 예제</a:t>
            </a:r>
            <a:endParaRPr lang="en-US" altLang="ko-KR" sz="29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44251D-BEDD-49BE-9198-149AD270D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571953"/>
            <a:ext cx="4857928" cy="42966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E49AA7-DEF0-4EFC-93F1-2B103C6A7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986" y="483547"/>
            <a:ext cx="4685192" cy="3513894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3369A5D-8019-4239-AA81-52DA12363B11}"/>
              </a:ext>
            </a:extLst>
          </p:cNvPr>
          <p:cNvCxnSpPr>
            <a:cxnSpLocks/>
          </p:cNvCxnSpPr>
          <p:nvPr/>
        </p:nvCxnSpPr>
        <p:spPr>
          <a:xfrm flipH="1">
            <a:off x="590455" y="456001"/>
            <a:ext cx="1" cy="428717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C01052C-72CB-4D53-8438-930B3E9BC1E5}"/>
              </a:ext>
            </a:extLst>
          </p:cNvPr>
          <p:cNvCxnSpPr>
            <a:cxnSpLocks/>
          </p:cNvCxnSpPr>
          <p:nvPr/>
        </p:nvCxnSpPr>
        <p:spPr>
          <a:xfrm>
            <a:off x="6227942" y="576351"/>
            <a:ext cx="0" cy="342070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98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참조변수의 매개변수 선언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37278E-B633-4993-BAE1-71AC0A483596}"/>
              </a:ext>
            </a:extLst>
          </p:cNvPr>
          <p:cNvSpPr/>
          <p:nvPr/>
        </p:nvSpPr>
        <p:spPr>
          <a:xfrm>
            <a:off x="834808" y="273863"/>
            <a:ext cx="7043100" cy="4557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latin typeface="Consolas" panose="020B0609020204030204" pitchFamily="49" charset="0"/>
              </a:rPr>
              <a:t> { . . . }</a:t>
            </a:r>
          </a:p>
          <a:p>
            <a:pPr>
              <a:lnSpc>
                <a:spcPts val="25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PassingRef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public static void main(String[] args) {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</a:t>
            </a:r>
            <a:r>
              <a:rPr lang="en-US" altLang="ko-KR" sz="15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latin typeface="Consolas" panose="020B0609020204030204" pitchFamily="49" charset="0"/>
              </a:rPr>
              <a:t> ref = new </a:t>
            </a:r>
            <a:r>
              <a:rPr lang="en-US" altLang="ko-KR" sz="15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</a:t>
            </a:r>
            <a:r>
              <a:rPr lang="en-US" altLang="ko-KR" sz="1500" dirty="0" err="1">
                <a:latin typeface="Consolas" panose="020B0609020204030204" pitchFamily="49" charset="0"/>
              </a:rPr>
              <a:t>ref.deposit</a:t>
            </a:r>
            <a:r>
              <a:rPr lang="en-US" altLang="ko-KR" sz="1500" dirty="0">
                <a:latin typeface="Consolas" panose="020B0609020204030204" pitchFamily="49" charset="0"/>
              </a:rPr>
              <a:t>(3000);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</a:t>
            </a:r>
            <a:r>
              <a:rPr lang="en-US" altLang="ko-KR" sz="1500" dirty="0" err="1">
                <a:latin typeface="Consolas" panose="020B0609020204030204" pitchFamily="49" charset="0"/>
              </a:rPr>
              <a:t>ref.withdraw</a:t>
            </a:r>
            <a:r>
              <a:rPr lang="en-US" altLang="ko-KR" sz="1500" dirty="0">
                <a:latin typeface="Consolas" panose="020B0609020204030204" pitchFamily="49" charset="0"/>
              </a:rPr>
              <a:t>(300);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check(ref);     </a:t>
            </a:r>
            <a:r>
              <a:rPr lang="en-US" altLang="ko-KR" sz="1500" dirty="0">
                <a:latin typeface="Consolas" panose="020B0609020204030204" pitchFamily="49" charset="0"/>
              </a:rPr>
              <a:t>// '</a:t>
            </a:r>
            <a:r>
              <a:rPr lang="ko-KR" altLang="en-US" sz="1500" dirty="0">
                <a:latin typeface="YDVYMjOStd12"/>
              </a:rPr>
              <a:t>참조 값</a:t>
            </a:r>
            <a:r>
              <a:rPr lang="en-US" altLang="ko-KR" sz="1500" dirty="0">
                <a:latin typeface="Consolas" panose="020B0609020204030204" pitchFamily="49" charset="0"/>
              </a:rPr>
              <a:t>'</a:t>
            </a:r>
            <a:r>
              <a:rPr lang="ko-KR" altLang="en-US" sz="1500" dirty="0">
                <a:latin typeface="YDVYMjOStd12"/>
              </a:rPr>
              <a:t>의 전달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5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public static void check(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BankAccount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solidFill>
                  <a:srgbClr val="C00000"/>
                </a:solidFill>
                <a:latin typeface="Consolas" panose="020B0609020204030204" pitchFamily="49" charset="0"/>
              </a:rPr>
              <a:t>acc</a:t>
            </a:r>
            <a:r>
              <a:rPr lang="en-US" altLang="ko-KR" sz="15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 </a:t>
            </a:r>
            <a:r>
              <a:rPr lang="en-US" altLang="ko-KR" sz="1500" dirty="0" err="1">
                <a:latin typeface="Consolas" panose="020B0609020204030204" pitchFamily="49" charset="0"/>
              </a:rPr>
              <a:t>acc.checkMyBalance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5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6675353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2471</TotalTime>
  <Words>925</Words>
  <Application>Microsoft Office PowerPoint</Application>
  <PresentationFormat>와이드스크린</PresentationFormat>
  <Paragraphs>169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YDVYMjOStd12</vt:lpstr>
      <vt:lpstr>YDVYMjOStd125</vt:lpstr>
      <vt:lpstr>맑은 고딕</vt:lpstr>
      <vt:lpstr>Calibri</vt:lpstr>
      <vt:lpstr>Calibri Light</vt:lpstr>
      <vt:lpstr>Consolas</vt:lpstr>
      <vt:lpstr>추억</vt:lpstr>
      <vt:lpstr> 열혈 Java 프로그래밍</vt:lpstr>
      <vt:lpstr>07-1.  클래스의 정의와 인스턴스 생성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07-2.  생성자와 String 클래스의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07-3. 자바의 이름 규칙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453</cp:revision>
  <dcterms:created xsi:type="dcterms:W3CDTF">2017-07-09T08:11:09Z</dcterms:created>
  <dcterms:modified xsi:type="dcterms:W3CDTF">2017-07-26T05:30:28Z</dcterms:modified>
</cp:coreProperties>
</file>