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574" r:id="rId4"/>
    <p:sldId id="575" r:id="rId5"/>
    <p:sldId id="549" r:id="rId6"/>
    <p:sldId id="563" r:id="rId7"/>
    <p:sldId id="576" r:id="rId8"/>
    <p:sldId id="577" r:id="rId9"/>
    <p:sldId id="565" r:id="rId10"/>
    <p:sldId id="567" r:id="rId11"/>
    <p:sldId id="578" r:id="rId12"/>
    <p:sldId id="568" r:id="rId13"/>
    <p:sldId id="579" r:id="rId14"/>
    <p:sldId id="569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24.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컬렉션 프레임워크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2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9C50EC-7C9D-49F4-8F08-761CDE3024FB}"/>
              </a:ext>
            </a:extLst>
          </p:cNvPr>
          <p:cNvSpPr/>
          <p:nvPr/>
        </p:nvSpPr>
        <p:spPr>
          <a:xfrm>
            <a:off x="1193531" y="1830649"/>
            <a:ext cx="97130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&lt;T&gt; int binarySearch(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List&lt;? extends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Comparable&lt;? super T&gt;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latin typeface="Consolas" panose="020B0609020204030204" pitchFamily="49" charset="0"/>
              </a:rPr>
              <a:t> list, T key)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→ </a:t>
            </a:r>
            <a:r>
              <a:rPr lang="en-US" altLang="ko-KR" sz="1600" dirty="0">
                <a:latin typeface="Consolas" panose="020B0609020204030204" pitchFamily="49" charset="0"/>
              </a:rPr>
              <a:t>list</a:t>
            </a:r>
            <a:r>
              <a:rPr lang="ko-KR" altLang="en-US" sz="1600" dirty="0">
                <a:latin typeface="Consolas" panose="020B0609020204030204" pitchFamily="49" charset="0"/>
              </a:rPr>
              <a:t>에서 </a:t>
            </a:r>
            <a:r>
              <a:rPr lang="en-US" altLang="ko-KR" sz="1600" dirty="0">
                <a:latin typeface="Consolas" panose="020B0609020204030204" pitchFamily="49" charset="0"/>
              </a:rPr>
              <a:t>key</a:t>
            </a:r>
            <a:r>
              <a:rPr lang="ko-KR" altLang="en-US" sz="1600" dirty="0">
                <a:latin typeface="Consolas" panose="020B0609020204030204" pitchFamily="49" charset="0"/>
              </a:rPr>
              <a:t>를 찾아 그 인덱스 값 반환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못 찾으면 음의 정수 반환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701A3A-7646-4CFA-9454-4D256D6BD318}"/>
              </a:ext>
            </a:extLst>
          </p:cNvPr>
          <p:cNvSpPr/>
          <p:nvPr/>
        </p:nvSpPr>
        <p:spPr>
          <a:xfrm>
            <a:off x="1320507" y="3567834"/>
            <a:ext cx="9713008" cy="1619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Step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1.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public static &lt;T&gt; int binarySearch(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List&lt;?&gt;</a:t>
            </a:r>
            <a:r>
              <a:rPr lang="en-US" altLang="ko-KR" sz="1400" dirty="0">
                <a:latin typeface="Consolas" panose="020B0609020204030204" pitchFamily="49" charset="0"/>
              </a:rPr>
              <a:t> list, T key)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Step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2.                                   (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List&lt;? extends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Comparable&lt;T&gt;&gt;</a:t>
            </a:r>
            <a:r>
              <a:rPr lang="en-US" altLang="ko-KR" sz="1400" dirty="0">
                <a:latin typeface="Consolas" panose="020B0609020204030204" pitchFamily="49" charset="0"/>
              </a:rPr>
              <a:t> list, T key)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Step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3.                                   (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List&lt;? extends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Comparable&lt;? super T&gt;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latin typeface="Consolas" panose="020B0609020204030204" pitchFamily="49" charset="0"/>
              </a:rPr>
              <a:t> list, T key)</a:t>
            </a:r>
          </a:p>
        </p:txBody>
      </p:sp>
    </p:spTree>
    <p:extLst>
      <p:ext uri="{BB962C8B-B14F-4D97-AF65-F5344CB8AC3E}">
        <p14:creationId xmlns:p14="http://schemas.microsoft.com/office/powerpoint/2010/main" val="284312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찾기의 예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2D994A-6B30-4438-A1D3-9C87AA05C1B1}"/>
              </a:ext>
            </a:extLst>
          </p:cNvPr>
          <p:cNvSpPr/>
          <p:nvPr/>
        </p:nvSpPr>
        <p:spPr>
          <a:xfrm>
            <a:off x="1193530" y="1763981"/>
            <a:ext cx="7937217" cy="3612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StringBinarySearch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List&lt;String&gt; list = new ArrayList&lt;&gt;();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("Apple");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Collections.sort(list);   // </a:t>
            </a:r>
            <a:r>
              <a:rPr lang="ko-KR" altLang="en-US" sz="1400" dirty="0">
                <a:latin typeface="Consolas" panose="020B0609020204030204" pitchFamily="49" charset="0"/>
              </a:rPr>
              <a:t>정렬이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먼저다</a:t>
            </a:r>
            <a:r>
              <a:rPr lang="en-US" altLang="ko-KR" sz="1400" dirty="0">
                <a:latin typeface="Consolas" panose="020B0609020204030204" pitchFamily="49" charset="0"/>
              </a:rPr>
              <a:t>!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int 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Collections.binarySearch</a:t>
            </a:r>
            <a:r>
              <a:rPr lang="en-US" altLang="ko-KR" sz="1400" dirty="0">
                <a:latin typeface="Consolas" panose="020B0609020204030204" pitchFamily="49" charset="0"/>
              </a:rPr>
              <a:t>(list, "Robot");   // </a:t>
            </a:r>
            <a:r>
              <a:rPr lang="ko-KR" altLang="en-US" sz="1400" dirty="0">
                <a:latin typeface="Consolas" panose="020B0609020204030204" pitchFamily="49" charset="0"/>
              </a:rPr>
              <a:t>탐색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list.get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latin typeface="Consolas" panose="020B0609020204030204" pitchFamily="49" charset="0"/>
              </a:rPr>
              <a:t>));   // </a:t>
            </a:r>
            <a:r>
              <a:rPr lang="ko-KR" altLang="en-US" sz="1400" dirty="0">
                <a:latin typeface="Consolas" panose="020B0609020204030204" pitchFamily="49" charset="0"/>
              </a:rPr>
              <a:t>탐색의 결과 출력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D564DD-99F4-40B4-AD30-07BF6C39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642" y="4888690"/>
            <a:ext cx="3105150" cy="1028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1A9240E-14A2-418A-8D06-6A1C28912429}"/>
              </a:ext>
            </a:extLst>
          </p:cNvPr>
          <p:cNvSpPr/>
          <p:nvPr/>
        </p:nvSpPr>
        <p:spPr>
          <a:xfrm>
            <a:off x="2730783" y="1255455"/>
            <a:ext cx="8888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&lt;T&gt; int binarySearch(List&lt;? extends Comparable&lt;? super T&gt;&gt; list, T key)</a:t>
            </a:r>
          </a:p>
        </p:txBody>
      </p:sp>
    </p:spTree>
    <p:extLst>
      <p:ext uri="{BB962C8B-B14F-4D97-AF65-F5344CB8AC3E}">
        <p14:creationId xmlns:p14="http://schemas.microsoft.com/office/powerpoint/2010/main" val="351314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Comparator&lt;T&gt;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AAAB2A-DBFC-4F18-A69D-059075917ECE}"/>
              </a:ext>
            </a:extLst>
          </p:cNvPr>
          <p:cNvSpPr/>
          <p:nvPr/>
        </p:nvSpPr>
        <p:spPr>
          <a:xfrm>
            <a:off x="1150288" y="1838764"/>
            <a:ext cx="10163583" cy="1005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&lt;T&gt; int binarySearch(List&lt;? extends T&gt; list, T key, Comparator&lt;? super T&gt; c)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→ </a:t>
            </a:r>
            <a:r>
              <a:rPr lang="en-US" altLang="ko-KR" sz="1600" dirty="0">
                <a:latin typeface="Consolas" panose="020B0609020204030204" pitchFamily="49" charset="0"/>
              </a:rPr>
              <a:t>list</a:t>
            </a:r>
            <a:r>
              <a:rPr lang="ko-KR" altLang="en-US" sz="1600" dirty="0">
                <a:latin typeface="Consolas" panose="020B0609020204030204" pitchFamily="49" charset="0"/>
              </a:rPr>
              <a:t>에서 </a:t>
            </a:r>
            <a:r>
              <a:rPr lang="en-US" altLang="ko-KR" sz="1600" dirty="0">
                <a:latin typeface="Consolas" panose="020B0609020204030204" pitchFamily="49" charset="0"/>
              </a:rPr>
              <a:t>key</a:t>
            </a:r>
            <a:r>
              <a:rPr lang="ko-KR" altLang="en-US" sz="1600" dirty="0">
                <a:latin typeface="Consolas" panose="020B0609020204030204" pitchFamily="49" charset="0"/>
              </a:rPr>
              <a:t>를 찾는데 </a:t>
            </a:r>
            <a:r>
              <a:rPr lang="en-US" altLang="ko-KR" sz="1600" dirty="0">
                <a:latin typeface="Consolas" panose="020B0609020204030204" pitchFamily="49" charset="0"/>
              </a:rPr>
              <a:t>c</a:t>
            </a:r>
            <a:r>
              <a:rPr lang="ko-KR" altLang="en-US" sz="1600" dirty="0">
                <a:latin typeface="Consolas" panose="020B0609020204030204" pitchFamily="49" charset="0"/>
              </a:rPr>
              <a:t>의 기준을 적용하여 찾는다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9D3B36-F1BA-4166-A546-F326AD94547C}"/>
              </a:ext>
            </a:extLst>
          </p:cNvPr>
          <p:cNvSpPr/>
          <p:nvPr/>
        </p:nvSpPr>
        <p:spPr>
          <a:xfrm>
            <a:off x="1320506" y="3567834"/>
            <a:ext cx="1027514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Step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1.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public static &lt;T&gt; int binarySearch(List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&lt;T&gt;</a:t>
            </a:r>
            <a:r>
              <a:rPr lang="en-US" altLang="ko-KR" sz="1400" dirty="0">
                <a:latin typeface="Consolas" panose="020B0609020204030204" pitchFamily="49" charset="0"/>
              </a:rPr>
              <a:t> list, T key, Comparator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&lt;T&gt;</a:t>
            </a:r>
            <a:r>
              <a:rPr lang="en-US" altLang="ko-KR" sz="1400" dirty="0">
                <a:latin typeface="Consolas" panose="020B0609020204030204" pitchFamily="49" charset="0"/>
              </a:rPr>
              <a:t> c)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Step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2.                                   (List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&lt;? extends T&gt;</a:t>
            </a:r>
            <a:r>
              <a:rPr lang="en-US" altLang="ko-KR" sz="1400" dirty="0">
                <a:latin typeface="Consolas" panose="020B0609020204030204" pitchFamily="49" charset="0"/>
              </a:rPr>
              <a:t> list, T key, Comparator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&lt;? super T&gt;</a:t>
            </a:r>
            <a:r>
              <a:rPr lang="en-US" altLang="ko-KR" sz="1400" dirty="0">
                <a:latin typeface="Consolas" panose="020B0609020204030204" pitchFamily="49" charset="0"/>
              </a:rPr>
              <a:t> c)</a:t>
            </a:r>
          </a:p>
        </p:txBody>
      </p:sp>
    </p:spTree>
    <p:extLst>
      <p:ext uri="{BB962C8B-B14F-4D97-AF65-F5344CB8AC3E}">
        <p14:creationId xmlns:p14="http://schemas.microsoft.com/office/powerpoint/2010/main" val="271741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Comparator&lt;T&gt;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8691B5-0F8E-41B2-8BBF-90A925EF0112}"/>
              </a:ext>
            </a:extLst>
          </p:cNvPr>
          <p:cNvSpPr/>
          <p:nvPr/>
        </p:nvSpPr>
        <p:spPr>
          <a:xfrm>
            <a:off x="1193531" y="1604955"/>
            <a:ext cx="87986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StrComp</a:t>
            </a:r>
            <a:r>
              <a:rPr lang="en-US" altLang="ko-KR" sz="1400" dirty="0">
                <a:latin typeface="Consolas" panose="020B0609020204030204" pitchFamily="49" charset="0"/>
              </a:rPr>
              <a:t> implements Comparator&lt;String&gt;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int compare(String s1, String s2)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return s1.compareToIgnoreCase(s2);   // </a:t>
            </a:r>
            <a:r>
              <a:rPr lang="ko-KR" altLang="en-US" sz="1400" dirty="0">
                <a:latin typeface="Consolas" panose="020B0609020204030204" pitchFamily="49" charset="0"/>
              </a:rPr>
              <a:t>대문자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소문자 구분 없이 비교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StringComparator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List&lt;String&gt; list = new ArrayList&lt;&gt;();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("ROBOT");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("APPLE");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("BOX");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StrComp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cmp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StrComp</a:t>
            </a:r>
            <a:r>
              <a:rPr lang="en-US" altLang="ko-KR" sz="1400" dirty="0">
                <a:latin typeface="Consolas" panose="020B0609020204030204" pitchFamily="49" charset="0"/>
              </a:rPr>
              <a:t>(); // </a:t>
            </a:r>
            <a:r>
              <a:rPr lang="ko-KR" altLang="en-US" sz="1400" dirty="0">
                <a:latin typeface="Consolas" panose="020B0609020204030204" pitchFamily="49" charset="0"/>
              </a:rPr>
              <a:t>정렬과 탐색의 기준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Collections.sort(list, </a:t>
            </a:r>
            <a:r>
              <a:rPr lang="en-US" altLang="ko-KR" sz="1400" dirty="0" err="1">
                <a:latin typeface="Consolas" panose="020B0609020204030204" pitchFamily="49" charset="0"/>
              </a:rPr>
              <a:t>cmp</a:t>
            </a:r>
            <a:r>
              <a:rPr lang="en-US" altLang="ko-KR" sz="1400" dirty="0">
                <a:latin typeface="Consolas" panose="020B0609020204030204" pitchFamily="49" charset="0"/>
              </a:rPr>
              <a:t>); // </a:t>
            </a:r>
            <a:r>
              <a:rPr lang="ko-KR" altLang="en-US" sz="1400" dirty="0">
                <a:latin typeface="Consolas" panose="020B0609020204030204" pitchFamily="49" charset="0"/>
              </a:rPr>
              <a:t>정렬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int 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Collections.binarySearch</a:t>
            </a:r>
            <a:r>
              <a:rPr lang="en-US" altLang="ko-KR" sz="1400" dirty="0">
                <a:latin typeface="Consolas" panose="020B0609020204030204" pitchFamily="49" charset="0"/>
              </a:rPr>
              <a:t>(list, "Robot", </a:t>
            </a:r>
            <a:r>
              <a:rPr lang="en-US" altLang="ko-KR" sz="1400" dirty="0" err="1">
                <a:latin typeface="Consolas" panose="020B0609020204030204" pitchFamily="49" charset="0"/>
              </a:rPr>
              <a:t>cmp</a:t>
            </a:r>
            <a:r>
              <a:rPr lang="en-US" altLang="ko-KR" sz="1400" dirty="0">
                <a:latin typeface="Consolas" panose="020B0609020204030204" pitchFamily="49" charset="0"/>
              </a:rPr>
              <a:t>); // </a:t>
            </a:r>
            <a:r>
              <a:rPr lang="ko-KR" altLang="en-US" sz="1400" dirty="0">
                <a:latin typeface="Consolas" panose="020B0609020204030204" pitchFamily="49" charset="0"/>
              </a:rPr>
              <a:t>탐색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list.get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latin typeface="Consolas" panose="020B0609020204030204" pitchFamily="49" charset="0"/>
              </a:rPr>
              <a:t>)); // </a:t>
            </a:r>
            <a:r>
              <a:rPr lang="ko-KR" altLang="en-US" sz="1400" dirty="0">
                <a:latin typeface="Consolas" panose="020B0609020204030204" pitchFamily="49" charset="0"/>
              </a:rPr>
              <a:t>탐색 결과 출력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98CD82-2121-4E08-BC23-9784B8C4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880" y="4939360"/>
            <a:ext cx="2971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7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복사하기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723465-67A1-448F-B36C-4A7B517883B9}"/>
              </a:ext>
            </a:extLst>
          </p:cNvPr>
          <p:cNvSpPr/>
          <p:nvPr/>
        </p:nvSpPr>
        <p:spPr>
          <a:xfrm>
            <a:off x="1193531" y="1759251"/>
            <a:ext cx="9279171" cy="94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public static &lt;T&gt; void copy(List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&lt;? super T&gt; </a:t>
            </a:r>
            <a:r>
              <a:rPr lang="fr-FR" altLang="ko-KR" sz="1500" dirty="0">
                <a:latin typeface="Consolas" panose="020B0609020204030204" pitchFamily="49" charset="0"/>
              </a:rPr>
              <a:t>dest, List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&lt;? extends T&gt;</a:t>
            </a:r>
            <a:r>
              <a:rPr lang="fr-FR" altLang="ko-KR" sz="1500" dirty="0">
                <a:latin typeface="Consolas" panose="020B0609020204030204" pitchFamily="49" charset="0"/>
              </a:rPr>
              <a:t> src)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→ </a:t>
            </a:r>
            <a:r>
              <a:rPr lang="en-US" altLang="ko-KR" sz="1500" dirty="0">
                <a:latin typeface="Consolas" panose="020B0609020204030204" pitchFamily="49" charset="0"/>
              </a:rPr>
              <a:t>src</a:t>
            </a:r>
            <a:r>
              <a:rPr lang="ko-KR" altLang="en-US" sz="1500" dirty="0">
                <a:latin typeface="Consolas" panose="020B0609020204030204" pitchFamily="49" charset="0"/>
              </a:rPr>
              <a:t>의 내용을 </a:t>
            </a:r>
            <a:r>
              <a:rPr lang="en-US" altLang="ko-KR" sz="1500" dirty="0">
                <a:latin typeface="Consolas" panose="020B0609020204030204" pitchFamily="49" charset="0"/>
              </a:rPr>
              <a:t>dest</a:t>
            </a:r>
            <a:r>
              <a:rPr lang="ko-KR" altLang="en-US" sz="1500" dirty="0">
                <a:latin typeface="Consolas" panose="020B0609020204030204" pitchFamily="49" charset="0"/>
              </a:rPr>
              <a:t>로 복사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2D2ED8-13BB-4132-8493-F886703DACC2}"/>
              </a:ext>
            </a:extLst>
          </p:cNvPr>
          <p:cNvSpPr/>
          <p:nvPr/>
        </p:nvSpPr>
        <p:spPr>
          <a:xfrm>
            <a:off x="2386227" y="3177722"/>
            <a:ext cx="82685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List&lt;T&gt; dest </a:t>
            </a:r>
            <a:r>
              <a:rPr lang="ko-KR" altLang="en-US" sz="1400" dirty="0">
                <a:latin typeface="Consolas" panose="020B0609020204030204" pitchFamily="49" charset="0"/>
              </a:rPr>
              <a:t>아닌 </a:t>
            </a:r>
            <a:r>
              <a:rPr lang="en-US" altLang="ko-KR" sz="1400" dirty="0">
                <a:latin typeface="Consolas" panose="020B0609020204030204" pitchFamily="49" charset="0"/>
              </a:rPr>
              <a:t>List&lt;? super T&gt; dest </a:t>
            </a:r>
            <a:r>
              <a:rPr lang="ko-KR" altLang="en-US" sz="1400" dirty="0">
                <a:latin typeface="Consolas" panose="020B0609020204030204" pitchFamily="49" charset="0"/>
              </a:rPr>
              <a:t>인 이유는</a:t>
            </a:r>
            <a:r>
              <a:rPr lang="en-US" altLang="ko-KR" sz="1400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→ </a:t>
            </a:r>
            <a:r>
              <a:rPr lang="en-US" altLang="ko-KR" sz="1400" dirty="0">
                <a:latin typeface="Consolas" panose="020B0609020204030204" pitchFamily="49" charset="0"/>
              </a:rPr>
              <a:t>dest</a:t>
            </a:r>
            <a:r>
              <a:rPr lang="ko-KR" altLang="en-US" sz="1400" dirty="0">
                <a:latin typeface="Consolas" panose="020B0609020204030204" pitchFamily="49" charset="0"/>
              </a:rPr>
              <a:t>에 </a:t>
            </a:r>
            <a:r>
              <a:rPr lang="en-US" altLang="ko-KR" sz="1400" dirty="0">
                <a:latin typeface="Consolas" panose="020B0609020204030204" pitchFamily="49" charset="0"/>
              </a:rPr>
              <a:t>T</a:t>
            </a:r>
            <a:r>
              <a:rPr lang="ko-KR" altLang="en-US" sz="1400" dirty="0">
                <a:latin typeface="Consolas" panose="020B0609020204030204" pitchFamily="49" charset="0"/>
              </a:rPr>
              <a:t>형 인스턴스를 넣는 것만 허용하겠다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latin typeface="Consolas" panose="020B0609020204030204" pitchFamily="49" charset="0"/>
              </a:rPr>
              <a:t>꺼내면 컴파일 에러</a:t>
            </a:r>
            <a:r>
              <a:rPr lang="en-US" altLang="ko-KR" sz="14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List&lt;T&gt; src </a:t>
            </a:r>
            <a:r>
              <a:rPr lang="ko-KR" altLang="en-US" sz="1400" dirty="0">
                <a:latin typeface="Consolas" panose="020B0609020204030204" pitchFamily="49" charset="0"/>
              </a:rPr>
              <a:t>아닌 </a:t>
            </a:r>
            <a:r>
              <a:rPr lang="en-US" altLang="ko-KR" sz="1400" dirty="0">
                <a:latin typeface="Consolas" panose="020B0609020204030204" pitchFamily="49" charset="0"/>
              </a:rPr>
              <a:t>List&lt;? extends T&gt; src </a:t>
            </a:r>
            <a:r>
              <a:rPr lang="ko-KR" altLang="en-US" sz="1400" dirty="0">
                <a:latin typeface="Consolas" panose="020B0609020204030204" pitchFamily="49" charset="0"/>
              </a:rPr>
              <a:t>인 이유는</a:t>
            </a:r>
            <a:r>
              <a:rPr lang="en-US" altLang="ko-KR" sz="1400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→ </a:t>
            </a:r>
            <a:r>
              <a:rPr lang="en-US" altLang="ko-KR" sz="1400" dirty="0">
                <a:latin typeface="Consolas" panose="020B0609020204030204" pitchFamily="49" charset="0"/>
              </a:rPr>
              <a:t>src</a:t>
            </a:r>
            <a:r>
              <a:rPr lang="ko-KR" altLang="en-US" sz="1400" dirty="0">
                <a:latin typeface="Consolas" panose="020B0609020204030204" pitchFamily="49" charset="0"/>
              </a:rPr>
              <a:t>로부터 </a:t>
            </a:r>
            <a:r>
              <a:rPr lang="en-US" altLang="ko-KR" sz="1400" dirty="0">
                <a:latin typeface="Consolas" panose="020B0609020204030204" pitchFamily="49" charset="0"/>
              </a:rPr>
              <a:t>T</a:t>
            </a:r>
            <a:r>
              <a:rPr lang="ko-KR" altLang="en-US" sz="1400" dirty="0">
                <a:latin typeface="Consolas" panose="020B0609020204030204" pitchFamily="49" charset="0"/>
              </a:rPr>
              <a:t>형 인스턴스 꺼내는 것만 허용하겠다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latin typeface="Consolas" panose="020B0609020204030204" pitchFamily="49" charset="0"/>
              </a:rPr>
              <a:t>넣으면 컴파일 에러</a:t>
            </a:r>
            <a:r>
              <a:rPr lang="en-US" altLang="ko-KR" sz="1400" dirty="0">
                <a:latin typeface="Consolas" panose="020B0609020204030204" pitchFamily="49" charset="0"/>
              </a:rPr>
              <a:t>!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5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/>
              <a:t>Chapter 24</a:t>
            </a:r>
            <a:r>
              <a:rPr lang="ko-KR" altLang="en-US" sz="3400"/>
              <a:t>의 </a:t>
            </a:r>
            <a:r>
              <a:rPr lang="ko-KR" altLang="en-US" sz="3400" dirty="0"/>
              <a:t>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24-1. </a:t>
            </a:r>
            <a:r>
              <a:rPr lang="ko-KR" altLang="en-US" sz="4400" dirty="0">
                <a:solidFill>
                  <a:schemeClr val="tx2"/>
                </a:solidFill>
              </a:rPr>
              <a:t>컬렉션 기반 알고리즘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4CE906-C259-4A19-9452-CC22E1D55478}"/>
              </a:ext>
            </a:extLst>
          </p:cNvPr>
          <p:cNvSpPr/>
          <p:nvPr/>
        </p:nvSpPr>
        <p:spPr>
          <a:xfrm>
            <a:off x="1195936" y="1602361"/>
            <a:ext cx="95250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List&lt;E&gt;</a:t>
            </a:r>
            <a:r>
              <a:rPr lang="ko-KR" altLang="en-US" sz="1600" dirty="0">
                <a:latin typeface="Consolas" panose="020B0609020204030204" pitchFamily="49" charset="0"/>
              </a:rPr>
              <a:t>를 구현한 컬렉션 클래스들은 저장된 인스턴스를 정렬된 상태로 유지하지 않는다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대신에 정렬을 해야 한다면 다음 메소드를 사용할 수 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AC7D4E-6C37-48CD-B79A-7B7F66539AC6}"/>
              </a:ext>
            </a:extLst>
          </p:cNvPr>
          <p:cNvSpPr/>
          <p:nvPr/>
        </p:nvSpPr>
        <p:spPr>
          <a:xfrm>
            <a:off x="1193531" y="2991989"/>
            <a:ext cx="9250017" cy="1990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public static &lt;T extends Comparable&lt;T&gt;&gt; void sort(List&lt;T&gt; list)</a:t>
            </a:r>
          </a:p>
          <a:p>
            <a:pPr>
              <a:lnSpc>
                <a:spcPct val="2000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   → </a:t>
            </a:r>
            <a:r>
              <a:rPr lang="en-US" altLang="ko-KR" sz="1600" dirty="0">
                <a:latin typeface="Consolas" panose="020B0609020204030204" pitchFamily="49" charset="0"/>
              </a:rPr>
              <a:t>Collections </a:t>
            </a:r>
            <a:r>
              <a:rPr lang="ko-KR" altLang="en-US" sz="1600" dirty="0">
                <a:latin typeface="Consolas" panose="020B0609020204030204" pitchFamily="49" charset="0"/>
              </a:rPr>
              <a:t>클래스에 정의되어 있는 제네릭 메소드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→ 인자로 </a:t>
            </a:r>
            <a:r>
              <a:rPr lang="en-US" altLang="ko-KR" sz="1600" dirty="0">
                <a:latin typeface="Consolas" panose="020B0609020204030204" pitchFamily="49" charset="0"/>
              </a:rPr>
              <a:t>List&lt;T&gt;</a:t>
            </a:r>
            <a:r>
              <a:rPr lang="ko-KR" altLang="en-US" sz="1600" dirty="0">
                <a:latin typeface="Consolas" panose="020B0609020204030204" pitchFamily="49" charset="0"/>
              </a:rPr>
              <a:t>의 인스턴스는 모두 전달 가능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→ 단</a:t>
            </a:r>
            <a:r>
              <a:rPr lang="en-US" altLang="ko-KR" sz="1600" dirty="0">
                <a:latin typeface="Consolas" panose="020B0609020204030204" pitchFamily="49" charset="0"/>
              </a:rPr>
              <a:t>, T</a:t>
            </a:r>
            <a:r>
              <a:rPr lang="ko-KR" altLang="en-US" sz="1600" dirty="0">
                <a:latin typeface="Consolas" panose="020B0609020204030204" pitchFamily="49" charset="0"/>
              </a:rPr>
              <a:t>는 </a:t>
            </a:r>
            <a:r>
              <a:rPr lang="en-US" altLang="ko-KR" sz="1600" dirty="0">
                <a:latin typeface="Consolas" panose="020B0609020204030204" pitchFamily="49" charset="0"/>
              </a:rPr>
              <a:t>Comparable&lt;T&gt; </a:t>
            </a:r>
            <a:r>
              <a:rPr lang="ko-KR" altLang="en-US" sz="1600" dirty="0">
                <a:latin typeface="Consolas" panose="020B0609020204030204" pitchFamily="49" charset="0"/>
              </a:rPr>
              <a:t>인터페이스를 구현한 상태이어야 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5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 대상 정렬의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0DCFC2-77EA-42E9-968A-C8588F00FBD7}"/>
              </a:ext>
            </a:extLst>
          </p:cNvPr>
          <p:cNvSpPr/>
          <p:nvPr/>
        </p:nvSpPr>
        <p:spPr>
          <a:xfrm>
            <a:off x="1193531" y="1532717"/>
            <a:ext cx="9514226" cy="4434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List&lt;String&gt; list = Arrays.asList("Toy", "Box", "Robot", "Weapon");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 = new ArrayList&lt;&gt;(list);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정렬 이전 출력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for(Iterator&lt;String&gt; itr = list.iterator(); itr.hasNext(); 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System.out.print(itr.next() + '\t');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정렬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Collections.sort(list);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정렬 이후 출력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for(Iterator&lt;String&gt; itr = list.iterator(); itr.hasNext(); 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System.out.print(itr.next() + '\t');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2E55FB-F18A-4542-9FB1-4BA5839B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147" y="4948679"/>
            <a:ext cx="3491533" cy="12854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AE1A461-6BB6-4F51-A3FC-131E99DE2A3D}"/>
              </a:ext>
            </a:extLst>
          </p:cNvPr>
          <p:cNvSpPr/>
          <p:nvPr/>
        </p:nvSpPr>
        <p:spPr>
          <a:xfrm>
            <a:off x="4443872" y="3553784"/>
            <a:ext cx="69927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&lt;T extends Comparable&lt;T&gt;&gt; void sort(List&lt;T&gt; list)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4ABD6-C090-4A61-8C5D-0BE0C8464B1F}"/>
              </a:ext>
            </a:extLst>
          </p:cNvPr>
          <p:cNvSpPr/>
          <p:nvPr/>
        </p:nvSpPr>
        <p:spPr>
          <a:xfrm>
            <a:off x="5035826" y="4079627"/>
            <a:ext cx="631996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500" dirty="0">
                <a:latin typeface="Consolas" panose="020B0609020204030204" pitchFamily="49" charset="0"/>
              </a:rPr>
              <a:t> extends Object implements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Comparable&lt;String&gt;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9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400" dirty="0"/>
              <a:t>&lt;T extends Comparable&lt;T&gt;&gt; </a:t>
            </a:r>
            <a:r>
              <a:rPr lang="ko-KR" altLang="en-US" sz="2400" dirty="0"/>
              <a:t>아니고 </a:t>
            </a:r>
            <a:r>
              <a:rPr lang="en-US" altLang="ko-KR" sz="2400" dirty="0"/>
              <a:t>&lt;T extends Comparable&lt;? super T&gt;&gt;</a:t>
            </a:r>
            <a:endParaRPr lang="ko-KR" altLang="en-US" sz="24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FEE58-738E-4C4A-8A29-D3E98B4C2DE0}"/>
              </a:ext>
            </a:extLst>
          </p:cNvPr>
          <p:cNvSpPr/>
          <p:nvPr/>
        </p:nvSpPr>
        <p:spPr>
          <a:xfrm>
            <a:off x="1193531" y="2178183"/>
            <a:ext cx="7274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임시로</a:t>
            </a:r>
            <a:endParaRPr lang="fr-FR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public static &lt;T extends Comparable</a:t>
            </a:r>
            <a:r>
              <a:rPr lang="fr-FR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fr-FR" altLang="ko-KR" sz="1600" dirty="0">
                <a:latin typeface="Consolas" panose="020B0609020204030204" pitchFamily="49" charset="0"/>
              </a:rPr>
              <a:t>&gt; void sort(List&lt;T&gt; list)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7130E5-8D5E-40C2-9C9D-8A77FEFEDFFA}"/>
              </a:ext>
            </a:extLst>
          </p:cNvPr>
          <p:cNvSpPr/>
          <p:nvPr/>
        </p:nvSpPr>
        <p:spPr>
          <a:xfrm>
            <a:off x="1193531" y="3641371"/>
            <a:ext cx="1032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실제로</a:t>
            </a:r>
            <a:endParaRPr lang="fr-FR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public static &lt;T extends Comparable</a:t>
            </a:r>
            <a:r>
              <a:rPr lang="fr-FR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&lt;? super T&gt;</a:t>
            </a:r>
            <a:r>
              <a:rPr lang="fr-FR" altLang="ko-KR" sz="1600" dirty="0">
                <a:latin typeface="Consolas" panose="020B0609020204030204" pitchFamily="49" charset="0"/>
              </a:rPr>
              <a:t>&gt; void sort(List&lt;T&gt; list)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27248-233B-4A72-A7FF-61344DA086A7}"/>
              </a:ext>
            </a:extLst>
          </p:cNvPr>
          <p:cNvSpPr/>
          <p:nvPr/>
        </p:nvSpPr>
        <p:spPr>
          <a:xfrm>
            <a:off x="3699101" y="4472368"/>
            <a:ext cx="6992754" cy="94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이러한 선언이 붙은 이유를 설명하는데 시간이 조금 걸림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이해했으면 그 이해의 내용을 외우자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endParaRPr lang="fr-FR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4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dirty="0"/>
              <a:t>&lt;T extends Comparable&lt;? super T&gt;&gt;  </a:t>
            </a:r>
            <a:r>
              <a:rPr lang="ko-KR" altLang="en-US" sz="3600" dirty="0"/>
              <a:t>의 이해 </a:t>
            </a:r>
            <a:r>
              <a:rPr lang="en-US" altLang="ko-KR" sz="3600" dirty="0"/>
              <a:t>1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94C29B-867E-4CC8-9AC0-38FCE9F096F5}"/>
              </a:ext>
            </a:extLst>
          </p:cNvPr>
          <p:cNvSpPr/>
          <p:nvPr/>
        </p:nvSpPr>
        <p:spPr>
          <a:xfrm>
            <a:off x="1193531" y="1443841"/>
            <a:ext cx="4610921" cy="227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Car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Comparable&lt;Car&gt;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</a:t>
            </a:r>
            <a:r>
              <a:rPr lang="en-US" altLang="ko-KR" sz="1400" dirty="0" err="1">
                <a:latin typeface="Consolas" panose="020B0609020204030204" pitchFamily="49" charset="0"/>
              </a:rPr>
              <a:t>disp</a:t>
            </a:r>
            <a:r>
              <a:rPr lang="en-US" altLang="ko-KR" sz="1400" dirty="0">
                <a:latin typeface="Consolas" panose="020B0609020204030204" pitchFamily="49" charset="0"/>
              </a:rPr>
              <a:t>; // </a:t>
            </a:r>
            <a:r>
              <a:rPr lang="ko-KR" altLang="en-US" sz="1400" dirty="0">
                <a:latin typeface="Consolas" panose="020B0609020204030204" pitchFamily="49" charset="0"/>
              </a:rPr>
              <a:t>배기량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Car(int d) { </a:t>
            </a:r>
            <a:r>
              <a:rPr lang="en-US" altLang="ko-KR" sz="1400" dirty="0" err="1">
                <a:latin typeface="Consolas" panose="020B0609020204030204" pitchFamily="49" charset="0"/>
              </a:rPr>
              <a:t>disp</a:t>
            </a:r>
            <a:r>
              <a:rPr lang="en-US" altLang="ko-KR" sz="1400" dirty="0">
                <a:latin typeface="Consolas" panose="020B0609020204030204" pitchFamily="49" charset="0"/>
              </a:rPr>
              <a:t> = d;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.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int compareTo(Car o)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disp</a:t>
            </a:r>
            <a:r>
              <a:rPr lang="en-US" altLang="ko-KR" sz="1400" dirty="0"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latin typeface="Consolas" panose="020B0609020204030204" pitchFamily="49" charset="0"/>
              </a:rPr>
              <a:t>o.disp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55EC5-FFEB-49FE-8CB4-FE77B5019B89}"/>
              </a:ext>
            </a:extLst>
          </p:cNvPr>
          <p:cNvSpPr/>
          <p:nvPr/>
        </p:nvSpPr>
        <p:spPr>
          <a:xfrm>
            <a:off x="1193531" y="3827937"/>
            <a:ext cx="6516094" cy="2515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List&lt;Car&gt; list = new ArrayList&lt;&gt;();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(new Car(1200));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(new Car(3000));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(new Car(1800));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Collections.sort(list); // </a:t>
            </a:r>
            <a:r>
              <a:rPr lang="ko-KR" altLang="en-US" sz="1400" dirty="0">
                <a:latin typeface="YDVYMjOStd12"/>
              </a:rPr>
              <a:t>정렬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for(Iterator&lt;Car&gt; itr = list.iterator(); itr.hasNext(); 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System.out.println(itr.next().toString() + '\t');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48C0B7-E869-4B85-ACDF-BFF78CFCB013}"/>
              </a:ext>
            </a:extLst>
          </p:cNvPr>
          <p:cNvSpPr/>
          <p:nvPr/>
        </p:nvSpPr>
        <p:spPr>
          <a:xfrm>
            <a:off x="6030574" y="1820374"/>
            <a:ext cx="5472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sort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메소드가 다음과 같다고 가정하자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endParaRPr lang="fr-FR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public static &lt;T extends Comparable</a:t>
            </a:r>
            <a:r>
              <a:rPr lang="fr-FR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fr-FR" altLang="ko-KR" sz="1600" dirty="0">
                <a:latin typeface="Consolas" panose="020B0609020204030204" pitchFamily="49" charset="0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                       void sort(List&lt;T&gt; list)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0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dirty="0"/>
              <a:t>&lt;T extends Comparable&lt;? super T&gt;&gt;  </a:t>
            </a:r>
            <a:r>
              <a:rPr lang="ko-KR" altLang="en-US" sz="3600" dirty="0"/>
              <a:t>의 이해 </a:t>
            </a:r>
            <a:r>
              <a:rPr lang="en-US" altLang="ko-KR" sz="3600" dirty="0"/>
              <a:t>2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5184D9-52F1-43F4-8645-A03B40CFB4CB}"/>
              </a:ext>
            </a:extLst>
          </p:cNvPr>
          <p:cNvSpPr/>
          <p:nvPr/>
        </p:nvSpPr>
        <p:spPr>
          <a:xfrm>
            <a:off x="1097280" y="1483093"/>
            <a:ext cx="94514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Car implements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Comparable&lt;Car&gt; </a:t>
            </a:r>
            <a:r>
              <a:rPr lang="en-US" altLang="ko-KR" sz="1500" dirty="0">
                <a:latin typeface="Consolas" panose="020B0609020204030204" pitchFamily="49" charset="0"/>
              </a:rPr>
              <a:t>{...}</a:t>
            </a:r>
          </a:p>
          <a:p>
            <a:pPr>
              <a:lnSpc>
                <a:spcPct val="2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ECar extends Car {...}    // ECar</a:t>
            </a:r>
            <a:r>
              <a:rPr lang="ko-KR" altLang="en-US" sz="1500" dirty="0">
                <a:latin typeface="YDVYMjOStd12"/>
              </a:rPr>
              <a:t>는 </a:t>
            </a:r>
            <a:r>
              <a:rPr lang="en-US" altLang="ko-KR" sz="1500" dirty="0">
                <a:latin typeface="Consolas" panose="020B0609020204030204" pitchFamily="49" charset="0"/>
              </a:rPr>
              <a:t>Comparable&lt;Car&gt;</a:t>
            </a:r>
            <a:r>
              <a:rPr lang="ko-KR" altLang="en-US" sz="1500" dirty="0">
                <a:latin typeface="YDVYMjOStd12"/>
              </a:rPr>
              <a:t>를 간접 구현</a:t>
            </a:r>
            <a:endParaRPr lang="en-US" altLang="ko-KR" sz="1500" dirty="0">
              <a:latin typeface="YDVYMjOStd12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AF38C0-8703-4D3A-9B4C-A77FAEB6C4B9}"/>
              </a:ext>
            </a:extLst>
          </p:cNvPr>
          <p:cNvSpPr/>
          <p:nvPr/>
        </p:nvSpPr>
        <p:spPr>
          <a:xfrm>
            <a:off x="1193531" y="4066917"/>
            <a:ext cx="804323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List&lt;ECar&gt; list = new ArrayList&lt;&gt;();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Collections.sort(list); 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rgbClr val="FF0000"/>
                </a:solidFill>
                <a:latin typeface="YDVYMjOStd12"/>
              </a:rPr>
              <a:t>이 메소드 호출이 성공할 수 있을까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9E41F6-64F5-499C-892C-5A1B4438C4EF}"/>
              </a:ext>
            </a:extLst>
          </p:cNvPr>
          <p:cNvSpPr/>
          <p:nvPr/>
        </p:nvSpPr>
        <p:spPr>
          <a:xfrm>
            <a:off x="4108175" y="292273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sort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메소드가 다음과 같다고 여전히 가정하자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endParaRPr lang="fr-FR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public static &lt;T extends Comparable</a:t>
            </a:r>
            <a:r>
              <a:rPr lang="fr-FR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fr-FR" altLang="ko-KR" sz="1600" dirty="0">
                <a:latin typeface="Consolas" panose="020B0609020204030204" pitchFamily="49" charset="0"/>
              </a:rPr>
              <a:t>&gt; void sort(List&lt;T&gt; list)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1D0DEA-4FD7-4898-97C6-76E68260FE09}"/>
              </a:ext>
            </a:extLst>
          </p:cNvPr>
          <p:cNvSpPr/>
          <p:nvPr/>
        </p:nvSpPr>
        <p:spPr>
          <a:xfrm>
            <a:off x="2210464" y="5490383"/>
            <a:ext cx="894521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public static &lt;ECar extends 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Comparable&lt;ECar&gt;</a:t>
            </a:r>
            <a:r>
              <a:rPr lang="fr-FR" altLang="ko-KR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 void sort(List&lt;ECar&gt; list)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2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dirty="0"/>
              <a:t>&lt;T extends Comparable&lt;? super T&gt;&gt;  </a:t>
            </a:r>
            <a:r>
              <a:rPr lang="ko-KR" altLang="en-US" sz="3600" dirty="0"/>
              <a:t>의 이해 </a:t>
            </a:r>
            <a:r>
              <a:rPr lang="en-US" altLang="ko-KR" sz="3600" dirty="0"/>
              <a:t>3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CED095-0ED5-4AF3-8D10-1510FC45A2E6}"/>
              </a:ext>
            </a:extLst>
          </p:cNvPr>
          <p:cNvSpPr/>
          <p:nvPr/>
        </p:nvSpPr>
        <p:spPr>
          <a:xfrm>
            <a:off x="1097280" y="1483093"/>
            <a:ext cx="94514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Car implements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Comparable&lt;Car&gt; </a:t>
            </a:r>
            <a:r>
              <a:rPr lang="en-US" altLang="ko-KR" sz="1500" dirty="0">
                <a:latin typeface="Consolas" panose="020B0609020204030204" pitchFamily="49" charset="0"/>
              </a:rPr>
              <a:t>{...}</a:t>
            </a:r>
          </a:p>
          <a:p>
            <a:pPr>
              <a:lnSpc>
                <a:spcPct val="2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ECar extends Car {...}    // ECar</a:t>
            </a:r>
            <a:r>
              <a:rPr lang="ko-KR" altLang="en-US" sz="1500" dirty="0">
                <a:latin typeface="YDVYMjOStd12"/>
              </a:rPr>
              <a:t>는 </a:t>
            </a:r>
            <a:r>
              <a:rPr lang="en-US" altLang="ko-KR" sz="1500" dirty="0">
                <a:latin typeface="Consolas" panose="020B0609020204030204" pitchFamily="49" charset="0"/>
              </a:rPr>
              <a:t>Comparable&lt;Car&gt;</a:t>
            </a:r>
            <a:r>
              <a:rPr lang="ko-KR" altLang="en-US" sz="1500" dirty="0">
                <a:latin typeface="YDVYMjOStd12"/>
              </a:rPr>
              <a:t>를 간접 구현</a:t>
            </a:r>
            <a:endParaRPr lang="en-US" altLang="ko-KR" sz="1500" dirty="0">
              <a:latin typeface="YDVYMjOStd1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8F6863-6E07-4E33-AB05-0E31E1DB3E06}"/>
              </a:ext>
            </a:extLst>
          </p:cNvPr>
          <p:cNvSpPr/>
          <p:nvPr/>
        </p:nvSpPr>
        <p:spPr>
          <a:xfrm>
            <a:off x="3419062" y="2936799"/>
            <a:ext cx="7977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그러나 실제로는 다음과 같으니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endParaRPr lang="fr-FR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public static &lt;T extends Comparable</a:t>
            </a:r>
            <a:r>
              <a:rPr lang="fr-FR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&lt;? super T&gt;</a:t>
            </a:r>
            <a:r>
              <a:rPr lang="fr-FR" altLang="ko-KR" sz="1600" dirty="0">
                <a:latin typeface="Consolas" panose="020B0609020204030204" pitchFamily="49" charset="0"/>
              </a:rPr>
              <a:t>&gt; void sort(List&lt;T&gt; list)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A61CD4-D17C-4890-86BD-392935255089}"/>
              </a:ext>
            </a:extLst>
          </p:cNvPr>
          <p:cNvSpPr/>
          <p:nvPr/>
        </p:nvSpPr>
        <p:spPr>
          <a:xfrm>
            <a:off x="1193531" y="4066917"/>
            <a:ext cx="804323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List&lt;ECar&gt; list = new ArrayList&lt;&gt;();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Collections.sort(list); 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rgbClr val="FF0000"/>
                </a:solidFill>
                <a:latin typeface="YDVYMjOStd12"/>
              </a:rPr>
              <a:t>이 메소드 호출 가능</a:t>
            </a:r>
            <a:r>
              <a:rPr lang="en-US" altLang="ko-KR" sz="1500" dirty="0">
                <a:solidFill>
                  <a:srgbClr val="FF0000"/>
                </a:solidFill>
                <a:latin typeface="YDVYMjOStd12"/>
              </a:rPr>
              <a:t>!</a:t>
            </a:r>
            <a:endParaRPr lang="en-US" altLang="ko-KR" sz="15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D71AC9-4A94-45F4-882E-4D0BED8143A9}"/>
              </a:ext>
            </a:extLst>
          </p:cNvPr>
          <p:cNvSpPr/>
          <p:nvPr/>
        </p:nvSpPr>
        <p:spPr>
          <a:xfrm>
            <a:off x="2314003" y="5527445"/>
            <a:ext cx="8945216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public static &lt;ECar extends 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Comparable&lt;? super ECar&gt;</a:t>
            </a:r>
            <a:r>
              <a:rPr lang="fr-FR" altLang="ko-KR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 void sort(List&lt;ECar&gt; list)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83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Comparator&lt;T&gt;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9A224E-4EDF-4BAF-9EBD-34AF9B50EA0A}"/>
              </a:ext>
            </a:extLst>
          </p:cNvPr>
          <p:cNvSpPr/>
          <p:nvPr/>
        </p:nvSpPr>
        <p:spPr>
          <a:xfrm>
            <a:off x="1193531" y="1250124"/>
            <a:ext cx="101635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Collections </a:t>
            </a:r>
            <a:r>
              <a:rPr lang="ko-KR" altLang="en-US" sz="1600" dirty="0">
                <a:latin typeface="Consolas" panose="020B0609020204030204" pitchFamily="49" charset="0"/>
              </a:rPr>
              <a:t>클래스에는 호출 시 정렬의 기준을 결정할 수 있는 다음 메소드가 정의되어 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&lt;T&gt; void sort(List&lt;T&gt; list, Comparator&lt;? super T&gt; c)</a:t>
            </a:r>
            <a:endParaRPr lang="ko-KR" alt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388DC7-C7F2-41D7-9935-C0B5B015CDDF}"/>
              </a:ext>
            </a:extLst>
          </p:cNvPr>
          <p:cNvSpPr/>
          <p:nvPr/>
        </p:nvSpPr>
        <p:spPr>
          <a:xfrm>
            <a:off x="1193531" y="2482220"/>
            <a:ext cx="7845287" cy="2760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Car { . . }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// Car</a:t>
            </a:r>
            <a:r>
              <a:rPr lang="ko-KR" altLang="en-US" sz="1300" dirty="0">
                <a:latin typeface="Consolas" panose="020B0609020204030204" pitchFamily="49" charset="0"/>
              </a:rPr>
              <a:t>의 정렬을 위한 클래스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latin typeface="Consolas" panose="020B0609020204030204" pitchFamily="49" charset="0"/>
              </a:rPr>
              <a:t>CarComp</a:t>
            </a:r>
            <a:r>
              <a:rPr lang="en-US" altLang="ko-KR" sz="1300" dirty="0">
                <a:latin typeface="Consolas" panose="020B0609020204030204" pitchFamily="49" charset="0"/>
              </a:rPr>
              <a:t> implements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Comparator&lt;Car&gt;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ECar extends Car { . . . }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19AFA4-EFCC-41EE-A4EE-AE3909DBEBCA}"/>
              </a:ext>
            </a:extLst>
          </p:cNvPr>
          <p:cNvSpPr/>
          <p:nvPr/>
        </p:nvSpPr>
        <p:spPr>
          <a:xfrm>
            <a:off x="5764696" y="2447356"/>
            <a:ext cx="5390984" cy="3568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List&lt;Car&gt; </a:t>
            </a:r>
            <a:r>
              <a:rPr lang="en-US" altLang="ko-KR" sz="1300" dirty="0" err="1">
                <a:latin typeface="Consolas" panose="020B0609020204030204" pitchFamily="49" charset="0"/>
              </a:rPr>
              <a:t>clist</a:t>
            </a:r>
            <a:r>
              <a:rPr lang="en-US" altLang="ko-KR" sz="1300" dirty="0">
                <a:latin typeface="Consolas" panose="020B0609020204030204" pitchFamily="49" charset="0"/>
              </a:rPr>
              <a:t> = new ArrayList&lt;&gt;();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clist.add</a:t>
            </a:r>
            <a:r>
              <a:rPr lang="en-US" altLang="ko-KR" sz="1300" dirty="0">
                <a:latin typeface="Consolas" panose="020B0609020204030204" pitchFamily="49" charset="0"/>
              </a:rPr>
              <a:t>(new Car(1800));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clist.add</a:t>
            </a:r>
            <a:r>
              <a:rPr lang="en-US" altLang="ko-KR" sz="1300" dirty="0">
                <a:latin typeface="Consolas" panose="020B0609020204030204" pitchFamily="49" charset="0"/>
              </a:rPr>
              <a:t>(new Car(1200));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List&lt;ECar&gt; </a:t>
            </a:r>
            <a:r>
              <a:rPr lang="en-US" altLang="ko-KR" sz="1300" dirty="0" err="1">
                <a:latin typeface="Consolas" panose="020B0609020204030204" pitchFamily="49" charset="0"/>
              </a:rPr>
              <a:t>elist</a:t>
            </a:r>
            <a:r>
              <a:rPr lang="en-US" altLang="ko-KR" sz="1300" dirty="0">
                <a:latin typeface="Consolas" panose="020B0609020204030204" pitchFamily="49" charset="0"/>
              </a:rPr>
              <a:t> = new ArrayList&lt;&gt;();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elist.add</a:t>
            </a:r>
            <a:r>
              <a:rPr lang="en-US" altLang="ko-KR" sz="1300" dirty="0">
                <a:latin typeface="Consolas" panose="020B0609020204030204" pitchFamily="49" charset="0"/>
              </a:rPr>
              <a:t>(new ECar(3000, 55));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elist.add</a:t>
            </a:r>
            <a:r>
              <a:rPr lang="en-US" altLang="ko-KR" sz="1300" dirty="0">
                <a:latin typeface="Consolas" panose="020B0609020204030204" pitchFamily="49" charset="0"/>
              </a:rPr>
              <a:t>(new ECar(1800, 87));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CarComp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comp = new </a:t>
            </a:r>
            <a:r>
              <a:rPr lang="en-US" altLang="ko-K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CarComp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각각 정렬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Collections.sort(</a:t>
            </a:r>
            <a:r>
              <a:rPr lang="en-US" altLang="ko-KR" sz="1300" dirty="0" err="1">
                <a:latin typeface="Consolas" panose="020B0609020204030204" pitchFamily="49" charset="0"/>
              </a:rPr>
              <a:t>clist</a:t>
            </a:r>
            <a:r>
              <a:rPr lang="en-US" altLang="ko-KR" sz="1300" dirty="0">
                <a:latin typeface="Consolas" panose="020B0609020204030204" pitchFamily="49" charset="0"/>
              </a:rPr>
              <a:t>,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comp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Collections.sort(</a:t>
            </a:r>
            <a:r>
              <a:rPr lang="en-US" altLang="ko-KR" sz="1300" dirty="0" err="1">
                <a:latin typeface="Consolas" panose="020B0609020204030204" pitchFamily="49" charset="0"/>
              </a:rPr>
              <a:t>elist</a:t>
            </a:r>
            <a:r>
              <a:rPr lang="en-US" altLang="ko-KR" sz="1300" dirty="0">
                <a:latin typeface="Consolas" panose="020B0609020204030204" pitchFamily="49" charset="0"/>
              </a:rPr>
              <a:t>,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comp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D1070C-E776-4629-A2EB-A2948990BCD3}"/>
              </a:ext>
            </a:extLst>
          </p:cNvPr>
          <p:cNvSpPr/>
          <p:nvPr/>
        </p:nvSpPr>
        <p:spPr>
          <a:xfrm>
            <a:off x="1153775" y="5584566"/>
            <a:ext cx="549965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sort(List&lt;Car&gt; list, Comparator&lt;? super Car&gt; c)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sort(List&lt;ECar&gt; list, Comparator&lt;? super ECar&gt; c)</a:t>
            </a:r>
            <a:endParaRPr lang="ko-KR" altLang="en-US" sz="13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4079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9908</TotalTime>
  <Words>1515</Words>
  <Application>Microsoft Office PowerPoint</Application>
  <PresentationFormat>와이드스크린</PresentationFormat>
  <Paragraphs>167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YDVYMjOStd12</vt:lpstr>
      <vt:lpstr>맑은 고딕</vt:lpstr>
      <vt:lpstr>Calibri</vt:lpstr>
      <vt:lpstr>Calibri Light</vt:lpstr>
      <vt:lpstr>Consolas</vt:lpstr>
      <vt:lpstr>추억</vt:lpstr>
      <vt:lpstr> 열혈 Java 프로그래밍</vt:lpstr>
      <vt:lpstr>24-1. 컬렉션 기반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2382</cp:revision>
  <dcterms:created xsi:type="dcterms:W3CDTF">2017-07-09T08:11:09Z</dcterms:created>
  <dcterms:modified xsi:type="dcterms:W3CDTF">2017-09-19T05:08:58Z</dcterms:modified>
</cp:coreProperties>
</file>