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80" r:id="rId5"/>
    <p:sldId id="601" r:id="rId6"/>
    <p:sldId id="575" r:id="rId7"/>
    <p:sldId id="602" r:id="rId8"/>
    <p:sldId id="604" r:id="rId9"/>
    <p:sldId id="549" r:id="rId10"/>
    <p:sldId id="605" r:id="rId11"/>
    <p:sldId id="582" r:id="rId12"/>
    <p:sldId id="606" r:id="rId13"/>
    <p:sldId id="610" r:id="rId14"/>
    <p:sldId id="607" r:id="rId15"/>
    <p:sldId id="611" r:id="rId16"/>
    <p:sldId id="608" r:id="rId17"/>
    <p:sldId id="612" r:id="rId18"/>
    <p:sldId id="613" r:id="rId19"/>
    <p:sldId id="614" r:id="rId20"/>
    <p:sldId id="615" r:id="rId21"/>
    <p:sldId id="609" r:id="rId22"/>
    <p:sldId id="618" r:id="rId23"/>
    <p:sldId id="619" r:id="rId24"/>
    <p:sldId id="617" r:id="rId25"/>
    <p:sldId id="620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s\api\java\util\function\ToIntBiFunctio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28.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메소드 참조와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Optional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생성자 참조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219CD0-DBF5-4949-B250-F8B0AC845278}"/>
              </a:ext>
            </a:extLst>
          </p:cNvPr>
          <p:cNvSpPr/>
          <p:nvPr/>
        </p:nvSpPr>
        <p:spPr>
          <a:xfrm>
            <a:off x="3868729" y="413631"/>
            <a:ext cx="72869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람다식을 작성 시 </a:t>
            </a:r>
            <a:r>
              <a:rPr lang="ko-KR" altLang="en-US" sz="1500" u="sng" dirty="0">
                <a:solidFill>
                  <a:srgbClr val="0070C0"/>
                </a:solidFill>
                <a:latin typeface="Consolas" panose="020B0609020204030204" pitchFamily="49" charset="0"/>
              </a:rPr>
              <a:t>인스턴스 생성 후 이의 참조 값을 반환하는 경우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가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경우 메소드 참조 방식을 쓸 수 있음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4A3A40-A784-4E50-8753-EE6171CFF99C}"/>
              </a:ext>
            </a:extLst>
          </p:cNvPr>
          <p:cNvSpPr/>
          <p:nvPr/>
        </p:nvSpPr>
        <p:spPr>
          <a:xfrm>
            <a:off x="1193531" y="1662763"/>
            <a:ext cx="5590727" cy="317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StringMaker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Function&lt;char[], String&gt; f = ar -&gt;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new String(ar);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char[] src = {'R', 'o', 'b', 'o</a:t>
            </a:r>
            <a:r>
              <a:rPr lang="en-US" altLang="ko-KR" sz="1500">
                <a:latin typeface="Consolas" panose="020B0609020204030204" pitchFamily="49" charset="0"/>
              </a:rPr>
              <a:t>', 't'};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str = </a:t>
            </a:r>
            <a:r>
              <a:rPr lang="en-US" altLang="ko-KR" sz="1500" dirty="0" err="1">
                <a:latin typeface="Consolas" panose="020B0609020204030204" pitchFamily="49" charset="0"/>
              </a:rPr>
              <a:t>f.apply</a:t>
            </a:r>
            <a:r>
              <a:rPr lang="en-US" altLang="ko-KR" sz="1500" dirty="0">
                <a:latin typeface="Consolas" panose="020B0609020204030204" pitchFamily="49" charset="0"/>
              </a:rPr>
              <a:t>(src);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// Function&lt;T, R&gt;    R apply(T t)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2CA1D1-B622-462B-AF50-F5740E6BA633}"/>
              </a:ext>
            </a:extLst>
          </p:cNvPr>
          <p:cNvSpPr/>
          <p:nvPr/>
        </p:nvSpPr>
        <p:spPr>
          <a:xfrm>
            <a:off x="6402242" y="3666242"/>
            <a:ext cx="56448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Function&lt;char[], String&gt; f = ar -&gt; new String(ar);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DB4E73-9301-4C08-9967-9D730C19FFE4}"/>
              </a:ext>
            </a:extLst>
          </p:cNvPr>
          <p:cNvSpPr/>
          <p:nvPr/>
        </p:nvSpPr>
        <p:spPr>
          <a:xfrm>
            <a:off x="6402242" y="4866147"/>
            <a:ext cx="45223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Function&lt;char[], String&gt; f = String::new;</a:t>
            </a:r>
            <a:endParaRPr lang="ko-KR" altLang="en-US" sz="15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599AFAE-C558-4CD6-82C6-3AFF48A35DFE}"/>
              </a:ext>
            </a:extLst>
          </p:cNvPr>
          <p:cNvSpPr/>
          <p:nvPr/>
        </p:nvSpPr>
        <p:spPr>
          <a:xfrm>
            <a:off x="8002918" y="4273648"/>
            <a:ext cx="300429" cy="35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642699-3F77-4937-AD9F-D5EF00838647}"/>
              </a:ext>
            </a:extLst>
          </p:cNvPr>
          <p:cNvSpPr/>
          <p:nvPr/>
        </p:nvSpPr>
        <p:spPr>
          <a:xfrm>
            <a:off x="6324491" y="2085059"/>
            <a:ext cx="510457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Function&lt;char[], String&gt; f = ar -&gt;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new String(ar);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};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07B172C-7CC0-4E46-ADD6-906C3EC4CB66}"/>
              </a:ext>
            </a:extLst>
          </p:cNvPr>
          <p:cNvSpPr/>
          <p:nvPr/>
        </p:nvSpPr>
        <p:spPr>
          <a:xfrm>
            <a:off x="8002918" y="3153931"/>
            <a:ext cx="300429" cy="35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9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28-2. Optional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예외의 발생 상황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081CA-711C-4E36-9677-5D9CE64E77BF}"/>
              </a:ext>
            </a:extLst>
          </p:cNvPr>
          <p:cNvSpPr/>
          <p:nvPr/>
        </p:nvSpPr>
        <p:spPr>
          <a:xfrm>
            <a:off x="1097280" y="1289950"/>
            <a:ext cx="5392010" cy="509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sz="1300" dirty="0">
                <a:latin typeface="Consolas" panose="020B0609020204030204" pitchFamily="49" charset="0"/>
              </a:rPr>
              <a:t> {  // </a:t>
            </a:r>
            <a:r>
              <a:rPr lang="ko-KR" altLang="en-US" sz="1300" dirty="0">
                <a:latin typeface="Consolas" panose="020B0609020204030204" pitchFamily="49" charset="0"/>
              </a:rPr>
              <a:t>친구 정보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name;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Friend(String n, Company c)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name = n;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 = c;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getName() { return name;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Company </a:t>
            </a:r>
            <a:r>
              <a:rPr lang="en-US" altLang="ko-KR" sz="1300" dirty="0" err="1">
                <a:latin typeface="Consolas" panose="020B0609020204030204" pitchFamily="49" charset="0"/>
              </a:rPr>
              <a:t>getCmp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 sz="1300" dirty="0">
                <a:latin typeface="Consolas" panose="020B0609020204030204" pitchFamily="49" charset="0"/>
              </a:rPr>
              <a:t> {  // '</a:t>
            </a:r>
            <a:r>
              <a:rPr lang="ko-KR" altLang="en-US" sz="1300" dirty="0">
                <a:latin typeface="Consolas" panose="020B0609020204030204" pitchFamily="49" charset="0"/>
              </a:rPr>
              <a:t>친구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에 속하는 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회사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Company(String </a:t>
            </a:r>
            <a:r>
              <a:rPr lang="en-US" altLang="ko-KR" sz="1300" dirty="0" err="1">
                <a:latin typeface="Consolas" panose="020B0609020204030204" pitchFamily="49" charset="0"/>
              </a:rPr>
              <a:t>cn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ci)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cn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 = ci;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getCName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getCInfo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F22490-803A-4EF0-9F23-A08F4BBFDA08}"/>
              </a:ext>
            </a:extLst>
          </p:cNvPr>
          <p:cNvSpPr/>
          <p:nvPr/>
        </p:nvSpPr>
        <p:spPr>
          <a:xfrm>
            <a:off x="6018325" y="1343811"/>
            <a:ext cx="5137355" cy="247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{  // '</a:t>
            </a:r>
            <a:r>
              <a:rPr lang="ko-KR" altLang="en-US" sz="1300" dirty="0">
                <a:latin typeface="Consolas" panose="020B0609020204030204" pitchFamily="49" charset="0"/>
              </a:rPr>
              <a:t>회사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에 속하는 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회사 연락처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phone;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(String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, String ad)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getPhone</a:t>
            </a:r>
            <a:r>
              <a:rPr lang="en-US" altLang="ko-KR" sz="1300" dirty="0">
                <a:latin typeface="Consolas" panose="020B0609020204030204" pitchFamily="49" charset="0"/>
              </a:rPr>
              <a:t>() { return phone;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getAdrs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4E6721-ACD1-41BE-82F0-23273A86542C}"/>
              </a:ext>
            </a:extLst>
          </p:cNvPr>
          <p:cNvSpPr/>
          <p:nvPr/>
        </p:nvSpPr>
        <p:spPr>
          <a:xfrm>
            <a:off x="6177011" y="4711336"/>
            <a:ext cx="58947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가장 좋은 것은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로 초기화 할 인스턴스 변수가 없는 것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그러나 허용해야 하는 경우도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0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예외의 발생 상황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A233FF-EBAA-42D8-B433-5068FC945710}"/>
              </a:ext>
            </a:extLst>
          </p:cNvPr>
          <p:cNvSpPr/>
          <p:nvPr/>
        </p:nvSpPr>
        <p:spPr>
          <a:xfrm>
            <a:off x="1193531" y="1451503"/>
            <a:ext cx="6608366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300" dirty="0">
                <a:latin typeface="Consolas" panose="020B0609020204030204" pitchFamily="49" charset="0"/>
              </a:rPr>
              <a:t>(Friend f) {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if(f != null) { // </a:t>
            </a:r>
            <a:r>
              <a:rPr lang="ko-KR" altLang="en-US" sz="1300" dirty="0">
                <a:latin typeface="YDVYMjOStd12"/>
              </a:rPr>
              <a:t>인자로 전달된 것이 </a:t>
            </a:r>
            <a:r>
              <a:rPr lang="en-US" altLang="ko-KR" sz="1300" dirty="0"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latin typeface="YDVYMjOStd12"/>
              </a:rPr>
              <a:t>일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Company com = </a:t>
            </a:r>
            <a:r>
              <a:rPr lang="en-US" altLang="ko-KR" sz="1300" dirty="0" err="1">
                <a:latin typeface="Consolas" panose="020B0609020204030204" pitchFamily="49" charset="0"/>
              </a:rPr>
              <a:t>f.getCmp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if(com != null) { // </a:t>
            </a:r>
            <a:r>
              <a:rPr lang="ko-KR" altLang="en-US" sz="1300" dirty="0">
                <a:latin typeface="YDVYMjOStd12"/>
              </a:rPr>
              <a:t>회사 정보가 없을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info = </a:t>
            </a:r>
            <a:r>
              <a:rPr lang="en-US" altLang="ko-KR" sz="1300" dirty="0" err="1">
                <a:latin typeface="Consolas" panose="020B0609020204030204" pitchFamily="49" charset="0"/>
              </a:rPr>
              <a:t>com.getCInfo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if(info != null) // </a:t>
            </a:r>
            <a:r>
              <a:rPr lang="ko-KR" altLang="en-US" sz="1300" dirty="0">
                <a:latin typeface="YDVYMjOStd12"/>
              </a:rPr>
              <a:t>회사의 연락처 정보가 없을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info.getAdrs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!= null) // </a:t>
            </a:r>
            <a:r>
              <a:rPr lang="ko-KR" altLang="en-US" sz="1300" dirty="0">
                <a:latin typeface="YDVYMjOStd12"/>
              </a:rPr>
              <a:t>위의 코드에서 주소 정보를 얻지 못했을 수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System.out.println("There's no address information.");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6ACBDB-F353-486F-9D8C-D01491017C77}"/>
              </a:ext>
            </a:extLst>
          </p:cNvPr>
          <p:cNvSpPr/>
          <p:nvPr/>
        </p:nvSpPr>
        <p:spPr>
          <a:xfrm>
            <a:off x="6946225" y="1451503"/>
            <a:ext cx="485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가능성에 대비하는 코드의 작성은 번거롭고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 코드 스타일도 만족스러운 편은 아니다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이를 해결하기 위해 등장한 것이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65622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기본적인 사용 방법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7067C7-927B-4EA4-A413-6C2DA4A82B1E}"/>
              </a:ext>
            </a:extLst>
          </p:cNvPr>
          <p:cNvSpPr/>
          <p:nvPr/>
        </p:nvSpPr>
        <p:spPr>
          <a:xfrm>
            <a:off x="1193531" y="1495717"/>
            <a:ext cx="8990617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final class Optional&lt;T&gt; extends Object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final T value;  // </a:t>
            </a:r>
            <a:r>
              <a:rPr lang="ko-KR" altLang="en-US" sz="1400" dirty="0">
                <a:latin typeface="Consolas" panose="020B0609020204030204" pitchFamily="49" charset="0"/>
              </a:rPr>
              <a:t>이 참조변수를 통해 저장을 하는 일종의 래퍼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97502-FED2-426B-813E-C2FDF1CFB476}"/>
              </a:ext>
            </a:extLst>
          </p:cNvPr>
          <p:cNvSpPr/>
          <p:nvPr/>
        </p:nvSpPr>
        <p:spPr>
          <a:xfrm>
            <a:off x="1193530" y="2890991"/>
            <a:ext cx="10074237" cy="2890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Optional&lt;String&gt; os1 = Optional.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400" dirty="0">
                <a:latin typeface="Consolas" panose="020B0609020204030204" pitchFamily="49" charset="0"/>
              </a:rPr>
              <a:t>(new String("Toy1"));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of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을 허용하지 않음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Optional&lt;String&gt; os2 = Optional.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ofNullable</a:t>
            </a:r>
            <a:r>
              <a:rPr lang="en-US" altLang="ko-KR" sz="1400" dirty="0">
                <a:latin typeface="Consolas" panose="020B0609020204030204" pitchFamily="49" charset="0"/>
              </a:rPr>
              <a:t>(new String("Toy2"));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ofNullable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허용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if(os1.isPresent())</a:t>
            </a:r>
          </a:p>
          <a:p>
            <a:pPr>
              <a:lnSpc>
                <a:spcPts val="22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System.out.println(os1.get());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if(os2.isPresent())</a:t>
            </a:r>
          </a:p>
          <a:p>
            <a:pPr>
              <a:lnSpc>
                <a:spcPts val="22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System.out.println(os2.get());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4ED4B-ACD0-4BE8-B211-5FF67757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65" y="4336098"/>
            <a:ext cx="3143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기본적인 사용 방법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F23DC2-0C53-4FFF-B34C-CEB77985BE02}"/>
              </a:ext>
            </a:extLst>
          </p:cNvPr>
          <p:cNvSpPr/>
          <p:nvPr/>
        </p:nvSpPr>
        <p:spPr>
          <a:xfrm>
            <a:off x="1193530" y="1676595"/>
            <a:ext cx="8083205" cy="262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StringOptional2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Optional&lt;String&gt; os1 = Optional.of(new String("Toy1"));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Optional&lt;String&gt; os2 = Optional.ofNullable(new String("Toy2"));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ifPresent</a:t>
            </a:r>
            <a:r>
              <a:rPr lang="en-US" altLang="ko-KR" sz="1500" dirty="0">
                <a:latin typeface="Consolas" panose="020B0609020204030204" pitchFamily="49" charset="0"/>
              </a:rPr>
              <a:t>(s -&gt; System.out.println(s));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람다식 버전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os2.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ifPresent</a:t>
            </a:r>
            <a:r>
              <a:rPr lang="en-US" altLang="ko-KR" sz="1500" dirty="0">
                <a:latin typeface="Consolas" panose="020B0609020204030204" pitchFamily="49" charset="0"/>
              </a:rPr>
              <a:t>(System.out::println);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 참조 버전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AB0F0-A339-481F-B74C-F5B966DE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0" y="4512747"/>
            <a:ext cx="3543300" cy="1171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D33B56-BBC5-4B56-AD54-10CF29BE2C35}"/>
              </a:ext>
            </a:extLst>
          </p:cNvPr>
          <p:cNvSpPr/>
          <p:nvPr/>
        </p:nvSpPr>
        <p:spPr>
          <a:xfrm>
            <a:off x="5059680" y="4380630"/>
            <a:ext cx="6458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void ifPresent(Consumer&lt;? super T&gt; consumer)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// </a:t>
            </a:r>
            <a:r>
              <a:rPr lang="fr-FR" altLang="ko-KR" sz="1600" dirty="0">
                <a:latin typeface="Consolas" panose="020B0609020204030204" pitchFamily="49" charset="0"/>
              </a:rPr>
              <a:t>Consumer&lt;T&gt;      void accept(T t)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085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이러한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~ 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F0B7FB-DF56-4F13-A065-C8D28A5042B7}"/>
              </a:ext>
            </a:extLst>
          </p:cNvPr>
          <p:cNvSpPr/>
          <p:nvPr/>
        </p:nvSpPr>
        <p:spPr>
          <a:xfrm>
            <a:off x="1193532" y="1461134"/>
            <a:ext cx="4794314" cy="2895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가정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;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가정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(String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, String ad)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getPhone</a:t>
            </a:r>
            <a:r>
              <a:rPr lang="en-US" altLang="ko-KR" sz="1400" dirty="0">
                <a:latin typeface="Consolas" panose="020B0609020204030204" pitchFamily="49" charset="0"/>
              </a:rPr>
              <a:t>() { return phone;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getAdrs</a:t>
            </a:r>
            <a:r>
              <a:rPr lang="en-US" altLang="ko-KR" sz="1400" dirty="0">
                <a:latin typeface="Consolas" panose="020B0609020204030204" pitchFamily="49" charset="0"/>
              </a:rPr>
              <a:t>() { return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C3935D-AB59-43AD-A9B5-F6D10C8A68E4}"/>
              </a:ext>
            </a:extLst>
          </p:cNvPr>
          <p:cNvSpPr/>
          <p:nvPr/>
        </p:nvSpPr>
        <p:spPr>
          <a:xfrm>
            <a:off x="5820697" y="1488766"/>
            <a:ext cx="5845277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ci.phone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ci.getPhone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"There is no phone number.";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ci.adrs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ci.getAdrs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"There is no address.";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E5B891-6BA2-48C0-A98C-6501AD4A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2" y="4527981"/>
            <a:ext cx="3057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9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C38674-85FF-46DB-B5FA-2532AF10A4D9}"/>
              </a:ext>
            </a:extLst>
          </p:cNvPr>
          <p:cNvSpPr/>
          <p:nvPr/>
        </p:nvSpPr>
        <p:spPr>
          <a:xfrm>
            <a:off x="1193530" y="1661846"/>
            <a:ext cx="91745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Optional.of("Optional String");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Optional&lt;String&gt; os2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s.toUpperCase());</a:t>
            </a:r>
          </a:p>
          <a:p>
            <a:pPr>
              <a:lnSpc>
                <a:spcPts val="22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System.out.println(os2.get());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os3 =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500" dirty="0">
                <a:latin typeface="Consolas" panose="020B0609020204030204" pitchFamily="49" charset="0"/>
              </a:rPr>
              <a:t>(s -&gt; s.replace(' ', '_'))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           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500" dirty="0">
                <a:latin typeface="Consolas" panose="020B0609020204030204" pitchFamily="49" charset="0"/>
              </a:rPr>
              <a:t>(s -&gt; s.toLowerCase());</a:t>
            </a:r>
          </a:p>
          <a:p>
            <a:pPr>
              <a:lnSpc>
                <a:spcPts val="22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System.out.println(os3.get());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// </a:t>
            </a:r>
            <a:r>
              <a:rPr lang="fr-FR" altLang="ko-KR" sz="1500" dirty="0">
                <a:latin typeface="Consolas" panose="020B0609020204030204" pitchFamily="49" charset="0"/>
              </a:rPr>
              <a:t>public &lt;U&gt; Optional&lt;U&gt; map(Function&lt;? super T, ? extends U&gt; mapper)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// Function&lt;T, U&gt; 	U apply(T t)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DD982E-2E0B-4BA4-A75E-CCDC69236A52}"/>
              </a:ext>
            </a:extLst>
          </p:cNvPr>
          <p:cNvSpPr/>
          <p:nvPr/>
        </p:nvSpPr>
        <p:spPr>
          <a:xfrm>
            <a:off x="1193530" y="5511616"/>
            <a:ext cx="8391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map </a:t>
            </a:r>
            <a:r>
              <a:rPr lang="ko-KR" altLang="en-US" sz="1500" dirty="0">
                <a:latin typeface="Consolas" panose="020B0609020204030204" pitchFamily="49" charset="0"/>
              </a:rPr>
              <a:t>메소드는 </a:t>
            </a:r>
            <a:r>
              <a:rPr lang="en-US" altLang="ko-KR" sz="1500" dirty="0">
                <a:latin typeface="Consolas" panose="020B0609020204030204" pitchFamily="49" charset="0"/>
              </a:rPr>
              <a:t>apply </a:t>
            </a:r>
            <a:r>
              <a:rPr lang="ko-KR" altLang="en-US" sz="1500" dirty="0">
                <a:latin typeface="Consolas" panose="020B0609020204030204" pitchFamily="49" charset="0"/>
              </a:rPr>
              <a:t>메소드가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반환하는 대상을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인스턴스에 담아서 반환</a:t>
            </a:r>
            <a:r>
              <a:rPr lang="ko-KR" altLang="en-US" sz="1500" dirty="0">
                <a:latin typeface="Consolas" panose="020B0609020204030204" pitchFamily="49" charset="0"/>
              </a:rPr>
              <a:t>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00D16-8B49-4598-98A5-9609251A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73" y="1675915"/>
            <a:ext cx="29241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7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orElse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8592FD-5474-4F3C-A61E-FFECEDF9003B}"/>
              </a:ext>
            </a:extLst>
          </p:cNvPr>
          <p:cNvSpPr/>
          <p:nvPr/>
        </p:nvSpPr>
        <p:spPr>
          <a:xfrm>
            <a:off x="1193531" y="1443841"/>
            <a:ext cx="7950469" cy="4067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</a:t>
            </a:r>
            <a:r>
              <a:rPr lang="en-US" altLang="ko-KR" sz="1500" dirty="0" err="1">
                <a:latin typeface="Consolas" panose="020B0609020204030204" pitchFamily="49" charset="0"/>
              </a:rPr>
              <a:t>Optional.empty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os2 = Optional.of("So Basic");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String s1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s.toString())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.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orElse</a:t>
            </a:r>
            <a:r>
              <a:rPr lang="en-US" altLang="ko-KR" sz="1500" dirty="0">
                <a:latin typeface="Consolas" panose="020B0609020204030204" pitchFamily="49" charset="0"/>
              </a:rPr>
              <a:t>("Empty");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String s2 = os2.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s.toString())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.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orElse</a:t>
            </a:r>
            <a:r>
              <a:rPr lang="en-US" altLang="ko-KR" sz="1500" dirty="0">
                <a:latin typeface="Consolas" panose="020B0609020204030204" pitchFamily="49" charset="0"/>
              </a:rPr>
              <a:t>("Empty");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System.out.println(s1);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System.out.println(s2);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4CEBD-357E-4E09-9E11-94A374B2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79" y="1443841"/>
            <a:ext cx="3152775" cy="1209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7436F8-25CC-4EBE-A4F8-ACD6C2789768}"/>
              </a:ext>
            </a:extLst>
          </p:cNvPr>
          <p:cNvSpPr/>
          <p:nvPr/>
        </p:nvSpPr>
        <p:spPr>
          <a:xfrm>
            <a:off x="5064491" y="4683912"/>
            <a:ext cx="65719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latin typeface="Consolas" panose="020B0609020204030204" pitchFamily="49" charset="0"/>
              </a:rPr>
              <a:t>인스턴스를 대상으로 </a:t>
            </a:r>
            <a:r>
              <a:rPr lang="en-US" altLang="ko-KR" sz="1500" dirty="0">
                <a:latin typeface="Consolas" panose="020B0609020204030204" pitchFamily="49" charset="0"/>
              </a:rPr>
              <a:t>orElse </a:t>
            </a:r>
            <a:r>
              <a:rPr lang="ko-KR" altLang="en-US" sz="1500" dirty="0">
                <a:latin typeface="Consolas" panose="020B0609020204030204" pitchFamily="49" charset="0"/>
              </a:rPr>
              <a:t>메소드를 호출하면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orElse</a:t>
            </a:r>
            <a:r>
              <a:rPr lang="ko-KR" altLang="en-US" sz="1500" dirty="0">
                <a:latin typeface="Consolas" panose="020B0609020204030204" pitchFamily="49" charset="0"/>
              </a:rPr>
              <a:t>를 호출하면서 전달된 인스턴스가 대신 반환된다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8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           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04187-8588-4C99-97C4-E205DCBFE704}"/>
              </a:ext>
            </a:extLst>
          </p:cNvPr>
          <p:cNvSpPr/>
          <p:nvPr/>
        </p:nvSpPr>
        <p:spPr>
          <a:xfrm>
            <a:off x="1193531" y="1459269"/>
            <a:ext cx="5845277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ci.phone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ci.getPhone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"There is no phone number.";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ci.adrs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ci.getAdrs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"There is no address.";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07D01A-BAF2-4F3B-99FC-2B2376A778C9}"/>
              </a:ext>
            </a:extLst>
          </p:cNvPr>
          <p:cNvSpPr/>
          <p:nvPr/>
        </p:nvSpPr>
        <p:spPr>
          <a:xfrm>
            <a:off x="5879691" y="2894270"/>
            <a:ext cx="6096000" cy="3302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&gt; ci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= Optional.of(new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ci.map</a:t>
            </a:r>
            <a:r>
              <a:rPr lang="en-US" altLang="ko-KR" sz="1400" dirty="0">
                <a:latin typeface="Consolas" panose="020B0609020204030204" pitchFamily="49" charset="0"/>
              </a:rPr>
              <a:t>(c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c.getPhone</a:t>
            </a:r>
            <a:r>
              <a:rPr lang="en-US" altLang="ko-KR" sz="14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.orElse("There is no phone number.");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ci.map</a:t>
            </a:r>
            <a:r>
              <a:rPr lang="en-US" altLang="ko-KR" sz="1400" dirty="0">
                <a:latin typeface="Consolas" panose="020B0609020204030204" pitchFamily="49" charset="0"/>
              </a:rPr>
              <a:t>(c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c.getAdrs</a:t>
            </a:r>
            <a:r>
              <a:rPr lang="en-US" altLang="ko-KR" sz="14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.orElse("There is no address.");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5BF8DE4-1EFA-48B5-B937-CC78D33B2CD6}"/>
              </a:ext>
            </a:extLst>
          </p:cNvPr>
          <p:cNvSpPr/>
          <p:nvPr/>
        </p:nvSpPr>
        <p:spPr>
          <a:xfrm>
            <a:off x="5633884" y="4129548"/>
            <a:ext cx="245807" cy="28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28-1. </a:t>
            </a:r>
            <a:r>
              <a:rPr lang="ko-KR" altLang="en-US" sz="4400" dirty="0">
                <a:solidFill>
                  <a:schemeClr val="tx2"/>
                </a:solidFill>
              </a:rPr>
              <a:t>메소드 참조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ko-KR" altLang="en-US" sz="2800" dirty="0">
                <a:latin typeface="Consolas" panose="020B0609020204030204" pitchFamily="49" charset="0"/>
              </a:rPr>
              <a:t>메소드의 개선 결과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DBB21-30A3-4C32-A65C-DD2043B7A90F}"/>
              </a:ext>
            </a:extLst>
          </p:cNvPr>
          <p:cNvSpPr/>
          <p:nvPr/>
        </p:nvSpPr>
        <p:spPr>
          <a:xfrm>
            <a:off x="1193531" y="1436755"/>
            <a:ext cx="6608366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300" dirty="0">
                <a:latin typeface="Consolas" panose="020B0609020204030204" pitchFamily="49" charset="0"/>
              </a:rPr>
              <a:t>(Friend f) {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if(f != null) {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Company com = </a:t>
            </a:r>
            <a:r>
              <a:rPr lang="en-US" altLang="ko-KR" sz="1300" dirty="0" err="1">
                <a:latin typeface="Consolas" panose="020B0609020204030204" pitchFamily="49" charset="0"/>
              </a:rPr>
              <a:t>f.getCmp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if(com != null) {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info = </a:t>
            </a:r>
            <a:r>
              <a:rPr lang="en-US" altLang="ko-KR" sz="1300" dirty="0" err="1">
                <a:latin typeface="Consolas" panose="020B0609020204030204" pitchFamily="49" charset="0"/>
              </a:rPr>
              <a:t>com.getCInfo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if(info != null) 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info.getAdrs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!= null)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System.out.println("There's no...");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0ED26D-1C76-4D19-8CC6-B26EE8531D33}"/>
              </a:ext>
            </a:extLst>
          </p:cNvPr>
          <p:cNvSpPr/>
          <p:nvPr/>
        </p:nvSpPr>
        <p:spPr>
          <a:xfrm>
            <a:off x="6024717" y="1436755"/>
            <a:ext cx="5820697" cy="397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400" dirty="0">
                <a:latin typeface="Consolas" panose="020B0609020204030204" pitchFamily="49" charset="0"/>
              </a:rPr>
              <a:t>(Optional&lt;Friend&gt; f)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f.map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(Friend::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getCmp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.map(Company::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getCInfo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.map(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getAdrs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.orElse("There's no...");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("321-444-577", "Republic of Korea");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Company </a:t>
            </a:r>
            <a:r>
              <a:rPr lang="en-US" altLang="ko-KR" sz="1400" dirty="0" err="1">
                <a:latin typeface="Consolas" panose="020B0609020204030204" pitchFamily="49" charset="0"/>
              </a:rPr>
              <a:t>cp</a:t>
            </a:r>
            <a:r>
              <a:rPr lang="en-US" altLang="ko-KR" sz="1400" dirty="0">
                <a:latin typeface="Consolas" panose="020B0609020204030204" pitchFamily="49" charset="0"/>
              </a:rPr>
              <a:t> = new Company("</a:t>
            </a:r>
            <a:r>
              <a:rPr lang="en-US" altLang="ko-KR" sz="1400" dirty="0" err="1">
                <a:latin typeface="Consolas" panose="020B0609020204030204" pitchFamily="49" charset="0"/>
              </a:rPr>
              <a:t>YaHo</a:t>
            </a:r>
            <a:r>
              <a:rPr lang="en-US" altLang="ko-KR" sz="1400" dirty="0">
                <a:latin typeface="Consolas" panose="020B0609020204030204" pitchFamily="49" charset="0"/>
              </a:rPr>
              <a:t> Co., Ltd.", ci);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Friend </a:t>
            </a:r>
            <a:r>
              <a:rPr lang="en-US" altLang="ko-KR" sz="1400" dirty="0" err="1">
                <a:latin typeface="Consolas" panose="020B0609020204030204" pitchFamily="49" charset="0"/>
              </a:rPr>
              <a:t>frn</a:t>
            </a:r>
            <a:r>
              <a:rPr lang="en-US" altLang="ko-KR" sz="1400" dirty="0">
                <a:latin typeface="Consolas" panose="020B0609020204030204" pitchFamily="49" charset="0"/>
              </a:rPr>
              <a:t> = new Friend("LEE SU", </a:t>
            </a:r>
            <a:r>
              <a:rPr lang="en-US" altLang="ko-KR" sz="1400" dirty="0" err="1">
                <a:latin typeface="Consolas" panose="020B0609020204030204" pitchFamily="49" charset="0"/>
              </a:rPr>
              <a:t>cp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400" dirty="0">
                <a:latin typeface="Consolas" panose="020B0609020204030204" pitchFamily="49" charset="0"/>
              </a:rPr>
              <a:t>(Optional.of(</a:t>
            </a:r>
            <a:r>
              <a:rPr lang="en-US" altLang="ko-KR" sz="1400" dirty="0" err="1">
                <a:latin typeface="Consolas" panose="020B0609020204030204" pitchFamily="49" charset="0"/>
              </a:rPr>
              <a:t>frn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424C412-B3EE-41B3-A001-FAFB29C3D09F}"/>
              </a:ext>
            </a:extLst>
          </p:cNvPr>
          <p:cNvSpPr/>
          <p:nvPr/>
        </p:nvSpPr>
        <p:spPr>
          <a:xfrm>
            <a:off x="5510980" y="2256503"/>
            <a:ext cx="245807" cy="28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CD5960-4370-4551-B206-A72A160F1A93}"/>
              </a:ext>
            </a:extLst>
          </p:cNvPr>
          <p:cNvSpPr/>
          <p:nvPr/>
        </p:nvSpPr>
        <p:spPr>
          <a:xfrm>
            <a:off x="5512049" y="92028"/>
            <a:ext cx="6679951" cy="62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// </a:t>
            </a:r>
            <a:r>
              <a:rPr lang="fr-FR" altLang="ko-KR" sz="1300" dirty="0">
                <a:latin typeface="Consolas" panose="020B0609020204030204" pitchFamily="49" charset="0"/>
              </a:rPr>
              <a:t>public &lt;U&gt; Optional&lt;U&gt; map(Function&lt;? super T, ? extends U&gt; mapper)</a:t>
            </a:r>
          </a:p>
          <a:p>
            <a:pPr>
              <a:lnSpc>
                <a:spcPts val="22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// Function&lt;T, U&gt; 	U apply(T t)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9806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7C398E-D4EB-4144-AC2D-1D392F612A12}"/>
              </a:ext>
            </a:extLst>
          </p:cNvPr>
          <p:cNvSpPr/>
          <p:nvPr/>
        </p:nvSpPr>
        <p:spPr>
          <a:xfrm>
            <a:off x="1193531" y="1579121"/>
            <a:ext cx="86731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Optional.of("Optional String");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Optional&lt;String&gt; os2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s.toUpperCase());</a:t>
            </a:r>
          </a:p>
          <a:p>
            <a:pPr>
              <a:lnSpc>
                <a:spcPct val="1500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System.out.println(os2.get());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os3 =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flatMap</a:t>
            </a:r>
            <a:r>
              <a:rPr lang="en-US" altLang="ko-KR" sz="1500" dirty="0">
                <a:latin typeface="Consolas" panose="020B0609020204030204" pitchFamily="49" charset="0"/>
              </a:rPr>
              <a:t>(s -&gt;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Optional.of(</a:t>
            </a:r>
            <a:r>
              <a:rPr lang="en-US" altLang="ko-KR" sz="1500" dirty="0">
                <a:latin typeface="Consolas" panose="020B0609020204030204" pitchFamily="49" charset="0"/>
              </a:rPr>
              <a:t>s.toLowerCase()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System.out.println(os3.get());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59845D-BD72-4AAB-96FF-26C6FC06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27" y="4694578"/>
            <a:ext cx="3143250" cy="1228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F6F26C-E66C-472F-A46C-1336D7220336}"/>
              </a:ext>
            </a:extLst>
          </p:cNvPr>
          <p:cNvSpPr/>
          <p:nvPr/>
        </p:nvSpPr>
        <p:spPr>
          <a:xfrm>
            <a:off x="4749965" y="4441443"/>
            <a:ext cx="6827520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map</a:t>
            </a:r>
            <a:r>
              <a:rPr lang="ko-KR" altLang="en-US" sz="1500" dirty="0">
                <a:latin typeface="Consolas" panose="020B0609020204030204" pitchFamily="49" charset="0"/>
              </a:rPr>
              <a:t>은 람다식이 반환하는 내용물을 </a:t>
            </a:r>
            <a:r>
              <a:rPr lang="en-US" altLang="ko-KR" sz="1500" dirty="0">
                <a:latin typeface="Consolas" panose="020B0609020204030204" pitchFamily="49" charset="0"/>
              </a:rPr>
              <a:t>Optional</a:t>
            </a:r>
            <a:r>
              <a:rPr lang="ko-KR" altLang="en-US" sz="1500" dirty="0">
                <a:latin typeface="Consolas" panose="020B0609020204030204" pitchFamily="49" charset="0"/>
              </a:rPr>
              <a:t>로 감싸서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flatMap</a:t>
            </a:r>
            <a:r>
              <a:rPr lang="ko-KR" altLang="en-US" sz="1500" dirty="0">
                <a:latin typeface="Consolas" panose="020B0609020204030204" pitchFamily="49" charset="0"/>
              </a:rPr>
              <a:t>은 그냥 반환</a:t>
            </a:r>
            <a:r>
              <a:rPr lang="en-US" altLang="ko-KR" sz="1500" dirty="0"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latin typeface="Consolas" panose="020B0609020204030204" pitchFamily="49" charset="0"/>
              </a:rPr>
              <a:t>따라서 필요하면 직접 </a:t>
            </a:r>
            <a:r>
              <a:rPr lang="en-US" altLang="ko-KR" sz="1500" dirty="0">
                <a:latin typeface="Consolas" panose="020B0609020204030204" pitchFamily="49" charset="0"/>
              </a:rPr>
              <a:t>Optional</a:t>
            </a:r>
            <a:r>
              <a:rPr lang="ko-KR" altLang="en-US" sz="1500" dirty="0">
                <a:latin typeface="Consolas" panose="020B0609020204030204" pitchFamily="49" charset="0"/>
              </a:rPr>
              <a:t>로 감싸야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0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8AB371-3C85-4307-B0FA-8A3C7461B9E6}"/>
              </a:ext>
            </a:extLst>
          </p:cNvPr>
          <p:cNvSpPr/>
          <p:nvPr/>
        </p:nvSpPr>
        <p:spPr>
          <a:xfrm>
            <a:off x="1097279" y="1304019"/>
            <a:ext cx="7633765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Optional&lt;String&gt; phone;  // null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Optional&lt;String&gt;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;  // null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21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, Optional&lt;String&gt; ad) {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getPhone</a:t>
            </a:r>
            <a:r>
              <a:rPr lang="en-US" altLang="ko-KR" sz="1300" dirty="0">
                <a:latin typeface="Consolas" panose="020B0609020204030204" pitchFamily="49" charset="0"/>
              </a:rPr>
              <a:t>() {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phone;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getAdrs</a:t>
            </a:r>
            <a:r>
              <a:rPr lang="en-US" altLang="ko-KR" sz="1300" dirty="0">
                <a:latin typeface="Consolas" panose="020B0609020204030204" pitchFamily="49" charset="0"/>
              </a:rPr>
              <a:t>() {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E098D-3733-4187-84A5-DC6660058615}"/>
              </a:ext>
            </a:extLst>
          </p:cNvPr>
          <p:cNvSpPr/>
          <p:nvPr/>
        </p:nvSpPr>
        <p:spPr>
          <a:xfrm>
            <a:off x="5501149" y="3266733"/>
            <a:ext cx="6415548" cy="2999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&gt; ci = Optional.of(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(Optional.ofNullable(null), Optional.of("Korea"))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ci.flatMap</a:t>
            </a:r>
            <a:r>
              <a:rPr lang="en-US" altLang="ko-KR" sz="1300" dirty="0">
                <a:latin typeface="Consolas" panose="020B0609020204030204" pitchFamily="49" charset="0"/>
              </a:rPr>
              <a:t>(c -&gt; </a:t>
            </a:r>
            <a:r>
              <a:rPr lang="en-US" altLang="ko-KR" sz="1300" dirty="0" err="1">
                <a:latin typeface="Consolas" panose="020B0609020204030204" pitchFamily="49" charset="0"/>
              </a:rPr>
              <a:t>c.getPhone</a:t>
            </a:r>
            <a:r>
              <a:rPr lang="en-US" altLang="ko-KR" sz="13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     .orElse("There is no phone number.");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ci.flatMap</a:t>
            </a:r>
            <a:r>
              <a:rPr lang="en-US" altLang="ko-KR" sz="1300" dirty="0">
                <a:latin typeface="Consolas" panose="020B0609020204030204" pitchFamily="49" charset="0"/>
              </a:rPr>
              <a:t>(c -&gt; </a:t>
            </a:r>
            <a:r>
              <a:rPr lang="en-US" altLang="ko-KR" sz="1300" dirty="0" err="1">
                <a:latin typeface="Consolas" panose="020B0609020204030204" pitchFamily="49" charset="0"/>
              </a:rPr>
              <a:t>c.getAdrs</a:t>
            </a:r>
            <a:r>
              <a:rPr lang="en-US" altLang="ko-KR" sz="13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    .orElse("There is no address.");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E1CBB-5CCE-4BB5-A7B5-B39C4EBC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85" y="1416612"/>
            <a:ext cx="3419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6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299345-8DA0-4300-9424-685A10AE83DE}"/>
              </a:ext>
            </a:extLst>
          </p:cNvPr>
          <p:cNvSpPr/>
          <p:nvPr/>
        </p:nvSpPr>
        <p:spPr>
          <a:xfrm>
            <a:off x="1193531" y="2639651"/>
            <a:ext cx="9670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NullPointerCaseStudy3.java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Optional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사용의 모델로 제공을 하니 적절히 참고하기 바랍니다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2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28-3. </a:t>
            </a:r>
            <a:r>
              <a:rPr lang="en-US" altLang="ko-KR" sz="4200" dirty="0">
                <a:solidFill>
                  <a:schemeClr val="tx2"/>
                </a:solidFill>
              </a:rPr>
              <a:t>OptionalInt, OptionalLong, OptionalDouble </a:t>
            </a:r>
            <a:r>
              <a:rPr lang="ko-KR" altLang="en-US" sz="4200" dirty="0">
                <a:solidFill>
                  <a:schemeClr val="tx2"/>
                </a:solidFill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55476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OptionalXXX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와의 차이점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15B4C1-9FF7-4745-A5BC-E1B2B4EDF8B8}"/>
              </a:ext>
            </a:extLst>
          </p:cNvPr>
          <p:cNvSpPr/>
          <p:nvPr/>
        </p:nvSpPr>
        <p:spPr>
          <a:xfrm>
            <a:off x="1193531" y="1517583"/>
            <a:ext cx="4668135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Optional&lt;Integer&gt; oi1 =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Optional.of</a:t>
            </a:r>
            <a:r>
              <a:rPr lang="en-US" altLang="ko-KR" sz="13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Optional&lt;Integer&gt; oi2 =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Optional.empty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1.]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oi1.ifPresent(i -&gt; System.out.print(i + "\t"));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oi2.ifPresent(i -&gt; System.out.print(i));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2.]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System.out.print(oi1.orElse(100)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System.out.print(oi2.orElse(100)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79A285-FB50-471D-BBD3-CC92565D23B1}"/>
              </a:ext>
            </a:extLst>
          </p:cNvPr>
          <p:cNvSpPr/>
          <p:nvPr/>
        </p:nvSpPr>
        <p:spPr>
          <a:xfrm>
            <a:off x="6381136" y="1517583"/>
            <a:ext cx="4916129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   OptionalInt oi1 = </a:t>
            </a:r>
            <a:r>
              <a:rPr lang="fr-FR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OptionalInt.of</a:t>
            </a:r>
            <a:r>
              <a:rPr lang="fr-FR" altLang="ko-KR" sz="13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OptionalInt oi2 =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OptionalInt.empty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1.]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oi1.ifPresent(i -&gt; System.out.print(i + "\t"));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oi2.ifPresent(i -&gt; System.out.print(i));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2.]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System.out.print(oi1.orElse(100)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System.out.print(oi2.orElse(100)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7034FF-3234-4D7A-BBB5-ACEFCFFD853F}"/>
              </a:ext>
            </a:extLst>
          </p:cNvPr>
          <p:cNvSpPr/>
          <p:nvPr/>
        </p:nvSpPr>
        <p:spPr>
          <a:xfrm>
            <a:off x="2792361" y="5918885"/>
            <a:ext cx="60468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OptionalXXX 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클래스들은 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클래스보다 그 기능이 제한적이다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0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28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참조의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유형과 메소드 참조의 장점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7F5FE-1665-40AB-8653-69963BE33091}"/>
              </a:ext>
            </a:extLst>
          </p:cNvPr>
          <p:cNvSpPr/>
          <p:nvPr/>
        </p:nvSpPr>
        <p:spPr>
          <a:xfrm>
            <a:off x="1194366" y="15831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static </a:t>
            </a:r>
            <a:r>
              <a:rPr lang="ko-KR" altLang="en-US" dirty="0">
                <a:latin typeface="Consolas" panose="020B0609020204030204" pitchFamily="49" charset="0"/>
              </a:rPr>
              <a:t>메소드의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참조변수를 통한 인스턴스 메소드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클래스 이름을 통한 인스턴스 메소드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생성자 참조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B0ECB-166A-4661-B093-89BDA9F316D3}"/>
              </a:ext>
            </a:extLst>
          </p:cNvPr>
          <p:cNvSpPr/>
          <p:nvPr/>
        </p:nvSpPr>
        <p:spPr>
          <a:xfrm>
            <a:off x="1313461" y="4738633"/>
            <a:ext cx="8731685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기본적으로 람다식보다 조금 더 코드를 단순하게 할 수 있다는 장점이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일부 람다식을 메소드 참조로 대신하게 할 수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람다식 기반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5A182-7486-4057-9C91-D1D1D5278D88}"/>
              </a:ext>
            </a:extLst>
          </p:cNvPr>
          <p:cNvSpPr/>
          <p:nvPr/>
        </p:nvSpPr>
        <p:spPr>
          <a:xfrm>
            <a:off x="1193530" y="2409953"/>
            <a:ext cx="106539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ArrangeList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sz="1400" dirty="0">
                <a:latin typeface="Consolas" panose="020B0609020204030204" pitchFamily="49" charset="0"/>
              </a:rPr>
              <a:t>&gt; c =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400" dirty="0">
                <a:latin typeface="Consolas" panose="020B0609020204030204" pitchFamily="49" charset="0"/>
              </a:rPr>
              <a:t> -&gt;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(l)</a:t>
            </a:r>
            <a:r>
              <a:rPr lang="en-US" altLang="ko-KR" sz="1400" dirty="0">
                <a:latin typeface="Consolas" panose="020B0609020204030204" pitchFamily="49" charset="0"/>
              </a:rPr>
              <a:t>;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reverse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메소드 호출 중심의 람다식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c.accept</a:t>
            </a:r>
            <a:r>
              <a:rPr lang="en-US" altLang="ko-KR" sz="1400" dirty="0">
                <a:latin typeface="Consolas" panose="020B0609020204030204" pitchFamily="49" charset="0"/>
              </a:rPr>
              <a:t>(ls); // </a:t>
            </a:r>
            <a:r>
              <a:rPr lang="ko-KR" altLang="en-US" sz="1400" dirty="0">
                <a:latin typeface="Consolas" panose="020B0609020204030204" pitchFamily="49" charset="0"/>
              </a:rPr>
              <a:t>순서 뒤집기 진행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System.out.println(ls); // 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2506E-CFFF-4BCB-9F55-A6DFD743DC33}"/>
              </a:ext>
            </a:extLst>
          </p:cNvPr>
          <p:cNvSpPr/>
          <p:nvPr/>
        </p:nvSpPr>
        <p:spPr>
          <a:xfrm>
            <a:off x="1193530" y="1484600"/>
            <a:ext cx="8334783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Collections </a:t>
            </a:r>
            <a:r>
              <a:rPr lang="ko-KR" altLang="en-US" sz="1400" dirty="0">
                <a:latin typeface="Consolas" panose="020B0609020204030204" pitchFamily="49" charset="0"/>
              </a:rPr>
              <a:t>클래스의</a:t>
            </a:r>
            <a:r>
              <a:rPr lang="en-US" altLang="ko-KR" sz="1400" dirty="0">
                <a:latin typeface="Consolas" panose="020B0609020204030204" pitchFamily="49" charset="0"/>
              </a:rPr>
              <a:t> reverse </a:t>
            </a:r>
            <a:r>
              <a:rPr lang="ko-KR" altLang="en-US" sz="1400" dirty="0">
                <a:latin typeface="Consolas" panose="020B0609020204030204" pitchFamily="49" charset="0"/>
              </a:rPr>
              <a:t>메소드 기반 예제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reverse(List&lt;?&gt; list) // </a:t>
            </a:r>
            <a:r>
              <a:rPr lang="ko-KR" altLang="en-US" sz="1400" dirty="0">
                <a:latin typeface="Consolas" panose="020B0609020204030204" pitchFamily="49" charset="0"/>
              </a:rPr>
              <a:t>저장 순서를 뒤집는다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217AF-0A3C-426C-A510-F5353EB26EF3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1B548-27AE-407D-BF27-BB2739DD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15" y="4657615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참조 기반으로 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9D910B-A5DC-4D0F-9A4C-5F10FA8DC8DB}"/>
              </a:ext>
            </a:extLst>
          </p:cNvPr>
          <p:cNvSpPr/>
          <p:nvPr/>
        </p:nvSpPr>
        <p:spPr>
          <a:xfrm>
            <a:off x="1193531" y="2219236"/>
            <a:ext cx="9037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Consumer&lt;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dirty="0">
                <a:latin typeface="Consolas" panose="020B0609020204030204" pitchFamily="49" charset="0"/>
              </a:rPr>
              <a:t>&gt; c = l -&gt; </a:t>
            </a:r>
            <a:r>
              <a:rPr lang="en-US" altLang="ko-KR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dirty="0">
                <a:latin typeface="Consolas" panose="020B0609020204030204" pitchFamily="49" charset="0"/>
              </a:rPr>
              <a:t>(l);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→ Consumer&lt;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dirty="0">
                <a:latin typeface="Consolas" panose="020B0609020204030204" pitchFamily="49" charset="0"/>
              </a:rPr>
              <a:t>&gt; c =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Collections::reverse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00425-3AE2-4C3E-9089-1607D1207643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F8BE46-5405-4BE3-A45D-748B30B905F6}"/>
              </a:ext>
            </a:extLst>
          </p:cNvPr>
          <p:cNvSpPr/>
          <p:nvPr/>
        </p:nvSpPr>
        <p:spPr>
          <a:xfrm>
            <a:off x="1216549" y="4506580"/>
            <a:ext cx="103260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accept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시 전달되는 인자를 </a:t>
            </a:r>
            <a:r>
              <a:rPr lang="en-US" altLang="ko-KR" sz="1500" dirty="0">
                <a:latin typeface="Consolas" panose="020B0609020204030204" pitchFamily="49" charset="0"/>
              </a:rPr>
              <a:t>reverse </a:t>
            </a:r>
            <a:r>
              <a:rPr lang="ko-KR" altLang="en-US" sz="1500" dirty="0">
                <a:latin typeface="Consolas" panose="020B0609020204030204" pitchFamily="49" charset="0"/>
              </a:rPr>
              <a:t>메소드를 호출하면서 그대로 전달한다는 약속에 근거한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92C56A-00F7-4898-BB4D-E931553B993C}"/>
              </a:ext>
            </a:extLst>
          </p:cNvPr>
          <p:cNvSpPr/>
          <p:nvPr/>
        </p:nvSpPr>
        <p:spPr>
          <a:xfrm>
            <a:off x="6653427" y="4829745"/>
            <a:ext cx="32194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accept(</a:t>
            </a:r>
            <a:r>
              <a:rPr lang="fr-F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 t</a:t>
            </a: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reverse(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List&lt;?&gt; 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1766F8-D249-4533-A22B-8A4827DE9D1F}"/>
              </a:ext>
            </a:extLst>
          </p:cNvPr>
          <p:cNvSpPr/>
          <p:nvPr/>
        </p:nvSpPr>
        <p:spPr>
          <a:xfrm>
            <a:off x="6693183" y="5799240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reverse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그대로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effectively final</a:t>
            </a:r>
            <a:endParaRPr lang="ko-KR" altLang="en-US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07FBE8-41C7-4032-B224-5199D7281841}"/>
              </a:ext>
            </a:extLst>
          </p:cNvPr>
          <p:cNvSpPr/>
          <p:nvPr/>
        </p:nvSpPr>
        <p:spPr>
          <a:xfrm>
            <a:off x="1193531" y="1319387"/>
            <a:ext cx="8944382" cy="4864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sort(List&lt;?&gt;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ArrangeList3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effectively final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Consumer&lt;List&lt;Integer&gt;&gt; c = e -&gt; </a:t>
            </a:r>
            <a:r>
              <a:rPr lang="en-US" altLang="ko-KR" sz="1400" dirty="0" err="1">
                <a:latin typeface="Consolas" panose="020B0609020204030204" pitchFamily="49" charset="0"/>
              </a:rPr>
              <a:t>js.sort</a:t>
            </a:r>
            <a:r>
              <a:rPr lang="en-US" altLang="ko-KR" sz="1400" dirty="0">
                <a:latin typeface="Consolas" panose="020B0609020204030204" pitchFamily="49" charset="0"/>
              </a:rPr>
              <a:t>(e); // </a:t>
            </a:r>
            <a:r>
              <a:rPr lang="ko-KR" altLang="en-US" sz="1400" dirty="0">
                <a:latin typeface="Consolas" panose="020B0609020204030204" pitchFamily="49" charset="0"/>
              </a:rPr>
              <a:t>람다식 기반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c.accept</a:t>
            </a:r>
            <a:r>
              <a:rPr lang="en-US" altLang="ko-KR" sz="1400" dirty="0">
                <a:latin typeface="Consolas" panose="020B0609020204030204" pitchFamily="49" charset="0"/>
              </a:rPr>
              <a:t>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D7478-041D-4C18-8DC7-C1515A38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4948651"/>
            <a:ext cx="2743200" cy="1095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D4A920-A2FE-4C96-8B2D-E934B667A829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존재 상황에서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07FBE8-41C7-4032-B224-5199D7281841}"/>
              </a:ext>
            </a:extLst>
          </p:cNvPr>
          <p:cNvSpPr/>
          <p:nvPr/>
        </p:nvSpPr>
        <p:spPr>
          <a:xfrm>
            <a:off x="1193531" y="1319387"/>
            <a:ext cx="8944382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sort(List&lt;?&gt;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ArrangeList3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latin typeface="Consolas" panose="020B0609020204030204" pitchFamily="49" charset="0"/>
              </a:rPr>
              <a:t>effective final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Consumer&lt;List&lt;Integer&gt;&gt; c =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e -&gt;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js.sort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(e)</a:t>
            </a:r>
            <a:r>
              <a:rPr lang="en-US" altLang="ko-KR" sz="1400" dirty="0">
                <a:latin typeface="Consolas" panose="020B0609020204030204" pitchFamily="49" charset="0"/>
              </a:rPr>
              <a:t>; // </a:t>
            </a:r>
            <a:r>
              <a:rPr lang="ko-KR" altLang="en-US" sz="1400" dirty="0">
                <a:latin typeface="Consolas" panose="020B0609020204030204" pitchFamily="49" charset="0"/>
              </a:rPr>
              <a:t>람다식 기반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</a:t>
            </a:r>
            <a:r>
              <a:rPr lang="sv-SE" altLang="ko-KR" sz="1400" dirty="0">
                <a:latin typeface="Consolas" panose="020B0609020204030204" pitchFamily="49" charset="0"/>
              </a:rPr>
              <a:t>→ Consumer&lt;List&lt;Integer&gt;&gt; c = </a:t>
            </a:r>
            <a:r>
              <a:rPr lang="sv-SE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js::sort</a:t>
            </a:r>
            <a:r>
              <a:rPr lang="sv-SE" altLang="ko-KR" sz="1400" dirty="0">
                <a:latin typeface="Consolas" panose="020B0609020204030204" pitchFamily="49" charset="0"/>
              </a:rPr>
              <a:t>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 . .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D7478-041D-4C18-8DC7-C1515A38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4948651"/>
            <a:ext cx="2743200" cy="1095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424BB7-B2E1-4C58-9734-07414EEFAFF0}"/>
              </a:ext>
            </a:extLst>
          </p:cNvPr>
          <p:cNvSpPr/>
          <p:nvPr/>
        </p:nvSpPr>
        <p:spPr>
          <a:xfrm>
            <a:off x="7808833" y="2605370"/>
            <a:ext cx="321944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accept(</a:t>
            </a:r>
            <a:r>
              <a:rPr lang="fr-F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 t</a:t>
            </a: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sort(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List&lt;?&gt; 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B2683A-6A8C-49C4-A5C9-096212DAB920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B87DAC-A55A-4521-8496-B142C8A12713}"/>
              </a:ext>
            </a:extLst>
          </p:cNvPr>
          <p:cNvSpPr/>
          <p:nvPr/>
        </p:nvSpPr>
        <p:spPr>
          <a:xfrm>
            <a:off x="7820278" y="3665640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sort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그대로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forEach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B2683A-6A8C-49C4-A5C9-096212DAB920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323E2F-3638-4B60-A939-73FB50C3316C}"/>
              </a:ext>
            </a:extLst>
          </p:cNvPr>
          <p:cNvSpPr/>
          <p:nvPr/>
        </p:nvSpPr>
        <p:spPr>
          <a:xfrm>
            <a:off x="1097280" y="1544996"/>
            <a:ext cx="1022984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ForEachDemo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List&lt;String&gt; ls = Arrays.asList("Box", "Robot");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ls.forEach(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 -&gt; System.out.println(s)</a:t>
            </a:r>
            <a:r>
              <a:rPr lang="en-US" altLang="ko-KR" sz="1500" dirty="0">
                <a:latin typeface="Consolas" panose="020B0609020204030204" pitchFamily="49" charset="0"/>
              </a:rPr>
              <a:t>);    // </a:t>
            </a:r>
            <a:r>
              <a:rPr lang="ko-KR" altLang="en-US" sz="1500" dirty="0">
                <a:latin typeface="Consolas" panose="020B0609020204030204" pitchFamily="49" charset="0"/>
              </a:rPr>
              <a:t>람다식 기반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ls.forEach(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System.out::println</a:t>
            </a:r>
            <a:r>
              <a:rPr lang="en-US" altLang="ko-KR" sz="1500" dirty="0">
                <a:latin typeface="Consolas" panose="020B0609020204030204" pitchFamily="49" charset="0"/>
              </a:rPr>
              <a:t>);    // </a:t>
            </a:r>
            <a:r>
              <a:rPr lang="ko-KR" altLang="en-US" sz="1500" dirty="0">
                <a:latin typeface="Consolas" panose="020B0609020204030204" pitchFamily="49" charset="0"/>
              </a:rPr>
              <a:t>메소드 참조 기반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EFA98-C797-44BE-BC4D-B0932DE6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71" y="2045794"/>
            <a:ext cx="2847975" cy="1514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8945D1-D96E-49E1-8046-021C41EFA0D8}"/>
              </a:ext>
            </a:extLst>
          </p:cNvPr>
          <p:cNvSpPr/>
          <p:nvPr/>
        </p:nvSpPr>
        <p:spPr>
          <a:xfrm>
            <a:off x="1193531" y="4831323"/>
            <a:ext cx="93586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default void forEach(Consumer&lt;? super T&gt; action) {    //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Iterable&lt;T&gt;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디폴트 메소드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 (T </a:t>
            </a:r>
            <a:r>
              <a:rPr lang="en-US" altLang="ko-KR" sz="1400" dirty="0" err="1"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latin typeface="Consolas" panose="020B0609020204030204" pitchFamily="49" charset="0"/>
              </a:rPr>
              <a:t> : this)    // this</a:t>
            </a:r>
            <a:r>
              <a:rPr lang="ko-KR" altLang="en-US" sz="1400" dirty="0">
                <a:latin typeface="Consolas" panose="020B0609020204030204" pitchFamily="49" charset="0"/>
              </a:rPr>
              <a:t>는 이 메소드가 속한 컬렉션 인스턴스를 의미함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action.accept</a:t>
            </a:r>
            <a:r>
              <a:rPr lang="en-US" altLang="ko-KR" sz="1400" dirty="0">
                <a:latin typeface="Consolas" panose="020B0609020204030204" pitchFamily="49" charset="0"/>
              </a:rPr>
              <a:t>(t);    // </a:t>
            </a:r>
            <a:r>
              <a:rPr lang="ko-KR" altLang="en-US" sz="1400" dirty="0">
                <a:latin typeface="Consolas" panose="020B0609020204030204" pitchFamily="49" charset="0"/>
              </a:rPr>
              <a:t>모든 저장된 데이터들에 대해 이 문장 반복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DBD298-92E4-469C-8F63-CCCC213E9C41}"/>
              </a:ext>
            </a:extLst>
          </p:cNvPr>
          <p:cNvSpPr/>
          <p:nvPr/>
        </p:nvSpPr>
        <p:spPr>
          <a:xfrm>
            <a:off x="2047668" y="3700672"/>
            <a:ext cx="682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Consumer&lt;? super T&gt; action = System.out::println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A20DA-2607-471C-8ABD-88B0D4701269}"/>
              </a:ext>
            </a:extLst>
          </p:cNvPr>
          <p:cNvSpPr/>
          <p:nvPr/>
        </p:nvSpPr>
        <p:spPr>
          <a:xfrm>
            <a:off x="2995690" y="4093876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그대로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println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으로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없이 인스턴스 메소드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A69B5A-B012-4617-9154-E206118C8598}"/>
              </a:ext>
            </a:extLst>
          </p:cNvPr>
          <p:cNvSpPr/>
          <p:nvPr/>
        </p:nvSpPr>
        <p:spPr>
          <a:xfrm>
            <a:off x="1097280" y="1573769"/>
            <a:ext cx="3739763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IBox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IBox(int i) { n = i;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larger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IBox b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if(n &gt; </a:t>
            </a:r>
            <a:r>
              <a:rPr lang="en-US" altLang="ko-KR" sz="1400" dirty="0" err="1">
                <a:latin typeface="Consolas" panose="020B0609020204030204" pitchFamily="49" charset="0"/>
              </a:rPr>
              <a:t>b.n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n;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b.n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12E594-39FC-49B7-8BD4-82FF627C73EF}"/>
              </a:ext>
            </a:extLst>
          </p:cNvPr>
          <p:cNvSpPr/>
          <p:nvPr/>
        </p:nvSpPr>
        <p:spPr>
          <a:xfrm>
            <a:off x="4940411" y="1905069"/>
            <a:ext cx="65492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IBox ib1 = new IBox(5);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IBox ib2 = new IBox(7);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두 상자에 저장된 값 비교하여 더 큰 값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ToIntBiFunction&lt;IBox, IBox&gt; bf = (b1, b2) -&gt; b1.larger(b2);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</a:t>
            </a:r>
            <a:r>
              <a:rPr lang="en-US" altLang="ko-KR" sz="1400" dirty="0" err="1">
                <a:latin typeface="Consolas" panose="020B0609020204030204" pitchFamily="49" charset="0"/>
              </a:rPr>
              <a:t>bigNum</a:t>
            </a:r>
            <a:r>
              <a:rPr lang="en-US" altLang="ko-KR" sz="1400" dirty="0">
                <a:latin typeface="Consolas" panose="020B0609020204030204" pitchFamily="49" charset="0"/>
              </a:rPr>
              <a:t> = bf.applyAsInt(ib1, ib2);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bigNum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// ToIntBiFunction&lt;T, U&gt;     int applyAsInt(T t, U u)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1660706-E417-47AE-A9A2-6BFC75708E21}"/>
              </a:ext>
            </a:extLst>
          </p:cNvPr>
          <p:cNvSpPr/>
          <p:nvPr/>
        </p:nvSpPr>
        <p:spPr>
          <a:xfrm>
            <a:off x="3670002" y="3421830"/>
            <a:ext cx="1551355" cy="2072439"/>
          </a:xfrm>
          <a:custGeom>
            <a:avLst/>
            <a:gdLst>
              <a:gd name="connsiteX0" fmla="*/ 1551355 w 1551355"/>
              <a:gd name="connsiteY0" fmla="*/ 0 h 2072439"/>
              <a:gd name="connsiteX1" fmla="*/ 850 w 1551355"/>
              <a:gd name="connsiteY1" fmla="*/ 1749287 h 2072439"/>
              <a:gd name="connsiteX2" fmla="*/ 1379076 w 1551355"/>
              <a:gd name="connsiteY2" fmla="*/ 2067339 h 207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355" h="2072439">
                <a:moveTo>
                  <a:pt x="1551355" y="0"/>
                </a:moveTo>
                <a:cubicBezTo>
                  <a:pt x="790459" y="702365"/>
                  <a:pt x="29563" y="1404731"/>
                  <a:pt x="850" y="1749287"/>
                </a:cubicBezTo>
                <a:cubicBezTo>
                  <a:pt x="-27863" y="2093843"/>
                  <a:pt x="675606" y="2080591"/>
                  <a:pt x="1379076" y="2067339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5DADB6-15A9-48F7-AB9C-B34CAA071BD9}"/>
              </a:ext>
            </a:extLst>
          </p:cNvPr>
          <p:cNvSpPr/>
          <p:nvPr/>
        </p:nvSpPr>
        <p:spPr>
          <a:xfrm>
            <a:off x="5145701" y="53096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ToIntBiFunction&lt;IBox, IBox&gt; bf = IBox::larger;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FC65C-D235-4358-9239-1D5F5800501C}"/>
              </a:ext>
            </a:extLst>
          </p:cNvPr>
          <p:cNvSpPr/>
          <p:nvPr/>
        </p:nvSpPr>
        <p:spPr>
          <a:xfrm>
            <a:off x="8954038" y="5764713"/>
            <a:ext cx="265294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약속에 근거한 줄인 표현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56B5BC-8605-4B52-B6D8-88F68D2D088B}"/>
              </a:ext>
            </a:extLst>
          </p:cNvPr>
          <p:cNvSpPr/>
          <p:nvPr/>
        </p:nvSpPr>
        <p:spPr>
          <a:xfrm>
            <a:off x="6761558" y="1384810"/>
            <a:ext cx="51521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ToIntBiFunction&lt;T,U&gt; 	  </a:t>
            </a:r>
            <a:r>
              <a:rPr lang="fr-FR" altLang="ko-KR" sz="1500" dirty="0">
                <a:latin typeface="Consolas" panose="020B0609020204030204" pitchFamily="49" charset="0"/>
              </a:rPr>
              <a:t>int applyAsInt(</a:t>
            </a:r>
            <a:r>
              <a:rPr lang="fr-FR" altLang="ko-KR" sz="1500" dirty="0">
                <a:latin typeface="Consolas" panose="020B0609020204030204" pitchFamily="49" charset="0"/>
                <a:hlinkClick r:id="rId2" tooltip="type parameter in ToIntBiFunction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 t, </a:t>
            </a:r>
            <a:r>
              <a:rPr lang="fr-FR" altLang="ko-KR" sz="1500" dirty="0">
                <a:latin typeface="Consolas" panose="020B0609020204030204" pitchFamily="49" charset="0"/>
                <a:hlinkClick r:id="rId2" tooltip="type parameter in ToIntBiFunction"/>
              </a:rPr>
              <a:t>U</a:t>
            </a:r>
            <a:r>
              <a:rPr lang="fr-FR" altLang="ko-KR" sz="1500" dirty="0">
                <a:latin typeface="Consolas" panose="020B0609020204030204" pitchFamily="49" charset="0"/>
              </a:rPr>
              <a:t> u)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11378</TotalTime>
  <Words>3250</Words>
  <Application>Microsoft Office PowerPoint</Application>
  <PresentationFormat>와이드스크린</PresentationFormat>
  <Paragraphs>431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28-1. 메소드 참조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28-2. Optional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28-3. OptionalInt, OptionalLong, OptionalDouble 클래스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2888</cp:revision>
  <dcterms:created xsi:type="dcterms:W3CDTF">2017-07-09T08:11:09Z</dcterms:created>
  <dcterms:modified xsi:type="dcterms:W3CDTF">2017-11-03T03:47:57Z</dcterms:modified>
</cp:coreProperties>
</file>