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  <p:sldMasterId id="2147483841" r:id="rId2"/>
    <p:sldMasterId id="2147483971" r:id="rId3"/>
    <p:sldMasterId id="2147484173" r:id="rId4"/>
  </p:sldMasterIdLst>
  <p:sldIdLst>
    <p:sldId id="256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-72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4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40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66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36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81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22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176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709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502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9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90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35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20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451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739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984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548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918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6044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08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08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176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933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005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966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287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488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783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208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885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083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8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02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983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193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745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0786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099928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2910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412904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2175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6794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2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4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1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5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4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49.xml"/><Relationship Id="rId17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B584C3-C2A0-456C-B18F-11FFB7924CF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48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B584C3-C2A0-456C-B18F-11FFB7924CF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2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B584C3-C2A0-456C-B18F-11FFB7924CF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9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584C3-C2A0-456C-B18F-11FFB7924CF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7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4" r:id="rId1"/>
    <p:sldLayoutId id="2147484175" r:id="rId2"/>
    <p:sldLayoutId id="2147484176" r:id="rId3"/>
    <p:sldLayoutId id="2147484177" r:id="rId4"/>
    <p:sldLayoutId id="2147484178" r:id="rId5"/>
    <p:sldLayoutId id="2147484179" r:id="rId6"/>
    <p:sldLayoutId id="2147484180" r:id="rId7"/>
    <p:sldLayoutId id="2147484181" r:id="rId8"/>
    <p:sldLayoutId id="2147484182" r:id="rId9"/>
    <p:sldLayoutId id="2147484183" r:id="rId10"/>
    <p:sldLayoutId id="2147484184" r:id="rId11"/>
    <p:sldLayoutId id="2147484185" r:id="rId12"/>
    <p:sldLayoutId id="2147484186" r:id="rId13"/>
    <p:sldLayoutId id="2147484187" r:id="rId14"/>
    <p:sldLayoutId id="2147484188" r:id="rId15"/>
    <p:sldLayoutId id="21474841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2203063" y="2824921"/>
            <a:ext cx="9727680" cy="1427570"/>
          </a:xfrm>
        </p:spPr>
        <p:txBody>
          <a:bodyPr>
            <a:normAutofit/>
          </a:bodyPr>
          <a:lstStyle/>
          <a:p>
            <a:r>
              <a:rPr lang="ca-E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Java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Operator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38997" y="871667"/>
            <a:ext cx="3635829" cy="134794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6000"/>
              </a:srgbClr>
            </a:outerShdw>
            <a:reflection endPos="0" dir="5400000" sy="-100000" algn="bl" rotWithShape="0"/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lgerian" panose="04020705040A02060702" pitchFamily="82" charset="0"/>
                <a:cs typeface="Khmer OS System" panose="02000500000000020004" pitchFamily="2" charset="0"/>
              </a:rPr>
              <a:t>Java</a:t>
            </a:r>
            <a:endParaRPr lang="en-US" sz="8800" dirty="0">
              <a:solidFill>
                <a:schemeClr val="tx2">
                  <a:lumMod val="60000"/>
                  <a:lumOff val="40000"/>
                </a:schemeClr>
              </a:solidFill>
              <a:latin typeface="Algerian" panose="04020705040A02060702" pitchFamily="82" charset="0"/>
              <a:cs typeface="Khmer OS System" panose="0200050000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497" y="535688"/>
            <a:ext cx="4441269" cy="201990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89818" y="5025265"/>
            <a:ext cx="4343400" cy="1179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m-KH" sz="1600" dirty="0" smtClean="0">
                <a:latin typeface="Khmer OS"/>
                <a:cs typeface="Khmer OS"/>
              </a:rPr>
              <a:t>រៀបរៀង</a:t>
            </a:r>
            <a:r>
              <a:rPr lang="ca-ES" sz="1600" dirty="0" smtClean="0">
                <a:latin typeface="Khmer OS"/>
                <a:cs typeface="Khmer OS"/>
              </a:rPr>
              <a:t>ដោយ</a:t>
            </a:r>
            <a:r>
              <a:rPr lang="km-KH" sz="1600" dirty="0" smtClean="0">
                <a:latin typeface="Khmer OS"/>
                <a:cs typeface="Khmer OS"/>
              </a:rPr>
              <a:t>លោក</a:t>
            </a:r>
            <a:r>
              <a:rPr lang="en-US" sz="1600" dirty="0" smtClean="0">
                <a:latin typeface="Khmer OS"/>
                <a:cs typeface="Khmer OS"/>
              </a:rPr>
              <a:t>:</a:t>
            </a:r>
            <a:r>
              <a:rPr lang="ca-ES" sz="1600" dirty="0" smtClean="0">
                <a:latin typeface="Khmer OS"/>
                <a:cs typeface="Khmer OS"/>
              </a:rPr>
              <a:t> </a:t>
            </a:r>
            <a:r>
              <a:rPr lang="ca-ES" sz="1600" dirty="0" err="1" smtClean="0">
                <a:latin typeface="Khmer OS"/>
                <a:cs typeface="Khmer OS"/>
              </a:rPr>
              <a:t>ជុំម</a:t>
            </a:r>
            <a:r>
              <a:rPr lang="ca-ES" sz="1600" dirty="0" smtClean="0">
                <a:latin typeface="Khmer OS"/>
                <a:cs typeface="Khmer OS"/>
              </a:rPr>
              <a:t> </a:t>
            </a:r>
            <a:r>
              <a:rPr lang="ca-ES" sz="1600" dirty="0" err="1" smtClean="0">
                <a:latin typeface="Khmer OS"/>
                <a:cs typeface="Khmer OS"/>
              </a:rPr>
              <a:t>សុបញ្ញាពេជ្រ</a:t>
            </a:r>
            <a:endParaRPr lang="km-KH" sz="1600" dirty="0">
              <a:latin typeface="Khmer OS"/>
              <a:cs typeface="Khmer OS"/>
            </a:endParaRPr>
          </a:p>
          <a:p>
            <a:pPr>
              <a:lnSpc>
                <a:spcPct val="150000"/>
              </a:lnSpc>
            </a:pPr>
            <a:r>
              <a:rPr lang="ca-ES" sz="1600" dirty="0" err="1" smtClean="0">
                <a:latin typeface="Khmer OS"/>
                <a:cs typeface="Khmer OS"/>
              </a:rPr>
              <a:t>លេខទូរសព្ទ័ៈ</a:t>
            </a:r>
            <a:r>
              <a:rPr lang="ca-ES" sz="1600" dirty="0" smtClean="0">
                <a:latin typeface="Khmer OS"/>
                <a:cs typeface="Khmer OS"/>
              </a:rPr>
              <a:t> </a:t>
            </a:r>
            <a:r>
              <a:rPr lang="en-US" sz="1600" dirty="0" smtClean="0">
                <a:latin typeface="Khmer OS"/>
                <a:cs typeface="Khmer OS"/>
              </a:rPr>
              <a:t>010 890024</a:t>
            </a:r>
            <a:endParaRPr lang="ca-ES" sz="1600" dirty="0" smtClean="0">
              <a:latin typeface="Khmer OS"/>
              <a:cs typeface="Khmer OS"/>
            </a:endParaRPr>
          </a:p>
          <a:p>
            <a:pPr>
              <a:lnSpc>
                <a:spcPct val="150000"/>
              </a:lnSpc>
            </a:pPr>
            <a:r>
              <a:rPr lang="ca-ES" sz="1600" dirty="0" smtClean="0">
                <a:latin typeface="Khmer OS"/>
                <a:cs typeface="Khmer OS"/>
              </a:rPr>
              <a:t>E-mail</a:t>
            </a:r>
            <a:r>
              <a:rPr lang="en-US" sz="1600" dirty="0" smtClean="0">
                <a:latin typeface="Khmer OS"/>
                <a:cs typeface="Khmer OS"/>
              </a:rPr>
              <a:t>: panhapich04@gmail.com</a:t>
            </a:r>
            <a:endParaRPr lang="en-US" sz="1600" dirty="0">
              <a:latin typeface="Khmer OS"/>
              <a:cs typeface="Khmer OS"/>
            </a:endParaRPr>
          </a:p>
        </p:txBody>
      </p:sp>
    </p:spTree>
    <p:extLst>
      <p:ext uri="{BB962C8B-B14F-4D97-AF65-F5344CB8AC3E}">
        <p14:creationId xmlns:p14="http://schemas.microsoft.com/office/powerpoint/2010/main" val="1741088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0286" y="718240"/>
            <a:ext cx="8911687" cy="82817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Operator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286" y="1492624"/>
            <a:ext cx="10031506" cy="52174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/>
              <a:t>Arithmetic </a:t>
            </a:r>
            <a:r>
              <a:rPr lang="en-US" b="1" dirty="0"/>
              <a:t>Operators</a:t>
            </a:r>
          </a:p>
          <a:p>
            <a:pPr>
              <a:lnSpc>
                <a:spcPts val="3000"/>
              </a:lnSpc>
            </a:pPr>
            <a:r>
              <a:rPr lang="en-US" b="1" dirty="0" smtClean="0"/>
              <a:t>+ </a:t>
            </a:r>
            <a:r>
              <a:rPr lang="en-US" b="1" dirty="0"/>
              <a:t>( Addition </a:t>
            </a:r>
            <a:r>
              <a:rPr lang="en-US" b="1" dirty="0" smtClean="0"/>
              <a:t>) </a:t>
            </a:r>
            <a:r>
              <a:rPr lang="en-US" dirty="0" smtClean="0"/>
              <a:t>Adds </a:t>
            </a:r>
            <a:r>
              <a:rPr lang="en-US" dirty="0"/>
              <a:t>values on either </a:t>
            </a:r>
            <a:r>
              <a:rPr lang="en-US" dirty="0" smtClean="0"/>
              <a:t>side </a:t>
            </a:r>
            <a:r>
              <a:rPr lang="en-US" dirty="0"/>
              <a:t>of the </a:t>
            </a:r>
            <a:r>
              <a:rPr lang="en-US" dirty="0" smtClean="0"/>
              <a:t>operator</a:t>
            </a:r>
          </a:p>
          <a:p>
            <a:pPr>
              <a:lnSpc>
                <a:spcPts val="3000"/>
              </a:lnSpc>
            </a:pPr>
            <a:r>
              <a:rPr lang="en-US" b="1" dirty="0"/>
              <a:t>- ( Subtraction ) </a:t>
            </a:r>
            <a:r>
              <a:rPr lang="en-US" dirty="0"/>
              <a:t>Subtracts right hand operand from left hand </a:t>
            </a:r>
            <a:r>
              <a:rPr lang="en-US" dirty="0" smtClean="0"/>
              <a:t>operand</a:t>
            </a:r>
          </a:p>
          <a:p>
            <a:pPr>
              <a:lnSpc>
                <a:spcPts val="3000"/>
              </a:lnSpc>
            </a:pPr>
            <a:r>
              <a:rPr lang="en-US" b="1" dirty="0"/>
              <a:t>* ( Multiplication </a:t>
            </a:r>
            <a:r>
              <a:rPr lang="en-US" b="1" dirty="0" smtClean="0"/>
              <a:t>) </a:t>
            </a:r>
            <a:r>
              <a:rPr lang="en-US" dirty="0"/>
              <a:t>Multiplies values on either side of the </a:t>
            </a:r>
            <a:r>
              <a:rPr lang="en-US" dirty="0" smtClean="0"/>
              <a:t>operator</a:t>
            </a:r>
          </a:p>
          <a:p>
            <a:pPr>
              <a:lnSpc>
                <a:spcPts val="3000"/>
              </a:lnSpc>
            </a:pPr>
            <a:r>
              <a:rPr lang="en-US" b="1" dirty="0"/>
              <a:t>/ (Division</a:t>
            </a:r>
            <a:r>
              <a:rPr lang="en-US" b="1" dirty="0" smtClean="0"/>
              <a:t>) </a:t>
            </a:r>
            <a:r>
              <a:rPr lang="en-US" dirty="0"/>
              <a:t>Divides left hand operand by right hand </a:t>
            </a:r>
            <a:r>
              <a:rPr lang="en-US" dirty="0" smtClean="0"/>
              <a:t>operand</a:t>
            </a:r>
          </a:p>
          <a:p>
            <a:pPr>
              <a:lnSpc>
                <a:spcPts val="3000"/>
              </a:lnSpc>
            </a:pPr>
            <a:r>
              <a:rPr lang="en-US" b="1" dirty="0"/>
              <a:t>% (Modulus</a:t>
            </a:r>
            <a:r>
              <a:rPr lang="en-US" b="1" dirty="0" smtClean="0"/>
              <a:t>) </a:t>
            </a:r>
            <a:r>
              <a:rPr lang="en-US" dirty="0"/>
              <a:t>Divides left hand operand by right hand operand and returns </a:t>
            </a:r>
            <a:r>
              <a:rPr lang="en-US" dirty="0" smtClean="0"/>
              <a:t>remainder</a:t>
            </a:r>
          </a:p>
          <a:p>
            <a:pPr>
              <a:lnSpc>
                <a:spcPts val="3000"/>
              </a:lnSpc>
            </a:pPr>
            <a:r>
              <a:rPr lang="en-US" b="1" dirty="0"/>
              <a:t>++ (Increment</a:t>
            </a:r>
            <a:r>
              <a:rPr lang="en-US" b="1" dirty="0" smtClean="0"/>
              <a:t>) </a:t>
            </a:r>
            <a:r>
              <a:rPr lang="en-US" dirty="0"/>
              <a:t>Increases the value of operand by </a:t>
            </a:r>
            <a:r>
              <a:rPr lang="en-US" dirty="0" smtClean="0"/>
              <a:t>1</a:t>
            </a:r>
          </a:p>
          <a:p>
            <a:pPr>
              <a:lnSpc>
                <a:spcPts val="3000"/>
              </a:lnSpc>
            </a:pPr>
            <a:r>
              <a:rPr lang="en-US" b="1" dirty="0"/>
              <a:t>-- ( Decrement </a:t>
            </a:r>
            <a:r>
              <a:rPr lang="en-US" b="1" dirty="0" smtClean="0"/>
              <a:t>) </a:t>
            </a:r>
            <a:r>
              <a:rPr lang="en-US" dirty="0"/>
              <a:t>Decreases the value of operand by 1</a:t>
            </a:r>
            <a:endParaRPr lang="ca-ES" altLang="zh-CN" sz="1800" dirty="0" smtClean="0">
              <a:latin typeface="Khmer OS System" pitchFamily="2" charset="0"/>
              <a:cs typeface="Khmer OS Syste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539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10286" y="718240"/>
            <a:ext cx="8911687" cy="82817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Operator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10286" y="1492624"/>
            <a:ext cx="10031506" cy="5217459"/>
          </a:xfrm>
        </p:spPr>
        <p:txBody>
          <a:bodyPr>
            <a:noAutofit/>
          </a:bodyPr>
          <a:lstStyle/>
          <a:p>
            <a:pPr marL="0" indent="0">
              <a:lnSpc>
                <a:spcPts val="3000"/>
              </a:lnSpc>
              <a:buNone/>
            </a:pPr>
            <a:r>
              <a:rPr lang="en-US" b="1" dirty="0" smtClean="0"/>
              <a:t>Relational Operators</a:t>
            </a:r>
            <a:endParaRPr lang="en-US" dirty="0" smtClean="0">
              <a:solidFill>
                <a:schemeClr val="tx1"/>
              </a:solidFill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r>
              <a:rPr lang="en-US" b="1" dirty="0"/>
              <a:t>== (equal to</a:t>
            </a:r>
            <a:r>
              <a:rPr lang="en-US" b="1" dirty="0" smtClean="0"/>
              <a:t>) </a:t>
            </a:r>
            <a:r>
              <a:rPr lang="en-US" sz="1600" dirty="0"/>
              <a:t>Checks if the values of two operands are equal or not, if yes then condition becomes true</a:t>
            </a:r>
            <a:r>
              <a:rPr lang="en-US" sz="1600" dirty="0" smtClean="0"/>
              <a:t>.</a:t>
            </a:r>
          </a:p>
          <a:p>
            <a:r>
              <a:rPr lang="en-US" b="1" dirty="0"/>
              <a:t>!= (not equal to</a:t>
            </a:r>
            <a:r>
              <a:rPr lang="en-US" b="1" dirty="0" smtClean="0"/>
              <a:t>) </a:t>
            </a:r>
            <a:r>
              <a:rPr lang="en-US" sz="1600" dirty="0"/>
              <a:t>Checks if the values of two operands are equal or not, if values are not equal then condition becomes true</a:t>
            </a:r>
            <a:r>
              <a:rPr lang="en-US" sz="1600" dirty="0" smtClean="0"/>
              <a:t>.</a:t>
            </a:r>
          </a:p>
          <a:p>
            <a:r>
              <a:rPr lang="en-US" b="1" dirty="0"/>
              <a:t>&gt; (greater than</a:t>
            </a:r>
            <a:r>
              <a:rPr lang="en-US" b="1" dirty="0" smtClean="0"/>
              <a:t>) </a:t>
            </a:r>
            <a:r>
              <a:rPr lang="en-US" sz="1600" dirty="0"/>
              <a:t>Checks if the value of left operand is greater than the value of right operand, if yes then condition becomes true</a:t>
            </a:r>
            <a:r>
              <a:rPr lang="en-US" sz="1600" dirty="0" smtClean="0"/>
              <a:t>.</a:t>
            </a:r>
          </a:p>
          <a:p>
            <a:r>
              <a:rPr lang="en-US" b="1" dirty="0"/>
              <a:t>&lt; (less than</a:t>
            </a:r>
            <a:r>
              <a:rPr lang="en-US" b="1" dirty="0" smtClean="0"/>
              <a:t>) </a:t>
            </a:r>
            <a:r>
              <a:rPr lang="en-US" sz="1600" dirty="0"/>
              <a:t>Checks if the value of left operand is less than the value of right operand, if yes then condition becomes true</a:t>
            </a:r>
            <a:r>
              <a:rPr lang="en-US" sz="1600" dirty="0" smtClean="0"/>
              <a:t>.</a:t>
            </a:r>
          </a:p>
          <a:p>
            <a:r>
              <a:rPr lang="en-US" b="1" dirty="0"/>
              <a:t>&gt;= (greater than or equal to</a:t>
            </a:r>
            <a:r>
              <a:rPr lang="en-US" b="1" dirty="0" smtClean="0"/>
              <a:t>) </a:t>
            </a:r>
            <a:r>
              <a:rPr lang="en-US" sz="1600" dirty="0"/>
              <a:t>Checks if the value of left operand is greater than or equal to the value of right operand, if yes then condition </a:t>
            </a:r>
            <a:r>
              <a:rPr lang="en-US" sz="1600" dirty="0" smtClean="0"/>
              <a:t>becomes </a:t>
            </a:r>
            <a:r>
              <a:rPr lang="en-US" sz="1600" dirty="0"/>
              <a:t>true</a:t>
            </a:r>
            <a:r>
              <a:rPr lang="en-US" sz="1600" dirty="0" smtClean="0"/>
              <a:t>.</a:t>
            </a:r>
          </a:p>
          <a:p>
            <a:r>
              <a:rPr lang="en-US" sz="1600" b="1" dirty="0"/>
              <a:t>&lt;= (less than or equal to</a:t>
            </a:r>
            <a:r>
              <a:rPr lang="en-US" sz="1600" b="1" dirty="0" smtClean="0"/>
              <a:t>) </a:t>
            </a:r>
            <a:r>
              <a:rPr lang="en-US" sz="1600" dirty="0"/>
              <a:t>Checks if the value of left operand is less than or equal to the value of right operand, if yes then condition becomes true.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90471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10286" y="718240"/>
            <a:ext cx="8911687" cy="82817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Operator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10286" y="1492624"/>
            <a:ext cx="10031506" cy="52174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/>
              <a:t>Bitwise Operators</a:t>
            </a:r>
            <a:endParaRPr lang="en-US" b="1" dirty="0"/>
          </a:p>
          <a:p>
            <a:pPr>
              <a:lnSpc>
                <a:spcPts val="3000"/>
              </a:lnSpc>
            </a:pPr>
            <a:r>
              <a:rPr lang="en-US" b="1" dirty="0"/>
              <a:t>&amp; (bitwise and</a:t>
            </a:r>
            <a:r>
              <a:rPr lang="en-US" b="1" dirty="0" smtClean="0"/>
              <a:t>) </a:t>
            </a:r>
            <a:r>
              <a:rPr lang="en-US" sz="1600" dirty="0"/>
              <a:t>Binary AND Operator copies a bit to the result if it exists in both operands</a:t>
            </a:r>
            <a:r>
              <a:rPr lang="en-US" sz="1600" dirty="0" smtClean="0"/>
              <a:t>.</a:t>
            </a:r>
          </a:p>
          <a:p>
            <a:pPr>
              <a:lnSpc>
                <a:spcPts val="3000"/>
              </a:lnSpc>
            </a:pPr>
            <a:r>
              <a:rPr lang="en-US" b="1" dirty="0"/>
              <a:t>| (bitwise or</a:t>
            </a:r>
            <a:r>
              <a:rPr lang="en-US" b="1" dirty="0" smtClean="0"/>
              <a:t>)</a:t>
            </a:r>
            <a:r>
              <a:rPr lang="en-US" dirty="0"/>
              <a:t> </a:t>
            </a:r>
            <a:r>
              <a:rPr lang="en-US" sz="1600" dirty="0"/>
              <a:t>Binary OR Operator copies a bit if it exists in either operand</a:t>
            </a:r>
            <a:r>
              <a:rPr lang="en-US" sz="1600" dirty="0" smtClean="0"/>
              <a:t>.</a:t>
            </a:r>
          </a:p>
          <a:p>
            <a:pPr>
              <a:lnSpc>
                <a:spcPts val="3000"/>
              </a:lnSpc>
            </a:pPr>
            <a:r>
              <a:rPr lang="en-US" b="1" dirty="0"/>
              <a:t>^ (bitwise XOR</a:t>
            </a:r>
            <a:r>
              <a:rPr lang="en-US" sz="1600" b="1" dirty="0"/>
              <a:t>) </a:t>
            </a:r>
            <a:r>
              <a:rPr lang="en-US" sz="1600" dirty="0"/>
              <a:t>Binary XOR Operator copies the bit if it is set in one operand but not both</a:t>
            </a:r>
            <a:r>
              <a:rPr lang="en-US" sz="1600" dirty="0" smtClean="0"/>
              <a:t>.</a:t>
            </a:r>
          </a:p>
          <a:p>
            <a:pPr>
              <a:lnSpc>
                <a:spcPts val="3000"/>
              </a:lnSpc>
            </a:pPr>
            <a:r>
              <a:rPr lang="en-US" b="1" dirty="0"/>
              <a:t>~ (bitwise compliment) </a:t>
            </a:r>
            <a:r>
              <a:rPr lang="en-US" sz="1400" dirty="0"/>
              <a:t>Binary Ones Complement Operator is unary and has the effect of 'flipping' bits</a:t>
            </a:r>
            <a:r>
              <a:rPr lang="en-US" sz="1400" dirty="0" smtClean="0"/>
              <a:t>.</a:t>
            </a:r>
          </a:p>
          <a:p>
            <a:pPr>
              <a:lnSpc>
                <a:spcPts val="3000"/>
              </a:lnSpc>
            </a:pPr>
            <a:r>
              <a:rPr lang="en-US" b="1" dirty="0"/>
              <a:t>&lt;&lt; (left shift</a:t>
            </a:r>
            <a:r>
              <a:rPr lang="en-US" b="1" dirty="0" smtClean="0"/>
              <a:t>) </a:t>
            </a:r>
            <a:r>
              <a:rPr lang="en-US" sz="1400" dirty="0"/>
              <a:t>Binary Left Shift Operator. The left operands value is moved left by the number of bits specified by the right </a:t>
            </a:r>
            <a:r>
              <a:rPr lang="en-US" sz="1400" dirty="0" smtClean="0"/>
              <a:t>operand</a:t>
            </a:r>
          </a:p>
          <a:p>
            <a:pPr>
              <a:lnSpc>
                <a:spcPts val="3000"/>
              </a:lnSpc>
            </a:pPr>
            <a:r>
              <a:rPr lang="en-US" b="1" dirty="0"/>
              <a:t>&gt;&gt; (right shift</a:t>
            </a:r>
            <a:r>
              <a:rPr lang="en-US" b="1" dirty="0" smtClean="0"/>
              <a:t>) </a:t>
            </a:r>
            <a:r>
              <a:rPr lang="en-US" sz="1400" dirty="0"/>
              <a:t>Binary Right Shift Operator. The left operands value is moved right by the number of bits specified by the right operand</a:t>
            </a:r>
            <a:r>
              <a:rPr lang="en-US" sz="1400" dirty="0" smtClean="0"/>
              <a:t>.</a:t>
            </a:r>
          </a:p>
          <a:p>
            <a:pPr>
              <a:lnSpc>
                <a:spcPts val="3000"/>
              </a:lnSpc>
            </a:pPr>
            <a:r>
              <a:rPr lang="en-US" b="1" dirty="0"/>
              <a:t>&gt;&gt;&gt; (zero fill right shift</a:t>
            </a:r>
            <a:r>
              <a:rPr lang="en-US" b="1" dirty="0" smtClean="0"/>
              <a:t>) </a:t>
            </a:r>
            <a:r>
              <a:rPr lang="en-US" sz="1400" dirty="0"/>
              <a:t>Shift right zero fill operator. The left operands value is moved right by the number of bits specified by the right operand and shifted values are filled up with zeros.</a:t>
            </a:r>
            <a:endParaRPr lang="en-US" sz="1400" dirty="0" smtClean="0"/>
          </a:p>
          <a:p>
            <a:pPr>
              <a:lnSpc>
                <a:spcPts val="3000"/>
              </a:lnSpc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9054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10286" y="718240"/>
            <a:ext cx="8911687" cy="82817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Operator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10286" y="1492624"/>
            <a:ext cx="10031506" cy="52174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/>
              <a:t>Logical Operators</a:t>
            </a:r>
            <a:endParaRPr lang="en-US" b="1" dirty="0"/>
          </a:p>
          <a:p>
            <a:pPr>
              <a:lnSpc>
                <a:spcPts val="3000"/>
              </a:lnSpc>
            </a:pPr>
            <a:r>
              <a:rPr lang="en-US" b="1" dirty="0"/>
              <a:t>&amp;&amp; (logical and</a:t>
            </a:r>
            <a:r>
              <a:rPr lang="en-US" b="1" dirty="0" smtClean="0"/>
              <a:t>) </a:t>
            </a:r>
            <a:r>
              <a:rPr lang="en-US" dirty="0"/>
              <a:t>Called Logical AND operator. If both the operands are non-zero, then the condition becomes true</a:t>
            </a:r>
            <a:r>
              <a:rPr lang="en-US" dirty="0" smtClean="0"/>
              <a:t>.</a:t>
            </a:r>
          </a:p>
          <a:p>
            <a:pPr>
              <a:lnSpc>
                <a:spcPts val="3000"/>
              </a:lnSpc>
            </a:pPr>
            <a:r>
              <a:rPr lang="en-US" b="1" dirty="0"/>
              <a:t>|| (logical or</a:t>
            </a:r>
            <a:r>
              <a:rPr lang="en-US" b="1" dirty="0" smtClean="0"/>
              <a:t>) </a:t>
            </a:r>
            <a:r>
              <a:rPr lang="en-US" dirty="0"/>
              <a:t>Called Logical OR Operator. If any of the two operands are non-zero, then the condition becomes true</a:t>
            </a:r>
            <a:r>
              <a:rPr lang="en-US" dirty="0" smtClean="0"/>
              <a:t>.</a:t>
            </a:r>
          </a:p>
          <a:p>
            <a:pPr>
              <a:lnSpc>
                <a:spcPts val="3000"/>
              </a:lnSpc>
            </a:pPr>
            <a:r>
              <a:rPr lang="en-US" b="1" dirty="0"/>
              <a:t>! (logical not</a:t>
            </a:r>
            <a:r>
              <a:rPr lang="en-US" b="1" dirty="0" smtClean="0"/>
              <a:t>) </a:t>
            </a:r>
            <a:r>
              <a:rPr lang="en-US" dirty="0"/>
              <a:t>Called Logical NOT Operator. Use to reverses the logical state of its operand. If a condition is true then Logical NOT operator will make false</a:t>
            </a:r>
            <a:r>
              <a:rPr lang="en-US" dirty="0" smtClean="0"/>
              <a:t>.</a:t>
            </a:r>
          </a:p>
          <a:p>
            <a:pPr>
              <a:lnSpc>
                <a:spcPts val="3000"/>
              </a:lnSpc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746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10286" y="718240"/>
            <a:ext cx="8911687" cy="82817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Operator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10286" y="1492624"/>
            <a:ext cx="10031506" cy="52174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/>
              <a:t>Assignment Operators</a:t>
            </a:r>
            <a:endParaRPr lang="en-US" b="1" dirty="0"/>
          </a:p>
          <a:p>
            <a:pPr>
              <a:lnSpc>
                <a:spcPts val="3000"/>
              </a:lnSpc>
            </a:pPr>
            <a:r>
              <a:rPr lang="en-US" b="1" dirty="0"/>
              <a:t>= </a:t>
            </a:r>
            <a:r>
              <a:rPr lang="en-US" b="1" dirty="0" smtClean="0"/>
              <a:t> </a:t>
            </a:r>
            <a:r>
              <a:rPr lang="en-US" sz="1600" dirty="0"/>
              <a:t>Simple assignment operator, Assigns values from right side operands to left side operand</a:t>
            </a:r>
            <a:r>
              <a:rPr lang="en-US" sz="1600" dirty="0" smtClean="0"/>
              <a:t>.</a:t>
            </a:r>
          </a:p>
          <a:p>
            <a:pPr>
              <a:lnSpc>
                <a:spcPts val="3000"/>
              </a:lnSpc>
            </a:pPr>
            <a:r>
              <a:rPr lang="en-US" b="1" dirty="0" smtClean="0"/>
              <a:t>+= </a:t>
            </a:r>
            <a:r>
              <a:rPr lang="en-US" sz="1600" dirty="0"/>
              <a:t>Add AND assignment operator, It adds right operand to the left operand and assign the result to left operand</a:t>
            </a:r>
            <a:r>
              <a:rPr lang="en-US" sz="1600" dirty="0" smtClean="0"/>
              <a:t>.</a:t>
            </a:r>
          </a:p>
          <a:p>
            <a:pPr>
              <a:lnSpc>
                <a:spcPts val="3000"/>
              </a:lnSpc>
            </a:pPr>
            <a:r>
              <a:rPr lang="en-US" b="1" dirty="0" smtClean="0"/>
              <a:t>-= </a:t>
            </a:r>
            <a:r>
              <a:rPr lang="en-US" sz="1600" dirty="0"/>
              <a:t>Subtract AND assignment operator, It subtracts right operand from the left operand and assign the result to left operand</a:t>
            </a:r>
            <a:r>
              <a:rPr lang="en-US" sz="1600" dirty="0" smtClean="0"/>
              <a:t>.</a:t>
            </a:r>
          </a:p>
          <a:p>
            <a:pPr>
              <a:lnSpc>
                <a:spcPts val="3000"/>
              </a:lnSpc>
            </a:pPr>
            <a:r>
              <a:rPr lang="en-US" b="1" dirty="0" smtClean="0"/>
              <a:t>*= </a:t>
            </a:r>
            <a:r>
              <a:rPr lang="en-US" sz="1600" dirty="0"/>
              <a:t>Multiply AND assignment operator, It multiplies right operand with the left operand and assign the result to left operand</a:t>
            </a:r>
            <a:r>
              <a:rPr lang="en-US" sz="1600" dirty="0" smtClean="0"/>
              <a:t>.</a:t>
            </a:r>
          </a:p>
          <a:p>
            <a:pPr>
              <a:lnSpc>
                <a:spcPts val="3000"/>
              </a:lnSpc>
            </a:pPr>
            <a:r>
              <a:rPr lang="en-US" b="1" dirty="0" smtClean="0"/>
              <a:t>/= </a:t>
            </a:r>
            <a:r>
              <a:rPr lang="en-US" sz="1600" dirty="0"/>
              <a:t>Divide AND assignment operator, It divides left operand with the right operand and assign the result to left </a:t>
            </a:r>
            <a:r>
              <a:rPr lang="en-US" sz="1600" dirty="0" smtClean="0"/>
              <a:t>operand</a:t>
            </a:r>
          </a:p>
        </p:txBody>
      </p:sp>
    </p:spTree>
    <p:extLst>
      <p:ext uri="{BB962C8B-B14F-4D97-AF65-F5344CB8AC3E}">
        <p14:creationId xmlns:p14="http://schemas.microsoft.com/office/powerpoint/2010/main" val="1716481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10286" y="718240"/>
            <a:ext cx="8911687" cy="828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Operator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10286" y="1492624"/>
            <a:ext cx="10031506" cy="52174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/>
              <a:t>Assignment Operators</a:t>
            </a:r>
          </a:p>
          <a:p>
            <a:pPr>
              <a:lnSpc>
                <a:spcPts val="3000"/>
              </a:lnSpc>
            </a:pPr>
            <a:r>
              <a:rPr lang="en-US" b="1" dirty="0" smtClean="0"/>
              <a:t>%= </a:t>
            </a:r>
            <a:r>
              <a:rPr lang="en-US" dirty="0"/>
              <a:t>Modulus AND assignment operator, It takes modulus using two operands and assign the result to left operand</a:t>
            </a:r>
            <a:r>
              <a:rPr lang="en-US" dirty="0" smtClean="0"/>
              <a:t>.</a:t>
            </a:r>
          </a:p>
          <a:p>
            <a:pPr>
              <a:lnSpc>
                <a:spcPts val="3000"/>
              </a:lnSpc>
            </a:pPr>
            <a:r>
              <a:rPr lang="en-US" b="1" dirty="0"/>
              <a:t>&lt;&lt;= </a:t>
            </a:r>
            <a:r>
              <a:rPr lang="en-US" dirty="0"/>
              <a:t>Left shift AND assignment operator</a:t>
            </a:r>
            <a:r>
              <a:rPr lang="en-US" dirty="0" smtClean="0"/>
              <a:t>.</a:t>
            </a:r>
          </a:p>
          <a:p>
            <a:pPr>
              <a:lnSpc>
                <a:spcPts val="3000"/>
              </a:lnSpc>
            </a:pPr>
            <a:r>
              <a:rPr lang="en-US" b="1" dirty="0" smtClean="0"/>
              <a:t>&gt;&gt;= </a:t>
            </a:r>
            <a:r>
              <a:rPr lang="en-US" dirty="0"/>
              <a:t>Right shift AND assignment </a:t>
            </a:r>
            <a:r>
              <a:rPr lang="en-US" dirty="0" smtClean="0"/>
              <a:t>operator.</a:t>
            </a:r>
          </a:p>
          <a:p>
            <a:pPr>
              <a:lnSpc>
                <a:spcPts val="3000"/>
              </a:lnSpc>
            </a:pPr>
            <a:r>
              <a:rPr lang="en-US" b="1" dirty="0" smtClean="0"/>
              <a:t>&amp;= </a:t>
            </a:r>
            <a:r>
              <a:rPr lang="en-US" dirty="0"/>
              <a:t>Bitwise AND assignment operator</a:t>
            </a:r>
            <a:r>
              <a:rPr lang="en-US" dirty="0" smtClean="0"/>
              <a:t>.</a:t>
            </a:r>
          </a:p>
          <a:p>
            <a:pPr>
              <a:lnSpc>
                <a:spcPts val="3000"/>
              </a:lnSpc>
            </a:pPr>
            <a:r>
              <a:rPr lang="en-US" b="1" dirty="0" smtClean="0"/>
              <a:t>^= </a:t>
            </a:r>
            <a:r>
              <a:rPr lang="en-US" dirty="0"/>
              <a:t>bitwise exclusive OR and assignment operator</a:t>
            </a:r>
            <a:r>
              <a:rPr lang="en-US" dirty="0" smtClean="0"/>
              <a:t>.</a:t>
            </a:r>
          </a:p>
          <a:p>
            <a:pPr>
              <a:lnSpc>
                <a:spcPts val="3000"/>
              </a:lnSpc>
            </a:pPr>
            <a:r>
              <a:rPr lang="en-US" b="1" dirty="0" smtClean="0"/>
              <a:t>|= </a:t>
            </a:r>
            <a:r>
              <a:rPr lang="en-US" dirty="0"/>
              <a:t>bitwise inclusive OR and assignment operator</a:t>
            </a:r>
            <a:r>
              <a:rPr lang="en-US" dirty="0" smtClean="0"/>
              <a:t>.</a:t>
            </a:r>
          </a:p>
          <a:p>
            <a:pPr>
              <a:lnSpc>
                <a:spcPts val="3000"/>
              </a:lnSpc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16992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10286" y="718240"/>
            <a:ext cx="8911687" cy="828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Operator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10286" y="1492624"/>
            <a:ext cx="10031506" cy="52174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/>
              <a:t>Conditional Operators</a:t>
            </a:r>
            <a:endParaRPr lang="en-US" b="1" dirty="0" smtClean="0"/>
          </a:p>
          <a:p>
            <a:pPr marL="0" indent="0">
              <a:lnSpc>
                <a:spcPts val="3000"/>
              </a:lnSpc>
              <a:buNone/>
            </a:pPr>
            <a:r>
              <a:rPr lang="en-US" dirty="0" smtClean="0"/>
              <a:t>	Conditional Operators is also known as the ternary operator . This operator consists three operands and is used to evaluate Boolean expressions . 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dirty="0"/>
              <a:t>	</a:t>
            </a:r>
            <a:r>
              <a:rPr lang="en-US" sz="2000" dirty="0" err="1" smtClean="0">
                <a:latin typeface="Khmer OS"/>
                <a:cs typeface="Khmer OS"/>
              </a:rPr>
              <a:t>គោលដៅក្នុងការប្រើប្រាស</a:t>
            </a:r>
            <a:r>
              <a:rPr lang="en-US" sz="2000" dirty="0" smtClean="0">
                <a:latin typeface="Khmer OS"/>
                <a:cs typeface="Khmer OS"/>
              </a:rPr>
              <a:t>់ Ternary operator </a:t>
            </a:r>
            <a:r>
              <a:rPr lang="en-US" sz="2000" dirty="0" err="1" smtClean="0">
                <a:latin typeface="Khmer OS"/>
                <a:cs typeface="Khmer OS"/>
              </a:rPr>
              <a:t>នេះគឺដើម្បីសំរេចថាតើគួរផ្តល់តំលៃមួួយណាដល</a:t>
            </a:r>
            <a:r>
              <a:rPr lang="en-US" sz="2000" dirty="0" smtClean="0">
                <a:latin typeface="Khmer OS"/>
                <a:cs typeface="Khmer OS"/>
              </a:rPr>
              <a:t>់​Variable 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2000" dirty="0" smtClean="0">
                <a:latin typeface="Khmer OS"/>
                <a:cs typeface="Khmer OS"/>
              </a:rPr>
              <a:t>Syntax : Variable x = (expression ) ? Value if true : Value if false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2000" dirty="0" smtClean="0">
                <a:latin typeface="Khmer OS"/>
                <a:cs typeface="Khmer OS"/>
              </a:rPr>
              <a:t>Example :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 = 10 , b ;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b =  ( a == 1 ) </a:t>
            </a:r>
            <a:r>
              <a:rPr lang="en-US" dirty="0" smtClean="0">
                <a:latin typeface="Khmer OS"/>
                <a:cs typeface="Khmer OS"/>
              </a:rPr>
              <a:t>? 20 : 30 ;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dirty="0">
                <a:latin typeface="Khmer OS"/>
                <a:cs typeface="Khmer OS"/>
              </a:rPr>
              <a:t>	</a:t>
            </a:r>
            <a:r>
              <a:rPr lang="en-US" dirty="0" err="1" smtClean="0">
                <a:latin typeface="Khmer OS"/>
                <a:cs typeface="Khmer OS"/>
              </a:rPr>
              <a:t>System.out.println</a:t>
            </a:r>
            <a:r>
              <a:rPr lang="en-US" dirty="0" smtClean="0">
                <a:latin typeface="Khmer OS"/>
                <a:cs typeface="Khmer OS"/>
              </a:rPr>
              <a:t>(</a:t>
            </a:r>
            <a:r>
              <a:rPr lang="en-US" dirty="0" smtClean="0">
                <a:latin typeface="Khmer OS"/>
                <a:cs typeface="Khmer OS"/>
              </a:rPr>
              <a:t>“B = ” + b );</a:t>
            </a:r>
            <a:endParaRPr lang="en-US" dirty="0" smtClean="0">
              <a:latin typeface="Khmer OS"/>
              <a:cs typeface="Khmer OS"/>
            </a:endParaRPr>
          </a:p>
          <a:p>
            <a:pPr marL="0" indent="0">
              <a:lnSpc>
                <a:spcPts val="3000"/>
              </a:lnSpc>
              <a:buNone/>
            </a:pPr>
            <a:endParaRPr lang="en-US" dirty="0" smtClean="0"/>
          </a:p>
          <a:p>
            <a:pPr>
              <a:lnSpc>
                <a:spcPts val="3000"/>
              </a:lnSpc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68122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46018"/>
          </a:xfrm>
        </p:spPr>
        <p:txBody>
          <a:bodyPr/>
          <a:lstStyle/>
          <a:p>
            <a:r>
              <a:rPr lang="en-US" sz="2800" dirty="0" err="1" smtClean="0">
                <a:latin typeface="Khmer OS"/>
                <a:cs typeface="Khmer OS"/>
              </a:rPr>
              <a:t>លំហាត</a:t>
            </a:r>
            <a:r>
              <a:rPr lang="en-US" sz="2800" dirty="0" smtClean="0">
                <a:latin typeface="Khmer OS"/>
                <a:cs typeface="Khmer OS"/>
              </a:rPr>
              <a:t>់</a:t>
            </a:r>
            <a:endParaRPr lang="en-US" sz="2800" dirty="0">
              <a:latin typeface="Khmer OS"/>
              <a:cs typeface="Khmer O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73488"/>
            <a:ext cx="8915400" cy="473773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747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Wis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436</TotalTime>
  <Words>730</Words>
  <Application>Microsoft Macintosh PowerPoint</Application>
  <PresentationFormat>Custom</PresentationFormat>
  <Paragraphs>61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HDOfficeLightV0</vt:lpstr>
      <vt:lpstr>1_HDOfficeLightV0</vt:lpstr>
      <vt:lpstr>2_HDOfficeLightV0</vt:lpstr>
      <vt:lpstr>Wisp</vt:lpstr>
      <vt:lpstr>Java Operator</vt:lpstr>
      <vt:lpstr>Operator</vt:lpstr>
      <vt:lpstr>Operator</vt:lpstr>
      <vt:lpstr>Operator</vt:lpstr>
      <vt:lpstr>Operator</vt:lpstr>
      <vt:lpstr>Operator</vt:lpstr>
      <vt:lpstr>PowerPoint Presentation</vt:lpstr>
      <vt:lpstr>PowerPoint Presentation</vt:lpstr>
      <vt:lpstr>លំហាត់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Border</dc:title>
  <dc:creator>user</dc:creator>
  <cp:lastModifiedBy>Gaeasys Admin</cp:lastModifiedBy>
  <cp:revision>69</cp:revision>
  <dcterms:created xsi:type="dcterms:W3CDTF">2015-01-13T09:21:57Z</dcterms:created>
  <dcterms:modified xsi:type="dcterms:W3CDTF">2016-10-23T04:45:11Z</dcterms:modified>
</cp:coreProperties>
</file>