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3" r:id="rId2"/>
    <p:sldId id="256" r:id="rId3"/>
    <p:sldId id="257" r:id="rId4"/>
    <p:sldId id="264" r:id="rId5"/>
    <p:sldId id="265"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2"/>
    <p:restoredTop sz="88730"/>
  </p:normalViewPr>
  <p:slideViewPr>
    <p:cSldViewPr snapToGrid="0" snapToObjects="1">
      <p:cViewPr>
        <p:scale>
          <a:sx n="141" d="100"/>
          <a:sy n="141" d="100"/>
        </p:scale>
        <p:origin x="2576"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2F164-6AAE-624F-AD3E-46302991BFE2}" type="datetimeFigureOut">
              <a:rPr lang="en-US" smtClean="0"/>
              <a:t>3/25/25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D0407-52D4-1741-91BE-E9658699FEDD}" type="slidenum">
              <a:rPr lang="en-US" smtClean="0"/>
              <a:t>‹#›</a:t>
            </a:fld>
            <a:endParaRPr lang="en-US"/>
          </a:p>
        </p:txBody>
      </p:sp>
    </p:spTree>
    <p:extLst>
      <p:ext uri="{BB962C8B-B14F-4D97-AF65-F5344CB8AC3E}">
        <p14:creationId xmlns:p14="http://schemas.microsoft.com/office/powerpoint/2010/main" val="227770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Q: What are nodes?</a:t>
            </a:r>
            <a:br>
              <a:rPr lang="en-US" dirty="0"/>
            </a:br>
            <a:r>
              <a:rPr lang="en-US" dirty="0"/>
              <a:t>Nodes are the individual computing units (like servers) in a supercomputer. Each one has its own processor, memory, and storage. A large HPC system like Frontier connects thousands of these nodes to work together in parallel.</a:t>
            </a:r>
          </a:p>
          <a:p>
            <a:r>
              <a:rPr lang="en-US" b="1" dirty="0"/>
              <a:t>Q: What are node failures?</a:t>
            </a:r>
            <a:br>
              <a:rPr lang="en-US" dirty="0"/>
            </a:br>
            <a:r>
              <a:rPr lang="en-US" dirty="0"/>
              <a:t>Node failures happen when one or more of these computing units stop working—due to hardware issues, software bugs, or overheating. If a node fails during training, all data stored on it (like parts of a training dataset) can be lost, causing delays or even job failure.</a:t>
            </a:r>
          </a:p>
        </p:txBody>
      </p:sp>
      <p:sp>
        <p:nvSpPr>
          <p:cNvPr id="4" name="Slide Number Placeholder 3"/>
          <p:cNvSpPr>
            <a:spLocks noGrp="1"/>
          </p:cNvSpPr>
          <p:nvPr>
            <p:ph type="sldNum" sz="quarter" idx="5"/>
          </p:nvPr>
        </p:nvSpPr>
        <p:spPr/>
        <p:txBody>
          <a:bodyPr/>
          <a:lstStyle/>
          <a:p>
            <a:fld id="{1E3D0407-52D4-1741-91BE-E9658699FEDD}" type="slidenum">
              <a:rPr lang="en-US" smtClean="0"/>
              <a:t>2</a:t>
            </a:fld>
            <a:endParaRPr lang="en-US"/>
          </a:p>
        </p:txBody>
      </p:sp>
    </p:spTree>
    <p:extLst>
      <p:ext uri="{BB962C8B-B14F-4D97-AF65-F5344CB8AC3E}">
        <p14:creationId xmlns:p14="http://schemas.microsoft.com/office/powerpoint/2010/main" val="5778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HPC system used HVAC which stands for High Velocity AI cache and is a powerful distributed caching system that is deigned to speed up training for large-scale deep learning jobs. It works by storing training data locally on each node using fast NVMe storage basically a fast SSDs connected through a PCI 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researchers focus on how to preserve the model parameters or the state of computation when a node failed so most fault-tolerant methods focused only on recovering the model. With HVAC, if a node fails, you don’t just loose the computation, you also loose the cached data on that node’s NVMe, which means data has to be retrieved from file system. That is where the hash ring comes in. The researchers proposed this new fault-tolerant version of HVAC that can recache lost data by redistributing it to other working nodes in a load-balanced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did a detailed failure analysis on the Frontier and confirmed that failures affect HVAC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E3D0407-52D4-1741-91BE-E9658699FEDD}" type="slidenum">
              <a:rPr lang="en-US" smtClean="0"/>
              <a:t>3</a:t>
            </a:fld>
            <a:endParaRPr lang="en-US"/>
          </a:p>
        </p:txBody>
      </p:sp>
    </p:spTree>
    <p:extLst>
      <p:ext uri="{BB962C8B-B14F-4D97-AF65-F5344CB8AC3E}">
        <p14:creationId xmlns:p14="http://schemas.microsoft.com/office/powerpoint/2010/main" val="287395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1F448-D5D9-6D44-1AAE-9D78228BF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C07A3-3A3B-4FE2-864F-CD73AFF1A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9B4CFD-ECC7-A51B-F071-AAF6259548B1}"/>
              </a:ext>
            </a:extLst>
          </p:cNvPr>
          <p:cNvSpPr>
            <a:spLocks noGrp="1"/>
          </p:cNvSpPr>
          <p:nvPr>
            <p:ph type="body" idx="1"/>
          </p:nvPr>
        </p:nvSpPr>
        <p:spPr/>
        <p:txBody>
          <a:bodyPr/>
          <a:lstStyle/>
          <a:p>
            <a:pPr>
              <a:buNone/>
            </a:pPr>
            <a:r>
              <a:rPr lang="en-US" dirty="0"/>
              <a:t>This is how the system works during training</a:t>
            </a:r>
          </a:p>
          <a:p>
            <a:pPr>
              <a:buNone/>
            </a:pPr>
            <a:endParaRPr lang="en-US" dirty="0"/>
          </a:p>
          <a:p>
            <a:pPr>
              <a:buNone/>
            </a:pPr>
            <a:r>
              <a:rPr lang="en-US" dirty="0"/>
              <a:t>HVAC client monitors nodes by tracking </a:t>
            </a:r>
            <a:r>
              <a:rPr lang="en-US" b="1" dirty="0"/>
              <a:t>I/O timeouts</a:t>
            </a:r>
            <a:r>
              <a:rPr lang="en-US" dirty="0"/>
              <a:t>.</a:t>
            </a:r>
          </a:p>
          <a:p>
            <a:pPr>
              <a:buNone/>
            </a:pPr>
            <a:endParaRPr lang="en-US" dirty="0"/>
          </a:p>
          <a:p>
            <a:pPr>
              <a:buNone/>
            </a:pPr>
            <a:r>
              <a:rPr lang="en-US" dirty="0"/>
              <a:t>When timeout is triggered, node is marked faulty and requests are redirected</a:t>
            </a:r>
          </a:p>
          <a:p>
            <a:pPr>
              <a:buNone/>
            </a:pPr>
            <a:endParaRPr lang="en-US" dirty="0"/>
          </a:p>
          <a:p>
            <a:pPr>
              <a:buNone/>
            </a:pPr>
            <a:r>
              <a:rPr lang="en-US" dirty="0"/>
              <a:t>During startup, client builds a </a:t>
            </a:r>
            <a:r>
              <a:rPr lang="en-US" b="1" dirty="0"/>
              <a:t>hash ring</a:t>
            </a:r>
            <a:r>
              <a:rPr lang="en-US" dirty="0"/>
              <a:t> using:</a:t>
            </a:r>
          </a:p>
          <a:p>
            <a:pPr lvl="1">
              <a:buFont typeface="Arial" panose="020B0604020202020204" pitchFamily="34" charset="0"/>
              <a:buChar char="•"/>
            </a:pPr>
            <a:r>
              <a:rPr lang="en-US" dirty="0"/>
              <a:t>Number of servers</a:t>
            </a:r>
          </a:p>
          <a:p>
            <a:pPr lvl="1">
              <a:buFont typeface="Arial" panose="020B0604020202020204" pitchFamily="34" charset="0"/>
              <a:buChar char="•"/>
            </a:pPr>
            <a:r>
              <a:rPr lang="en-US" dirty="0"/>
              <a:t>Number of virtual nodes (for balanced load)</a:t>
            </a:r>
          </a:p>
          <a:p>
            <a:pPr lvl="1">
              <a:buFont typeface="Arial" panose="020B0604020202020204" pitchFamily="34" charset="0"/>
              <a:buChar char="•"/>
            </a:pPr>
            <a:endParaRPr lang="en-US" dirty="0"/>
          </a:p>
          <a:p>
            <a:pPr>
              <a:buNone/>
            </a:pPr>
            <a:r>
              <a:rPr lang="en-US" dirty="0"/>
              <a:t>On node failure:</a:t>
            </a:r>
          </a:p>
          <a:p>
            <a:pPr lvl="1">
              <a:buFont typeface="Arial" panose="020B0604020202020204" pitchFamily="34" charset="0"/>
              <a:buChar char="•"/>
            </a:pPr>
            <a:r>
              <a:rPr lang="en-US" dirty="0"/>
              <a:t>Client removes failed node from ring</a:t>
            </a:r>
          </a:p>
          <a:p>
            <a:pPr lvl="1">
              <a:buFont typeface="Arial" panose="020B0604020202020204" pitchFamily="34" charset="0"/>
              <a:buChar char="•"/>
            </a:pPr>
            <a:r>
              <a:rPr lang="en-US" dirty="0"/>
              <a:t>Redirects data requests to the next closest node</a:t>
            </a:r>
          </a:p>
          <a:p>
            <a:pPr lvl="1">
              <a:buFont typeface="Arial" panose="020B0604020202020204" pitchFamily="34" charset="0"/>
              <a:buChar char="•"/>
            </a:pPr>
            <a:endParaRPr lang="en-US" dirty="0"/>
          </a:p>
          <a:p>
            <a:pPr>
              <a:buNone/>
            </a:pPr>
            <a:r>
              <a:rPr lang="en-US" dirty="0"/>
              <a:t>If the data is cached, it is served immediately.</a:t>
            </a:r>
          </a:p>
          <a:p>
            <a:pPr>
              <a:buNone/>
            </a:pPr>
            <a:endParaRPr lang="en-US" dirty="0"/>
          </a:p>
          <a:p>
            <a:pPr>
              <a:buNone/>
            </a:pPr>
            <a:r>
              <a:rPr lang="en-US" dirty="0"/>
              <a:t>If not cached:</a:t>
            </a:r>
          </a:p>
          <a:p>
            <a:pPr lvl="1">
              <a:buFont typeface="+mj-lt"/>
              <a:buAutoNum type="arabicPeriod"/>
            </a:pPr>
            <a:r>
              <a:rPr lang="en-US" dirty="0"/>
              <a:t>Retrieve from storage (PFS)</a:t>
            </a:r>
          </a:p>
          <a:p>
            <a:pPr lvl="1">
              <a:buFont typeface="+mj-lt"/>
              <a:buAutoNum type="arabicPeriod"/>
            </a:pPr>
            <a:r>
              <a:rPr lang="en-US" dirty="0"/>
              <a:t>Serve to client</a:t>
            </a:r>
          </a:p>
          <a:p>
            <a:pPr lvl="1">
              <a:buFont typeface="+mj-lt"/>
              <a:buAutoNum type="arabicPeriod"/>
            </a:pPr>
            <a:r>
              <a:rPr lang="en-US" dirty="0"/>
              <a:t>Cache locally for next time</a:t>
            </a:r>
          </a:p>
        </p:txBody>
      </p:sp>
      <p:sp>
        <p:nvSpPr>
          <p:cNvPr id="4" name="Slide Number Placeholder 3">
            <a:extLst>
              <a:ext uri="{FF2B5EF4-FFF2-40B4-BE49-F238E27FC236}">
                <a16:creationId xmlns:a16="http://schemas.microsoft.com/office/drawing/2014/main" id="{5CFB4A72-14AD-5BD4-87D2-2D58C1A846AF}"/>
              </a:ext>
            </a:extLst>
          </p:cNvPr>
          <p:cNvSpPr>
            <a:spLocks noGrp="1"/>
          </p:cNvSpPr>
          <p:nvPr>
            <p:ph type="sldNum" sz="quarter" idx="5"/>
          </p:nvPr>
        </p:nvSpPr>
        <p:spPr/>
        <p:txBody>
          <a:bodyPr/>
          <a:lstStyle/>
          <a:p>
            <a:fld id="{1E3D0407-52D4-1741-91BE-E9658699FEDD}" type="slidenum">
              <a:rPr lang="en-US" smtClean="0"/>
              <a:t>4</a:t>
            </a:fld>
            <a:endParaRPr lang="en-US"/>
          </a:p>
        </p:txBody>
      </p:sp>
    </p:spTree>
    <p:extLst>
      <p:ext uri="{BB962C8B-B14F-4D97-AF65-F5344CB8AC3E}">
        <p14:creationId xmlns:p14="http://schemas.microsoft.com/office/powerpoint/2010/main" val="180450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76082-F031-39CB-5D71-D8FC6B7DC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66F4B0-266E-3B2E-1C00-06FDA09CE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F6982-60F3-16FD-FE6F-A60F39011918}"/>
              </a:ext>
            </a:extLst>
          </p:cNvPr>
          <p:cNvSpPr>
            <a:spLocks noGrp="1"/>
          </p:cNvSpPr>
          <p:nvPr>
            <p:ph type="body" idx="1"/>
          </p:nvPr>
        </p:nvSpPr>
        <p:spPr/>
        <p:txBody>
          <a:bodyPr/>
          <a:lstStyle/>
          <a:p>
            <a:pPr>
              <a:buNone/>
            </a:pPr>
            <a:r>
              <a:rPr lang="en-US" dirty="0"/>
              <a:t>This is how the system works during training</a:t>
            </a:r>
          </a:p>
          <a:p>
            <a:pPr>
              <a:buNone/>
            </a:pPr>
            <a:endParaRPr lang="en-US" dirty="0"/>
          </a:p>
          <a:p>
            <a:pPr>
              <a:buNone/>
            </a:pPr>
            <a:r>
              <a:rPr lang="en-US" dirty="0"/>
              <a:t>HVAC client monitors nodes by tracking </a:t>
            </a:r>
            <a:r>
              <a:rPr lang="en-US" b="1" dirty="0"/>
              <a:t>I/O timeouts</a:t>
            </a:r>
            <a:r>
              <a:rPr lang="en-US" dirty="0"/>
              <a:t>.</a:t>
            </a:r>
          </a:p>
          <a:p>
            <a:pPr>
              <a:buNone/>
            </a:pPr>
            <a:endParaRPr lang="en-US" dirty="0"/>
          </a:p>
          <a:p>
            <a:pPr>
              <a:buNone/>
            </a:pPr>
            <a:r>
              <a:rPr lang="en-US" dirty="0"/>
              <a:t>When timeout is triggered, node is marked faulty and requests are redirected</a:t>
            </a:r>
          </a:p>
          <a:p>
            <a:pPr>
              <a:buNone/>
            </a:pPr>
            <a:endParaRPr lang="en-US" dirty="0"/>
          </a:p>
          <a:p>
            <a:pPr>
              <a:buNone/>
            </a:pPr>
            <a:r>
              <a:rPr lang="en-US" dirty="0"/>
              <a:t>During startup, client builds a </a:t>
            </a:r>
            <a:r>
              <a:rPr lang="en-US" b="1" dirty="0"/>
              <a:t>hash ring</a:t>
            </a:r>
            <a:r>
              <a:rPr lang="en-US" dirty="0"/>
              <a:t> using:</a:t>
            </a:r>
          </a:p>
          <a:p>
            <a:pPr lvl="1">
              <a:buFont typeface="Arial" panose="020B0604020202020204" pitchFamily="34" charset="0"/>
              <a:buChar char="•"/>
            </a:pPr>
            <a:r>
              <a:rPr lang="en-US" dirty="0"/>
              <a:t>Number of servers</a:t>
            </a:r>
          </a:p>
          <a:p>
            <a:pPr lvl="1">
              <a:buFont typeface="Arial" panose="020B0604020202020204" pitchFamily="34" charset="0"/>
              <a:buChar char="•"/>
            </a:pPr>
            <a:r>
              <a:rPr lang="en-US" dirty="0"/>
              <a:t>Number of virtual nodes (for balanced load)</a:t>
            </a:r>
          </a:p>
          <a:p>
            <a:pPr lvl="1">
              <a:buFont typeface="Arial" panose="020B0604020202020204" pitchFamily="34" charset="0"/>
              <a:buChar char="•"/>
            </a:pPr>
            <a:endParaRPr lang="en-US" dirty="0"/>
          </a:p>
          <a:p>
            <a:pPr>
              <a:buNone/>
            </a:pPr>
            <a:r>
              <a:rPr lang="en-US" dirty="0"/>
              <a:t>On node failure:</a:t>
            </a:r>
          </a:p>
          <a:p>
            <a:pPr lvl="1">
              <a:buFont typeface="Arial" panose="020B0604020202020204" pitchFamily="34" charset="0"/>
              <a:buChar char="•"/>
            </a:pPr>
            <a:r>
              <a:rPr lang="en-US" dirty="0"/>
              <a:t>Client removes failed node from ring</a:t>
            </a:r>
          </a:p>
          <a:p>
            <a:pPr lvl="1">
              <a:buFont typeface="Arial" panose="020B0604020202020204" pitchFamily="34" charset="0"/>
              <a:buChar char="•"/>
            </a:pPr>
            <a:r>
              <a:rPr lang="en-US" dirty="0"/>
              <a:t>Redirects data requests to the next closest node</a:t>
            </a:r>
          </a:p>
          <a:p>
            <a:pPr lvl="1">
              <a:buFont typeface="Arial" panose="020B0604020202020204" pitchFamily="34" charset="0"/>
              <a:buChar char="•"/>
            </a:pPr>
            <a:endParaRPr lang="en-US" dirty="0"/>
          </a:p>
          <a:p>
            <a:pPr>
              <a:buNone/>
            </a:pPr>
            <a:r>
              <a:rPr lang="en-US" dirty="0"/>
              <a:t>If the data is cached, it is served immediately.</a:t>
            </a:r>
          </a:p>
          <a:p>
            <a:pPr>
              <a:buNone/>
            </a:pPr>
            <a:endParaRPr lang="en-US" dirty="0"/>
          </a:p>
          <a:p>
            <a:pPr>
              <a:buNone/>
            </a:pPr>
            <a:r>
              <a:rPr lang="en-US" dirty="0"/>
              <a:t>If not cached:</a:t>
            </a:r>
          </a:p>
          <a:p>
            <a:pPr lvl="1">
              <a:buFont typeface="+mj-lt"/>
              <a:buAutoNum type="arabicPeriod"/>
            </a:pPr>
            <a:r>
              <a:rPr lang="en-US" dirty="0"/>
              <a:t>Retrieve from storage (PFS)</a:t>
            </a:r>
          </a:p>
          <a:p>
            <a:pPr lvl="1">
              <a:buFont typeface="+mj-lt"/>
              <a:buAutoNum type="arabicPeriod"/>
            </a:pPr>
            <a:r>
              <a:rPr lang="en-US" dirty="0"/>
              <a:t>Serve to client</a:t>
            </a:r>
          </a:p>
          <a:p>
            <a:pPr lvl="1">
              <a:buFont typeface="+mj-lt"/>
              <a:buAutoNum type="arabicPeriod"/>
            </a:pPr>
            <a:r>
              <a:rPr lang="en-US" dirty="0"/>
              <a:t>Cache locally for next time</a:t>
            </a:r>
          </a:p>
        </p:txBody>
      </p:sp>
      <p:sp>
        <p:nvSpPr>
          <p:cNvPr id="4" name="Slide Number Placeholder 3">
            <a:extLst>
              <a:ext uri="{FF2B5EF4-FFF2-40B4-BE49-F238E27FC236}">
                <a16:creationId xmlns:a16="http://schemas.microsoft.com/office/drawing/2014/main" id="{D7792D33-0B83-1A6E-3CCC-507DBC79D6E5}"/>
              </a:ext>
            </a:extLst>
          </p:cNvPr>
          <p:cNvSpPr>
            <a:spLocks noGrp="1"/>
          </p:cNvSpPr>
          <p:nvPr>
            <p:ph type="sldNum" sz="quarter" idx="5"/>
          </p:nvPr>
        </p:nvSpPr>
        <p:spPr/>
        <p:txBody>
          <a:bodyPr/>
          <a:lstStyle/>
          <a:p>
            <a:fld id="{1E3D0407-52D4-1741-91BE-E9658699FEDD}" type="slidenum">
              <a:rPr lang="en-US" smtClean="0"/>
              <a:t>5</a:t>
            </a:fld>
            <a:endParaRPr lang="en-US"/>
          </a:p>
        </p:txBody>
      </p:sp>
    </p:spTree>
    <p:extLst>
      <p:ext uri="{BB962C8B-B14F-4D97-AF65-F5344CB8AC3E}">
        <p14:creationId xmlns:p14="http://schemas.microsoft.com/office/powerpoint/2010/main" val="359545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is completed and will be improved on as needed. I am working on Step 2 now and I have created an environment using docker containing 4 nodes to start as my base for simulation</a:t>
            </a:r>
          </a:p>
        </p:txBody>
      </p:sp>
      <p:sp>
        <p:nvSpPr>
          <p:cNvPr id="4" name="Slide Number Placeholder 3"/>
          <p:cNvSpPr>
            <a:spLocks noGrp="1"/>
          </p:cNvSpPr>
          <p:nvPr>
            <p:ph type="sldNum" sz="quarter" idx="5"/>
          </p:nvPr>
        </p:nvSpPr>
        <p:spPr/>
        <p:txBody>
          <a:bodyPr/>
          <a:lstStyle/>
          <a:p>
            <a:fld id="{1E3D0407-52D4-1741-91BE-E9658699FEDD}" type="slidenum">
              <a:rPr lang="en-US" smtClean="0"/>
              <a:t>6</a:t>
            </a:fld>
            <a:endParaRPr lang="en-US"/>
          </a:p>
        </p:txBody>
      </p:sp>
    </p:spTree>
    <p:extLst>
      <p:ext uri="{BB962C8B-B14F-4D97-AF65-F5344CB8AC3E}">
        <p14:creationId xmlns:p14="http://schemas.microsoft.com/office/powerpoint/2010/main" val="204972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by knowledge gap, I mean understanding the paper more in-depth and learning about the hash ring mechanism a bit further</a:t>
            </a:r>
          </a:p>
        </p:txBody>
      </p:sp>
      <p:sp>
        <p:nvSpPr>
          <p:cNvPr id="4" name="Slide Number Placeholder 3"/>
          <p:cNvSpPr>
            <a:spLocks noGrp="1"/>
          </p:cNvSpPr>
          <p:nvPr>
            <p:ph type="sldNum" sz="quarter" idx="5"/>
          </p:nvPr>
        </p:nvSpPr>
        <p:spPr/>
        <p:txBody>
          <a:bodyPr/>
          <a:lstStyle/>
          <a:p>
            <a:fld id="{1E3D0407-52D4-1741-91BE-E9658699FEDD}" type="slidenum">
              <a:rPr lang="en-US" smtClean="0"/>
              <a:t>7</a:t>
            </a:fld>
            <a:endParaRPr lang="en-US"/>
          </a:p>
        </p:txBody>
      </p:sp>
    </p:spTree>
    <p:extLst>
      <p:ext uri="{BB962C8B-B14F-4D97-AF65-F5344CB8AC3E}">
        <p14:creationId xmlns:p14="http://schemas.microsoft.com/office/powerpoint/2010/main" val="80614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0"/>
            <a:ext cx="7772400" cy="1470025"/>
          </a:xfrm>
        </p:spPr>
        <p:txBody>
          <a:bodyPr/>
          <a:lstStyle>
            <a:lvl1pPr>
              <a:defRPr>
                <a:latin typeface="Aptos" panose="020B00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600200" y="3429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ptos" panose="020B0004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Aptos Light" panose="020B0004020202020204" pitchFamily="34" charset="0"/>
          <a:ea typeface="+mn-ea"/>
          <a:cs typeface="+mn-cs"/>
        </a:defRPr>
      </a:lvl1pPr>
      <a:lvl2pPr marL="742950" indent="-285750" algn="l" defTabSz="457200" rtl="0" eaLnBrk="1" latinLnBrk="0" hangingPunct="1">
        <a:spcBef>
          <a:spcPct val="20000"/>
        </a:spcBef>
        <a:buFont typeface="Arial"/>
        <a:buChar char="–"/>
        <a:defRPr sz="2800" b="0" i="0" kern="1200">
          <a:solidFill>
            <a:schemeClr val="tx1"/>
          </a:solidFill>
          <a:latin typeface="Aptos Light" panose="020B0004020202020204" pitchFamily="34" charset="0"/>
          <a:ea typeface="+mn-ea"/>
          <a:cs typeface="+mn-cs"/>
        </a:defRPr>
      </a:lvl2pPr>
      <a:lvl3pPr marL="1143000" indent="-228600" algn="l" defTabSz="457200" rtl="0" eaLnBrk="1" latinLnBrk="0" hangingPunct="1">
        <a:spcBef>
          <a:spcPct val="20000"/>
        </a:spcBef>
        <a:buFont typeface="Arial"/>
        <a:buChar char="•"/>
        <a:defRPr sz="2400" b="0" i="0" kern="1200">
          <a:solidFill>
            <a:schemeClr val="tx1"/>
          </a:solidFill>
          <a:latin typeface="Aptos Light" panose="020B0004020202020204" pitchFamily="34" charset="0"/>
          <a:ea typeface="+mn-ea"/>
          <a:cs typeface="+mn-cs"/>
        </a:defRPr>
      </a:lvl3pPr>
      <a:lvl4pPr marL="1600200" indent="-228600" algn="l" defTabSz="457200" rtl="0" eaLnBrk="1" latinLnBrk="0" hangingPunct="1">
        <a:spcBef>
          <a:spcPct val="20000"/>
        </a:spcBef>
        <a:buFont typeface="Arial"/>
        <a:buChar char="–"/>
        <a:defRPr sz="2000" b="0" i="0" kern="1200">
          <a:solidFill>
            <a:schemeClr val="tx1"/>
          </a:solidFill>
          <a:latin typeface="Aptos Light" panose="020B0004020202020204" pitchFamily="34" charset="0"/>
          <a:ea typeface="+mn-ea"/>
          <a:cs typeface="+mn-cs"/>
        </a:defRPr>
      </a:lvl4pPr>
      <a:lvl5pPr marL="2057400" indent="-228600" algn="l" defTabSz="457200" rtl="0" eaLnBrk="1" latinLnBrk="0" hangingPunct="1">
        <a:spcBef>
          <a:spcPct val="20000"/>
        </a:spcBef>
        <a:buFont typeface="Arial"/>
        <a:buChar char="»"/>
        <a:defRPr sz="2000" b="0" i="0" kern="1200">
          <a:solidFill>
            <a:schemeClr val="tx1"/>
          </a:solidFill>
          <a:latin typeface="Aptos Light" panose="020B0004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305571"/>
            <a:ext cx="6858000" cy="2772511"/>
          </a:xfrm>
        </p:spPr>
        <p:txBody>
          <a:bodyPr>
            <a:normAutofit fontScale="90000"/>
          </a:bodyPr>
          <a:lstStyle/>
          <a:p>
            <a:r>
              <a:rPr lang="en-US" dirty="0"/>
              <a:t>Fault-Tolerant Deep Learning Cache with Hash Ring for Load Balancing in HPC Systems</a:t>
            </a:r>
          </a:p>
        </p:txBody>
      </p:sp>
      <p:sp>
        <p:nvSpPr>
          <p:cNvPr id="3" name="Subtitle 2"/>
          <p:cNvSpPr>
            <a:spLocks noGrp="1"/>
          </p:cNvSpPr>
          <p:nvPr>
            <p:ph type="subTitle" idx="1"/>
          </p:nvPr>
        </p:nvSpPr>
        <p:spPr>
          <a:xfrm>
            <a:off x="1143000" y="4868228"/>
            <a:ext cx="6858000" cy="895349"/>
          </a:xfrm>
        </p:spPr>
        <p:txBody>
          <a:bodyPr>
            <a:normAutofit fontScale="85000" lnSpcReduction="20000"/>
          </a:bodyPr>
          <a:lstStyle/>
          <a:p>
            <a:r>
              <a:rPr lang="en-US" dirty="0"/>
              <a:t>Presented by: Seun Adeniran</a:t>
            </a:r>
          </a:p>
          <a:p>
            <a:r>
              <a:rPr lang="en-US" dirty="0"/>
              <a:t>03/26/2025</a:t>
            </a:r>
          </a:p>
        </p:txBody>
      </p:sp>
      <p:sp>
        <p:nvSpPr>
          <p:cNvPr id="4" name="TextBox 3">
            <a:extLst>
              <a:ext uri="{FF2B5EF4-FFF2-40B4-BE49-F238E27FC236}">
                <a16:creationId xmlns:a16="http://schemas.microsoft.com/office/drawing/2014/main" id="{EB30EB97-EDF8-DA74-74A0-3E8505DE809F}"/>
              </a:ext>
            </a:extLst>
          </p:cNvPr>
          <p:cNvSpPr txBox="1"/>
          <p:nvPr/>
        </p:nvSpPr>
        <p:spPr>
          <a:xfrm>
            <a:off x="1408471" y="4078082"/>
            <a:ext cx="6327058" cy="507831"/>
          </a:xfrm>
          <a:prstGeom prst="rect">
            <a:avLst/>
          </a:prstGeom>
          <a:noFill/>
        </p:spPr>
        <p:txBody>
          <a:bodyPr wrap="square" rtlCol="0" anchor="ctr">
            <a:spAutoFit/>
          </a:bodyPr>
          <a:lstStyle/>
          <a:p>
            <a:pPr algn="ctr"/>
            <a:r>
              <a:rPr lang="en-US" sz="1350" i="1" dirty="0">
                <a:latin typeface="Aptos Light" panose="020B0004020202020204" pitchFamily="34" charset="0"/>
              </a:rPr>
              <a:t>Seoyeong Lee, Awais Khan, </a:t>
            </a:r>
            <a:r>
              <a:rPr lang="en-US" sz="1350" i="1" dirty="0" err="1">
                <a:latin typeface="Aptos Light" panose="020B0004020202020204" pitchFamily="34" charset="0"/>
              </a:rPr>
              <a:t>Yoochan</a:t>
            </a:r>
            <a:r>
              <a:rPr lang="en-US" sz="1350" i="1" dirty="0">
                <a:latin typeface="Aptos Light" panose="020B0004020202020204" pitchFamily="34" charset="0"/>
              </a:rPr>
              <a:t> Kim,  </a:t>
            </a:r>
            <a:r>
              <a:rPr lang="en-US" sz="1350" i="1" dirty="0" err="1">
                <a:latin typeface="Aptos Light" panose="020B0004020202020204" pitchFamily="34" charset="0"/>
              </a:rPr>
              <a:t>Junghwan</a:t>
            </a:r>
            <a:r>
              <a:rPr lang="en-US" sz="1350" i="1" dirty="0">
                <a:latin typeface="Aptos Light" panose="020B0004020202020204" pitchFamily="34" charset="0"/>
              </a:rPr>
              <a:t> Park, Soon Hwang, Jae-Kook Lee, </a:t>
            </a:r>
            <a:r>
              <a:rPr lang="en-US" sz="1350" i="1" dirty="0" err="1">
                <a:latin typeface="Aptos Light" panose="020B0004020202020204" pitchFamily="34" charset="0"/>
              </a:rPr>
              <a:t>Taeyoung</a:t>
            </a:r>
            <a:r>
              <a:rPr lang="en-US" sz="1350" i="1" dirty="0">
                <a:latin typeface="Aptos Light" panose="020B0004020202020204" pitchFamily="34" charset="0"/>
              </a:rPr>
              <a:t> Hong, Christopher Zimmer, </a:t>
            </a:r>
            <a:r>
              <a:rPr lang="en-US" sz="1350" i="1" dirty="0" err="1">
                <a:latin typeface="Aptos Light" panose="020B0004020202020204" pitchFamily="34" charset="0"/>
              </a:rPr>
              <a:t>Youngjae</a:t>
            </a:r>
            <a:r>
              <a:rPr lang="en-US" sz="1350" i="1" dirty="0">
                <a:latin typeface="Aptos Light" panose="020B0004020202020204" pitchFamily="34" charset="0"/>
              </a:rPr>
              <a:t> Kim</a:t>
            </a:r>
          </a:p>
        </p:txBody>
      </p:sp>
    </p:spTree>
    <p:extLst>
      <p:ext uri="{BB962C8B-B14F-4D97-AF65-F5344CB8AC3E}">
        <p14:creationId xmlns:p14="http://schemas.microsoft.com/office/powerpoint/2010/main" val="369595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Problem Statement / Motivation</a:t>
            </a:r>
          </a:p>
        </p:txBody>
      </p:sp>
      <p:sp>
        <p:nvSpPr>
          <p:cNvPr id="3" name="Content Placeholder 2"/>
          <p:cNvSpPr>
            <a:spLocks noGrp="1"/>
          </p:cNvSpPr>
          <p:nvPr>
            <p:ph idx="1"/>
          </p:nvPr>
        </p:nvSpPr>
        <p:spPr>
          <a:xfrm>
            <a:off x="457200" y="1600201"/>
            <a:ext cx="8229600" cy="4610476"/>
          </a:xfrm>
        </p:spPr>
        <p:txBody>
          <a:bodyPr>
            <a:normAutofit/>
          </a:bodyPr>
          <a:lstStyle/>
          <a:p>
            <a:r>
              <a:rPr lang="en-US" sz="2800" dirty="0"/>
              <a:t>Training deep-learning models on HPC systems can be powerful but challenging</a:t>
            </a:r>
          </a:p>
          <a:p>
            <a:r>
              <a:rPr lang="en-US" sz="2800" dirty="0"/>
              <a:t>Major Issues</a:t>
            </a:r>
          </a:p>
          <a:p>
            <a:pPr lvl="1">
              <a:buFont typeface="Courier New" panose="02070309020205020404" pitchFamily="49" charset="0"/>
              <a:buChar char="o"/>
            </a:pPr>
            <a:r>
              <a:rPr lang="en-US" sz="2000" dirty="0"/>
              <a:t>I/O bottlenecks – when reading datasets</a:t>
            </a:r>
          </a:p>
          <a:p>
            <a:pPr lvl="1">
              <a:buFont typeface="Courier New" panose="02070309020205020404" pitchFamily="49" charset="0"/>
              <a:buChar char="o"/>
            </a:pPr>
            <a:r>
              <a:rPr lang="en-US" sz="2000" dirty="0"/>
              <a:t>Node Failures – unexpected crashes disrupting training</a:t>
            </a:r>
          </a:p>
          <a:p>
            <a:r>
              <a:rPr lang="en-US" sz="2400" dirty="0"/>
              <a:t>Waste of time, energy and resources</a:t>
            </a:r>
          </a:p>
          <a:p>
            <a:r>
              <a:rPr lang="en-US" sz="2400" dirty="0"/>
              <a:t>This paper proposes a </a:t>
            </a:r>
            <a:r>
              <a:rPr lang="en-US" sz="2400" b="1" dirty="0"/>
              <a:t>fault-tolerant caching system </a:t>
            </a:r>
            <a:r>
              <a:rPr lang="en-US" sz="2400" dirty="0"/>
              <a:t>using a hash ring to keep training efficient even when nodes fail</a:t>
            </a:r>
          </a:p>
          <a:p>
            <a:r>
              <a:rPr lang="en-US" sz="2400" dirty="0"/>
              <a:t>The solution was tested on Frontier, the world’s fastest supercomputer</a:t>
            </a:r>
          </a:p>
          <a:p>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marL="0" indent="0">
              <a:buNone/>
            </a:pPr>
            <a:endParaRPr dirty="0"/>
          </a:p>
        </p:txBody>
      </p:sp>
      <p:sp>
        <p:nvSpPr>
          <p:cNvPr id="4" name="TextBox 3">
            <a:extLst>
              <a:ext uri="{FF2B5EF4-FFF2-40B4-BE49-F238E27FC236}">
                <a16:creationId xmlns:a16="http://schemas.microsoft.com/office/drawing/2014/main" id="{117C21C3-BC81-C3BB-3954-9B37157C33D1}"/>
              </a:ext>
            </a:extLst>
          </p:cNvPr>
          <p:cNvSpPr txBox="1"/>
          <p:nvPr/>
        </p:nvSpPr>
        <p:spPr>
          <a:xfrm>
            <a:off x="5278172" y="2302049"/>
            <a:ext cx="2734146" cy="338554"/>
          </a:xfrm>
          <a:prstGeom prst="rect">
            <a:avLst/>
          </a:prstGeom>
          <a:noFill/>
        </p:spPr>
        <p:txBody>
          <a:bodyPr wrap="square" rtlCol="0">
            <a:spAutoFit/>
          </a:bodyPr>
          <a:lstStyle/>
          <a:p>
            <a:r>
              <a:rPr lang="en-US" sz="1600" i="1" dirty="0">
                <a:latin typeface="Aptos Light" panose="020B0004020202020204" pitchFamily="34" charset="0"/>
              </a:rPr>
              <a:t>High Performance Computing</a:t>
            </a:r>
          </a:p>
        </p:txBody>
      </p:sp>
      <p:cxnSp>
        <p:nvCxnSpPr>
          <p:cNvPr id="10" name="Straight Arrow Connector 9">
            <a:extLst>
              <a:ext uri="{FF2B5EF4-FFF2-40B4-BE49-F238E27FC236}">
                <a16:creationId xmlns:a16="http://schemas.microsoft.com/office/drawing/2014/main" id="{E05DC61A-0DAB-3B1C-D362-D33E1E8451FC}"/>
              </a:ext>
            </a:extLst>
          </p:cNvPr>
          <p:cNvCxnSpPr>
            <a:cxnSpLocks/>
          </p:cNvCxnSpPr>
          <p:nvPr/>
        </p:nvCxnSpPr>
        <p:spPr>
          <a:xfrm>
            <a:off x="6264998" y="1963495"/>
            <a:ext cx="0" cy="417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 &amp; Context</a:t>
            </a:r>
          </a:p>
        </p:txBody>
      </p:sp>
      <p:sp>
        <p:nvSpPr>
          <p:cNvPr id="3" name="Content Placeholder 2"/>
          <p:cNvSpPr>
            <a:spLocks noGrp="1"/>
          </p:cNvSpPr>
          <p:nvPr>
            <p:ph idx="1"/>
          </p:nvPr>
        </p:nvSpPr>
        <p:spPr>
          <a:xfrm>
            <a:off x="457200" y="1512498"/>
            <a:ext cx="8229600" cy="4483728"/>
          </a:xfrm>
        </p:spPr>
        <p:txBody>
          <a:bodyPr>
            <a:normAutofit fontScale="85000" lnSpcReduction="20000"/>
          </a:bodyPr>
          <a:lstStyle/>
          <a:p>
            <a:r>
              <a:rPr lang="en-US" dirty="0"/>
              <a:t>HPC uses HVAC – a high-speed distributed cache for large deep learning jobs</a:t>
            </a:r>
          </a:p>
          <a:p>
            <a:r>
              <a:rPr lang="en-US" dirty="0"/>
              <a:t>HVAC stores data on node-local NVMe storage(fast SSDs)</a:t>
            </a:r>
          </a:p>
          <a:p>
            <a:r>
              <a:rPr lang="en-US" dirty="0"/>
              <a:t>Previous work focused on preserving model state not cached data</a:t>
            </a:r>
          </a:p>
          <a:p>
            <a:r>
              <a:rPr lang="en-US" dirty="0"/>
              <a:t>Node failures in caching systems can cause loss of important training data</a:t>
            </a:r>
          </a:p>
          <a:p>
            <a:r>
              <a:rPr lang="en-US" dirty="0"/>
              <a:t>Researchers proposed a fault-tolerant HVAC system using</a:t>
            </a:r>
          </a:p>
          <a:p>
            <a:pPr lvl="1">
              <a:buFont typeface="Courier New" panose="02070309020205020404" pitchFamily="49" charset="0"/>
              <a:buChar char="o"/>
            </a:pPr>
            <a:r>
              <a:rPr lang="en-US" dirty="0"/>
              <a:t>Data recaching within HVAC</a:t>
            </a:r>
          </a:p>
          <a:p>
            <a:pPr lvl="1">
              <a:buFont typeface="Courier New" panose="02070309020205020404" pitchFamily="49" charset="0"/>
              <a:buChar char="o"/>
            </a:pPr>
            <a:r>
              <a:rPr lang="en-US" dirty="0"/>
              <a:t>A hash ring for load-balanced recovery</a:t>
            </a:r>
            <a:endParaRPr dirty="0"/>
          </a:p>
        </p:txBody>
      </p:sp>
      <p:sp>
        <p:nvSpPr>
          <p:cNvPr id="4" name="TextBox 3">
            <a:extLst>
              <a:ext uri="{FF2B5EF4-FFF2-40B4-BE49-F238E27FC236}">
                <a16:creationId xmlns:a16="http://schemas.microsoft.com/office/drawing/2014/main" id="{C4AA3DB9-70D5-AF82-227B-3BD65D01F93C}"/>
              </a:ext>
            </a:extLst>
          </p:cNvPr>
          <p:cNvSpPr txBox="1"/>
          <p:nvPr/>
        </p:nvSpPr>
        <p:spPr>
          <a:xfrm>
            <a:off x="5241956" y="5996226"/>
            <a:ext cx="3902044" cy="861774"/>
          </a:xfrm>
          <a:prstGeom prst="rect">
            <a:avLst/>
          </a:prstGeom>
          <a:noFill/>
        </p:spPr>
        <p:txBody>
          <a:bodyPr wrap="square" rtlCol="0">
            <a:spAutoFit/>
          </a:bodyPr>
          <a:lstStyle/>
          <a:p>
            <a:r>
              <a:rPr lang="en-US" sz="1600" i="1" dirty="0">
                <a:latin typeface="Aptos Light" panose="020B0004020202020204" pitchFamily="34" charset="0"/>
              </a:rPr>
              <a:t>HVAC – High-Velocity AI Cache</a:t>
            </a:r>
          </a:p>
          <a:p>
            <a:r>
              <a:rPr lang="en-US" sz="1600" i="1" dirty="0">
                <a:latin typeface="Aptos Light" panose="020B0004020202020204" pitchFamily="34" charset="0"/>
              </a:rPr>
              <a:t>NVMe – Non-Volatile Memory  Express</a:t>
            </a:r>
          </a:p>
          <a:p>
            <a:r>
              <a:rPr lang="en-US" sz="1600" i="1" dirty="0">
                <a:latin typeface="Aptos Light" panose="020B0004020202020204" pitchFamily="34" charset="0"/>
              </a:rPr>
              <a:t>SSD – Solid State Drive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1D43A-2C33-C1FE-442C-E7C23FF632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09967-A4AF-074A-7F43-AFD8FE456B3B}"/>
              </a:ext>
            </a:extLst>
          </p:cNvPr>
          <p:cNvSpPr>
            <a:spLocks noGrp="1"/>
          </p:cNvSpPr>
          <p:nvPr>
            <p:ph type="title"/>
          </p:nvPr>
        </p:nvSpPr>
        <p:spPr/>
        <p:txBody>
          <a:bodyPr>
            <a:normAutofit/>
          </a:bodyPr>
          <a:lstStyle/>
          <a:p>
            <a:r>
              <a:rPr dirty="0"/>
              <a:t>Algorithm &amp; Methodology</a:t>
            </a:r>
          </a:p>
        </p:txBody>
      </p:sp>
      <p:sp>
        <p:nvSpPr>
          <p:cNvPr id="3" name="Content Placeholder 2">
            <a:extLst>
              <a:ext uri="{FF2B5EF4-FFF2-40B4-BE49-F238E27FC236}">
                <a16:creationId xmlns:a16="http://schemas.microsoft.com/office/drawing/2014/main" id="{9C49F0FA-6207-A434-C949-550E5604E6FC}"/>
              </a:ext>
            </a:extLst>
          </p:cNvPr>
          <p:cNvSpPr>
            <a:spLocks noGrp="1"/>
          </p:cNvSpPr>
          <p:nvPr>
            <p:ph idx="1"/>
          </p:nvPr>
        </p:nvSpPr>
        <p:spPr/>
        <p:txBody>
          <a:bodyPr>
            <a:noAutofit/>
          </a:bodyPr>
          <a:lstStyle/>
          <a:p>
            <a:pPr>
              <a:buNone/>
            </a:pPr>
            <a:r>
              <a:rPr lang="en-US" sz="2800" dirty="0"/>
              <a:t>This is how the system works during training</a:t>
            </a:r>
          </a:p>
          <a:p>
            <a:pPr>
              <a:buFont typeface="Arial" panose="020B0604020202020204" pitchFamily="34" charset="0"/>
              <a:buChar char="•"/>
            </a:pPr>
            <a:r>
              <a:rPr lang="en-US" sz="2800" dirty="0"/>
              <a:t>HVAC client monitors nodes by tracking </a:t>
            </a:r>
            <a:r>
              <a:rPr lang="en-US" sz="2800" b="1" dirty="0"/>
              <a:t>I/O timeouts</a:t>
            </a:r>
            <a:r>
              <a:rPr lang="en-US" sz="2800" dirty="0"/>
              <a:t>.</a:t>
            </a:r>
          </a:p>
          <a:p>
            <a:pPr>
              <a:buFont typeface="Arial" panose="020B0604020202020204" pitchFamily="34" charset="0"/>
              <a:buChar char="•"/>
            </a:pPr>
            <a:r>
              <a:rPr lang="en-US" sz="2800" dirty="0"/>
              <a:t>When timeout is triggered, node is marked faulty, and requests are redirected</a:t>
            </a:r>
          </a:p>
          <a:p>
            <a:pPr>
              <a:buFont typeface="Arial" panose="020B0604020202020204" pitchFamily="34" charset="0"/>
              <a:buChar char="•"/>
            </a:pPr>
            <a:r>
              <a:rPr lang="en-US" sz="2800" dirty="0"/>
              <a:t>During startup, client builds a </a:t>
            </a:r>
            <a:r>
              <a:rPr lang="en-US" sz="2800" b="1" dirty="0"/>
              <a:t>hash ring</a:t>
            </a:r>
            <a:r>
              <a:rPr lang="en-US" sz="2800" dirty="0"/>
              <a:t> using:</a:t>
            </a:r>
          </a:p>
          <a:p>
            <a:pPr lvl="1">
              <a:buFont typeface="Courier New" panose="02070309020205020404" pitchFamily="49" charset="0"/>
              <a:buChar char="o"/>
            </a:pPr>
            <a:r>
              <a:rPr lang="en-US" dirty="0"/>
              <a:t>Number of servers</a:t>
            </a:r>
          </a:p>
          <a:p>
            <a:pPr lvl="1">
              <a:buFont typeface="Courier New" panose="02070309020205020404" pitchFamily="49" charset="0"/>
              <a:buChar char="o"/>
            </a:pPr>
            <a:r>
              <a:rPr lang="en-US" dirty="0"/>
              <a:t>Number of virtual nodes</a:t>
            </a:r>
            <a:endParaRPr lang="en-US" sz="2400" dirty="0"/>
          </a:p>
        </p:txBody>
      </p:sp>
    </p:spTree>
    <p:extLst>
      <p:ext uri="{BB962C8B-B14F-4D97-AF65-F5344CB8AC3E}">
        <p14:creationId xmlns:p14="http://schemas.microsoft.com/office/powerpoint/2010/main" val="72541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83E70-8F40-9FBD-6DFA-9A68C5859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41D5F-2B31-8743-B077-3C5876CC7DE4}"/>
              </a:ext>
            </a:extLst>
          </p:cNvPr>
          <p:cNvSpPr>
            <a:spLocks noGrp="1"/>
          </p:cNvSpPr>
          <p:nvPr>
            <p:ph type="title"/>
          </p:nvPr>
        </p:nvSpPr>
        <p:spPr/>
        <p:txBody>
          <a:bodyPr>
            <a:normAutofit/>
          </a:bodyPr>
          <a:lstStyle/>
          <a:p>
            <a:r>
              <a:rPr dirty="0"/>
              <a:t>Algorithm &amp; Methodology</a:t>
            </a:r>
          </a:p>
        </p:txBody>
      </p:sp>
      <p:sp>
        <p:nvSpPr>
          <p:cNvPr id="3" name="Content Placeholder 2">
            <a:extLst>
              <a:ext uri="{FF2B5EF4-FFF2-40B4-BE49-F238E27FC236}">
                <a16:creationId xmlns:a16="http://schemas.microsoft.com/office/drawing/2014/main" id="{08B991DA-C93B-04D7-8D44-6E91D896014D}"/>
              </a:ext>
            </a:extLst>
          </p:cNvPr>
          <p:cNvSpPr>
            <a:spLocks noGrp="1"/>
          </p:cNvSpPr>
          <p:nvPr>
            <p:ph idx="1"/>
          </p:nvPr>
        </p:nvSpPr>
        <p:spPr/>
        <p:txBody>
          <a:bodyPr>
            <a:noAutofit/>
          </a:bodyPr>
          <a:lstStyle/>
          <a:p>
            <a:r>
              <a:rPr lang="en-US" sz="2800" dirty="0"/>
              <a:t>On node failure:</a:t>
            </a:r>
          </a:p>
          <a:p>
            <a:pPr lvl="1">
              <a:buFont typeface="Courier New" panose="02070309020205020404" pitchFamily="49" charset="0"/>
              <a:buChar char="o"/>
            </a:pPr>
            <a:r>
              <a:rPr lang="en-US" dirty="0"/>
              <a:t>Client removes failed node from ring</a:t>
            </a:r>
          </a:p>
          <a:p>
            <a:pPr lvl="1">
              <a:buFont typeface="Courier New" panose="02070309020205020404" pitchFamily="49" charset="0"/>
              <a:buChar char="o"/>
            </a:pPr>
            <a:r>
              <a:rPr lang="en-US" dirty="0"/>
              <a:t>Redirects data requests to the next closest node</a:t>
            </a:r>
          </a:p>
          <a:p>
            <a:r>
              <a:rPr lang="en-US" sz="2800" dirty="0"/>
              <a:t>If the data is cached, it is served immediately.</a:t>
            </a:r>
          </a:p>
          <a:p>
            <a:r>
              <a:rPr lang="en-US" sz="2800" dirty="0"/>
              <a:t>If not cached:</a:t>
            </a:r>
          </a:p>
          <a:p>
            <a:pPr marL="1028700" lvl="1" indent="-571500">
              <a:buFont typeface="+mj-lt"/>
              <a:buAutoNum type="romanUcPeriod"/>
            </a:pPr>
            <a:r>
              <a:rPr lang="en-US" dirty="0"/>
              <a:t>Retrieve data from storage </a:t>
            </a:r>
          </a:p>
          <a:p>
            <a:pPr marL="1028700" lvl="1" indent="-571500">
              <a:buFont typeface="+mj-lt"/>
              <a:buAutoNum type="romanUcPeriod"/>
            </a:pPr>
            <a:r>
              <a:rPr lang="en-US" dirty="0"/>
              <a:t>Serve to client</a:t>
            </a:r>
          </a:p>
          <a:p>
            <a:pPr marL="1028700" lvl="1" indent="-571500">
              <a:buFont typeface="+mj-lt"/>
              <a:buAutoNum type="romanUcPeriod"/>
            </a:pPr>
            <a:r>
              <a:rPr lang="en-US" dirty="0"/>
              <a:t>Cache locally for next time</a:t>
            </a:r>
          </a:p>
        </p:txBody>
      </p:sp>
    </p:spTree>
    <p:extLst>
      <p:ext uri="{BB962C8B-B14F-4D97-AF65-F5344CB8AC3E}">
        <p14:creationId xmlns:p14="http://schemas.microsoft.com/office/powerpoint/2010/main" val="294570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Current Progress</a:t>
            </a:r>
          </a:p>
        </p:txBody>
      </p:sp>
      <p:sp>
        <p:nvSpPr>
          <p:cNvPr id="3" name="Content Placeholder 2"/>
          <p:cNvSpPr>
            <a:spLocks noGrp="1"/>
          </p:cNvSpPr>
          <p:nvPr>
            <p:ph idx="1"/>
          </p:nvPr>
        </p:nvSpPr>
        <p:spPr>
          <a:xfrm>
            <a:off x="457200" y="1506415"/>
            <a:ext cx="8229600" cy="4525963"/>
          </a:xfrm>
        </p:spPr>
        <p:txBody>
          <a:bodyPr/>
          <a:lstStyle/>
          <a:p>
            <a:r>
              <a:rPr lang="en-US" dirty="0"/>
              <a:t>To replicate this paper, I am following these 3 steps </a:t>
            </a:r>
          </a:p>
          <a:p>
            <a:pPr marL="971550" lvl="1" indent="-514350">
              <a:buAutoNum type="arabicPeriod"/>
            </a:pPr>
            <a:r>
              <a:rPr lang="en-US" dirty="0"/>
              <a:t>Building a data caching module</a:t>
            </a:r>
          </a:p>
          <a:p>
            <a:pPr marL="971550" lvl="1" indent="-514350">
              <a:buAutoNum type="arabicPeriod"/>
            </a:pPr>
            <a:r>
              <a:rPr lang="en-US" dirty="0"/>
              <a:t>Implementing a hash ring </a:t>
            </a:r>
          </a:p>
          <a:p>
            <a:pPr marL="971550" lvl="1" indent="-514350">
              <a:buAutoNum type="arabicPeriod"/>
            </a:pPr>
            <a:r>
              <a:rPr lang="en-US" dirty="0"/>
              <a:t>Simulating fault detection and recaching</a:t>
            </a:r>
          </a:p>
          <a:p>
            <a:endParaRPr lang="en-US" dirty="0"/>
          </a:p>
          <a:p>
            <a:r>
              <a:rPr lang="en-US" dirty="0"/>
              <a:t>Tools: C++, Docker. </a:t>
            </a:r>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Future Work, Timeline &amp; Challenges</a:t>
            </a:r>
          </a:p>
        </p:txBody>
      </p:sp>
      <p:sp>
        <p:nvSpPr>
          <p:cNvPr id="3" name="Content Placeholder 2"/>
          <p:cNvSpPr>
            <a:spLocks noGrp="1"/>
          </p:cNvSpPr>
          <p:nvPr>
            <p:ph idx="1"/>
          </p:nvPr>
        </p:nvSpPr>
        <p:spPr/>
        <p:txBody>
          <a:bodyPr>
            <a:normAutofit/>
          </a:bodyPr>
          <a:lstStyle/>
          <a:p>
            <a:r>
              <a:rPr dirty="0"/>
              <a:t>Next Steps:</a:t>
            </a:r>
            <a:endParaRPr lang="en-US" dirty="0"/>
          </a:p>
          <a:p>
            <a:pPr marL="857250" lvl="1" indent="-457200"/>
            <a:r>
              <a:rPr lang="en-US" dirty="0"/>
              <a:t>Implementing the hash ring mechanism</a:t>
            </a:r>
            <a:endParaRPr dirty="0"/>
          </a:p>
          <a:p>
            <a:pPr marL="857250" lvl="1" indent="-457200"/>
            <a:r>
              <a:rPr dirty="0"/>
              <a:t>Conduct</a:t>
            </a:r>
            <a:r>
              <a:rPr lang="en-US" dirty="0"/>
              <a:t>ing experiments to simulate </a:t>
            </a:r>
            <a:r>
              <a:rPr dirty="0"/>
              <a:t>node failures</a:t>
            </a:r>
            <a:endParaRPr lang="en-US" dirty="0"/>
          </a:p>
          <a:p>
            <a:pPr marL="857250" lvl="1" indent="-457200"/>
            <a:r>
              <a:rPr lang="en-US" dirty="0"/>
              <a:t>Knowledge gap will eventually be closed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Fault-tolerant caching is key for efficient DL in HPC systems</a:t>
            </a:r>
          </a:p>
          <a:p>
            <a:r>
              <a:rPr lang="en-US" dirty="0"/>
              <a:t>Implementation is ongoing</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600</TotalTime>
  <Words>928</Words>
  <Application>Microsoft Macintosh PowerPoint</Application>
  <PresentationFormat>On-screen Show (4:3)</PresentationFormat>
  <Paragraphs>114</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Light</vt:lpstr>
      <vt:lpstr>Arial</vt:lpstr>
      <vt:lpstr>Calibri</vt:lpstr>
      <vt:lpstr>Courier New</vt:lpstr>
      <vt:lpstr>Office Theme</vt:lpstr>
      <vt:lpstr>Fault-Tolerant Deep Learning Cache with Hash Ring for Load Balancing in HPC Systems</vt:lpstr>
      <vt:lpstr>Problem Statement / Motivation</vt:lpstr>
      <vt:lpstr>Literature Review &amp; Context</vt:lpstr>
      <vt:lpstr>Algorithm &amp; Methodology</vt:lpstr>
      <vt:lpstr>Algorithm &amp; Methodology</vt:lpstr>
      <vt:lpstr>Current Progress</vt:lpstr>
      <vt:lpstr>Future Work, Timeline &amp; Challenges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Seun Adeniran</cp:lastModifiedBy>
  <cp:revision>5</cp:revision>
  <dcterms:created xsi:type="dcterms:W3CDTF">2013-01-27T09:14:16Z</dcterms:created>
  <dcterms:modified xsi:type="dcterms:W3CDTF">2025-03-25T22:03:28Z</dcterms:modified>
  <cp:category/>
</cp:coreProperties>
</file>