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6" r:id="rId7"/>
    <p:sldId id="267" r:id="rId8"/>
    <p:sldId id="261" r:id="rId9"/>
    <p:sldId id="268" r:id="rId10"/>
    <p:sldId id="271" r:id="rId11"/>
    <p:sldId id="272" r:id="rId12"/>
    <p:sldId id="273" r:id="rId13"/>
    <p:sldId id="262"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2380"/>
  </p:normalViewPr>
  <p:slideViewPr>
    <p:cSldViewPr snapToGrid="0" snapToObjects="1">
      <p:cViewPr varScale="1">
        <p:scale>
          <a:sx n="101" d="100"/>
          <a:sy n="101" d="100"/>
        </p:scale>
        <p:origin x="2504" y="184"/>
      </p:cViewPr>
      <p:guideLst>
        <p:guide orient="horz" pos="2160"/>
        <p:guide pos="2880"/>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FC50E-B943-5149-A910-4904989D1E32}" type="datetimeFigureOut">
              <a:rPr lang="en-US" smtClean="0"/>
              <a:t>4/21/25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D659A-0A44-C040-A36A-DFC114CAC2EC}" type="slidenum">
              <a:rPr lang="en-US" smtClean="0"/>
              <a:t>‹#›</a:t>
            </a:fld>
            <a:endParaRPr lang="en-US"/>
          </a:p>
        </p:txBody>
      </p:sp>
    </p:spTree>
    <p:extLst>
      <p:ext uri="{BB962C8B-B14F-4D97-AF65-F5344CB8AC3E}">
        <p14:creationId xmlns:p14="http://schemas.microsoft.com/office/powerpoint/2010/main" val="295049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HPC deep-learning applications on systems like Frontier can spend up to 60% - 70% of their runtime on file system input and output as the PFS struggles with HDD throughput and metadata contention. Meanwhile, during six-month job log analysis, the researcher found out that 25% of training jobs fail and half of those failure are a result of node outages which can causse cached data on these nodes to be lost. Although node-local caching solution like HVAC effectively eliminate I/O bottlenecks, they provide no mechanism to recover lost cache state when nodes fail, leaving training jobs vulnerable and performance gains at risk</a:t>
            </a:r>
          </a:p>
        </p:txBody>
      </p:sp>
      <p:sp>
        <p:nvSpPr>
          <p:cNvPr id="4" name="Slide Number Placeholder 3"/>
          <p:cNvSpPr>
            <a:spLocks noGrp="1"/>
          </p:cNvSpPr>
          <p:nvPr>
            <p:ph type="sldNum" sz="quarter" idx="5"/>
          </p:nvPr>
        </p:nvSpPr>
        <p:spPr/>
        <p:txBody>
          <a:bodyPr/>
          <a:lstStyle/>
          <a:p>
            <a:fld id="{4A9D659A-0A44-C040-A36A-DFC114CAC2EC}" type="slidenum">
              <a:rPr lang="en-US" smtClean="0"/>
              <a:t>2</a:t>
            </a:fld>
            <a:endParaRPr lang="en-US"/>
          </a:p>
        </p:txBody>
      </p:sp>
    </p:spTree>
    <p:extLst>
      <p:ext uri="{BB962C8B-B14F-4D97-AF65-F5344CB8AC3E}">
        <p14:creationId xmlns:p14="http://schemas.microsoft.com/office/powerpoint/2010/main" val="245709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F74B3-476F-5EB4-A6B1-368F9A8A55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58076A-78E8-4176-B706-6394A77790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F2A7E-8400-3D89-733C-DBA8A453342F}"/>
              </a:ext>
            </a:extLst>
          </p:cNvPr>
          <p:cNvSpPr>
            <a:spLocks noGrp="1"/>
          </p:cNvSpPr>
          <p:nvPr>
            <p:ph type="body" idx="1"/>
          </p:nvPr>
        </p:nvSpPr>
        <p:spPr/>
        <p:txBody>
          <a:bodyPr/>
          <a:lstStyle/>
          <a:p>
            <a:r>
              <a:rPr lang="en-US" dirty="0"/>
              <a:t>Here we compare average recovery time using NVMe-based local recache against fallback to the parallel file system (PFS).</a:t>
            </a:r>
          </a:p>
        </p:txBody>
      </p:sp>
      <p:sp>
        <p:nvSpPr>
          <p:cNvPr id="4" name="Slide Number Placeholder 3">
            <a:extLst>
              <a:ext uri="{FF2B5EF4-FFF2-40B4-BE49-F238E27FC236}">
                <a16:creationId xmlns:a16="http://schemas.microsoft.com/office/drawing/2014/main" id="{89EC21B2-3884-42D8-276A-14B2C5590563}"/>
              </a:ext>
            </a:extLst>
          </p:cNvPr>
          <p:cNvSpPr>
            <a:spLocks noGrp="1"/>
          </p:cNvSpPr>
          <p:nvPr>
            <p:ph type="sldNum" sz="quarter" idx="5"/>
          </p:nvPr>
        </p:nvSpPr>
        <p:spPr/>
        <p:txBody>
          <a:bodyPr/>
          <a:lstStyle/>
          <a:p>
            <a:fld id="{4A9D659A-0A44-C040-A36A-DFC114CAC2EC}" type="slidenum">
              <a:rPr lang="en-US" smtClean="0"/>
              <a:t>11</a:t>
            </a:fld>
            <a:endParaRPr lang="en-US"/>
          </a:p>
        </p:txBody>
      </p:sp>
    </p:spTree>
    <p:extLst>
      <p:ext uri="{BB962C8B-B14F-4D97-AF65-F5344CB8AC3E}">
        <p14:creationId xmlns:p14="http://schemas.microsoft.com/office/powerpoint/2010/main" val="172052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0AC48-47B8-CE6A-5FF8-E18AF1D453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5E2DF6-2A9B-3476-CB73-519CD70CC1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1C240-4A21-D386-3770-9A53268A46A8}"/>
              </a:ext>
            </a:extLst>
          </p:cNvPr>
          <p:cNvSpPr>
            <a:spLocks noGrp="1"/>
          </p:cNvSpPr>
          <p:nvPr>
            <p:ph type="body" idx="1"/>
          </p:nvPr>
        </p:nvSpPr>
        <p:spPr/>
        <p:txBody>
          <a:bodyPr/>
          <a:lstStyle/>
          <a:p>
            <a:r>
              <a:rPr lang="en-US" dirty="0"/>
              <a:t>This plot shows the evenness of file distribution across all nodes using consistent hashing.</a:t>
            </a:r>
          </a:p>
        </p:txBody>
      </p:sp>
      <p:sp>
        <p:nvSpPr>
          <p:cNvPr id="4" name="Slide Number Placeholder 3">
            <a:extLst>
              <a:ext uri="{FF2B5EF4-FFF2-40B4-BE49-F238E27FC236}">
                <a16:creationId xmlns:a16="http://schemas.microsoft.com/office/drawing/2014/main" id="{7840C341-FF1E-D9C2-7E99-61DC44F3CD7F}"/>
              </a:ext>
            </a:extLst>
          </p:cNvPr>
          <p:cNvSpPr>
            <a:spLocks noGrp="1"/>
          </p:cNvSpPr>
          <p:nvPr>
            <p:ph type="sldNum" sz="quarter" idx="5"/>
          </p:nvPr>
        </p:nvSpPr>
        <p:spPr/>
        <p:txBody>
          <a:bodyPr/>
          <a:lstStyle/>
          <a:p>
            <a:fld id="{4A9D659A-0A44-C040-A36A-DFC114CAC2EC}" type="slidenum">
              <a:rPr lang="en-US" smtClean="0"/>
              <a:t>12</a:t>
            </a:fld>
            <a:endParaRPr lang="en-US"/>
          </a:p>
        </p:txBody>
      </p:sp>
    </p:spTree>
    <p:extLst>
      <p:ext uri="{BB962C8B-B14F-4D97-AF65-F5344CB8AC3E}">
        <p14:creationId xmlns:p14="http://schemas.microsoft.com/office/powerpoint/2010/main" val="3619965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 up, our fault-tolerant recaching mechanism dramatically reduces redundant PFS accesses and maintains data availability across node outages. However, our prototype uses simulated failures and only a simple TTL eviction; we haven’t yet validated performance on real HPC systems. Looking forward, we plan to implement size-based eviction policies like LRU, integrate with actual node-health APIs for automatic failure detection, and persist metadata so the cache can survive process restarts or system reboots.</a:t>
            </a:r>
          </a:p>
          <a:p>
            <a:endParaRPr lang="en-US" dirty="0"/>
          </a:p>
        </p:txBody>
      </p:sp>
      <p:sp>
        <p:nvSpPr>
          <p:cNvPr id="4" name="Slide Number Placeholder 3"/>
          <p:cNvSpPr>
            <a:spLocks noGrp="1"/>
          </p:cNvSpPr>
          <p:nvPr>
            <p:ph type="sldNum" sz="quarter" idx="5"/>
          </p:nvPr>
        </p:nvSpPr>
        <p:spPr/>
        <p:txBody>
          <a:bodyPr/>
          <a:lstStyle/>
          <a:p>
            <a:fld id="{4A9D659A-0A44-C040-A36A-DFC114CAC2EC}" type="slidenum">
              <a:rPr lang="en-US" smtClean="0"/>
              <a:t>13</a:t>
            </a:fld>
            <a:endParaRPr lang="en-US"/>
          </a:p>
        </p:txBody>
      </p:sp>
    </p:spTree>
    <p:extLst>
      <p:ext uri="{BB962C8B-B14F-4D97-AF65-F5344CB8AC3E}">
        <p14:creationId xmlns:p14="http://schemas.microsoft.com/office/powerpoint/2010/main" val="228190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Throughout development, we encountered several challenges: first, correctly mapping file metadata to its owner was critical—omitting the owner field broke eviction and recache logic. Second, tuning the number of virtual nodes was a balancing act, as too many replicas increased computational overhead without significant gains in evenness. Finally, we added command-line flags for TTL and fail-node selection to make the demo flexible without recompilation, which simplified experimentation and demonstration.</a:t>
            </a:r>
          </a:p>
          <a:p>
            <a:endParaRPr lang="en-US" dirty="0"/>
          </a:p>
        </p:txBody>
      </p:sp>
      <p:sp>
        <p:nvSpPr>
          <p:cNvPr id="4" name="Slide Number Placeholder 3"/>
          <p:cNvSpPr>
            <a:spLocks noGrp="1"/>
          </p:cNvSpPr>
          <p:nvPr>
            <p:ph type="sldNum" sz="quarter" idx="5"/>
          </p:nvPr>
        </p:nvSpPr>
        <p:spPr/>
        <p:txBody>
          <a:bodyPr/>
          <a:lstStyle/>
          <a:p>
            <a:fld id="{4A9D659A-0A44-C040-A36A-DFC114CAC2EC}" type="slidenum">
              <a:rPr lang="en-US" smtClean="0"/>
              <a:t>14</a:t>
            </a:fld>
            <a:endParaRPr lang="en-US"/>
          </a:p>
        </p:txBody>
      </p:sp>
    </p:spTree>
    <p:extLst>
      <p:ext uri="{BB962C8B-B14F-4D97-AF65-F5344CB8AC3E}">
        <p14:creationId xmlns:p14="http://schemas.microsoft.com/office/powerpoint/2010/main" val="332422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training on CosmoFlow, each training epoch repeatedly reads and shuffles hundreds of thousands of small files overwhelming the PFS with metadata and input output data request. The HVAC system addresses this by intercepting the filesystem calls and caching data on node-local NVMe SSDs, which dramatically reduces PFS load and accelerates input output. However, HVAC lacks a recovery mechanism- when a node fails, its entire cache is lost, and jobs must fallback to the slower PFS. </a:t>
            </a:r>
          </a:p>
          <a:p>
            <a:endParaRPr lang="en-US" dirty="0"/>
          </a:p>
          <a:p>
            <a:r>
              <a:rPr lang="en-US" dirty="0"/>
              <a:t>By introducing a consistent hash-ring that supports both removing failed nodes and re-adding the, enabling automatic recaching of lost data and load-balanced redistribution, the researchers aim to ensure a resilient high-performance caching system.</a:t>
            </a:r>
          </a:p>
        </p:txBody>
      </p:sp>
      <p:sp>
        <p:nvSpPr>
          <p:cNvPr id="4" name="Slide Number Placeholder 3"/>
          <p:cNvSpPr>
            <a:spLocks noGrp="1"/>
          </p:cNvSpPr>
          <p:nvPr>
            <p:ph type="sldNum" sz="quarter" idx="5"/>
          </p:nvPr>
        </p:nvSpPr>
        <p:spPr/>
        <p:txBody>
          <a:bodyPr/>
          <a:lstStyle/>
          <a:p>
            <a:fld id="{4A9D659A-0A44-C040-A36A-DFC114CAC2EC}" type="slidenum">
              <a:rPr lang="en-US" smtClean="0"/>
              <a:t>3</a:t>
            </a:fld>
            <a:endParaRPr lang="en-US"/>
          </a:p>
        </p:txBody>
      </p:sp>
    </p:spTree>
    <p:extLst>
      <p:ext uri="{BB962C8B-B14F-4D97-AF65-F5344CB8AC3E}">
        <p14:creationId xmlns:p14="http://schemas.microsoft.com/office/powerpoint/2010/main" val="378292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design this improved HVAC, first, they instrumented CosmoFlow to trigger a simulated node failure on Frontier right after the first epoch of training, which guarantees the NVMe Cache is fully populated before fault injection. Next, they build a consistent hash ring in C++: they hash each file path with the hash algorithm, place 1000 virtual replicas per physical node on the ring, and provide </a:t>
            </a:r>
            <a:r>
              <a:rPr lang="en-US" dirty="0" err="1"/>
              <a:t>removeNode</a:t>
            </a:r>
            <a:r>
              <a:rPr lang="en-US" dirty="0"/>
              <a:t>/</a:t>
            </a:r>
            <a:r>
              <a:rPr lang="en-US" dirty="0" err="1"/>
              <a:t>addNode</a:t>
            </a:r>
            <a:r>
              <a:rPr lang="en-US" dirty="0"/>
              <a:t> methods to handle node failures and recoveries. Finally, to prevent unbounded cache growth, they implement a time-to-live eviction policy that removes entries older that a configurable threshold passed via a –</a:t>
            </a:r>
            <a:r>
              <a:rPr lang="en-US" dirty="0" err="1"/>
              <a:t>ttl</a:t>
            </a:r>
            <a:r>
              <a:rPr lang="en-US" dirty="0"/>
              <a:t> flag</a:t>
            </a:r>
          </a:p>
        </p:txBody>
      </p:sp>
      <p:sp>
        <p:nvSpPr>
          <p:cNvPr id="4" name="Slide Number Placeholder 3"/>
          <p:cNvSpPr>
            <a:spLocks noGrp="1"/>
          </p:cNvSpPr>
          <p:nvPr>
            <p:ph type="sldNum" sz="quarter" idx="5"/>
          </p:nvPr>
        </p:nvSpPr>
        <p:spPr/>
        <p:txBody>
          <a:bodyPr/>
          <a:lstStyle/>
          <a:p>
            <a:fld id="{4A9D659A-0A44-C040-A36A-DFC114CAC2EC}" type="slidenum">
              <a:rPr lang="en-US" smtClean="0"/>
              <a:t>4</a:t>
            </a:fld>
            <a:endParaRPr lang="en-US"/>
          </a:p>
        </p:txBody>
      </p:sp>
    </p:spTree>
    <p:extLst>
      <p:ext uri="{BB962C8B-B14F-4D97-AF65-F5344CB8AC3E}">
        <p14:creationId xmlns:p14="http://schemas.microsoft.com/office/powerpoint/2010/main" val="380258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simulate a node failure by calling </a:t>
            </a:r>
            <a:r>
              <a:rPr lang="en-US" dirty="0" err="1"/>
              <a:t>removeNode</a:t>
            </a:r>
            <a:r>
              <a:rPr lang="en-US" dirty="0"/>
              <a:t>() on our hash ring and deleting the corresponding on-disk cache folder. Next, </a:t>
            </a:r>
            <a:r>
              <a:rPr lang="en-US" dirty="0" err="1"/>
              <a:t>recacheLostFiles</a:t>
            </a:r>
            <a:r>
              <a:rPr lang="en-US" dirty="0"/>
              <a:t>() scans our metadata and pulls any missing data from the PFS into the surviving nodes based on the updated ring mapping. Finally, when the node returns, we invoke </a:t>
            </a:r>
            <a:r>
              <a:rPr lang="en-US" dirty="0" err="1"/>
              <a:t>addNode</a:t>
            </a:r>
            <a:r>
              <a:rPr lang="en-US" dirty="0"/>
              <a:t>() and run </a:t>
            </a:r>
            <a:r>
              <a:rPr lang="en-US" dirty="0" err="1"/>
              <a:t>rebalanceCache</a:t>
            </a:r>
            <a:r>
              <a:rPr lang="en-US" dirty="0"/>
              <a:t>(), which relocates any files whose optimal owner has changed-restoring load balance across all nodes.</a:t>
            </a:r>
          </a:p>
        </p:txBody>
      </p:sp>
      <p:sp>
        <p:nvSpPr>
          <p:cNvPr id="4" name="Slide Number Placeholder 3"/>
          <p:cNvSpPr>
            <a:spLocks noGrp="1"/>
          </p:cNvSpPr>
          <p:nvPr>
            <p:ph type="sldNum" sz="quarter" idx="5"/>
          </p:nvPr>
        </p:nvSpPr>
        <p:spPr/>
        <p:txBody>
          <a:bodyPr/>
          <a:lstStyle/>
          <a:p>
            <a:fld id="{4A9D659A-0A44-C040-A36A-DFC114CAC2EC}" type="slidenum">
              <a:rPr lang="en-US" smtClean="0"/>
              <a:t>5</a:t>
            </a:fld>
            <a:endParaRPr lang="en-US"/>
          </a:p>
        </p:txBody>
      </p:sp>
    </p:spTree>
    <p:extLst>
      <p:ext uri="{BB962C8B-B14F-4D97-AF65-F5344CB8AC3E}">
        <p14:creationId xmlns:p14="http://schemas.microsoft.com/office/powerpoint/2010/main" val="416199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7079E-1CF4-28E7-BD3B-6A224D2970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407152-5477-7583-90F6-EFDB5B87E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30EC7-F1EE-6359-1AED-A6DD35BF6215}"/>
              </a:ext>
            </a:extLst>
          </p:cNvPr>
          <p:cNvSpPr>
            <a:spLocks noGrp="1"/>
          </p:cNvSpPr>
          <p:nvPr>
            <p:ph type="body" idx="1"/>
          </p:nvPr>
        </p:nvSpPr>
        <p:spPr/>
        <p:txBody>
          <a:bodyPr/>
          <a:lstStyle/>
          <a:p>
            <a:r>
              <a:rPr lang="en-US" dirty="0"/>
              <a:t>In this project, I implemented a simplified version of the fault-tolerant caching layer described in the paper, using C++ with consistent hashing and virtual nodes.</a:t>
            </a:r>
            <a:br>
              <a:rPr lang="en-US" dirty="0"/>
            </a:br>
            <a:r>
              <a:rPr lang="en-US" dirty="0"/>
              <a:t>I used 204 synthetic files to simulate data from a parallel file system and created a local cache directory to mimic node-local storage.</a:t>
            </a:r>
            <a:br>
              <a:rPr lang="en-US" dirty="0"/>
            </a:br>
            <a:r>
              <a:rPr lang="en-US" dirty="0"/>
              <a:t>Node failure was simulated by removing one of the cache directories and triggering a recovery process using either NVMe-based recaching or PFS fallback.</a:t>
            </a:r>
            <a:br>
              <a:rPr lang="en-US" dirty="0"/>
            </a:br>
            <a:r>
              <a:rPr lang="en-US" dirty="0"/>
              <a:t>I logged metrics like execution time for different stages, file movement during rebalancing, and key distribution to assess load balance and performance.</a:t>
            </a:r>
          </a:p>
        </p:txBody>
      </p:sp>
      <p:sp>
        <p:nvSpPr>
          <p:cNvPr id="4" name="Slide Number Placeholder 3">
            <a:extLst>
              <a:ext uri="{FF2B5EF4-FFF2-40B4-BE49-F238E27FC236}">
                <a16:creationId xmlns:a16="http://schemas.microsoft.com/office/drawing/2014/main" id="{56811005-F333-C6E1-4599-A02249EFF677}"/>
              </a:ext>
            </a:extLst>
          </p:cNvPr>
          <p:cNvSpPr>
            <a:spLocks noGrp="1"/>
          </p:cNvSpPr>
          <p:nvPr>
            <p:ph type="sldNum" sz="quarter" idx="5"/>
          </p:nvPr>
        </p:nvSpPr>
        <p:spPr/>
        <p:txBody>
          <a:bodyPr/>
          <a:lstStyle/>
          <a:p>
            <a:fld id="{4A9D659A-0A44-C040-A36A-DFC114CAC2EC}" type="slidenum">
              <a:rPr lang="en-US" smtClean="0"/>
              <a:t>6</a:t>
            </a:fld>
            <a:endParaRPr lang="en-US"/>
          </a:p>
        </p:txBody>
      </p:sp>
    </p:spTree>
    <p:extLst>
      <p:ext uri="{BB962C8B-B14F-4D97-AF65-F5344CB8AC3E}">
        <p14:creationId xmlns:p14="http://schemas.microsoft.com/office/powerpoint/2010/main" val="234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2930B-8C41-A71B-2DA1-C4DFC4BA8D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279E5-75DC-9AC1-E715-BCBE642EF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88A8EB-ABE2-A6FE-69FF-0E76540F96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36AC9D-4B74-C6BC-8F21-050205EAA884}"/>
              </a:ext>
            </a:extLst>
          </p:cNvPr>
          <p:cNvSpPr>
            <a:spLocks noGrp="1"/>
          </p:cNvSpPr>
          <p:nvPr>
            <p:ph type="sldNum" sz="quarter" idx="5"/>
          </p:nvPr>
        </p:nvSpPr>
        <p:spPr/>
        <p:txBody>
          <a:bodyPr/>
          <a:lstStyle/>
          <a:p>
            <a:fld id="{4A9D659A-0A44-C040-A36A-DFC114CAC2EC}" type="slidenum">
              <a:rPr lang="en-US" smtClean="0"/>
              <a:t>7</a:t>
            </a:fld>
            <a:endParaRPr lang="en-US"/>
          </a:p>
        </p:txBody>
      </p:sp>
    </p:spTree>
    <p:extLst>
      <p:ext uri="{BB962C8B-B14F-4D97-AF65-F5344CB8AC3E}">
        <p14:creationId xmlns:p14="http://schemas.microsoft.com/office/powerpoint/2010/main" val="82654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original paper’s large-scale test on 1024 nodes, the NVMe-based recache with hash-ring achieved a 24.9% reduction in end-to-end training time compared to the PFS redirection approach. My small-scale simulation reproduces this effect: </a:t>
            </a:r>
          </a:p>
        </p:txBody>
      </p:sp>
      <p:sp>
        <p:nvSpPr>
          <p:cNvPr id="4" name="Slide Number Placeholder 3"/>
          <p:cNvSpPr>
            <a:spLocks noGrp="1"/>
          </p:cNvSpPr>
          <p:nvPr>
            <p:ph type="sldNum" sz="quarter" idx="5"/>
          </p:nvPr>
        </p:nvSpPr>
        <p:spPr/>
        <p:txBody>
          <a:bodyPr/>
          <a:lstStyle/>
          <a:p>
            <a:fld id="{4A9D659A-0A44-C040-A36A-DFC114CAC2EC}" type="slidenum">
              <a:rPr lang="en-US" smtClean="0"/>
              <a:t>8</a:t>
            </a:fld>
            <a:endParaRPr lang="en-US"/>
          </a:p>
        </p:txBody>
      </p:sp>
    </p:spTree>
    <p:extLst>
      <p:ext uri="{BB962C8B-B14F-4D97-AF65-F5344CB8AC3E}">
        <p14:creationId xmlns:p14="http://schemas.microsoft.com/office/powerpoint/2010/main" val="112722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D1D4-37AA-97BF-06E5-C80981CEB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24A471-3BB8-50D1-09F0-6DCBB8986B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F2AED-D7CD-F508-3272-60B2906B9F29}"/>
              </a:ext>
            </a:extLst>
          </p:cNvPr>
          <p:cNvSpPr>
            <a:spLocks noGrp="1"/>
          </p:cNvSpPr>
          <p:nvPr>
            <p:ph type="body" idx="1"/>
          </p:nvPr>
        </p:nvSpPr>
        <p:spPr/>
        <p:txBody>
          <a:bodyPr/>
          <a:lstStyle/>
          <a:p>
            <a:r>
              <a:rPr lang="en-US" dirty="0"/>
              <a:t>I tested the implementation under similar conditions as the original FT-Cache paper. The average speedup ranged between 76% and 93%, closely matching the 85% target seen in the paper.</a:t>
            </a:r>
            <a:br>
              <a:rPr lang="en-US" dirty="0"/>
            </a:br>
            <a:r>
              <a:rPr lang="en-US" dirty="0"/>
              <a:t>The node distribution also remained reasonably balanced thanks to consistent hashing with virtual nodes.</a:t>
            </a:r>
            <a:br>
              <a:rPr lang="en-US" dirty="0"/>
            </a:br>
            <a:r>
              <a:rPr lang="en-US" dirty="0"/>
              <a:t>In terms of recaching and rebalancing, I handled simulated node failures with both NVMe and PFS fallback modes, and measured rebalance movement counts.</a:t>
            </a:r>
            <a:br>
              <a:rPr lang="en-US" dirty="0"/>
            </a:br>
            <a:r>
              <a:rPr lang="en-US" dirty="0"/>
              <a:t>TTL-based eviction was added as an enhancement to keep our cache clean and efficient.</a:t>
            </a:r>
          </a:p>
        </p:txBody>
      </p:sp>
      <p:sp>
        <p:nvSpPr>
          <p:cNvPr id="4" name="Slide Number Placeholder 3">
            <a:extLst>
              <a:ext uri="{FF2B5EF4-FFF2-40B4-BE49-F238E27FC236}">
                <a16:creationId xmlns:a16="http://schemas.microsoft.com/office/drawing/2014/main" id="{4B1A0BB8-7EBD-B4A5-4EBC-E12F7359184B}"/>
              </a:ext>
            </a:extLst>
          </p:cNvPr>
          <p:cNvSpPr>
            <a:spLocks noGrp="1"/>
          </p:cNvSpPr>
          <p:nvPr>
            <p:ph type="sldNum" sz="quarter" idx="5"/>
          </p:nvPr>
        </p:nvSpPr>
        <p:spPr/>
        <p:txBody>
          <a:bodyPr/>
          <a:lstStyle/>
          <a:p>
            <a:fld id="{4A9D659A-0A44-C040-A36A-DFC114CAC2EC}" type="slidenum">
              <a:rPr lang="en-US" smtClean="0"/>
              <a:t>9</a:t>
            </a:fld>
            <a:endParaRPr lang="en-US"/>
          </a:p>
        </p:txBody>
      </p:sp>
    </p:spTree>
    <p:extLst>
      <p:ext uri="{BB962C8B-B14F-4D97-AF65-F5344CB8AC3E}">
        <p14:creationId xmlns:p14="http://schemas.microsoft.com/office/powerpoint/2010/main" val="195535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7A456-4D5A-2983-565E-173A5AC79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86142D-6A8F-69DD-6246-E9B2C0169B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4B181-C092-3937-96B4-7740F8781207}"/>
              </a:ext>
            </a:extLst>
          </p:cNvPr>
          <p:cNvSpPr>
            <a:spLocks noGrp="1"/>
          </p:cNvSpPr>
          <p:nvPr>
            <p:ph type="body" idx="1"/>
          </p:nvPr>
        </p:nvSpPr>
        <p:spPr/>
        <p:txBody>
          <a:bodyPr/>
          <a:lstStyle/>
          <a:p>
            <a:r>
              <a:rPr lang="en-US" dirty="0"/>
              <a:t>This chart shows the average time taken during the first epoch where the node failure, recaching and rebalancing occurs</a:t>
            </a:r>
          </a:p>
        </p:txBody>
      </p:sp>
      <p:sp>
        <p:nvSpPr>
          <p:cNvPr id="4" name="Slide Number Placeholder 3">
            <a:extLst>
              <a:ext uri="{FF2B5EF4-FFF2-40B4-BE49-F238E27FC236}">
                <a16:creationId xmlns:a16="http://schemas.microsoft.com/office/drawing/2014/main" id="{008EB2A7-6116-4638-1E2F-13CADF244648}"/>
              </a:ext>
            </a:extLst>
          </p:cNvPr>
          <p:cNvSpPr>
            <a:spLocks noGrp="1"/>
          </p:cNvSpPr>
          <p:nvPr>
            <p:ph type="sldNum" sz="quarter" idx="5"/>
          </p:nvPr>
        </p:nvSpPr>
        <p:spPr/>
        <p:txBody>
          <a:bodyPr/>
          <a:lstStyle/>
          <a:p>
            <a:fld id="{4A9D659A-0A44-C040-A36A-DFC114CAC2EC}" type="slidenum">
              <a:rPr lang="en-US" smtClean="0"/>
              <a:t>10</a:t>
            </a:fld>
            <a:endParaRPr lang="en-US"/>
          </a:p>
        </p:txBody>
      </p:sp>
    </p:spTree>
    <p:extLst>
      <p:ext uri="{BB962C8B-B14F-4D97-AF65-F5344CB8AC3E}">
        <p14:creationId xmlns:p14="http://schemas.microsoft.com/office/powerpoint/2010/main" val="25657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i="0">
                <a:latin typeface="Aptos SemiBold" panose="020B00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0" i="0">
                <a:solidFill>
                  <a:schemeClr val="tx1">
                    <a:tint val="75000"/>
                  </a:schemeClr>
                </a:solidFill>
                <a:latin typeface="Aptos" panose="020B00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4/21/25</a:t>
            </a:fld>
            <a:endParaRPr lang="en-US"/>
          </a:p>
        </p:txBody>
      </p:sp>
      <p:sp>
        <p:nvSpPr>
          <p:cNvPr id="6" name="Footer Placeholder 5"/>
          <p:cNvSpPr>
            <a:spLocks noGrp="1"/>
          </p:cNvSpPr>
          <p:nvPr>
            <p:ph type="ftr" sz="quarter" idx="11"/>
          </p:nvPr>
        </p:nvSpPr>
        <p:spPr/>
        <p:txBody>
          <a:bodyPr/>
          <a:lstStyle/>
          <a:p>
            <a:r>
              <a:rPr lang="en-US" dirty="0"/>
              <a:t>Seun Adeniran</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ptos" panose="020B0004020202020204" pitchFamily="34" charset="0"/>
              </a:defRPr>
            </a:lvl1pPr>
          </a:lstStyle>
          <a:p>
            <a:r>
              <a:rPr lang="en-US" dirty="0"/>
              <a:t>4/23/25</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ptos" panose="020B0004020202020204" pitchFamily="34" charset="0"/>
              </a:defRPr>
            </a:lvl1pPr>
          </a:lstStyle>
          <a:p>
            <a:r>
              <a:rPr lang="en-US" dirty="0"/>
              <a:t>Seun Adeniran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ptos" panose="020B0004020202020204" pitchFamily="34" charset="0"/>
              </a:defRPr>
            </a:lvl1pPr>
          </a:lstStyle>
          <a:p>
            <a:fld id="{C1FF6DA9-008F-8B48-92A6-B652298478BF}" type="slidenum">
              <a:rPr lang="en-US" smtClean="0"/>
              <a:pPr/>
              <a:t>‹#›</a:t>
            </a:fld>
            <a:endParaRPr lang="en-US" dirty="0"/>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i="0" kern="1200">
          <a:solidFill>
            <a:schemeClr val="tx1"/>
          </a:solidFill>
          <a:latin typeface="Aptos SemiBold" panose="020B0004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Aptos" panose="020B0004020202020204" pitchFamily="34" charset="0"/>
          <a:ea typeface="+mn-ea"/>
          <a:cs typeface="+mn-cs"/>
        </a:defRPr>
      </a:lvl1pPr>
      <a:lvl2pPr marL="742950" indent="-285750" algn="l" defTabSz="457200" rtl="0" eaLnBrk="1" latinLnBrk="0" hangingPunct="1">
        <a:spcBef>
          <a:spcPct val="20000"/>
        </a:spcBef>
        <a:buFont typeface="Arial"/>
        <a:buChar char="–"/>
        <a:defRPr sz="2800" b="0" i="0" kern="1200">
          <a:solidFill>
            <a:schemeClr val="tx1"/>
          </a:solidFill>
          <a:latin typeface="Aptos" panose="020B0004020202020204" pitchFamily="34" charset="0"/>
          <a:ea typeface="+mn-ea"/>
          <a:cs typeface="+mn-cs"/>
        </a:defRPr>
      </a:lvl2pPr>
      <a:lvl3pPr marL="1143000" indent="-228600" algn="l" defTabSz="457200" rtl="0" eaLnBrk="1" latinLnBrk="0" hangingPunct="1">
        <a:spcBef>
          <a:spcPct val="20000"/>
        </a:spcBef>
        <a:buFont typeface="Arial"/>
        <a:buChar char="•"/>
        <a:defRPr sz="2400" b="0" i="0" kern="1200">
          <a:solidFill>
            <a:schemeClr val="tx1"/>
          </a:solidFill>
          <a:latin typeface="Aptos" panose="020B0004020202020204" pitchFamily="34" charset="0"/>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Aptos" panose="020B0004020202020204" pitchFamily="34" charset="0"/>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Aptos" panose="020B0004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1996"/>
            <a:ext cx="7772400" cy="2115527"/>
          </a:xfrm>
        </p:spPr>
        <p:txBody>
          <a:bodyPr>
            <a:normAutofit/>
          </a:bodyPr>
          <a:lstStyle/>
          <a:p>
            <a:r>
              <a:rPr dirty="0"/>
              <a:t>Fault-Tolerant Deep Learning Cache with Hash Ring for Load Balancing in HPC Systems</a:t>
            </a:r>
          </a:p>
        </p:txBody>
      </p:sp>
      <p:sp>
        <p:nvSpPr>
          <p:cNvPr id="3" name="Subtitle 2"/>
          <p:cNvSpPr>
            <a:spLocks noGrp="1"/>
          </p:cNvSpPr>
          <p:nvPr>
            <p:ph type="subTitle" idx="1"/>
          </p:nvPr>
        </p:nvSpPr>
        <p:spPr>
          <a:xfrm>
            <a:off x="685800" y="3620478"/>
            <a:ext cx="7772400" cy="1975337"/>
          </a:xfrm>
        </p:spPr>
        <p:txBody>
          <a:bodyPr>
            <a:normAutofit fontScale="77500" lnSpcReduction="20000"/>
          </a:bodyPr>
          <a:lstStyle/>
          <a:p>
            <a:r>
              <a:rPr dirty="0">
                <a:latin typeface="Aptos Light" panose="020B0004020202020204" pitchFamily="34" charset="0"/>
              </a:rPr>
              <a:t>Seoyeong Lee, Awais Khan, </a:t>
            </a:r>
            <a:r>
              <a:rPr dirty="0" err="1">
                <a:latin typeface="Aptos Light" panose="020B0004020202020204" pitchFamily="34" charset="0"/>
              </a:rPr>
              <a:t>Yoochan</a:t>
            </a:r>
            <a:r>
              <a:rPr dirty="0">
                <a:latin typeface="Aptos Light" panose="020B0004020202020204" pitchFamily="34" charset="0"/>
              </a:rPr>
              <a:t> Kim, </a:t>
            </a:r>
            <a:r>
              <a:rPr dirty="0" err="1">
                <a:latin typeface="Aptos Light" panose="020B0004020202020204" pitchFamily="34" charset="0"/>
              </a:rPr>
              <a:t>Junghwan</a:t>
            </a:r>
            <a:r>
              <a:rPr dirty="0">
                <a:latin typeface="Aptos Light" panose="020B0004020202020204" pitchFamily="34" charset="0"/>
              </a:rPr>
              <a:t> Park, Soon Hwang, Jae-Kook Lee</a:t>
            </a:r>
          </a:p>
          <a:p>
            <a:r>
              <a:rPr dirty="0" err="1">
                <a:latin typeface="Aptos Light" panose="020B0004020202020204" pitchFamily="34" charset="0"/>
              </a:rPr>
              <a:t>Sogang</a:t>
            </a:r>
            <a:r>
              <a:rPr dirty="0">
                <a:latin typeface="Aptos Light" panose="020B0004020202020204" pitchFamily="34" charset="0"/>
              </a:rPr>
              <a:t> University, ORNL, KISTI</a:t>
            </a:r>
            <a:endParaRPr lang="en-US" dirty="0">
              <a:latin typeface="Aptos Light" panose="020B0004020202020204" pitchFamily="34" charset="0"/>
            </a:endParaRPr>
          </a:p>
          <a:p>
            <a:endParaRPr dirty="0"/>
          </a:p>
          <a:p>
            <a:r>
              <a:rPr dirty="0">
                <a:latin typeface="Aptos Light" panose="020B0004020202020204" pitchFamily="34" charset="0"/>
              </a:rPr>
              <a:t>IEEE/ACM CLUSTER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657D3-1BA0-5861-987A-039507335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1AFBA-945F-C96B-77F2-74333995D578}"/>
              </a:ext>
            </a:extLst>
          </p:cNvPr>
          <p:cNvSpPr>
            <a:spLocks noGrp="1"/>
          </p:cNvSpPr>
          <p:nvPr>
            <p:ph type="title"/>
          </p:nvPr>
        </p:nvSpPr>
        <p:spPr/>
        <p:txBody>
          <a:bodyPr>
            <a:normAutofit fontScale="90000"/>
          </a:bodyPr>
          <a:lstStyle/>
          <a:p>
            <a:r>
              <a:rPr dirty="0"/>
              <a:t>Results</a:t>
            </a:r>
            <a:r>
              <a:rPr lang="en-US" dirty="0"/>
              <a:t> - Initial Recache + Rebalance Time</a:t>
            </a:r>
            <a:endParaRPr dirty="0"/>
          </a:p>
        </p:txBody>
      </p:sp>
      <p:sp>
        <p:nvSpPr>
          <p:cNvPr id="8" name="TextBox 7">
            <a:extLst>
              <a:ext uri="{FF2B5EF4-FFF2-40B4-BE49-F238E27FC236}">
                <a16:creationId xmlns:a16="http://schemas.microsoft.com/office/drawing/2014/main" id="{10359A20-9A14-F068-88F0-A3A0873F329F}"/>
              </a:ext>
            </a:extLst>
          </p:cNvPr>
          <p:cNvSpPr txBox="1"/>
          <p:nvPr/>
        </p:nvSpPr>
        <p:spPr>
          <a:xfrm>
            <a:off x="678113" y="5879428"/>
            <a:ext cx="7787773" cy="369332"/>
          </a:xfrm>
          <a:prstGeom prst="rect">
            <a:avLst/>
          </a:prstGeom>
          <a:noFill/>
        </p:spPr>
        <p:txBody>
          <a:bodyPr wrap="none" rtlCol="0">
            <a:spAutoFit/>
          </a:bodyPr>
          <a:lstStyle/>
          <a:p>
            <a:pPr algn="ctr"/>
            <a:r>
              <a:rPr lang="en-US" dirty="0">
                <a:latin typeface="Aptos Light" panose="020B0004020202020204" pitchFamily="34" charset="0"/>
              </a:rPr>
              <a:t>Epoch 1 shows significant initial cost due to node failure handling and recovery.</a:t>
            </a:r>
          </a:p>
        </p:txBody>
      </p:sp>
      <p:pic>
        <p:nvPicPr>
          <p:cNvPr id="12" name="Content Placeholder 11" descr="A graph of a number of blue bars&#10;&#10;AI-generated content may be incorrect.">
            <a:extLst>
              <a:ext uri="{FF2B5EF4-FFF2-40B4-BE49-F238E27FC236}">
                <a16:creationId xmlns:a16="http://schemas.microsoft.com/office/drawing/2014/main" id="{994B17EA-247B-65DB-9E8B-B55E3E84DA7D}"/>
              </a:ext>
            </a:extLst>
          </p:cNvPr>
          <p:cNvPicPr>
            <a:picLocks noGrp="1" noChangeAspect="1"/>
          </p:cNvPicPr>
          <p:nvPr>
            <p:ph idx="1"/>
          </p:nvPr>
        </p:nvPicPr>
        <p:blipFill>
          <a:blip r:embed="rId3"/>
          <a:stretch>
            <a:fillRect/>
          </a:stretch>
        </p:blipFill>
        <p:spPr>
          <a:xfrm>
            <a:off x="1828799" y="1819733"/>
            <a:ext cx="5486400" cy="3657600"/>
          </a:xfrm>
        </p:spPr>
      </p:pic>
    </p:spTree>
    <p:extLst>
      <p:ext uri="{BB962C8B-B14F-4D97-AF65-F5344CB8AC3E}">
        <p14:creationId xmlns:p14="http://schemas.microsoft.com/office/powerpoint/2010/main" val="355577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097AF-A649-1C9C-F46E-59177F6EE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EBD8C-A4C0-7964-F05E-A7B1068C3141}"/>
              </a:ext>
            </a:extLst>
          </p:cNvPr>
          <p:cNvSpPr>
            <a:spLocks noGrp="1"/>
          </p:cNvSpPr>
          <p:nvPr>
            <p:ph type="title"/>
          </p:nvPr>
        </p:nvSpPr>
        <p:spPr/>
        <p:txBody>
          <a:bodyPr>
            <a:normAutofit fontScale="90000"/>
          </a:bodyPr>
          <a:lstStyle/>
          <a:p>
            <a:r>
              <a:rPr dirty="0">
                <a:solidFill>
                  <a:srgbClr val="FF0000"/>
                </a:solidFill>
              </a:rPr>
              <a:t>Results</a:t>
            </a:r>
            <a:r>
              <a:rPr lang="en-US" dirty="0">
                <a:solidFill>
                  <a:srgbClr val="FF0000"/>
                </a:solidFill>
              </a:rPr>
              <a:t> – NVMe Cache vs PFS Fallback</a:t>
            </a:r>
            <a:endParaRPr dirty="0">
              <a:solidFill>
                <a:srgbClr val="FF0000"/>
              </a:solidFill>
            </a:endParaRPr>
          </a:p>
        </p:txBody>
      </p:sp>
      <p:pic>
        <p:nvPicPr>
          <p:cNvPr id="4" name="Content Placeholder 3" descr="A graph with green and red bars&#10;&#10;AI-generated content may be incorrect.">
            <a:extLst>
              <a:ext uri="{FF2B5EF4-FFF2-40B4-BE49-F238E27FC236}">
                <a16:creationId xmlns:a16="http://schemas.microsoft.com/office/drawing/2014/main" id="{75EF8B49-AF3F-79BD-2730-760FFB333460}"/>
              </a:ext>
            </a:extLst>
          </p:cNvPr>
          <p:cNvPicPr>
            <a:picLocks noGrp="1" noChangeAspect="1"/>
          </p:cNvPicPr>
          <p:nvPr>
            <p:ph idx="1"/>
          </p:nvPr>
        </p:nvPicPr>
        <p:blipFill>
          <a:blip r:embed="rId3"/>
          <a:stretch>
            <a:fillRect/>
          </a:stretch>
        </p:blipFill>
        <p:spPr>
          <a:xfrm>
            <a:off x="1828800" y="1600200"/>
            <a:ext cx="5486400" cy="3657600"/>
          </a:xfrm>
        </p:spPr>
      </p:pic>
      <p:sp>
        <p:nvSpPr>
          <p:cNvPr id="6" name="TextBox 5">
            <a:extLst>
              <a:ext uri="{FF2B5EF4-FFF2-40B4-BE49-F238E27FC236}">
                <a16:creationId xmlns:a16="http://schemas.microsoft.com/office/drawing/2014/main" id="{437E6837-C6B1-F53E-728E-325713A6A7B6}"/>
              </a:ext>
            </a:extLst>
          </p:cNvPr>
          <p:cNvSpPr txBox="1"/>
          <p:nvPr/>
        </p:nvSpPr>
        <p:spPr>
          <a:xfrm>
            <a:off x="692150" y="5440362"/>
            <a:ext cx="7759700" cy="369332"/>
          </a:xfrm>
          <a:prstGeom prst="rect">
            <a:avLst/>
          </a:prstGeom>
          <a:noFill/>
        </p:spPr>
        <p:txBody>
          <a:bodyPr wrap="square" rtlCol="0">
            <a:spAutoFit/>
          </a:bodyPr>
          <a:lstStyle/>
          <a:p>
            <a:pPr algn="ctr"/>
            <a:r>
              <a:rPr lang="en-US" dirty="0">
                <a:latin typeface="Aptos Light" panose="020B0004020202020204" pitchFamily="34" charset="0"/>
              </a:rPr>
              <a:t>NVMe caching consistently outperforms PFS in recovery latency.</a:t>
            </a:r>
          </a:p>
        </p:txBody>
      </p:sp>
    </p:spTree>
    <p:extLst>
      <p:ext uri="{BB962C8B-B14F-4D97-AF65-F5344CB8AC3E}">
        <p14:creationId xmlns:p14="http://schemas.microsoft.com/office/powerpoint/2010/main" val="386402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975AD-236B-31DD-4154-E0EB1C0892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88775-1E4F-6D4B-AA08-2708B2E2310F}"/>
              </a:ext>
            </a:extLst>
          </p:cNvPr>
          <p:cNvSpPr>
            <a:spLocks noGrp="1"/>
          </p:cNvSpPr>
          <p:nvPr>
            <p:ph type="title"/>
          </p:nvPr>
        </p:nvSpPr>
        <p:spPr>
          <a:xfrm>
            <a:off x="457200" y="274638"/>
            <a:ext cx="8229600" cy="1024969"/>
          </a:xfrm>
        </p:spPr>
        <p:txBody>
          <a:bodyPr>
            <a:normAutofit fontScale="90000"/>
          </a:bodyPr>
          <a:lstStyle/>
          <a:p>
            <a:r>
              <a:rPr dirty="0">
                <a:solidFill>
                  <a:srgbClr val="FF0000"/>
                </a:solidFill>
              </a:rPr>
              <a:t>Results</a:t>
            </a:r>
            <a:r>
              <a:rPr lang="en-US" dirty="0">
                <a:solidFill>
                  <a:srgbClr val="FF0000"/>
                </a:solidFill>
              </a:rPr>
              <a:t> – Data Distribution Across Nodes</a:t>
            </a:r>
            <a:endParaRPr dirty="0">
              <a:solidFill>
                <a:srgbClr val="FF0000"/>
              </a:solidFill>
            </a:endParaRPr>
          </a:p>
        </p:txBody>
      </p:sp>
      <p:sp>
        <p:nvSpPr>
          <p:cNvPr id="6" name="TextBox 5">
            <a:extLst>
              <a:ext uri="{FF2B5EF4-FFF2-40B4-BE49-F238E27FC236}">
                <a16:creationId xmlns:a16="http://schemas.microsoft.com/office/drawing/2014/main" id="{AF8FA82E-75A7-FBAD-F290-706E12CBC27F}"/>
              </a:ext>
            </a:extLst>
          </p:cNvPr>
          <p:cNvSpPr txBox="1"/>
          <p:nvPr/>
        </p:nvSpPr>
        <p:spPr>
          <a:xfrm>
            <a:off x="760988" y="5821840"/>
            <a:ext cx="7622023" cy="369332"/>
          </a:xfrm>
          <a:prstGeom prst="rect">
            <a:avLst/>
          </a:prstGeom>
          <a:noFill/>
        </p:spPr>
        <p:txBody>
          <a:bodyPr wrap="none" rtlCol="0">
            <a:spAutoFit/>
          </a:bodyPr>
          <a:lstStyle/>
          <a:p>
            <a:pPr algn="ctr"/>
            <a:r>
              <a:rPr lang="en-US" dirty="0">
                <a:latin typeface="Aptos Light" panose="020B0004020202020204" pitchFamily="34" charset="0"/>
              </a:rPr>
              <a:t>Consistent hashing results in a balanced distribution of files across all nodes.</a:t>
            </a:r>
          </a:p>
        </p:txBody>
      </p:sp>
      <p:pic>
        <p:nvPicPr>
          <p:cNvPr id="10" name="Content Placeholder 9" descr="A graph of different colored bars&#10;&#10;AI-generated content may be incorrect.">
            <a:extLst>
              <a:ext uri="{FF2B5EF4-FFF2-40B4-BE49-F238E27FC236}">
                <a16:creationId xmlns:a16="http://schemas.microsoft.com/office/drawing/2014/main" id="{35014EEE-45E0-6D54-80FB-893B68289A25}"/>
              </a:ext>
            </a:extLst>
          </p:cNvPr>
          <p:cNvPicPr>
            <a:picLocks noGrp="1" noChangeAspect="1"/>
          </p:cNvPicPr>
          <p:nvPr>
            <p:ph idx="1"/>
          </p:nvPr>
        </p:nvPicPr>
        <p:blipFill>
          <a:blip r:embed="rId3"/>
          <a:stretch>
            <a:fillRect/>
          </a:stretch>
        </p:blipFill>
        <p:spPr>
          <a:xfrm>
            <a:off x="1540459" y="1299607"/>
            <a:ext cx="6063082" cy="4525963"/>
          </a:xfrm>
        </p:spPr>
      </p:pic>
    </p:spTree>
    <p:extLst>
      <p:ext uri="{BB962C8B-B14F-4D97-AF65-F5344CB8AC3E}">
        <p14:creationId xmlns:p14="http://schemas.microsoft.com/office/powerpoint/2010/main" val="191086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a:xfrm>
            <a:off x="457200" y="1417638"/>
            <a:ext cx="8229600" cy="4525963"/>
          </a:xfrm>
        </p:spPr>
        <p:txBody>
          <a:bodyPr>
            <a:normAutofit fontScale="92500" lnSpcReduction="10000"/>
          </a:bodyPr>
          <a:lstStyle/>
          <a:p>
            <a:r>
              <a:rPr lang="en-US" b="1" dirty="0">
                <a:latin typeface="Aptos SemiBold" panose="020B0004020202020204" pitchFamily="34" charset="0"/>
              </a:rPr>
              <a:t>Key Findings</a:t>
            </a:r>
            <a:r>
              <a:rPr lang="en-US" dirty="0"/>
              <a:t>: </a:t>
            </a:r>
            <a:r>
              <a:rPr lang="en-US" dirty="0">
                <a:latin typeface="Aptos Light" panose="020B0004020202020204" pitchFamily="34" charset="0"/>
              </a:rPr>
              <a:t>Fault-tolerant recache cuts redundant PFS accesses and ensures data availability.</a:t>
            </a:r>
          </a:p>
          <a:p>
            <a:r>
              <a:rPr lang="en-US" b="1" dirty="0">
                <a:latin typeface="Aptos SemiBold" panose="020B0004020202020204" pitchFamily="34" charset="0"/>
              </a:rPr>
              <a:t>Limitations</a:t>
            </a:r>
            <a:r>
              <a:rPr lang="en-US" dirty="0"/>
              <a:t>: </a:t>
            </a:r>
            <a:r>
              <a:rPr lang="en-US" dirty="0">
                <a:latin typeface="Aptos Light" panose="020B0004020202020204" pitchFamily="34" charset="0"/>
              </a:rPr>
              <a:t>Current demo uses simulated failures and a single TTL policy; performance on real HPC untested.</a:t>
            </a:r>
          </a:p>
          <a:p>
            <a:r>
              <a:rPr lang="en-US" b="1" dirty="0">
                <a:latin typeface="Aptos SemiBold" panose="020B0004020202020204" pitchFamily="34" charset="0"/>
              </a:rPr>
              <a:t>Future Extensions</a:t>
            </a:r>
            <a:r>
              <a:rPr lang="en-US" dirty="0"/>
              <a:t>:</a:t>
            </a:r>
          </a:p>
          <a:p>
            <a:pPr lvl="1"/>
            <a:r>
              <a:rPr lang="en-US" dirty="0">
                <a:latin typeface="Aptos Light" panose="020B0004020202020204" pitchFamily="34" charset="0"/>
              </a:rPr>
              <a:t>Size-based eviction (LRU or max-cache-size)</a:t>
            </a:r>
          </a:p>
          <a:p>
            <a:pPr lvl="1"/>
            <a:r>
              <a:rPr lang="en-US" dirty="0">
                <a:latin typeface="Aptos Light" panose="020B0004020202020204" pitchFamily="34" charset="0"/>
              </a:rPr>
              <a:t>Integration with real node-health monitoring for auto-detection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Challenges &amp; Lessons Learned</a:t>
            </a:r>
          </a:p>
        </p:txBody>
      </p:sp>
      <p:sp>
        <p:nvSpPr>
          <p:cNvPr id="3" name="Content Placeholder 2"/>
          <p:cNvSpPr>
            <a:spLocks noGrp="1"/>
          </p:cNvSpPr>
          <p:nvPr>
            <p:ph idx="1"/>
          </p:nvPr>
        </p:nvSpPr>
        <p:spPr/>
        <p:txBody>
          <a:bodyPr/>
          <a:lstStyle/>
          <a:p>
            <a:r>
              <a:rPr lang="en-US" b="1" dirty="0">
                <a:latin typeface="Aptos SemiBold" panose="020B0004020202020204" pitchFamily="34" charset="0"/>
              </a:rPr>
              <a:t>Metadata Mapping</a:t>
            </a:r>
            <a:r>
              <a:rPr lang="en-US" dirty="0"/>
              <a:t>: </a:t>
            </a:r>
            <a:r>
              <a:rPr lang="en-US" dirty="0">
                <a:latin typeface="Aptos Light" panose="020B0004020202020204" pitchFamily="34" charset="0"/>
              </a:rPr>
              <a:t>Ensuring accurate owner and timestamp storage for each file.</a:t>
            </a:r>
          </a:p>
          <a:p>
            <a:r>
              <a:rPr lang="en-US" b="1" dirty="0">
                <a:latin typeface="Aptos SemiBold" panose="020B0004020202020204" pitchFamily="34" charset="0"/>
              </a:rPr>
              <a:t>Load Balancing Trade-offs</a:t>
            </a:r>
            <a:r>
              <a:rPr lang="en-US" dirty="0"/>
              <a:t>: </a:t>
            </a:r>
            <a:r>
              <a:rPr lang="en-US" dirty="0">
                <a:latin typeface="Aptos Light" panose="020B0004020202020204" pitchFamily="34" charset="0"/>
              </a:rPr>
              <a:t>Choosing virtual node count—more </a:t>
            </a:r>
            <a:r>
              <a:rPr lang="en-US" dirty="0" err="1">
                <a:latin typeface="Aptos Light" panose="020B0004020202020204" pitchFamily="34" charset="0"/>
              </a:rPr>
              <a:t>vnodes</a:t>
            </a:r>
            <a:r>
              <a:rPr lang="en-US" dirty="0">
                <a:latin typeface="Aptos Light" panose="020B0004020202020204" pitchFamily="34" charset="0"/>
              </a:rPr>
              <a:t> improves evenness but increases overhead.</a:t>
            </a:r>
          </a:p>
          <a:p>
            <a:r>
              <a:rPr lang="en-US" b="1" dirty="0">
                <a:latin typeface="Aptos SemiBold" panose="020B0004020202020204" pitchFamily="34" charset="0"/>
              </a:rPr>
              <a:t>Parameter Flexibility</a:t>
            </a:r>
            <a:r>
              <a:rPr lang="en-US" dirty="0"/>
              <a:t>: </a:t>
            </a:r>
            <a:r>
              <a:rPr lang="en-US" dirty="0">
                <a:latin typeface="Aptos Light" panose="020B0004020202020204" pitchFamily="34" charset="0"/>
              </a:rPr>
              <a:t>Integrating command-line options (--</a:t>
            </a:r>
            <a:r>
              <a:rPr lang="en-US" dirty="0" err="1">
                <a:latin typeface="Aptos Light" panose="020B0004020202020204" pitchFamily="34" charset="0"/>
              </a:rPr>
              <a:t>ttl</a:t>
            </a:r>
            <a:r>
              <a:rPr lang="en-US" dirty="0">
                <a:latin typeface="Aptos Light" panose="020B0004020202020204" pitchFamily="34" charset="0"/>
              </a:rPr>
              <a:t>, --fail-node) for demo versatility.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457200" y="1417638"/>
            <a:ext cx="8229600" cy="4828809"/>
          </a:xfrm>
        </p:spPr>
        <p:txBody>
          <a:bodyPr>
            <a:normAutofit fontScale="85000" lnSpcReduction="10000"/>
          </a:bodyPr>
          <a:lstStyle/>
          <a:p>
            <a:r>
              <a:rPr dirty="0"/>
              <a:t>Motivation: </a:t>
            </a:r>
            <a:r>
              <a:rPr dirty="0">
                <a:latin typeface="Aptos Light" panose="020B0004020202020204" pitchFamily="34" charset="0"/>
              </a:rPr>
              <a:t>D</a:t>
            </a:r>
            <a:r>
              <a:rPr lang="en-US" dirty="0">
                <a:latin typeface="Aptos Light" panose="020B0004020202020204" pitchFamily="34" charset="0"/>
              </a:rPr>
              <a:t>eep </a:t>
            </a:r>
            <a:r>
              <a:rPr dirty="0">
                <a:latin typeface="Aptos Light" panose="020B0004020202020204" pitchFamily="34" charset="0"/>
              </a:rPr>
              <a:t>L</a:t>
            </a:r>
            <a:r>
              <a:rPr lang="en-US" dirty="0">
                <a:latin typeface="Aptos Light" panose="020B0004020202020204" pitchFamily="34" charset="0"/>
              </a:rPr>
              <a:t>earning(DL)</a:t>
            </a:r>
            <a:r>
              <a:rPr dirty="0">
                <a:latin typeface="Aptos Light" panose="020B0004020202020204" pitchFamily="34" charset="0"/>
              </a:rPr>
              <a:t> training on H</a:t>
            </a:r>
            <a:r>
              <a:rPr lang="en-US" dirty="0">
                <a:latin typeface="Aptos Light" panose="020B0004020202020204" pitchFamily="34" charset="0"/>
              </a:rPr>
              <a:t>igh Performance Computing(HPC) systems</a:t>
            </a:r>
            <a:r>
              <a:rPr dirty="0">
                <a:latin typeface="Aptos Light" panose="020B0004020202020204" pitchFamily="34" charset="0"/>
              </a:rPr>
              <a:t> </a:t>
            </a:r>
            <a:r>
              <a:rPr lang="en-US" dirty="0">
                <a:latin typeface="Aptos Light" panose="020B0004020202020204" pitchFamily="34" charset="0"/>
              </a:rPr>
              <a:t>spends 60% - 70% of training time on</a:t>
            </a:r>
            <a:r>
              <a:rPr dirty="0">
                <a:latin typeface="Aptos Light" panose="020B0004020202020204" pitchFamily="34" charset="0"/>
              </a:rPr>
              <a:t> I/O </a:t>
            </a:r>
            <a:r>
              <a:rPr lang="en-US" dirty="0">
                <a:latin typeface="Aptos Light" panose="020B0004020202020204" pitchFamily="34" charset="0"/>
              </a:rPr>
              <a:t>due to Parallel File System(PFS) bottlenecks.</a:t>
            </a:r>
          </a:p>
          <a:p>
            <a:endParaRPr lang="en-US" dirty="0">
              <a:latin typeface="Aptos Light" panose="020B0004020202020204" pitchFamily="34" charset="0"/>
            </a:endParaRPr>
          </a:p>
          <a:p>
            <a:r>
              <a:rPr lang="en-US" dirty="0"/>
              <a:t>Node Failure Risk: </a:t>
            </a:r>
            <a:r>
              <a:rPr lang="en-US" dirty="0">
                <a:latin typeface="Aptos Light" panose="020B0004020202020204" pitchFamily="34" charset="0"/>
              </a:rPr>
              <a:t>25% of jobs fail, half from node failures, causing loss of data.</a:t>
            </a:r>
          </a:p>
          <a:p>
            <a:endParaRPr lang="en-US" dirty="0">
              <a:latin typeface="Aptos Light" panose="020B0004020202020204" pitchFamily="34" charset="0"/>
            </a:endParaRPr>
          </a:p>
          <a:p>
            <a:r>
              <a:rPr dirty="0"/>
              <a:t>Problem Statement:</a:t>
            </a:r>
            <a:r>
              <a:rPr lang="en-US" dirty="0"/>
              <a:t> Existing </a:t>
            </a:r>
            <a:r>
              <a:rPr lang="en-US" dirty="0">
                <a:latin typeface="Aptos Light" panose="020B0004020202020204" pitchFamily="34" charset="0"/>
              </a:rPr>
              <a:t>High Velocity AI Cache(HVAC) lacks fault tolerance – loss of cache on node failure degrades performance and reliability.</a:t>
            </a:r>
            <a:endParaRPr dirty="0">
              <a:latin typeface="Aptos Light" panose="020B00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 &amp; Objective</a:t>
            </a:r>
          </a:p>
        </p:txBody>
      </p:sp>
      <p:sp>
        <p:nvSpPr>
          <p:cNvPr id="3" name="Content Placeholder 2"/>
          <p:cNvSpPr>
            <a:spLocks noGrp="1"/>
          </p:cNvSpPr>
          <p:nvPr>
            <p:ph idx="1"/>
          </p:nvPr>
        </p:nvSpPr>
        <p:spPr>
          <a:xfrm>
            <a:off x="457200" y="1417638"/>
            <a:ext cx="8229600" cy="4525963"/>
          </a:xfrm>
        </p:spPr>
        <p:txBody>
          <a:bodyPr>
            <a:normAutofit fontScale="40000" lnSpcReduction="20000"/>
          </a:bodyPr>
          <a:lstStyle/>
          <a:p>
            <a:r>
              <a:rPr lang="en-US" sz="5700" dirty="0"/>
              <a:t>Scientific Challenge</a:t>
            </a:r>
            <a:r>
              <a:rPr sz="5700" dirty="0"/>
              <a:t>:</a:t>
            </a:r>
            <a:r>
              <a:rPr lang="en-US" sz="5700" dirty="0"/>
              <a:t> </a:t>
            </a:r>
            <a:r>
              <a:rPr lang="en-US" sz="5700" dirty="0" err="1">
                <a:solidFill>
                  <a:srgbClr val="FF0000"/>
                </a:solidFill>
                <a:latin typeface="Aptos Light" panose="020B0004020202020204" pitchFamily="34" charset="0"/>
              </a:rPr>
              <a:t>CosmoFlow’s</a:t>
            </a:r>
            <a:r>
              <a:rPr lang="en-US" sz="5700" dirty="0">
                <a:solidFill>
                  <a:srgbClr val="FF0000"/>
                </a:solidFill>
                <a:latin typeface="Aptos Light" panose="020B0004020202020204" pitchFamily="34" charset="0"/>
              </a:rPr>
              <a:t> repetitive reads and shuffling on shared PFS cause significant metadata and data I/O bottlenecks </a:t>
            </a:r>
          </a:p>
          <a:p>
            <a:endParaRPr lang="en-US" sz="5700" dirty="0"/>
          </a:p>
          <a:p>
            <a:r>
              <a:rPr lang="en-US" sz="5700" dirty="0"/>
              <a:t>Compute Acceleration: </a:t>
            </a:r>
            <a:r>
              <a:rPr lang="en-US" sz="5700" dirty="0">
                <a:latin typeface="Aptos Light" panose="020B0004020202020204" pitchFamily="34" charset="0"/>
              </a:rPr>
              <a:t>HVAC leverages node-local Non-Volatile Memory Express(NVMe) SSDs </a:t>
            </a:r>
            <a:r>
              <a:rPr lang="en-US" sz="5700" dirty="0">
                <a:solidFill>
                  <a:srgbClr val="FF0000"/>
                </a:solidFill>
                <a:latin typeface="Aptos Light" panose="020B0004020202020204" pitchFamily="34" charset="0"/>
              </a:rPr>
              <a:t>to intercept open/read calls, reducing PFS load</a:t>
            </a:r>
          </a:p>
          <a:p>
            <a:endParaRPr lang="en-US" sz="5700" dirty="0"/>
          </a:p>
          <a:p>
            <a:r>
              <a:rPr lang="en-US" sz="5700" dirty="0"/>
              <a:t>Gap: </a:t>
            </a:r>
            <a:r>
              <a:rPr lang="en-US" sz="5700" dirty="0">
                <a:latin typeface="Aptos Light" panose="020B0004020202020204" pitchFamily="34" charset="0"/>
              </a:rPr>
              <a:t>HVAC lacks fault tolerant, a node failure results in permanent loss of cached data, </a:t>
            </a:r>
            <a:r>
              <a:rPr lang="en-US" sz="5700" dirty="0">
                <a:solidFill>
                  <a:srgbClr val="FF0000"/>
                </a:solidFill>
                <a:latin typeface="Aptos Light" panose="020B0004020202020204" pitchFamily="34" charset="0"/>
              </a:rPr>
              <a:t>forcing fallback to slower PFS</a:t>
            </a:r>
          </a:p>
          <a:p>
            <a:endParaRPr lang="en-US" sz="5700" dirty="0"/>
          </a:p>
          <a:p>
            <a:r>
              <a:rPr lang="en-US" sz="5700" dirty="0"/>
              <a:t>Objective: </a:t>
            </a:r>
            <a:r>
              <a:rPr lang="en-US" sz="5700" dirty="0">
                <a:latin typeface="Aptos Light" panose="020B0004020202020204" pitchFamily="34" charset="0"/>
              </a:rPr>
              <a:t>Extend HVAC with a consistent hash-ring for fault-tolerant recaching and load-balanced data redistribution upon node failures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I</a:t>
            </a:r>
          </a:p>
        </p:txBody>
      </p:sp>
      <p:sp>
        <p:nvSpPr>
          <p:cNvPr id="3" name="Content Placeholder 2"/>
          <p:cNvSpPr>
            <a:spLocks noGrp="1"/>
          </p:cNvSpPr>
          <p:nvPr>
            <p:ph idx="1"/>
          </p:nvPr>
        </p:nvSpPr>
        <p:spPr>
          <a:xfrm>
            <a:off x="457200" y="1417638"/>
            <a:ext cx="8229600" cy="4525963"/>
          </a:xfrm>
        </p:spPr>
        <p:txBody>
          <a:bodyPr>
            <a:normAutofit fontScale="85000" lnSpcReduction="10000"/>
          </a:bodyPr>
          <a:lstStyle/>
          <a:p>
            <a:r>
              <a:rPr lang="en-US" dirty="0"/>
              <a:t>Data Collection: </a:t>
            </a:r>
            <a:r>
              <a:rPr lang="en-US" dirty="0">
                <a:latin typeface="Aptos Light" panose="020B0004020202020204" pitchFamily="34" charset="0"/>
              </a:rPr>
              <a:t>Simulate node failure in CosmoFlow after first epoch on Frontier, ensuring </a:t>
            </a:r>
            <a:r>
              <a:rPr lang="en-US" dirty="0">
                <a:solidFill>
                  <a:srgbClr val="FF0000"/>
                </a:solidFill>
                <a:latin typeface="Aptos Light" panose="020B0004020202020204" pitchFamily="34" charset="0"/>
              </a:rPr>
              <a:t>cache is warm</a:t>
            </a:r>
            <a:r>
              <a:rPr lang="en-US" dirty="0">
                <a:latin typeface="Aptos Light" panose="020B0004020202020204" pitchFamily="34" charset="0"/>
              </a:rPr>
              <a:t> before fault</a:t>
            </a:r>
          </a:p>
          <a:p>
            <a:endParaRPr lang="en-US" dirty="0"/>
          </a:p>
          <a:p>
            <a:r>
              <a:rPr lang="en-US" dirty="0"/>
              <a:t>Consistent Hashing: </a:t>
            </a:r>
            <a:r>
              <a:rPr lang="en-US" dirty="0">
                <a:latin typeface="Aptos Light" panose="020B0004020202020204" pitchFamily="34" charset="0"/>
              </a:rPr>
              <a:t>Implement static ring with 100 virtual nodes per physical node using C++; supports </a:t>
            </a:r>
            <a:r>
              <a:rPr lang="en-US" dirty="0" err="1">
                <a:latin typeface="Aptos Light" panose="020B0004020202020204" pitchFamily="34" charset="0"/>
              </a:rPr>
              <a:t>removeNode</a:t>
            </a:r>
            <a:r>
              <a:rPr lang="en-US" dirty="0">
                <a:latin typeface="Aptos Light" panose="020B0004020202020204" pitchFamily="34" charset="0"/>
              </a:rPr>
              <a:t>(</a:t>
            </a:r>
            <a:r>
              <a:rPr lang="en-US" dirty="0" err="1">
                <a:latin typeface="Aptos Light" panose="020B0004020202020204" pitchFamily="34" charset="0"/>
              </a:rPr>
              <a:t>nodeID</a:t>
            </a:r>
            <a:r>
              <a:rPr lang="en-US" dirty="0">
                <a:latin typeface="Aptos Light" panose="020B0004020202020204" pitchFamily="34" charset="0"/>
              </a:rPr>
              <a:t>) and </a:t>
            </a:r>
            <a:r>
              <a:rPr lang="en-US" dirty="0" err="1">
                <a:latin typeface="Aptos Light" panose="020B0004020202020204" pitchFamily="34" charset="0"/>
              </a:rPr>
              <a:t>addNode</a:t>
            </a:r>
            <a:r>
              <a:rPr lang="en-US" dirty="0">
                <a:latin typeface="Aptos Light" panose="020B0004020202020204" pitchFamily="34" charset="0"/>
              </a:rPr>
              <a:t>(</a:t>
            </a:r>
            <a:r>
              <a:rPr lang="en-US" dirty="0" err="1">
                <a:latin typeface="Aptos Light" panose="020B0004020202020204" pitchFamily="34" charset="0"/>
              </a:rPr>
              <a:t>nodeID</a:t>
            </a:r>
            <a:r>
              <a:rPr lang="en-US" dirty="0">
                <a:latin typeface="Aptos Light" panose="020B0004020202020204" pitchFamily="34" charset="0"/>
              </a:rPr>
              <a:t>) APIs</a:t>
            </a:r>
          </a:p>
          <a:p>
            <a:endParaRPr lang="en-US" dirty="0"/>
          </a:p>
          <a:p>
            <a:r>
              <a:rPr lang="en-US" dirty="0"/>
              <a:t>Time-to-Live(TTL) Eviction: </a:t>
            </a:r>
            <a:r>
              <a:rPr lang="en-US" dirty="0">
                <a:latin typeface="Aptos Light" panose="020B0004020202020204" pitchFamily="34" charset="0"/>
              </a:rPr>
              <a:t>Periodically remove cache entries older than a configurable TTL to control cache size</a:t>
            </a:r>
            <a:endParaRPr dirty="0">
              <a:latin typeface="Aptos Light"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II</a:t>
            </a:r>
            <a:endParaRPr dirty="0"/>
          </a:p>
        </p:txBody>
      </p:sp>
      <p:sp>
        <p:nvSpPr>
          <p:cNvPr id="3" name="Content Placeholder 2"/>
          <p:cNvSpPr>
            <a:spLocks noGrp="1"/>
          </p:cNvSpPr>
          <p:nvPr>
            <p:ph idx="1"/>
          </p:nvPr>
        </p:nvSpPr>
        <p:spPr>
          <a:xfrm>
            <a:off x="457200" y="1417638"/>
            <a:ext cx="8229600" cy="4525963"/>
          </a:xfrm>
        </p:spPr>
        <p:txBody>
          <a:bodyPr>
            <a:normAutofit fontScale="92500" lnSpcReduction="20000"/>
          </a:bodyPr>
          <a:lstStyle/>
          <a:p>
            <a:r>
              <a:rPr lang="en-US" dirty="0"/>
              <a:t>Inject Failure: </a:t>
            </a:r>
            <a:r>
              <a:rPr lang="en-US" dirty="0" err="1">
                <a:latin typeface="Aptos Light" panose="020B0004020202020204" pitchFamily="34" charset="0"/>
              </a:rPr>
              <a:t>removeNode</a:t>
            </a:r>
            <a:r>
              <a:rPr lang="en-US" dirty="0">
                <a:latin typeface="Aptos Light" panose="020B0004020202020204" pitchFamily="34" charset="0"/>
              </a:rPr>
              <a:t>(“</a:t>
            </a:r>
            <a:r>
              <a:rPr lang="en-US" dirty="0" err="1">
                <a:latin typeface="Aptos Light" panose="020B0004020202020204" pitchFamily="34" charset="0"/>
              </a:rPr>
              <a:t>NodeB</a:t>
            </a:r>
            <a:r>
              <a:rPr lang="en-US" dirty="0">
                <a:latin typeface="Aptos Light" panose="020B0004020202020204" pitchFamily="34" charset="0"/>
              </a:rPr>
              <a:t>”) + delete </a:t>
            </a:r>
            <a:r>
              <a:rPr lang="en-US" dirty="0" err="1">
                <a:latin typeface="Aptos Light" panose="020B0004020202020204" pitchFamily="34" charset="0"/>
              </a:rPr>
              <a:t>Local_Cache</a:t>
            </a:r>
            <a:r>
              <a:rPr lang="en-US" dirty="0">
                <a:latin typeface="Aptos Light" panose="020B0004020202020204" pitchFamily="34" charset="0"/>
              </a:rPr>
              <a:t>/Node B directory</a:t>
            </a:r>
          </a:p>
          <a:p>
            <a:endParaRPr lang="en-US" dirty="0">
              <a:latin typeface="Aptos Light" panose="020B0004020202020204" pitchFamily="34" charset="0"/>
            </a:endParaRPr>
          </a:p>
          <a:p>
            <a:r>
              <a:rPr lang="en-US" dirty="0"/>
              <a:t>Recache Lost Data: </a:t>
            </a:r>
            <a:r>
              <a:rPr lang="en-US" dirty="0" err="1">
                <a:latin typeface="Aptos Light" panose="020B0004020202020204" pitchFamily="34" charset="0"/>
              </a:rPr>
              <a:t>recacheLostFiles</a:t>
            </a:r>
            <a:r>
              <a:rPr lang="en-US" dirty="0">
                <a:latin typeface="Aptos Light" panose="020B0004020202020204" pitchFamily="34" charset="0"/>
              </a:rPr>
              <a:t>() fetches missing files from PFS and caches them via updated ring</a:t>
            </a:r>
          </a:p>
          <a:p>
            <a:endParaRPr lang="en-US" dirty="0">
              <a:latin typeface="Aptos Light" panose="020B0004020202020204" pitchFamily="34" charset="0"/>
            </a:endParaRPr>
          </a:p>
          <a:p>
            <a:r>
              <a:rPr lang="en-US" dirty="0"/>
              <a:t>Recover and Rebalance: </a:t>
            </a:r>
            <a:r>
              <a:rPr lang="en-US" dirty="0" err="1">
                <a:latin typeface="Aptos Light" panose="020B0004020202020204" pitchFamily="34" charset="0"/>
              </a:rPr>
              <a:t>addNode</a:t>
            </a:r>
            <a:r>
              <a:rPr lang="en-US" dirty="0">
                <a:latin typeface="Aptos Light" panose="020B0004020202020204" pitchFamily="34" charset="0"/>
              </a:rPr>
              <a:t>(“</a:t>
            </a:r>
            <a:r>
              <a:rPr lang="en-US" dirty="0" err="1">
                <a:latin typeface="Aptos Light" panose="020B0004020202020204" pitchFamily="34" charset="0"/>
              </a:rPr>
              <a:t>NodeB</a:t>
            </a:r>
            <a:r>
              <a:rPr lang="en-US" dirty="0">
                <a:latin typeface="Aptos Light" panose="020B0004020202020204" pitchFamily="34" charset="0"/>
              </a:rPr>
              <a:t>”) + </a:t>
            </a:r>
            <a:r>
              <a:rPr lang="en-US" dirty="0" err="1">
                <a:latin typeface="Aptos Light" panose="020B0004020202020204" pitchFamily="34" charset="0"/>
              </a:rPr>
              <a:t>rebalanceCache</a:t>
            </a:r>
            <a:r>
              <a:rPr lang="en-US" dirty="0">
                <a:latin typeface="Aptos Light" panose="020B0004020202020204" pitchFamily="34" charset="0"/>
              </a:rPr>
              <a:t>() moves files to their optimal owners under the restored ring</a:t>
            </a:r>
            <a:endParaRPr dirty="0">
              <a:latin typeface="Aptos Light"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E1392-EAA9-BA4F-41B2-074EB98CE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6FA17-882C-9D58-B2FA-7B63FE22C084}"/>
              </a:ext>
            </a:extLst>
          </p:cNvPr>
          <p:cNvSpPr>
            <a:spLocks noGrp="1"/>
          </p:cNvSpPr>
          <p:nvPr>
            <p:ph type="title"/>
          </p:nvPr>
        </p:nvSpPr>
        <p:spPr/>
        <p:txBody>
          <a:bodyPr>
            <a:normAutofit fontScale="90000"/>
          </a:bodyPr>
          <a:lstStyle/>
          <a:p>
            <a:r>
              <a:rPr lang="en-US" dirty="0"/>
              <a:t>Methodology: Implementation and Testing Strategy</a:t>
            </a:r>
            <a:endParaRPr dirty="0"/>
          </a:p>
        </p:txBody>
      </p:sp>
      <p:sp>
        <p:nvSpPr>
          <p:cNvPr id="3" name="Content Placeholder 2">
            <a:extLst>
              <a:ext uri="{FF2B5EF4-FFF2-40B4-BE49-F238E27FC236}">
                <a16:creationId xmlns:a16="http://schemas.microsoft.com/office/drawing/2014/main" id="{68ECAF4D-F9B4-96F7-81F6-BC1558D4E1CB}"/>
              </a:ext>
            </a:extLst>
          </p:cNvPr>
          <p:cNvSpPr>
            <a:spLocks noGrp="1"/>
          </p:cNvSpPr>
          <p:nvPr>
            <p:ph idx="1"/>
          </p:nvPr>
        </p:nvSpPr>
        <p:spPr>
          <a:xfrm>
            <a:off x="457200" y="1560513"/>
            <a:ext cx="8229600" cy="4525963"/>
          </a:xfrm>
        </p:spPr>
        <p:txBody>
          <a:bodyPr>
            <a:normAutofit fontScale="85000" lnSpcReduction="20000"/>
          </a:bodyPr>
          <a:lstStyle/>
          <a:p>
            <a:r>
              <a:rPr lang="en-US" dirty="0">
                <a:latin typeface="Aptos Light" panose="020B0004020202020204" pitchFamily="34" charset="0"/>
              </a:rPr>
              <a:t>Implemented fault-tolerant cache layer in C++ based on HVAC inspired hash-ring design</a:t>
            </a:r>
          </a:p>
          <a:p>
            <a:r>
              <a:rPr lang="en-US" dirty="0">
                <a:latin typeface="Aptos Light" panose="020B0004020202020204" pitchFamily="34" charset="0"/>
              </a:rPr>
              <a:t>Simulated PFS and node-local NVMe cache behavior with 204 synthetic files</a:t>
            </a:r>
          </a:p>
          <a:p>
            <a:r>
              <a:rPr lang="en-US" dirty="0">
                <a:latin typeface="Aptos Light" panose="020B0004020202020204" pitchFamily="34" charset="0"/>
              </a:rPr>
              <a:t>Modeled node failure, TTL eviction, and recaching with load rebalancing</a:t>
            </a:r>
          </a:p>
          <a:p>
            <a:r>
              <a:rPr lang="en-US" dirty="0">
                <a:latin typeface="Aptos Light" panose="020B0004020202020204" pitchFamily="34" charset="0"/>
              </a:rPr>
              <a:t>Two fallback modes:</a:t>
            </a:r>
          </a:p>
          <a:p>
            <a:pPr lvl="1"/>
            <a:r>
              <a:rPr lang="en-US" dirty="0">
                <a:latin typeface="Aptos Light" panose="020B0004020202020204" pitchFamily="34" charset="0"/>
              </a:rPr>
              <a:t>NVMe recache + rebalance</a:t>
            </a:r>
          </a:p>
          <a:p>
            <a:pPr lvl="1"/>
            <a:r>
              <a:rPr lang="en-US" dirty="0">
                <a:latin typeface="Aptos Light" panose="020B0004020202020204" pitchFamily="34" charset="0"/>
              </a:rPr>
              <a:t>PFS fallback (read directly from source)</a:t>
            </a:r>
          </a:p>
          <a:p>
            <a:r>
              <a:rPr lang="en-US" dirty="0">
                <a:latin typeface="Aptos Light" panose="020B0004020202020204" pitchFamily="34" charset="0"/>
              </a:rPr>
              <a:t>Logged metrics: time (</a:t>
            </a:r>
            <a:r>
              <a:rPr lang="en-US" dirty="0" err="1">
                <a:latin typeface="Aptos Light" panose="020B0004020202020204" pitchFamily="34" charset="0"/>
              </a:rPr>
              <a:t>ms</a:t>
            </a:r>
            <a:r>
              <a:rPr lang="en-US" dirty="0">
                <a:latin typeface="Aptos Light" panose="020B0004020202020204" pitchFamily="34" charset="0"/>
              </a:rPr>
              <a:t>), file movements, node distribution, speedup</a:t>
            </a:r>
          </a:p>
        </p:txBody>
      </p:sp>
    </p:spTree>
    <p:extLst>
      <p:ext uri="{BB962C8B-B14F-4D97-AF65-F5344CB8AC3E}">
        <p14:creationId xmlns:p14="http://schemas.microsoft.com/office/powerpoint/2010/main" val="376840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BF4ED-B538-37C7-B38C-21DC0D413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9D772-A2F0-2CAF-EB3E-B8D88AA9C33A}"/>
              </a:ext>
            </a:extLst>
          </p:cNvPr>
          <p:cNvSpPr>
            <a:spLocks noGrp="1"/>
          </p:cNvSpPr>
          <p:nvPr>
            <p:ph type="title"/>
          </p:nvPr>
        </p:nvSpPr>
        <p:spPr/>
        <p:txBody>
          <a:bodyPr>
            <a:normAutofit/>
          </a:bodyPr>
          <a:lstStyle/>
          <a:p>
            <a:r>
              <a:rPr lang="en-US" dirty="0"/>
              <a:t>Experiment Setup</a:t>
            </a:r>
            <a:endParaRPr dirty="0"/>
          </a:p>
        </p:txBody>
      </p:sp>
      <p:sp>
        <p:nvSpPr>
          <p:cNvPr id="3" name="Content Placeholder 2">
            <a:extLst>
              <a:ext uri="{FF2B5EF4-FFF2-40B4-BE49-F238E27FC236}">
                <a16:creationId xmlns:a16="http://schemas.microsoft.com/office/drawing/2014/main" id="{70E10857-8A21-FA88-DC89-230879D0C3E0}"/>
              </a:ext>
            </a:extLst>
          </p:cNvPr>
          <p:cNvSpPr>
            <a:spLocks noGrp="1"/>
          </p:cNvSpPr>
          <p:nvPr>
            <p:ph idx="1"/>
          </p:nvPr>
        </p:nvSpPr>
        <p:spPr>
          <a:xfrm>
            <a:off x="457200" y="1560513"/>
            <a:ext cx="8229600" cy="4525963"/>
          </a:xfrm>
        </p:spPr>
        <p:txBody>
          <a:bodyPr>
            <a:normAutofit lnSpcReduction="10000"/>
          </a:bodyPr>
          <a:lstStyle/>
          <a:p>
            <a:r>
              <a:rPr lang="en-US" dirty="0">
                <a:latin typeface="Aptos Light" panose="020B0004020202020204" pitchFamily="34" charset="0"/>
              </a:rPr>
              <a:t>3 cache nodes: </a:t>
            </a:r>
            <a:r>
              <a:rPr lang="en-US" dirty="0" err="1">
                <a:latin typeface="Aptos Light" panose="020B0004020202020204" pitchFamily="34" charset="0"/>
              </a:rPr>
              <a:t>NodeA</a:t>
            </a:r>
            <a:r>
              <a:rPr lang="en-US" dirty="0">
                <a:latin typeface="Aptos Light" panose="020B0004020202020204" pitchFamily="34" charset="0"/>
              </a:rPr>
              <a:t>, </a:t>
            </a:r>
            <a:r>
              <a:rPr lang="en-US" dirty="0" err="1">
                <a:latin typeface="Aptos Light" panose="020B0004020202020204" pitchFamily="34" charset="0"/>
              </a:rPr>
              <a:t>NodeB</a:t>
            </a:r>
            <a:r>
              <a:rPr lang="en-US" dirty="0">
                <a:latin typeface="Aptos Light" panose="020B0004020202020204" pitchFamily="34" charset="0"/>
              </a:rPr>
              <a:t>, </a:t>
            </a:r>
            <a:r>
              <a:rPr lang="en-US" dirty="0" err="1">
                <a:latin typeface="Aptos Light" panose="020B0004020202020204" pitchFamily="34" charset="0"/>
              </a:rPr>
              <a:t>NodeC</a:t>
            </a:r>
            <a:endParaRPr lang="en-US" dirty="0">
              <a:latin typeface="Aptos Light" panose="020B0004020202020204" pitchFamily="34" charset="0"/>
            </a:endParaRPr>
          </a:p>
          <a:p>
            <a:r>
              <a:rPr lang="en-US" dirty="0">
                <a:latin typeface="Aptos Light" panose="020B0004020202020204" pitchFamily="34" charset="0"/>
              </a:rPr>
              <a:t>204 files generated in simulated PFS directory</a:t>
            </a:r>
          </a:p>
          <a:p>
            <a:r>
              <a:rPr lang="en-US" dirty="0">
                <a:latin typeface="Aptos Light" panose="020B0004020202020204" pitchFamily="34" charset="0"/>
              </a:rPr>
              <a:t>TTL (Time-To-Live) for eviction set between 0–10s</a:t>
            </a:r>
          </a:p>
          <a:p>
            <a:r>
              <a:rPr lang="en-US" dirty="0">
                <a:latin typeface="Aptos Light" panose="020B0004020202020204" pitchFamily="34" charset="0"/>
              </a:rPr>
              <a:t>Repeated trials with different failed nodes: </a:t>
            </a:r>
            <a:r>
              <a:rPr lang="en-US" dirty="0" err="1">
                <a:latin typeface="Aptos Light" panose="020B0004020202020204" pitchFamily="34" charset="0"/>
              </a:rPr>
              <a:t>NodeA</a:t>
            </a:r>
            <a:r>
              <a:rPr lang="en-US" dirty="0">
                <a:latin typeface="Aptos Light" panose="020B0004020202020204" pitchFamily="34" charset="0"/>
              </a:rPr>
              <a:t>, </a:t>
            </a:r>
            <a:r>
              <a:rPr lang="en-US" dirty="0" err="1">
                <a:latin typeface="Aptos Light" panose="020B0004020202020204" pitchFamily="34" charset="0"/>
              </a:rPr>
              <a:t>NodeB</a:t>
            </a:r>
            <a:r>
              <a:rPr lang="en-US" dirty="0">
                <a:latin typeface="Aptos Light" panose="020B0004020202020204" pitchFamily="34" charset="0"/>
              </a:rPr>
              <a:t>, </a:t>
            </a:r>
            <a:r>
              <a:rPr lang="en-US" dirty="0" err="1">
                <a:latin typeface="Aptos Light" panose="020B0004020202020204" pitchFamily="34" charset="0"/>
              </a:rPr>
              <a:t>NodeC</a:t>
            </a:r>
            <a:endParaRPr lang="en-US" dirty="0">
              <a:latin typeface="Aptos Light" panose="020B0004020202020204" pitchFamily="34" charset="0"/>
            </a:endParaRPr>
          </a:p>
          <a:p>
            <a:r>
              <a:rPr lang="en-US" dirty="0">
                <a:latin typeface="Aptos Light" panose="020B0004020202020204" pitchFamily="34" charset="0"/>
              </a:rPr>
              <a:t>Results logged to CSV for analysis and visualization</a:t>
            </a:r>
          </a:p>
        </p:txBody>
      </p:sp>
    </p:spTree>
    <p:extLst>
      <p:ext uri="{BB962C8B-B14F-4D97-AF65-F5344CB8AC3E}">
        <p14:creationId xmlns:p14="http://schemas.microsoft.com/office/powerpoint/2010/main" val="218016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Results</a:t>
            </a:r>
            <a:r>
              <a:rPr lang="en-US" dirty="0">
                <a:solidFill>
                  <a:srgbClr val="FF0000"/>
                </a:solidFill>
              </a:rPr>
              <a:t> I – Training Time</a:t>
            </a:r>
            <a:endParaRPr dirty="0">
              <a:solidFill>
                <a:srgbClr val="FF0000"/>
              </a:solidFill>
            </a:endParaRPr>
          </a:p>
        </p:txBody>
      </p:sp>
      <p:sp>
        <p:nvSpPr>
          <p:cNvPr id="3" name="Content Placeholder 2"/>
          <p:cNvSpPr>
            <a:spLocks noGrp="1"/>
          </p:cNvSpPr>
          <p:nvPr>
            <p:ph idx="1"/>
          </p:nvPr>
        </p:nvSpPr>
        <p:spPr/>
        <p:txBody>
          <a:bodyPr/>
          <a:lstStyle/>
          <a:p>
            <a:r>
              <a:rPr lang="en-US" dirty="0"/>
              <a:t>Paper: </a:t>
            </a:r>
            <a:r>
              <a:rPr lang="en-US" dirty="0">
                <a:latin typeface="Aptos Light" panose="020B0004020202020204" pitchFamily="34" charset="0"/>
              </a:rPr>
              <a:t>On 1024 nodes, fault-tolerant NVMe recaching (FT w/NVMe) cuts runtime by 24.9% vs PFS redirection (FT w/PFS)</a:t>
            </a:r>
          </a:p>
          <a:p>
            <a:r>
              <a:rPr lang="en-US" dirty="0"/>
              <a:t>Simulation: </a:t>
            </a:r>
            <a:r>
              <a:rPr lang="en-US" dirty="0">
                <a:latin typeface="Aptos Light" panose="020B0004020202020204" pitchFamily="34" charset="0"/>
              </a:rPr>
              <a:t>Demo run show similar speedup: FT w/NVMe ~25% faster than FT w/PFS under node failure</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DCA6C-015E-9B66-3EEA-13EDCE4CE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39DE4D-E041-131F-04A5-AF0583C43E4F}"/>
              </a:ext>
            </a:extLst>
          </p:cNvPr>
          <p:cNvSpPr>
            <a:spLocks noGrp="1"/>
          </p:cNvSpPr>
          <p:nvPr>
            <p:ph type="title"/>
          </p:nvPr>
        </p:nvSpPr>
        <p:spPr/>
        <p:txBody>
          <a:bodyPr/>
          <a:lstStyle/>
          <a:p>
            <a:r>
              <a:rPr dirty="0">
                <a:solidFill>
                  <a:srgbClr val="FF0000"/>
                </a:solidFill>
              </a:rPr>
              <a:t>Results</a:t>
            </a:r>
            <a:r>
              <a:rPr lang="en-US" dirty="0">
                <a:solidFill>
                  <a:srgbClr val="FF0000"/>
                </a:solidFill>
              </a:rPr>
              <a:t> I – Training Time</a:t>
            </a:r>
            <a:endParaRPr dirty="0">
              <a:solidFill>
                <a:srgbClr val="FF0000"/>
              </a:solidFill>
            </a:endParaRPr>
          </a:p>
        </p:txBody>
      </p:sp>
      <p:graphicFrame>
        <p:nvGraphicFramePr>
          <p:cNvPr id="4" name="Content Placeholder 3">
            <a:extLst>
              <a:ext uri="{FF2B5EF4-FFF2-40B4-BE49-F238E27FC236}">
                <a16:creationId xmlns:a16="http://schemas.microsoft.com/office/drawing/2014/main" id="{E0A0C72E-41BA-A9D7-37BA-38F7C3DBC04E}"/>
              </a:ext>
            </a:extLst>
          </p:cNvPr>
          <p:cNvGraphicFramePr>
            <a:graphicFrameLocks noGrp="1"/>
          </p:cNvGraphicFramePr>
          <p:nvPr>
            <p:ph idx="1"/>
            <p:extLst>
              <p:ext uri="{D42A27DB-BD31-4B8C-83A1-F6EECF244321}">
                <p14:modId xmlns:p14="http://schemas.microsoft.com/office/powerpoint/2010/main" val="1335772583"/>
              </p:ext>
            </p:extLst>
          </p:nvPr>
        </p:nvGraphicFramePr>
        <p:xfrm>
          <a:off x="385762" y="1420813"/>
          <a:ext cx="8372475" cy="4543425"/>
        </p:xfrm>
        <a:graphic>
          <a:graphicData uri="http://schemas.openxmlformats.org/drawingml/2006/table">
            <a:tbl>
              <a:tblPr firstRow="1" bandRow="1">
                <a:tableStyleId>{5940675A-B579-460E-94D1-54222C63F5DA}</a:tableStyleId>
              </a:tblPr>
              <a:tblGrid>
                <a:gridCol w="2790825">
                  <a:extLst>
                    <a:ext uri="{9D8B030D-6E8A-4147-A177-3AD203B41FA5}">
                      <a16:colId xmlns:a16="http://schemas.microsoft.com/office/drawing/2014/main" val="2768584047"/>
                    </a:ext>
                  </a:extLst>
                </a:gridCol>
                <a:gridCol w="2790825">
                  <a:extLst>
                    <a:ext uri="{9D8B030D-6E8A-4147-A177-3AD203B41FA5}">
                      <a16:colId xmlns:a16="http://schemas.microsoft.com/office/drawing/2014/main" val="3761403922"/>
                    </a:ext>
                  </a:extLst>
                </a:gridCol>
                <a:gridCol w="2790825">
                  <a:extLst>
                    <a:ext uri="{9D8B030D-6E8A-4147-A177-3AD203B41FA5}">
                      <a16:colId xmlns:a16="http://schemas.microsoft.com/office/drawing/2014/main" val="2728878555"/>
                    </a:ext>
                  </a:extLst>
                </a:gridCol>
              </a:tblGrid>
              <a:tr h="555561">
                <a:tc>
                  <a:txBody>
                    <a:bodyPr/>
                    <a:lstStyle/>
                    <a:p>
                      <a:pPr algn="ctr"/>
                      <a:r>
                        <a:rPr lang="en-US" b="1" i="0" dirty="0">
                          <a:latin typeface="Aptos SemiBold" panose="020B0004020202020204" pitchFamily="34" charset="0"/>
                        </a:rPr>
                        <a:t>Metric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dirty="0">
                          <a:latin typeface="Aptos SemiBold" panose="020B0004020202020204" pitchFamily="34" charset="0"/>
                        </a:rPr>
                        <a:t>Paper (FT-Cache)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dirty="0">
                          <a:latin typeface="Aptos SemiBold" panose="020B0004020202020204" pitchFamily="34" charset="0"/>
                        </a:rPr>
                        <a:t>Project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3747341"/>
                  </a:ext>
                </a:extLst>
              </a:tr>
              <a:tr h="958914">
                <a:tc>
                  <a:txBody>
                    <a:bodyPr/>
                    <a:lstStyle/>
                    <a:p>
                      <a:pPr algn="ctr"/>
                      <a:r>
                        <a:rPr lang="en-US" b="1" i="0" dirty="0">
                          <a:latin typeface="Aptos SemiBold" panose="020B0004020202020204" pitchFamily="34" charset="0"/>
                        </a:rPr>
                        <a:t>Amortized Speedup (avg)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76% - 93% across 15 trials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4350151"/>
                  </a:ext>
                </a:extLst>
              </a:tr>
              <a:tr h="555561">
                <a:tc>
                  <a:txBody>
                    <a:bodyPr/>
                    <a:lstStyle/>
                    <a:p>
                      <a:pPr algn="ctr"/>
                      <a:r>
                        <a:rPr lang="en-US" b="1" i="0" dirty="0">
                          <a:latin typeface="Aptos SemiBold" panose="020B0004020202020204" pitchFamily="34" charset="0"/>
                        </a:rPr>
                        <a:t>Node Load Distribution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 Balanced with 3 nodes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A = 97; B = 104; C = 107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6619514"/>
                  </a:ext>
                </a:extLst>
              </a:tr>
              <a:tr h="958914">
                <a:tc>
                  <a:txBody>
                    <a:bodyPr/>
                    <a:lstStyle/>
                    <a:p>
                      <a:pPr algn="ctr"/>
                      <a:r>
                        <a:rPr lang="en-US" b="1" i="0" dirty="0">
                          <a:latin typeface="Aptos SemiBold" panose="020B0004020202020204" pitchFamily="34" charset="0"/>
                        </a:rPr>
                        <a:t>Fault Handling Modes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NVMe Recache, PFS Fallback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Implemented both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1912767"/>
                  </a:ext>
                </a:extLst>
              </a:tr>
              <a:tr h="958914">
                <a:tc>
                  <a:txBody>
                    <a:bodyPr/>
                    <a:lstStyle/>
                    <a:p>
                      <a:pPr algn="ctr"/>
                      <a:r>
                        <a:rPr lang="en-US" b="1" i="0" dirty="0">
                          <a:latin typeface="Aptos SemiBold" panose="020B0004020202020204" pitchFamily="34" charset="0"/>
                        </a:rPr>
                        <a:t>Rebalance Movement Count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Varies per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65 – 135 file moved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7660513"/>
                  </a:ext>
                </a:extLst>
              </a:tr>
              <a:tr h="555561">
                <a:tc>
                  <a:txBody>
                    <a:bodyPr/>
                    <a:lstStyle/>
                    <a:p>
                      <a:pPr algn="ctr"/>
                      <a:r>
                        <a:rPr lang="en-US" b="1" i="0" dirty="0">
                          <a:latin typeface="Aptos SemiBold" panose="020B0004020202020204" pitchFamily="34" charset="0"/>
                        </a:rPr>
                        <a:t>TTL Eviction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Mentioned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ptos" panose="020B0004020202020204" pitchFamily="34" charset="0"/>
                        </a:rPr>
                        <a:t>Fully Implemented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840982"/>
                  </a:ext>
                </a:extLst>
              </a:tr>
            </a:tbl>
          </a:graphicData>
        </a:graphic>
      </p:graphicFrame>
    </p:spTree>
    <p:extLst>
      <p:ext uri="{BB962C8B-B14F-4D97-AF65-F5344CB8AC3E}">
        <p14:creationId xmlns:p14="http://schemas.microsoft.com/office/powerpoint/2010/main" val="321377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1565</TotalTime>
  <Words>1638</Words>
  <Application>Microsoft Macintosh PowerPoint</Application>
  <PresentationFormat>On-screen Show (4:3)</PresentationFormat>
  <Paragraphs>110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Light</vt:lpstr>
      <vt:lpstr>Aptos SemiBold</vt:lpstr>
      <vt:lpstr>Arial</vt:lpstr>
      <vt:lpstr>Office Theme</vt:lpstr>
      <vt:lpstr>Fault-Tolerant Deep Learning Cache with Hash Ring for Load Balancing in HPC Systems</vt:lpstr>
      <vt:lpstr>Introduction</vt:lpstr>
      <vt:lpstr>Background &amp; Objective</vt:lpstr>
      <vt:lpstr>Methodology I</vt:lpstr>
      <vt:lpstr>Methodology II</vt:lpstr>
      <vt:lpstr>Methodology: Implementation and Testing Strategy</vt:lpstr>
      <vt:lpstr>Experiment Setup</vt:lpstr>
      <vt:lpstr>Results I – Training Time</vt:lpstr>
      <vt:lpstr>Results I – Training Time</vt:lpstr>
      <vt:lpstr>Results - Initial Recache + Rebalance Time</vt:lpstr>
      <vt:lpstr>Results – NVMe Cache vs PFS Fallback</vt:lpstr>
      <vt:lpstr>Results – Data Distribution Across Nodes</vt:lpstr>
      <vt:lpstr>Future Work</vt:lpstr>
      <vt:lpstr>Challenges &amp; Lessons Learned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Seun Adeniran</cp:lastModifiedBy>
  <cp:revision>2</cp:revision>
  <dcterms:created xsi:type="dcterms:W3CDTF">2013-01-27T09:14:16Z</dcterms:created>
  <dcterms:modified xsi:type="dcterms:W3CDTF">2025-04-22T17:50:33Z</dcterms:modified>
  <cp:category/>
</cp:coreProperties>
</file>