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74" r:id="rId4"/>
    <p:sldId id="258" r:id="rId5"/>
    <p:sldId id="273" r:id="rId6"/>
    <p:sldId id="259" r:id="rId7"/>
    <p:sldId id="260" r:id="rId8"/>
    <p:sldId id="275" r:id="rId9"/>
    <p:sldId id="266" r:id="rId10"/>
    <p:sldId id="267" r:id="rId11"/>
    <p:sldId id="268" r:id="rId12"/>
    <p:sldId id="272" r:id="rId13"/>
    <p:sldId id="262" r:id="rId14"/>
    <p:sldId id="263" r:id="rId15"/>
    <p:sldId id="276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94"/>
    <p:restoredTop sz="72541"/>
  </p:normalViewPr>
  <p:slideViewPr>
    <p:cSldViewPr snapToGrid="0" snapToObjects="1">
      <p:cViewPr varScale="1">
        <p:scale>
          <a:sx n="123" d="100"/>
          <a:sy n="123" d="100"/>
        </p:scale>
        <p:origin x="2448" y="192"/>
      </p:cViewPr>
      <p:guideLst>
        <p:guide orient="horz" pos="2160"/>
        <p:guide pos="2880"/>
      </p:guideLst>
    </p:cSldViewPr>
  </p:slideViewPr>
  <p:notesTextViewPr>
    <p:cViewPr>
      <p:scale>
        <a:sx n="170" d="100"/>
        <a:sy n="17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4FC50E-B943-5149-A910-4904989D1E32}" type="datetimeFigureOut">
              <a:rPr lang="en-US" smtClean="0"/>
              <a:t>4/23/25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9D659A-0A44-C040-A36A-DFC114CAC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491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On systems like Frontier, deep learning training jobs spend up to 70% of time on I/O. 25% of these jobs fail — and half of those are due to node outages. Solutions like HVAC cache data locally to avoid PFS load, but they lack fault tolerance. When a node fails, cached data is lost — that’s the problem this work addresses.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9D659A-0A44-C040-A36A-DFC114CAC2E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093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D0D1D4-37AA-97BF-06E5-C80981CEBF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324A471-3BB8-50D1-09F0-6DCBB8986B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AAF2AED-D7CD-F508-3272-60B2906B9F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Here’s a direct comparison between the results from the original paper and my own simulation.”</a:t>
            </a:r>
          </a:p>
          <a:p>
            <a:pPr>
              <a:buNone/>
            </a:pPr>
            <a:r>
              <a:rPr lang="en-US" dirty="0"/>
              <a:t>“On the Frontier supercomputer with 64 nodes, the paper reported that fallback to PFS added over 32% to training time, while NVMe-based recaching added just 12.5% — meaning it outperformed PFS by about 14.8%.”</a:t>
            </a:r>
          </a:p>
          <a:p>
            <a:pPr>
              <a:buNone/>
            </a:pPr>
            <a:r>
              <a:rPr lang="en-US" dirty="0"/>
              <a:t>“In my 3-node simulation, the performance difference was even more dramatic. The total NVMe access time across four epochs was about 146 milliseconds, while the PFS fallback took nearly 424 milliseconds. That’s a 60% improvement using NVMe recaching.”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1A0BB8-7EBD-B4A5-4EBC-E12F735918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9D659A-0A44-C040-A36A-DFC114CAC2E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3520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5F74B3-476F-5EB4-A6B1-368F9A8A55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958076A-78E8-4176-B706-6394A77790A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52F2A7E-8400-3D89-733C-DBA8A45334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“Here’s a visual comparison of results from the paper versus my own simulation.”</a:t>
            </a:r>
          </a:p>
          <a:p>
            <a:pPr>
              <a:buNone/>
            </a:pPr>
            <a:r>
              <a:rPr lang="en-US" dirty="0"/>
              <a:t>“On the left,. You can see how the PFS fallback leads to significantly longer recovery times after a failure — while NVMe recache consistently keeps the impact minimal, even as the system scales up to 1024 nodes.”</a:t>
            </a:r>
          </a:p>
          <a:p>
            <a:pPr>
              <a:buNone/>
            </a:pPr>
            <a:r>
              <a:rPr lang="en-US" dirty="0"/>
              <a:t>“On the right, I’ve plotted the average access times for NVMe and PFS in my 3-node setup. Across all three nodes — </a:t>
            </a:r>
            <a:r>
              <a:rPr lang="en-US" dirty="0" err="1"/>
              <a:t>NodeA</a:t>
            </a:r>
            <a:r>
              <a:rPr lang="en-US" dirty="0"/>
              <a:t>, </a:t>
            </a:r>
            <a:r>
              <a:rPr lang="en-US" dirty="0" err="1"/>
              <a:t>NodeB</a:t>
            </a:r>
            <a:r>
              <a:rPr lang="en-US" dirty="0"/>
              <a:t>, and </a:t>
            </a:r>
            <a:r>
              <a:rPr lang="en-US" dirty="0" err="1"/>
              <a:t>NodeC</a:t>
            </a:r>
            <a:r>
              <a:rPr lang="en-US" dirty="0"/>
              <a:t> — NVMe access is consistently faster than fallback to PFS.”</a:t>
            </a:r>
          </a:p>
          <a:p>
            <a:pPr>
              <a:buNone/>
            </a:pPr>
            <a:r>
              <a:rPr lang="en-US" dirty="0"/>
              <a:t>“While my times are in milliseconds and the paper’s are in minutes, the trend is exactly the same: </a:t>
            </a:r>
            <a:r>
              <a:rPr lang="en-US" b="1" dirty="0"/>
              <a:t>fault-tolerant caching with NVMe outperforms PFS fallback, both in small simulations and at supercomputing scale</a:t>
            </a:r>
            <a:r>
              <a:rPr lang="en-US" dirty="0"/>
              <a:t>.”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EC21B2-3884-42D8-276A-14B2C55905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9D659A-0A44-C040-A36A-DFC114CAC2E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5245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“In summary, this fault-tolerant design reduces PFS pressure and ensures data availability after node failures. While this is a prototype, future work includes smarter eviction, health monitoring, and persistent metadata to make the cache truly resilient.”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9D659A-0A44-C040-A36A-DFC114CAC2E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9001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Along the way, I ran into a few key challenges that shaped the final implementation.”</a:t>
            </a:r>
          </a:p>
          <a:p>
            <a:pPr>
              <a:buNone/>
            </a:pPr>
            <a:r>
              <a:rPr lang="en-US" dirty="0"/>
              <a:t>“First was metadata mapping. To support recovery and eviction, I had to ensure each cached file had an accurate owner field and timestamp. At one point, missing the owner field completely broke the eviction and recaching logic.”</a:t>
            </a:r>
          </a:p>
          <a:p>
            <a:pPr>
              <a:buNone/>
            </a:pPr>
            <a:r>
              <a:rPr lang="en-US" dirty="0"/>
              <a:t>“Second, choosing the number of virtual nodes was a balancing act. More virtual nodes gave better load balancing, but they also introduced computational overhead, especially during rebalance operations. I settled on 100 as a good middle ground.”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9D659A-0A44-C040-A36A-DFC114CAC2E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2203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F6DC78-B172-1B11-FE9A-FC367D1210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DC0AEED-8C34-F3DB-0EBD-6A8CEE716E2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1253B34-417E-E4DC-280B-EA61E2F358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A six-month Frontier log analysis showed that 25% of training jobs failed — and over 1,100 of those were from node outages. Although node failures represent 2.6% of job failures, it is costly because it erases the local cache, forcing a fallback to slower storage.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C6BA5E-75D6-ACD7-A948-EF7A291F77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9D659A-0A44-C040-A36A-DFC114CAC2E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8723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CosmoFlow which is the deep learning system trained with Frontier repeatedly reads thousands of small files, causing I/O bottlenecks. HVAC solves this with NVMe caching, but it lacks fault recovery. This work extends HVAC using a consistent hash ring to automatically recache lost data and rebalance load after failure.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9D659A-0A44-C040-A36A-DFC114CAC2E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9277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0B94BD-82BA-06D7-E305-DCF6FF36F2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33E620D-BD77-06EC-5DA5-21632449B17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B80F74A-27C1-D78B-E19F-3CBB12A3E1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Here’s how the fault-tolerant caching system compares to HVAC. On the left, node failure forces a fallback to PFS. On the right, we use a hash ring to automatically recache lost files and redistribute data to remaining nodes. This avoids unnecessary PFS access and maintains training speed.”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C90763-BCA0-3936-4238-61C1A2DE12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9D659A-0A44-C040-A36A-DFC114CAC2E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9907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To test this, I simulated a node failure right after the first epoch, same as the research — once the cache was fully populated. I used a hash ring with 100 virtual nodes per physical node, and added TTL-based eviction to remove outdated files from cache”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9D659A-0A44-C040-A36A-DFC114CAC2E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5800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Failure is simulated by removing a node and clearing its cache. The system then recaches missing files from PFS using updated ring mapping. When the node returns, we rebalance the cache to restore even distribution.</a:t>
            </a:r>
          </a:p>
          <a:p>
            <a:endParaRPr lang="en-US" dirty="0"/>
          </a:p>
          <a:p>
            <a:pPr>
              <a:buNone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9D659A-0A44-C040-A36A-DFC114CAC2E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9946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This diagram shows how our hash ring design handles a node failure and redistributes data.”</a:t>
            </a:r>
          </a:p>
          <a:p>
            <a:pPr>
              <a:buNone/>
            </a:pPr>
            <a:r>
              <a:rPr lang="en-US" dirty="0"/>
              <a:t>“On the left, we see the system before any failure. Each file is hashed into a numeric value and assigned to the closest virtual node moving clockwise on the ring. This results in a balanced, deterministic file distribution across all participating nodes.”</a:t>
            </a:r>
          </a:p>
          <a:p>
            <a:pPr>
              <a:buNone/>
            </a:pPr>
            <a:r>
              <a:rPr lang="en-US" dirty="0"/>
              <a:t>“On the right, we simulate a failure — Node E and its virtual nodes are removed from the ring. When that happens, any files that were mapped to those points — like file E in this example — are reassigned to the next closest surviving node clockwise. This reassignment happens automatically based on the hash ring.”</a:t>
            </a:r>
          </a:p>
          <a:p>
            <a:r>
              <a:rPr lang="en-US" dirty="0"/>
              <a:t>“So instead of falling back to the PFS, the system recaches lost files to other local caches — preserving speed and resilience. That’s the core of what makes this approach fault-tolerant.”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9D659A-0A44-C040-A36A-DFC114CAC2E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0596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E7079E-1CF4-28E7-BD3B-6A224D2970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0407152-5477-7583-90F6-EFDB5B87E60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0B30EC7-F1EE-6359-1AED-A6DD35BF62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“I implemented a simplified version in C++, using consistent hashing and synthetic file simulation. Recovery was tested in two modes: NVMe recache and PFS fallback. I logged metrics like runtime, file movement, and node load.”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811005-F333-C6E1-4599-A02249EFF6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9D659A-0A44-C040-A36A-DFC114CAC2E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4951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72930B-8C41-A71B-2DA1-C4DFC4BA8D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9E279E5-75DC-9AC1-E715-BCBE642EF9C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088A8EB-ABE2-A6FE-69FF-0E76540F96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“The experiment used three simulated nodes and about 300 synthetic files. After cache warm-up, one node was removed to simulate failure. The system then recached and rebalanced using the hash ring.”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36AC9D-4B74-C6BC-8F21-050205EAA8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9D659A-0A44-C040-A36A-DFC114CAC2E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544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 i="0">
                <a:latin typeface="Aptos SemiBold" panose="020B00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tx1">
                    <a:tint val="75000"/>
                  </a:schemeClr>
                </a:solidFill>
                <a:latin typeface="Aptos" panose="020B00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F304A-B86D-1645-A73C-063E2C019DBC}" type="datetime1">
              <a:rPr lang="en-US" smtClean="0"/>
              <a:t>4/23/25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A048F-DED7-1F49-BEA0-46C708D92583}" type="datetime1">
              <a:rPr lang="en-US" smtClean="0"/>
              <a:t>4/23/25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DE1D1-8509-9A4C-8A6F-5B8CA9B07C6D}" type="datetime1">
              <a:rPr lang="en-US" smtClean="0"/>
              <a:t>4/23/25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31CF-B6EF-DA40-BBDF-56574EC931CD}" type="datetime1">
              <a:rPr lang="en-US" smtClean="0"/>
              <a:t>4/23/25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51530-E24B-0447-94DD-6812C57E8DD9}" type="datetime1">
              <a:rPr lang="en-US" smtClean="0"/>
              <a:t>4/23/25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98A4C-3EB8-8947-BA9A-3FB1535BA0F9}" type="datetime1">
              <a:rPr lang="en-US" smtClean="0"/>
              <a:t>4/23/25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2E1E-3CE1-EB40-95D8-441DB8C1FAE3}" type="datetime1">
              <a:rPr lang="en-US" smtClean="0"/>
              <a:t>4/23/25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85340-5E52-AE4E-9611-4346C312DF1E}" type="datetime1">
              <a:rPr lang="en-US" smtClean="0"/>
              <a:t>4/23/25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8F96A-C8D7-B742-8559-7BAE7A2036DF}" type="datetime1">
              <a:rPr lang="en-US" smtClean="0"/>
              <a:t>4/23/25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04F2B-3800-AC49-9328-868488EBA630}" type="datetime1">
              <a:rPr lang="en-US" smtClean="0"/>
              <a:t>4/23/25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D9575-21EE-A24F-B3B4-92A9E0062486}" type="datetime1">
              <a:rPr lang="en-US" smtClean="0"/>
              <a:t>4/23/25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ptos" panose="020B0004020202020204" pitchFamily="34" charset="0"/>
              </a:defRPr>
            </a:lvl1pPr>
          </a:lstStyle>
          <a:p>
            <a:fld id="{8D01D73A-F2F4-8946-AA29-04B49422F76C}" type="datetime1">
              <a:rPr lang="en-US" smtClean="0"/>
              <a:t>4/23/25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ptos" panose="020B00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ptos" panose="020B0004020202020204" pitchFamily="34" charset="0"/>
              </a:defRPr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b="1" i="0" kern="1200">
          <a:solidFill>
            <a:schemeClr val="tx1"/>
          </a:solidFill>
          <a:latin typeface="Aptos SemiBold" panose="020B0004020202020204" pitchFamily="34" charset="0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b="0" i="0" kern="1200">
          <a:solidFill>
            <a:schemeClr val="tx1"/>
          </a:solidFill>
          <a:latin typeface="Aptos" panose="020B0004020202020204" pitchFamily="34" charset="0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b="0" i="0" kern="1200">
          <a:solidFill>
            <a:schemeClr val="tx1"/>
          </a:solidFill>
          <a:latin typeface="Aptos" panose="020B0004020202020204" pitchFamily="34" charset="0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b="0" i="0" kern="1200">
          <a:solidFill>
            <a:schemeClr val="tx1"/>
          </a:solidFill>
          <a:latin typeface="Aptos" panose="020B0004020202020204" pitchFamily="34" charset="0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chemeClr val="tx1"/>
          </a:solidFill>
          <a:latin typeface="Aptos" panose="020B0004020202020204" pitchFamily="34" charset="0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b="0" i="0" kern="1200">
          <a:solidFill>
            <a:schemeClr val="tx1"/>
          </a:solidFill>
          <a:latin typeface="Aptos" panose="020B0004020202020204" pitchFamily="34" charset="0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7463"/>
            <a:ext cx="7772400" cy="2976243"/>
          </a:xfrm>
        </p:spPr>
        <p:txBody>
          <a:bodyPr>
            <a:normAutofit/>
          </a:bodyPr>
          <a:lstStyle/>
          <a:p>
            <a:r>
              <a:rPr dirty="0"/>
              <a:t>Fault-Tolerant Deep Learning Cache with Hash Ring for Load Balancing in HPC Systems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668738"/>
            <a:ext cx="7772400" cy="1522579"/>
          </a:xfrm>
        </p:spPr>
        <p:txBody>
          <a:bodyPr>
            <a:normAutofit fontScale="47500" lnSpcReduction="20000"/>
          </a:bodyPr>
          <a:lstStyle/>
          <a:p>
            <a:r>
              <a:rPr b="1" dirty="0">
                <a:latin typeface="Aptos SemiBold" panose="020B0004020202020204" pitchFamily="34" charset="0"/>
              </a:rPr>
              <a:t>Seoyeong Lee, Awais Khan, </a:t>
            </a:r>
            <a:r>
              <a:rPr b="1" dirty="0" err="1">
                <a:latin typeface="Aptos SemiBold" panose="020B0004020202020204" pitchFamily="34" charset="0"/>
              </a:rPr>
              <a:t>Yoochan</a:t>
            </a:r>
            <a:r>
              <a:rPr b="1" dirty="0">
                <a:latin typeface="Aptos SemiBold" panose="020B0004020202020204" pitchFamily="34" charset="0"/>
              </a:rPr>
              <a:t> Kim, </a:t>
            </a:r>
            <a:r>
              <a:rPr b="1" dirty="0" err="1">
                <a:latin typeface="Aptos SemiBold" panose="020B0004020202020204" pitchFamily="34" charset="0"/>
              </a:rPr>
              <a:t>Junghwan</a:t>
            </a:r>
            <a:r>
              <a:rPr b="1" dirty="0">
                <a:latin typeface="Aptos SemiBold" panose="020B0004020202020204" pitchFamily="34" charset="0"/>
              </a:rPr>
              <a:t> Park, Soon Hwang, Jae-Kook Lee</a:t>
            </a:r>
          </a:p>
          <a:p>
            <a:r>
              <a:rPr b="1" dirty="0" err="1">
                <a:latin typeface="Aptos SemiBold" panose="020B0004020202020204" pitchFamily="34" charset="0"/>
              </a:rPr>
              <a:t>Sogang</a:t>
            </a:r>
            <a:r>
              <a:rPr b="1" dirty="0">
                <a:latin typeface="Aptos SemiBold" panose="020B0004020202020204" pitchFamily="34" charset="0"/>
              </a:rPr>
              <a:t> University, ORNL, KISTI</a:t>
            </a:r>
            <a:endParaRPr lang="en-US" b="1" dirty="0">
              <a:latin typeface="Aptos SemiBold" panose="020B0004020202020204" pitchFamily="34" charset="0"/>
            </a:endParaRPr>
          </a:p>
          <a:p>
            <a:endParaRPr i="1" dirty="0">
              <a:latin typeface="Aptos Light" panose="020B0004020202020204" pitchFamily="34" charset="0"/>
            </a:endParaRPr>
          </a:p>
          <a:p>
            <a:r>
              <a:rPr lang="en-US" i="1" dirty="0">
                <a:latin typeface="Aptos Light" panose="020B0004020202020204" pitchFamily="34" charset="0"/>
              </a:rPr>
              <a:t>Published in: SC24-W: Workshops of the International Conference for High Performance Computing, Networking, Storage and Analysis (IEEE)</a:t>
            </a:r>
            <a:endParaRPr i="1" dirty="0">
              <a:latin typeface="Aptos Light" panose="020B00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CA71FA-3A88-01E4-3DD5-2889CDA40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2282"/>
    </mc:Choice>
    <mc:Fallback>
      <p:transition spd="slow" advTm="22282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DBF4ED-B538-37C7-B38C-21DC0D413A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9D772-A2F0-2CAF-EB3E-B8D88AA9C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Experiment Setup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10857-8A21-FA88-DC89-230879D0C3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60513"/>
            <a:ext cx="82296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>
                <a:latin typeface="Aptos Light" panose="020B0004020202020204" pitchFamily="34" charset="0"/>
              </a:rPr>
              <a:t>Nodes</a:t>
            </a:r>
            <a:r>
              <a:rPr lang="en-US" dirty="0">
                <a:latin typeface="Aptos Light" panose="020B0004020202020204" pitchFamily="34" charset="0"/>
              </a:rPr>
              <a:t>: 3-node simulated environment (</a:t>
            </a:r>
            <a:r>
              <a:rPr lang="en-US" dirty="0" err="1">
                <a:latin typeface="Aptos Light" panose="020B0004020202020204" pitchFamily="34" charset="0"/>
              </a:rPr>
              <a:t>NodeA</a:t>
            </a:r>
            <a:r>
              <a:rPr lang="en-US" dirty="0">
                <a:latin typeface="Aptos Light" panose="020B0004020202020204" pitchFamily="34" charset="0"/>
              </a:rPr>
              <a:t>, </a:t>
            </a:r>
            <a:r>
              <a:rPr lang="en-US" dirty="0" err="1">
                <a:latin typeface="Aptos Light" panose="020B0004020202020204" pitchFamily="34" charset="0"/>
              </a:rPr>
              <a:t>NodeB</a:t>
            </a:r>
            <a:r>
              <a:rPr lang="en-US" dirty="0">
                <a:latin typeface="Aptos Light" panose="020B0004020202020204" pitchFamily="34" charset="0"/>
              </a:rPr>
              <a:t>, </a:t>
            </a:r>
            <a:r>
              <a:rPr lang="en-US" dirty="0" err="1">
                <a:latin typeface="Aptos Light" panose="020B0004020202020204" pitchFamily="34" charset="0"/>
              </a:rPr>
              <a:t>NodeC</a:t>
            </a:r>
            <a:r>
              <a:rPr lang="en-US" dirty="0">
                <a:latin typeface="Aptos Light" panose="020B0004020202020204" pitchFamily="34" charset="0"/>
              </a:rPr>
              <a:t>)</a:t>
            </a:r>
          </a:p>
          <a:p>
            <a:r>
              <a:rPr lang="en-US" b="1" dirty="0">
                <a:latin typeface="Aptos Light" panose="020B0004020202020204" pitchFamily="34" charset="0"/>
              </a:rPr>
              <a:t>Files</a:t>
            </a:r>
            <a:r>
              <a:rPr lang="en-US" dirty="0">
                <a:latin typeface="Aptos Light" panose="020B0004020202020204" pitchFamily="34" charset="0"/>
              </a:rPr>
              <a:t>: ~300 synthetic files placed in a simulated PFS (</a:t>
            </a:r>
            <a:r>
              <a:rPr lang="en-US" dirty="0" err="1">
                <a:latin typeface="Aptos Light" panose="020B0004020202020204" pitchFamily="34" charset="0"/>
              </a:rPr>
              <a:t>PFS_Source</a:t>
            </a:r>
            <a:r>
              <a:rPr lang="en-US" dirty="0">
                <a:latin typeface="Aptos Light" panose="020B0004020202020204" pitchFamily="34" charset="0"/>
              </a:rPr>
              <a:t>)</a:t>
            </a:r>
          </a:p>
          <a:p>
            <a:r>
              <a:rPr lang="en-US" b="1" dirty="0">
                <a:latin typeface="Aptos Light" panose="020B0004020202020204" pitchFamily="34" charset="0"/>
              </a:rPr>
              <a:t>Cache Type</a:t>
            </a:r>
            <a:r>
              <a:rPr lang="en-US" dirty="0">
                <a:latin typeface="Aptos Light" panose="020B0004020202020204" pitchFamily="34" charset="0"/>
              </a:rPr>
              <a:t>: Node-local cache using consistent hashing and 100 virtual nodes</a:t>
            </a:r>
          </a:p>
          <a:p>
            <a:r>
              <a:rPr lang="en-US" b="1" dirty="0">
                <a:latin typeface="Aptos Light" panose="020B0004020202020204" pitchFamily="34" charset="0"/>
              </a:rPr>
              <a:t>Failure Simulation</a:t>
            </a:r>
            <a:r>
              <a:rPr lang="en-US" dirty="0">
                <a:latin typeface="Aptos Light" panose="020B0004020202020204" pitchFamily="34" charset="0"/>
              </a:rPr>
              <a:t>: One node (e.g., </a:t>
            </a:r>
            <a:r>
              <a:rPr lang="en-US" dirty="0" err="1">
                <a:latin typeface="Aptos Light" panose="020B0004020202020204" pitchFamily="34" charset="0"/>
              </a:rPr>
              <a:t>NodeC</a:t>
            </a:r>
            <a:r>
              <a:rPr lang="en-US" dirty="0">
                <a:latin typeface="Aptos Light" panose="020B0004020202020204" pitchFamily="34" charset="0"/>
              </a:rPr>
              <a:t>) is removed after cache warm-up to simulate failure</a:t>
            </a:r>
          </a:p>
          <a:p>
            <a:r>
              <a:rPr lang="en-US" b="1" dirty="0">
                <a:latin typeface="Aptos Light" panose="020B0004020202020204" pitchFamily="34" charset="0"/>
              </a:rPr>
              <a:t>Recovery</a:t>
            </a:r>
            <a:r>
              <a:rPr lang="en-US" dirty="0">
                <a:latin typeface="Aptos Light" panose="020B0004020202020204" pitchFamily="34" charset="0"/>
              </a:rPr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Aptos Light" panose="020B0004020202020204" pitchFamily="34" charset="0"/>
              </a:rPr>
              <a:t>Lost data is recached from PFS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Aptos Light" panose="020B0004020202020204" pitchFamily="34" charset="0"/>
              </a:rPr>
              <a:t>Cache is rebalanced using consistent hash 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ABF157-432A-EEB7-39BF-A5A21C038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1660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463"/>
    </mc:Choice>
    <mc:Fallback>
      <p:transition spd="slow" advTm="15463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2DCA6C-015E-9B66-3EEA-13EDCE4CE9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9DE4D-E041-131F-04A5-AF0583C43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Results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C61263E1-B842-49CC-0B29-CC9517A76B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dirty="0">
                    <a:latin typeface="Aptos Light" panose="020B0004020202020204" pitchFamily="34" charset="0"/>
                  </a:rPr>
                  <a:t>Paper (64 Nodes on Frontier):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Aptos Light" panose="020B0004020202020204" pitchFamily="34" charset="0"/>
                  </a:rPr>
                  <a:t>PFS fallback: +32.2% runtime increase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Aptos Light" panose="020B0004020202020204" pitchFamily="34" charset="0"/>
                  </a:rPr>
                  <a:t>NVMe recache: +12.5% runtime increase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Aptos Light" panose="020B0004020202020204" pitchFamily="34" charset="0"/>
                  </a:rPr>
                  <a:t>NVMe outperformed PFS: 14.8%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endParaRPr lang="en-US" dirty="0">
                  <a:latin typeface="Aptos Light" panose="020B0004020202020204" pitchFamily="34" charset="0"/>
                </a:endParaRPr>
              </a:p>
              <a:p>
                <a:r>
                  <a:rPr lang="en-US" dirty="0">
                    <a:latin typeface="Aptos Light" panose="020B0004020202020204" pitchFamily="34" charset="0"/>
                  </a:rPr>
                  <a:t>My Simulation (3 Nodes, 150 Runs):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Aptos Light" panose="020B0004020202020204" pitchFamily="34" charset="0"/>
                  </a:rPr>
                  <a:t>NVMe average access time: 146.26 </a:t>
                </a:r>
                <a:r>
                  <a:rPr lang="en-US" dirty="0" err="1">
                    <a:latin typeface="Aptos Light" panose="020B0004020202020204" pitchFamily="34" charset="0"/>
                  </a:rPr>
                  <a:t>ms</a:t>
                </a:r>
                <a:endParaRPr lang="en-US" dirty="0">
                  <a:latin typeface="Aptos Light" panose="020B0004020202020204" pitchFamily="34" charset="0"/>
                </a:endParaRP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Aptos Light" panose="020B0004020202020204" pitchFamily="34" charset="0"/>
                  </a:rPr>
                  <a:t>PFS average access time: 423.77 </a:t>
                </a:r>
                <a:r>
                  <a:rPr lang="en-US" dirty="0" err="1">
                    <a:latin typeface="Aptos Light" panose="020B0004020202020204" pitchFamily="34" charset="0"/>
                  </a:rPr>
                  <a:t>ms</a:t>
                </a:r>
                <a:endParaRPr lang="en-US" dirty="0">
                  <a:latin typeface="Aptos Light" panose="020B0004020202020204" pitchFamily="34" charset="0"/>
                </a:endParaRP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Aptos Light" panose="020B0004020202020204" pitchFamily="34" charset="0"/>
                  </a:rPr>
                  <a:t>NVMe outperformed PFS: ~60%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endParaRPr lang="en-US" dirty="0">
                  <a:latin typeface="Aptos Light" panose="020B0004020202020204" pitchFamily="34" charset="0"/>
                </a:endParaRPr>
              </a:p>
              <a:p>
                <a:pPr marL="457200" lvl="1" indent="0" algn="ctr">
                  <a:buNone/>
                </a:pPr>
                <a14:m>
                  <m:oMath xmlns:m="http://schemas.openxmlformats.org/officeDocument/2006/math"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𝑆𝑝𝑒𝑒𝑑𝑢𝑝</m:t>
                    </m:r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19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%</m:t>
                        </m:r>
                      </m:e>
                    </m:d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9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1 − </m:t>
                        </m:r>
                        <m:f>
                          <m:fPr>
                            <m:ctrlPr>
                              <a:rPr lang="en-US" sz="19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  <m:t>𝑃𝐹𝑆</m:t>
                            </m:r>
                            <m: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  <m:t>𝑇𝑖𝑚𝑒</m:t>
                            </m:r>
                          </m:num>
                          <m:den>
                            <m: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  <m:t>𝑁𝑉𝑀𝑒</m:t>
                            </m:r>
                            <m: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  <m:t>𝑇𝑖𝑚𝑒</m:t>
                            </m:r>
                          </m:den>
                        </m:f>
                      </m:e>
                    </m:d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100</m:t>
                    </m:r>
                  </m:oMath>
                </a14:m>
                <a:r>
                  <a:rPr lang="en-US" sz="1900" i="1" dirty="0"/>
                  <a:t> 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endParaRPr lang="en-US" dirty="0">
                  <a:latin typeface="Aptos Light" panose="020B0004020202020204" pitchFamily="34" charset="0"/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C61263E1-B842-49CC-0B29-CC9517A76B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89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B6552D3-5DED-86A7-C05B-A235E20C9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7719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6818"/>
    </mc:Choice>
    <mc:Fallback>
      <p:transition spd="slow" advTm="56818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1097AF-A649-1C9C-F46E-59177F6EEE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EBD8C-A4C0-7964-F05E-A7B1068C3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/>
              <a:t>Results</a:t>
            </a:r>
            <a:r>
              <a:rPr lang="en-US" dirty="0"/>
              <a:t> – NVMe Cache vs PFS Fallback</a:t>
            </a:r>
            <a:endParaRPr dirty="0"/>
          </a:p>
        </p:txBody>
      </p:sp>
      <p:pic>
        <p:nvPicPr>
          <p:cNvPr id="4" name="Content Placeholder 3" descr="A graph with green and red bars&#10;&#10;AI-generated content may be incorrect.">
            <a:extLst>
              <a:ext uri="{FF2B5EF4-FFF2-40B4-BE49-F238E27FC236}">
                <a16:creationId xmlns:a16="http://schemas.microsoft.com/office/drawing/2014/main" id="{75EF8B49-AF3F-79BD-2730-760FFB3334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811004" y="1890364"/>
            <a:ext cx="3875796" cy="307933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37E6837-C6B1-F53E-728E-325713A6A7B6}"/>
              </a:ext>
            </a:extLst>
          </p:cNvPr>
          <p:cNvSpPr txBox="1"/>
          <p:nvPr/>
        </p:nvSpPr>
        <p:spPr>
          <a:xfrm>
            <a:off x="692150" y="5440362"/>
            <a:ext cx="7759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ptos Light" panose="020B0004020202020204" pitchFamily="34" charset="0"/>
              </a:rPr>
              <a:t>NVMe caching consistently outperforms PFS in recovery latency.</a:t>
            </a:r>
          </a:p>
        </p:txBody>
      </p:sp>
      <p:pic>
        <p:nvPicPr>
          <p:cNvPr id="5" name="Picture 4" descr="A graph of a number of nodes&#10;&#10;AI-generated content may be incorrect.">
            <a:extLst>
              <a:ext uri="{FF2B5EF4-FFF2-40B4-BE49-F238E27FC236}">
                <a16:creationId xmlns:a16="http://schemas.microsoft.com/office/drawing/2014/main" id="{6F2BE985-B274-2204-130E-43443C80EC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604" y="1892423"/>
            <a:ext cx="3636393" cy="3077271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389BA2-B8E1-306A-B8BA-E7D4A939B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0226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2711"/>
    </mc:Choice>
    <mc:Fallback>
      <p:transition spd="slow" advTm="4271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latin typeface="Aptos SemiBold" panose="020B0004020202020204" pitchFamily="34" charset="0"/>
              </a:rPr>
              <a:t>Key Findings</a:t>
            </a:r>
            <a:r>
              <a:rPr lang="en-US" dirty="0"/>
              <a:t>: </a:t>
            </a:r>
            <a:r>
              <a:rPr lang="en-US" dirty="0">
                <a:latin typeface="Aptos Light" panose="020B0004020202020204" pitchFamily="34" charset="0"/>
              </a:rPr>
              <a:t>Fault-tolerant recache cuts redundant PFS accesses and ensures data availability.</a:t>
            </a:r>
          </a:p>
          <a:p>
            <a:r>
              <a:rPr lang="en-US" b="1" dirty="0">
                <a:latin typeface="Aptos SemiBold" panose="020B0004020202020204" pitchFamily="34" charset="0"/>
              </a:rPr>
              <a:t>Limitations</a:t>
            </a:r>
            <a:r>
              <a:rPr lang="en-US" dirty="0"/>
              <a:t>: </a:t>
            </a:r>
            <a:r>
              <a:rPr lang="en-US" dirty="0">
                <a:latin typeface="Aptos Light" panose="020B0004020202020204" pitchFamily="34" charset="0"/>
              </a:rPr>
              <a:t>Current demo uses simulated failures and a single TTL policy; performance on real HPC untested.</a:t>
            </a:r>
          </a:p>
          <a:p>
            <a:r>
              <a:rPr lang="en-US" b="1" dirty="0">
                <a:latin typeface="Aptos SemiBold" panose="020B0004020202020204" pitchFamily="34" charset="0"/>
              </a:rPr>
              <a:t>Future Extensions</a:t>
            </a:r>
            <a:r>
              <a:rPr lang="en-US" dirty="0"/>
              <a:t>:</a:t>
            </a:r>
          </a:p>
          <a:p>
            <a:pPr lvl="1"/>
            <a:r>
              <a:rPr lang="en-US" dirty="0">
                <a:latin typeface="Aptos Light" panose="020B0004020202020204" pitchFamily="34" charset="0"/>
              </a:rPr>
              <a:t>Size-based eviction (LRU or max-cache-size)</a:t>
            </a:r>
          </a:p>
          <a:p>
            <a:pPr lvl="1"/>
            <a:r>
              <a:rPr lang="en-US" dirty="0">
                <a:latin typeface="Aptos Light" panose="020B0004020202020204" pitchFamily="34" charset="0"/>
              </a:rPr>
              <a:t>Integration with real node-health monitoring for auto-detection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487DC0-46C2-B0C9-8CAA-E6B53B3A3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04"/>
    </mc:Choice>
    <mc:Fallback>
      <p:transition spd="slow" advTm="404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Challenges &amp; Lessons Learned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Aptos SemiBold" panose="020B0004020202020204" pitchFamily="34" charset="0"/>
              </a:rPr>
              <a:t>Metadata Mapping</a:t>
            </a:r>
            <a:r>
              <a:rPr lang="en-US" dirty="0"/>
              <a:t>: </a:t>
            </a:r>
            <a:r>
              <a:rPr lang="en-US" dirty="0">
                <a:latin typeface="Aptos Light" panose="020B0004020202020204" pitchFamily="34" charset="0"/>
              </a:rPr>
              <a:t>Ensuring accurate owner and timestamp storage for each file.</a:t>
            </a:r>
          </a:p>
          <a:p>
            <a:endParaRPr lang="en-US" dirty="0">
              <a:latin typeface="Aptos Light" panose="020B0004020202020204" pitchFamily="34" charset="0"/>
            </a:endParaRPr>
          </a:p>
          <a:p>
            <a:r>
              <a:rPr lang="en-US" b="1" dirty="0">
                <a:latin typeface="Aptos SemiBold" panose="020B0004020202020204" pitchFamily="34" charset="0"/>
              </a:rPr>
              <a:t>Load Balancing Trade-offs</a:t>
            </a:r>
            <a:r>
              <a:rPr lang="en-US" dirty="0"/>
              <a:t>: </a:t>
            </a:r>
            <a:r>
              <a:rPr lang="en-US" dirty="0">
                <a:latin typeface="Aptos Light" panose="020B0004020202020204" pitchFamily="34" charset="0"/>
              </a:rPr>
              <a:t>Choosing virtual node count—more </a:t>
            </a:r>
            <a:r>
              <a:rPr lang="en-US" dirty="0" err="1">
                <a:latin typeface="Aptos Light" panose="020B0004020202020204" pitchFamily="34" charset="0"/>
              </a:rPr>
              <a:t>vnodes</a:t>
            </a:r>
            <a:r>
              <a:rPr lang="en-US" dirty="0">
                <a:latin typeface="Aptos Light" panose="020B0004020202020204" pitchFamily="34" charset="0"/>
              </a:rPr>
              <a:t> improves evenness but increases overhead.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D4CC06-43C3-F9E7-64C8-E2B76795B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517"/>
    </mc:Choice>
    <mc:Fallback>
      <p:transition spd="slow" advTm="2517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F2685-BDB8-916E-9203-43B8EE1CDD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70164"/>
            <a:ext cx="8229600" cy="5855999"/>
          </a:xfrm>
        </p:spPr>
        <p:txBody>
          <a:bodyPr anchor="ctr"/>
          <a:lstStyle/>
          <a:p>
            <a:pPr algn="ctr">
              <a:buNone/>
            </a:pPr>
            <a:r>
              <a:rPr lang="en-US" dirty="0">
                <a:latin typeface="Aptos Light" panose="020B0004020202020204" pitchFamily="34" charset="0"/>
              </a:rPr>
              <a:t>Questions?</a:t>
            </a:r>
          </a:p>
          <a:p>
            <a:pPr marL="0" indent="0" algn="ctr">
              <a:buNone/>
            </a:pPr>
            <a:r>
              <a:rPr lang="en-US" dirty="0">
                <a:latin typeface="Aptos Light" panose="020B0004020202020204" pitchFamily="34" charset="0"/>
              </a:rPr>
              <a:t>Thank you for listening!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6CF6E7-E168-E318-5A0C-CB9363D0C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7818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53"/>
    </mc:Choice>
    <mc:Fallback>
      <p:transition spd="slow" advTm="2053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828809"/>
          </a:xfrm>
        </p:spPr>
        <p:txBody>
          <a:bodyPr>
            <a:normAutofit fontScale="85000" lnSpcReduction="10000"/>
          </a:bodyPr>
          <a:lstStyle/>
          <a:p>
            <a:r>
              <a:rPr dirty="0"/>
              <a:t>Motivation: </a:t>
            </a:r>
            <a:r>
              <a:rPr dirty="0">
                <a:latin typeface="Aptos Light" panose="020B0004020202020204" pitchFamily="34" charset="0"/>
              </a:rPr>
              <a:t>D</a:t>
            </a:r>
            <a:r>
              <a:rPr lang="en-US" dirty="0">
                <a:latin typeface="Aptos Light" panose="020B0004020202020204" pitchFamily="34" charset="0"/>
              </a:rPr>
              <a:t>eep </a:t>
            </a:r>
            <a:r>
              <a:rPr dirty="0">
                <a:latin typeface="Aptos Light" panose="020B0004020202020204" pitchFamily="34" charset="0"/>
              </a:rPr>
              <a:t>L</a:t>
            </a:r>
            <a:r>
              <a:rPr lang="en-US" dirty="0">
                <a:latin typeface="Aptos Light" panose="020B0004020202020204" pitchFamily="34" charset="0"/>
              </a:rPr>
              <a:t>earning(DL)</a:t>
            </a:r>
            <a:r>
              <a:rPr dirty="0">
                <a:latin typeface="Aptos Light" panose="020B0004020202020204" pitchFamily="34" charset="0"/>
              </a:rPr>
              <a:t> training on H</a:t>
            </a:r>
            <a:r>
              <a:rPr lang="en-US" dirty="0">
                <a:latin typeface="Aptos Light" panose="020B0004020202020204" pitchFamily="34" charset="0"/>
              </a:rPr>
              <a:t>igh Performance Computing(HPC) systems</a:t>
            </a:r>
            <a:r>
              <a:rPr dirty="0">
                <a:latin typeface="Aptos Light" panose="020B0004020202020204" pitchFamily="34" charset="0"/>
              </a:rPr>
              <a:t> </a:t>
            </a:r>
            <a:r>
              <a:rPr lang="en-US" dirty="0">
                <a:latin typeface="Aptos Light" panose="020B0004020202020204" pitchFamily="34" charset="0"/>
              </a:rPr>
              <a:t>spends 60% - 70% of training time on</a:t>
            </a:r>
            <a:r>
              <a:rPr dirty="0">
                <a:latin typeface="Aptos Light" panose="020B0004020202020204" pitchFamily="34" charset="0"/>
              </a:rPr>
              <a:t> I/O </a:t>
            </a:r>
            <a:r>
              <a:rPr lang="en-US" dirty="0">
                <a:latin typeface="Aptos Light" panose="020B0004020202020204" pitchFamily="34" charset="0"/>
              </a:rPr>
              <a:t>due to Parallel File System(PFS) bottlenecks.</a:t>
            </a:r>
          </a:p>
          <a:p>
            <a:endParaRPr lang="en-US" dirty="0">
              <a:latin typeface="Aptos Light" panose="020B0004020202020204" pitchFamily="34" charset="0"/>
            </a:endParaRPr>
          </a:p>
          <a:p>
            <a:r>
              <a:rPr lang="en-US" dirty="0"/>
              <a:t>Node Failure Risk: </a:t>
            </a:r>
            <a:r>
              <a:rPr lang="en-US" dirty="0">
                <a:latin typeface="Aptos Light" panose="020B0004020202020204" pitchFamily="34" charset="0"/>
              </a:rPr>
              <a:t>25% of jobs fail, half from node failures, causing loss of data.</a:t>
            </a:r>
          </a:p>
          <a:p>
            <a:endParaRPr lang="en-US" dirty="0">
              <a:latin typeface="Aptos Light" panose="020B0004020202020204" pitchFamily="34" charset="0"/>
            </a:endParaRPr>
          </a:p>
          <a:p>
            <a:r>
              <a:rPr dirty="0"/>
              <a:t>Problem Statement:</a:t>
            </a:r>
            <a:r>
              <a:rPr lang="en-US" dirty="0"/>
              <a:t> Existing </a:t>
            </a:r>
            <a:r>
              <a:rPr lang="en-US" dirty="0">
                <a:latin typeface="Aptos Light" panose="020B0004020202020204" pitchFamily="34" charset="0"/>
              </a:rPr>
              <a:t>High Velocity AI Cache(HVAC) lacks fault tolerance – loss of cache on node failure degrades performance and reliability.</a:t>
            </a:r>
            <a:endParaRPr dirty="0">
              <a:latin typeface="Aptos Light" panose="020B00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0E2EFD-12F4-FB1C-2733-3416B4B50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9850"/>
    </mc:Choice>
    <mc:Fallback>
      <p:transition spd="slow" advTm="4985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423923-ABA7-1029-F9FE-4E9E19C314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10509-6172-3847-EB40-3544FDCF1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dirty="0"/>
          </a:p>
        </p:txBody>
      </p:sp>
      <p:pic>
        <p:nvPicPr>
          <p:cNvPr id="5" name="Content Placeholder 4" descr="A table with numbers and a few percentages&#10;&#10;AI-generated content may be incorrect.">
            <a:extLst>
              <a:ext uri="{FF2B5EF4-FFF2-40B4-BE49-F238E27FC236}">
                <a16:creationId xmlns:a16="http://schemas.microsoft.com/office/drawing/2014/main" id="{9BDF0B23-F407-CDCF-A6A4-761DAF3F0A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49300" y="1915319"/>
            <a:ext cx="7645400" cy="3530600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977E9A-95ED-B08F-4B3B-DC9D7C2E3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2636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5446"/>
    </mc:Choice>
    <mc:Fallback>
      <p:transition spd="slow" advTm="35446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Background &amp;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>
            <a:normAutofit fontScale="40000" lnSpcReduction="20000"/>
          </a:bodyPr>
          <a:lstStyle/>
          <a:p>
            <a:r>
              <a:rPr lang="en-US" sz="5700" dirty="0"/>
              <a:t>Scientific Challenge</a:t>
            </a:r>
            <a:r>
              <a:rPr sz="5700" dirty="0"/>
              <a:t>:</a:t>
            </a:r>
            <a:r>
              <a:rPr lang="en-US" sz="5700" dirty="0"/>
              <a:t> </a:t>
            </a:r>
            <a:r>
              <a:rPr lang="en-US" sz="5700" dirty="0" err="1">
                <a:latin typeface="Aptos Light" panose="020B0004020202020204" pitchFamily="34" charset="0"/>
              </a:rPr>
              <a:t>CosmoFlow’s</a:t>
            </a:r>
            <a:r>
              <a:rPr lang="en-US" sz="5700" dirty="0">
                <a:latin typeface="Aptos Light" panose="020B0004020202020204" pitchFamily="34" charset="0"/>
              </a:rPr>
              <a:t> repetitive reads and shuffling on shared PFS cause significant metadata and data I/O bottlenecks </a:t>
            </a:r>
          </a:p>
          <a:p>
            <a:endParaRPr lang="en-US" sz="5700" dirty="0"/>
          </a:p>
          <a:p>
            <a:r>
              <a:rPr lang="en-US" sz="5700" dirty="0"/>
              <a:t>Compute Acceleration: </a:t>
            </a:r>
            <a:r>
              <a:rPr lang="en-US" sz="5700" dirty="0">
                <a:latin typeface="Aptos Light" panose="020B0004020202020204" pitchFamily="34" charset="0"/>
              </a:rPr>
              <a:t>HVAC leverages node-local Non-Volatile Memory Express(NVMe) SSDs to intercept open/read calls, reducing PFS load</a:t>
            </a:r>
          </a:p>
          <a:p>
            <a:endParaRPr lang="en-US" sz="5700" dirty="0"/>
          </a:p>
          <a:p>
            <a:r>
              <a:rPr lang="en-US" sz="5700" dirty="0"/>
              <a:t>Gap: </a:t>
            </a:r>
            <a:r>
              <a:rPr lang="en-US" sz="5700" dirty="0">
                <a:latin typeface="Aptos Light" panose="020B0004020202020204" pitchFamily="34" charset="0"/>
              </a:rPr>
              <a:t>HVAC lacks fault tolerant, a node failure results in permanent loss of cached data, forcing fallback to slower PFS</a:t>
            </a:r>
          </a:p>
          <a:p>
            <a:endParaRPr lang="en-US" sz="5700" dirty="0"/>
          </a:p>
          <a:p>
            <a:r>
              <a:rPr lang="en-US" sz="5700" dirty="0"/>
              <a:t>Objective: </a:t>
            </a:r>
            <a:r>
              <a:rPr lang="en-US" sz="5700" dirty="0">
                <a:latin typeface="Aptos Light" panose="020B0004020202020204" pitchFamily="34" charset="0"/>
              </a:rPr>
              <a:t>Extend HVAC with a consistent hash-ring for fault-tolerant recaching and load-balanced data redistribution upon node failures</a:t>
            </a:r>
          </a:p>
          <a:p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B64B2D-5A31-5F66-23F5-186FA89FD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1371"/>
    </mc:Choice>
    <mc:Fallback>
      <p:transition spd="slow" advTm="4137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6276D4-835D-9A4A-34F0-BEEE81AFE4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FC91E-67B6-D0E1-35C1-91C3BE7D7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Background &amp; Objective</a:t>
            </a:r>
          </a:p>
        </p:txBody>
      </p:sp>
      <p:pic>
        <p:nvPicPr>
          <p:cNvPr id="5" name="Content Placeholder 4" descr="A diagram of a process flow&#10;&#10;AI-generated content may be incorrect.">
            <a:extLst>
              <a:ext uri="{FF2B5EF4-FFF2-40B4-BE49-F238E27FC236}">
                <a16:creationId xmlns:a16="http://schemas.microsoft.com/office/drawing/2014/main" id="{25296621-A057-10AE-FD5A-584B5B4757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17433" y="1407247"/>
            <a:ext cx="7909134" cy="4525962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8C6F15-3FB1-3AED-059B-213A22C63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5233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8085"/>
    </mc:Choice>
    <mc:Fallback>
      <p:transition spd="slow" advTm="28085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Methodology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Data Collection: </a:t>
            </a:r>
            <a:r>
              <a:rPr lang="en-US" dirty="0">
                <a:latin typeface="Aptos Light" panose="020B0004020202020204" pitchFamily="34" charset="0"/>
              </a:rPr>
              <a:t>Simulate node failure in CosmoFlow after first epoch on Frontier, ensuring cache is populated before injecting fault</a:t>
            </a:r>
          </a:p>
          <a:p>
            <a:endParaRPr lang="en-US" dirty="0"/>
          </a:p>
          <a:p>
            <a:r>
              <a:rPr lang="en-US" dirty="0"/>
              <a:t>Consistent Hashing: </a:t>
            </a:r>
            <a:r>
              <a:rPr lang="en-US" dirty="0">
                <a:latin typeface="Aptos Light" panose="020B0004020202020204" pitchFamily="34" charset="0"/>
              </a:rPr>
              <a:t>Implement static ring with 100 virtual nodes per physical node using C++; supports </a:t>
            </a:r>
            <a:r>
              <a:rPr lang="en-US" dirty="0" err="1">
                <a:latin typeface="Aptos Light" panose="020B0004020202020204" pitchFamily="34" charset="0"/>
              </a:rPr>
              <a:t>removeNode</a:t>
            </a:r>
            <a:r>
              <a:rPr lang="en-US" dirty="0">
                <a:latin typeface="Aptos Light" panose="020B0004020202020204" pitchFamily="34" charset="0"/>
              </a:rPr>
              <a:t>(</a:t>
            </a:r>
            <a:r>
              <a:rPr lang="en-US" dirty="0" err="1">
                <a:latin typeface="Aptos Light" panose="020B0004020202020204" pitchFamily="34" charset="0"/>
              </a:rPr>
              <a:t>nodeID</a:t>
            </a:r>
            <a:r>
              <a:rPr lang="en-US" dirty="0">
                <a:latin typeface="Aptos Light" panose="020B0004020202020204" pitchFamily="34" charset="0"/>
              </a:rPr>
              <a:t>) and </a:t>
            </a:r>
            <a:r>
              <a:rPr lang="en-US" dirty="0" err="1">
                <a:latin typeface="Aptos Light" panose="020B0004020202020204" pitchFamily="34" charset="0"/>
              </a:rPr>
              <a:t>addNode</a:t>
            </a:r>
            <a:r>
              <a:rPr lang="en-US" dirty="0">
                <a:latin typeface="Aptos Light" panose="020B0004020202020204" pitchFamily="34" charset="0"/>
              </a:rPr>
              <a:t>(</a:t>
            </a:r>
            <a:r>
              <a:rPr lang="en-US" dirty="0" err="1">
                <a:latin typeface="Aptos Light" panose="020B0004020202020204" pitchFamily="34" charset="0"/>
              </a:rPr>
              <a:t>nodeID</a:t>
            </a:r>
            <a:r>
              <a:rPr lang="en-US" dirty="0">
                <a:latin typeface="Aptos Light" panose="020B0004020202020204" pitchFamily="34" charset="0"/>
              </a:rPr>
              <a:t>) APIs</a:t>
            </a:r>
          </a:p>
          <a:p>
            <a:endParaRPr lang="en-US" dirty="0"/>
          </a:p>
          <a:p>
            <a:r>
              <a:rPr lang="en-US" dirty="0"/>
              <a:t>Time-to-Live(TTL) Eviction: </a:t>
            </a:r>
            <a:r>
              <a:rPr lang="en-US" dirty="0">
                <a:latin typeface="Aptos Light" panose="020B0004020202020204" pitchFamily="34" charset="0"/>
              </a:rPr>
              <a:t>Periodically remove cache entries older than a configurable TTL to control cache size</a:t>
            </a:r>
            <a:endParaRPr dirty="0">
              <a:latin typeface="Aptos Light" panose="020B00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2CB826-234B-6D2D-964A-7392D045B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6749"/>
    </mc:Choice>
    <mc:Fallback>
      <p:transition spd="slow" advTm="26749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Inject Failure: </a:t>
            </a:r>
            <a:r>
              <a:rPr lang="en-US" dirty="0" err="1">
                <a:latin typeface="Aptos Light" panose="020B0004020202020204" pitchFamily="34" charset="0"/>
              </a:rPr>
              <a:t>removeNode</a:t>
            </a:r>
            <a:r>
              <a:rPr lang="en-US" dirty="0">
                <a:latin typeface="Aptos Light" panose="020B0004020202020204" pitchFamily="34" charset="0"/>
              </a:rPr>
              <a:t>(“</a:t>
            </a:r>
            <a:r>
              <a:rPr lang="en-US" dirty="0" err="1">
                <a:latin typeface="Aptos Light" panose="020B0004020202020204" pitchFamily="34" charset="0"/>
              </a:rPr>
              <a:t>NodeB</a:t>
            </a:r>
            <a:r>
              <a:rPr lang="en-US" dirty="0">
                <a:latin typeface="Aptos Light" panose="020B0004020202020204" pitchFamily="34" charset="0"/>
              </a:rPr>
              <a:t>”) + delete </a:t>
            </a:r>
            <a:r>
              <a:rPr lang="en-US" dirty="0" err="1">
                <a:latin typeface="Aptos Light" panose="020B0004020202020204" pitchFamily="34" charset="0"/>
              </a:rPr>
              <a:t>Local_Cache</a:t>
            </a:r>
            <a:r>
              <a:rPr lang="en-US" dirty="0">
                <a:latin typeface="Aptos Light" panose="020B0004020202020204" pitchFamily="34" charset="0"/>
              </a:rPr>
              <a:t>/Node B directory</a:t>
            </a:r>
          </a:p>
          <a:p>
            <a:endParaRPr lang="en-US" dirty="0">
              <a:latin typeface="Aptos Light" panose="020B0004020202020204" pitchFamily="34" charset="0"/>
            </a:endParaRPr>
          </a:p>
          <a:p>
            <a:r>
              <a:rPr lang="en-US" dirty="0"/>
              <a:t>Recache Lost Data: </a:t>
            </a:r>
            <a:r>
              <a:rPr lang="en-US" dirty="0" err="1">
                <a:latin typeface="Aptos Light" panose="020B0004020202020204" pitchFamily="34" charset="0"/>
              </a:rPr>
              <a:t>recacheLostFiles</a:t>
            </a:r>
            <a:r>
              <a:rPr lang="en-US" dirty="0">
                <a:latin typeface="Aptos Light" panose="020B0004020202020204" pitchFamily="34" charset="0"/>
              </a:rPr>
              <a:t>() fetches missing files from PFS and caches them via updated ring</a:t>
            </a:r>
          </a:p>
          <a:p>
            <a:endParaRPr lang="en-US" dirty="0">
              <a:latin typeface="Aptos Light" panose="020B0004020202020204" pitchFamily="34" charset="0"/>
            </a:endParaRPr>
          </a:p>
          <a:p>
            <a:r>
              <a:rPr lang="en-US" dirty="0"/>
              <a:t>Recover and Rebalance: </a:t>
            </a:r>
            <a:r>
              <a:rPr lang="en-US" dirty="0" err="1">
                <a:latin typeface="Aptos Light" panose="020B0004020202020204" pitchFamily="34" charset="0"/>
              </a:rPr>
              <a:t>addNode</a:t>
            </a:r>
            <a:r>
              <a:rPr lang="en-US" dirty="0">
                <a:latin typeface="Aptos Light" panose="020B0004020202020204" pitchFamily="34" charset="0"/>
              </a:rPr>
              <a:t>(“</a:t>
            </a:r>
            <a:r>
              <a:rPr lang="en-US" dirty="0" err="1">
                <a:latin typeface="Aptos Light" panose="020B0004020202020204" pitchFamily="34" charset="0"/>
              </a:rPr>
              <a:t>NodeB</a:t>
            </a:r>
            <a:r>
              <a:rPr lang="en-US" dirty="0">
                <a:latin typeface="Aptos Light" panose="020B0004020202020204" pitchFamily="34" charset="0"/>
              </a:rPr>
              <a:t>”) + </a:t>
            </a:r>
            <a:r>
              <a:rPr lang="en-US" dirty="0" err="1">
                <a:latin typeface="Aptos Light" panose="020B0004020202020204" pitchFamily="34" charset="0"/>
              </a:rPr>
              <a:t>rebalanceCache</a:t>
            </a:r>
            <a:r>
              <a:rPr lang="en-US" dirty="0">
                <a:latin typeface="Aptos Light" panose="020B0004020202020204" pitchFamily="34" charset="0"/>
              </a:rPr>
              <a:t>() moves files to their optimal owners under the restored ring</a:t>
            </a:r>
            <a:endParaRPr dirty="0">
              <a:latin typeface="Aptos Light" panose="020B00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46C0E9-14C1-07F7-CDF1-E07D4A390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2758"/>
    </mc:Choice>
    <mc:Fallback>
      <p:transition spd="slow" advTm="22758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323DB-3712-0FCA-DCAA-ED0E049E2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pic>
        <p:nvPicPr>
          <p:cNvPr id="5" name="Content Placeholder 4" descr="A diagram of a network connection&#10;&#10;AI-generated content may be incorrect.">
            <a:extLst>
              <a:ext uri="{FF2B5EF4-FFF2-40B4-BE49-F238E27FC236}">
                <a16:creationId xmlns:a16="http://schemas.microsoft.com/office/drawing/2014/main" id="{818B6A15-3DFB-181B-540D-A84E457061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14840" y="1600200"/>
            <a:ext cx="7914319" cy="4525963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B3046E-587E-D0CC-9750-48484B7BB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6669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4527"/>
    </mc:Choice>
    <mc:Fallback>
      <p:transition spd="slow" advTm="54527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4E1392-EAA9-BA4F-41B2-074EB98CEE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6FA17-882C-9D58-B2FA-7B63FE22C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Methodology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CAF4D-F9B4-96F7-81F6-BC1558D4E1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4955"/>
            <a:ext cx="8229600" cy="5388407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latin typeface="Aptos Light" panose="020B0004020202020204" pitchFamily="34" charset="0"/>
              </a:rPr>
              <a:t>Implemented a fault-tolerant cache layer in C++ inspired by the HVAC system using a consistent hash-ring design</a:t>
            </a:r>
          </a:p>
          <a:p>
            <a:r>
              <a:rPr lang="en-US" dirty="0">
                <a:latin typeface="Aptos Light" panose="020B0004020202020204" pitchFamily="34" charset="0"/>
              </a:rPr>
              <a:t>Simulated PFS and node-local NVMe cache behavior with ~300 synthetic files</a:t>
            </a:r>
          </a:p>
          <a:p>
            <a:r>
              <a:rPr lang="en-US" dirty="0">
                <a:latin typeface="Aptos Light" panose="020B0004020202020204" pitchFamily="34" charset="0"/>
              </a:rPr>
              <a:t>Modeled </a:t>
            </a:r>
          </a:p>
          <a:p>
            <a:pPr lvl="1"/>
            <a:r>
              <a:rPr lang="en-US" dirty="0">
                <a:latin typeface="Aptos Light" panose="020B0004020202020204" pitchFamily="34" charset="0"/>
              </a:rPr>
              <a:t>node failure, </a:t>
            </a:r>
          </a:p>
          <a:p>
            <a:pPr lvl="1"/>
            <a:r>
              <a:rPr lang="en-US" dirty="0">
                <a:latin typeface="Aptos Light" panose="020B0004020202020204" pitchFamily="34" charset="0"/>
              </a:rPr>
              <a:t>TTL-based cache eviction, and </a:t>
            </a:r>
          </a:p>
          <a:p>
            <a:pPr lvl="1"/>
            <a:r>
              <a:rPr lang="en-US" dirty="0">
                <a:latin typeface="Aptos Light" panose="020B0004020202020204" pitchFamily="34" charset="0"/>
              </a:rPr>
              <a:t>recaching with load rebalancing</a:t>
            </a:r>
          </a:p>
          <a:p>
            <a:r>
              <a:rPr lang="en-US" dirty="0">
                <a:latin typeface="Aptos Light" panose="020B0004020202020204" pitchFamily="34" charset="0"/>
              </a:rPr>
              <a:t>Two fallback modes:</a:t>
            </a:r>
          </a:p>
          <a:p>
            <a:pPr lvl="1"/>
            <a:r>
              <a:rPr lang="en-US" dirty="0">
                <a:latin typeface="Aptos Light" panose="020B0004020202020204" pitchFamily="34" charset="0"/>
              </a:rPr>
              <a:t>NVMe recache + rebalance </a:t>
            </a:r>
          </a:p>
          <a:p>
            <a:pPr lvl="1"/>
            <a:r>
              <a:rPr lang="en-US" dirty="0">
                <a:latin typeface="Aptos Light" panose="020B0004020202020204" pitchFamily="34" charset="0"/>
              </a:rPr>
              <a:t>PFS fallback (read directly from source)</a:t>
            </a:r>
          </a:p>
          <a:p>
            <a:r>
              <a:rPr lang="en-US" dirty="0">
                <a:latin typeface="Aptos Light" panose="020B0004020202020204" pitchFamily="34" charset="0"/>
              </a:rPr>
              <a:t>Logged metrics: </a:t>
            </a:r>
          </a:p>
          <a:p>
            <a:pPr lvl="1"/>
            <a:r>
              <a:rPr lang="en-US" dirty="0">
                <a:latin typeface="Aptos Light" panose="020B0004020202020204" pitchFamily="34" charset="0"/>
              </a:rPr>
              <a:t>Access time (</a:t>
            </a:r>
            <a:r>
              <a:rPr lang="en-US" dirty="0" err="1">
                <a:latin typeface="Aptos Light" panose="020B0004020202020204" pitchFamily="34" charset="0"/>
              </a:rPr>
              <a:t>ms</a:t>
            </a:r>
            <a:r>
              <a:rPr lang="en-US" dirty="0">
                <a:latin typeface="Aptos Light" panose="020B0004020202020204" pitchFamily="34" charset="0"/>
              </a:rPr>
              <a:t>), </a:t>
            </a:r>
          </a:p>
          <a:p>
            <a:pPr lvl="1"/>
            <a:r>
              <a:rPr lang="en-US" dirty="0">
                <a:latin typeface="Aptos Light" panose="020B0004020202020204" pitchFamily="34" charset="0"/>
              </a:rPr>
              <a:t>file movements during rebalance, </a:t>
            </a:r>
          </a:p>
          <a:p>
            <a:pPr lvl="1"/>
            <a:r>
              <a:rPr lang="en-US" dirty="0">
                <a:latin typeface="Aptos Light" panose="020B0004020202020204" pitchFamily="34" charset="0"/>
              </a:rPr>
              <a:t>node distribution, </a:t>
            </a:r>
          </a:p>
          <a:p>
            <a:pPr lvl="1"/>
            <a:r>
              <a:rPr lang="en-US" dirty="0">
                <a:latin typeface="Aptos Light" panose="020B0004020202020204" pitchFamily="34" charset="0"/>
              </a:rPr>
              <a:t>speedup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43EB23-9EE7-915B-2571-C3C39ED59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4061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4983"/>
    </mc:Choice>
    <mc:Fallback>
      <p:transition spd="slow" advTm="24983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1807</TotalTime>
  <Words>1666</Words>
  <Application>Microsoft Macintosh PowerPoint</Application>
  <PresentationFormat>On-screen Show (4:3)</PresentationFormat>
  <Paragraphs>134</Paragraphs>
  <Slides>15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Aptos</vt:lpstr>
      <vt:lpstr>Aptos Light</vt:lpstr>
      <vt:lpstr>Aptos SemiBold</vt:lpstr>
      <vt:lpstr>Arial</vt:lpstr>
      <vt:lpstr>Cambria Math</vt:lpstr>
      <vt:lpstr>Office Theme</vt:lpstr>
      <vt:lpstr>Fault-Tolerant Deep Learning Cache with Hash Ring for Load Balancing in HPC Systems</vt:lpstr>
      <vt:lpstr>Introduction</vt:lpstr>
      <vt:lpstr>Introduction</vt:lpstr>
      <vt:lpstr>Background &amp; Objective</vt:lpstr>
      <vt:lpstr>Background &amp; Objective</vt:lpstr>
      <vt:lpstr>Methodology </vt:lpstr>
      <vt:lpstr>Methodology</vt:lpstr>
      <vt:lpstr>Methodology</vt:lpstr>
      <vt:lpstr>Methodology</vt:lpstr>
      <vt:lpstr>Experiment Setup</vt:lpstr>
      <vt:lpstr>Results</vt:lpstr>
      <vt:lpstr>Results – NVMe Cache vs PFS Fallback</vt:lpstr>
      <vt:lpstr>Future Work</vt:lpstr>
      <vt:lpstr>Challenges &amp; Lessons Learned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Seun Adeniran</cp:lastModifiedBy>
  <cp:revision>4</cp:revision>
  <dcterms:created xsi:type="dcterms:W3CDTF">2013-01-27T09:14:16Z</dcterms:created>
  <dcterms:modified xsi:type="dcterms:W3CDTF">2025-04-23T18:31:46Z</dcterms:modified>
  <cp:category/>
</cp:coreProperties>
</file>