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9" r:id="rId3"/>
    <p:sldId id="257" r:id="rId4"/>
    <p:sldId id="273" r:id="rId5"/>
    <p:sldId id="276" r:id="rId6"/>
    <p:sldId id="278" r:id="rId7"/>
    <p:sldId id="279" r:id="rId8"/>
    <p:sldId id="277" r:id="rId9"/>
    <p:sldId id="275" r:id="rId10"/>
    <p:sldId id="272" r:id="rId11"/>
    <p:sldId id="281" r:id="rId12"/>
    <p:sldId id="282" r:id="rId13"/>
    <p:sldId id="280" r:id="rId14"/>
    <p:sldId id="283" r:id="rId15"/>
    <p:sldId id="284" r:id="rId16"/>
    <p:sldId id="264" r:id="rId17"/>
    <p:sldId id="258" r:id="rId18"/>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46"/>
  </p:normalViewPr>
  <p:slideViewPr>
    <p:cSldViewPr snapToGrid="0">
      <p:cViewPr varScale="1">
        <p:scale>
          <a:sx n="109" d="100"/>
          <a:sy n="109"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12/9/23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62580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12/9/23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866363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12/9/23</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019307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12/9/23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30620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12/9/23</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594877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12/9/23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585161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12/9/23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731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12/9/23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69175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12/9/23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363889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12/9/23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305760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12/9/23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057433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12/9/23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386932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Full frame shot of wall with worn-out sky blue paint">
            <a:extLst>
              <a:ext uri="{FF2B5EF4-FFF2-40B4-BE49-F238E27FC236}">
                <a16:creationId xmlns:a16="http://schemas.microsoft.com/office/drawing/2014/main" id="{4D798BF7-1AAB-DE21-CC2F-DAF08D06319F}"/>
              </a:ext>
            </a:extLst>
          </p:cNvPr>
          <p:cNvPicPr>
            <a:picLocks noChangeAspect="1"/>
          </p:cNvPicPr>
          <p:nvPr/>
        </p:nvPicPr>
        <p:blipFill rotWithShape="1">
          <a:blip r:embed="rId2">
            <a:alphaModFix amt="30000"/>
          </a:blip>
          <a:srcRect t="2665" r="-1" b="13044"/>
          <a:stretch/>
        </p:blipFill>
        <p:spPr>
          <a:xfrm>
            <a:off x="20" y="10"/>
            <a:ext cx="12188932" cy="6857990"/>
          </a:xfrm>
          <a:prstGeom prst="rect">
            <a:avLst/>
          </a:prstGeom>
        </p:spPr>
      </p:pic>
      <p:grpSp>
        <p:nvGrpSpPr>
          <p:cNvPr id="13" name="Group 12">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7EF7C1A-DDCA-9E9F-A6E0-28AFC40C77F4}"/>
              </a:ext>
            </a:extLst>
          </p:cNvPr>
          <p:cNvSpPr>
            <a:spLocks noGrp="1"/>
          </p:cNvSpPr>
          <p:nvPr>
            <p:ph type="ctrTitle"/>
          </p:nvPr>
        </p:nvSpPr>
        <p:spPr>
          <a:xfrm>
            <a:off x="6915153" y="4366260"/>
            <a:ext cx="4594855" cy="887062"/>
          </a:xfrm>
        </p:spPr>
        <p:txBody>
          <a:bodyPr anchor="t">
            <a:normAutofit fontScale="90000"/>
          </a:bodyPr>
          <a:lstStyle/>
          <a:p>
            <a:pPr algn="l"/>
            <a:r>
              <a:rPr lang="en-NG" sz="2800" b="1" dirty="0">
                <a:solidFill>
                  <a:schemeClr val="tx1"/>
                </a:solidFill>
              </a:rPr>
              <a:t>TOLUWASE OLUWASEUN</a:t>
            </a:r>
            <a:br>
              <a:rPr lang="en-NG" sz="2800" b="1" dirty="0">
                <a:solidFill>
                  <a:schemeClr val="tx1"/>
                </a:solidFill>
              </a:rPr>
            </a:br>
            <a:r>
              <a:rPr lang="en-NG" sz="2800" b="1" dirty="0">
                <a:solidFill>
                  <a:schemeClr val="tx1"/>
                </a:solidFill>
              </a:rPr>
              <a:t>100916734</a:t>
            </a:r>
            <a:br>
              <a:rPr lang="en-NG" sz="2800" b="1" dirty="0">
                <a:solidFill>
                  <a:schemeClr val="tx1"/>
                </a:solidFill>
              </a:rPr>
            </a:br>
            <a:br>
              <a:rPr lang="en-NG" b="1" dirty="0"/>
            </a:br>
            <a:r>
              <a:rPr lang="en-NG" sz="2000" b="1" dirty="0">
                <a:solidFill>
                  <a:schemeClr val="tx1"/>
                </a:solidFill>
              </a:rPr>
              <a:t>December 2023</a:t>
            </a:r>
            <a:endParaRPr lang="en-NG" sz="2000" dirty="0">
              <a:solidFill>
                <a:schemeClr val="tx1"/>
              </a:solidFill>
            </a:endParaRPr>
          </a:p>
        </p:txBody>
      </p:sp>
      <p:sp>
        <p:nvSpPr>
          <p:cNvPr id="3" name="Subtitle 2">
            <a:extLst>
              <a:ext uri="{FF2B5EF4-FFF2-40B4-BE49-F238E27FC236}">
                <a16:creationId xmlns:a16="http://schemas.microsoft.com/office/drawing/2014/main" id="{1991281C-B19E-4FC7-7CFA-550A3BCBD5C9}"/>
              </a:ext>
            </a:extLst>
          </p:cNvPr>
          <p:cNvSpPr>
            <a:spLocks noGrp="1"/>
          </p:cNvSpPr>
          <p:nvPr>
            <p:ph type="subTitle" idx="1"/>
          </p:nvPr>
        </p:nvSpPr>
        <p:spPr>
          <a:xfrm>
            <a:off x="2186950" y="725466"/>
            <a:ext cx="7193048" cy="679936"/>
          </a:xfrm>
        </p:spPr>
        <p:txBody>
          <a:bodyPr anchor="b">
            <a:normAutofit fontScale="85000" lnSpcReduction="20000"/>
          </a:bodyPr>
          <a:lstStyle/>
          <a:p>
            <a:r>
              <a:rPr lang="en-NG" b="1" dirty="0">
                <a:solidFill>
                  <a:schemeClr val="tx2"/>
                </a:solidFill>
              </a:rPr>
              <a:t>STATISTICAL AND PREDICTIVE MODELING FOR ANALYTICS II  (DATA 2204)</a:t>
            </a:r>
          </a:p>
        </p:txBody>
      </p:sp>
      <p:sp>
        <p:nvSpPr>
          <p:cNvPr id="44" name="Right Triangle 43">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0522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8FE4645-3FC2-DDA2-D875-31DB774F84F4}"/>
              </a:ext>
            </a:extLst>
          </p:cNvPr>
          <p:cNvSpPr>
            <a:spLocks noGrp="1"/>
          </p:cNvSpPr>
          <p:nvPr>
            <p:ph type="title"/>
          </p:nvPr>
        </p:nvSpPr>
        <p:spPr>
          <a:xfrm>
            <a:off x="479493" y="-15159"/>
            <a:ext cx="11229966" cy="995072"/>
          </a:xfrm>
        </p:spPr>
        <p:txBody>
          <a:bodyPr anchor="b">
            <a:normAutofit/>
          </a:bodyPr>
          <a:lstStyle/>
          <a:p>
            <a:r>
              <a:rPr lang="en-NG" sz="3600" dirty="0">
                <a:solidFill>
                  <a:schemeClr val="tx1"/>
                </a:solidFill>
              </a:rPr>
              <a:t>LOGISTIC REGRESSION CLASSIFICATION REPORT</a:t>
            </a:r>
          </a:p>
        </p:txBody>
      </p:sp>
      <p:sp>
        <p:nvSpPr>
          <p:cNvPr id="47" name="Content Placeholder 46">
            <a:extLst>
              <a:ext uri="{FF2B5EF4-FFF2-40B4-BE49-F238E27FC236}">
                <a16:creationId xmlns:a16="http://schemas.microsoft.com/office/drawing/2014/main" id="{058F23DA-02E9-5CDB-4A65-EA88AB5ED4C5}"/>
              </a:ext>
            </a:extLst>
          </p:cNvPr>
          <p:cNvSpPr>
            <a:spLocks noGrp="1"/>
          </p:cNvSpPr>
          <p:nvPr>
            <p:ph idx="1"/>
          </p:nvPr>
        </p:nvSpPr>
        <p:spPr>
          <a:xfrm>
            <a:off x="488756" y="4002982"/>
            <a:ext cx="10691376" cy="2173979"/>
          </a:xfrm>
        </p:spPr>
        <p:txBody>
          <a:bodyPr>
            <a:normAutofit fontScale="32500" lnSpcReduction="20000"/>
          </a:bodyPr>
          <a:lstStyle/>
          <a:p>
            <a:pPr marL="0" indent="0">
              <a:lnSpc>
                <a:spcPct val="100000"/>
              </a:lnSpc>
              <a:buNone/>
            </a:pPr>
            <a:r>
              <a:rPr lang="en-GB" sz="2800" b="1" dirty="0">
                <a:solidFill>
                  <a:schemeClr val="tx1">
                    <a:lumMod val="95000"/>
                    <a:lumOff val="5000"/>
                  </a:schemeClr>
                </a:solidFill>
              </a:rPr>
              <a:t>Insight</a:t>
            </a:r>
            <a:endParaRPr lang="en-GB" sz="2800" dirty="0">
              <a:solidFill>
                <a:schemeClr val="tx1">
                  <a:lumMod val="95000"/>
                  <a:lumOff val="5000"/>
                </a:schemeClr>
              </a:solidFill>
            </a:endParaRPr>
          </a:p>
          <a:p>
            <a:pPr marL="285750" indent="-285750">
              <a:buFont typeface="Arial" panose="020B0604020202020204" pitchFamily="34" charset="0"/>
              <a:buChar char="•"/>
            </a:pPr>
            <a:r>
              <a:rPr lang="en-GB" sz="3600" b="1" dirty="0">
                <a:solidFill>
                  <a:schemeClr val="tx1"/>
                </a:solidFill>
              </a:rPr>
              <a:t>Accuracy:  </a:t>
            </a:r>
            <a:r>
              <a:rPr lang="en-NG" sz="3600" dirty="0">
                <a:solidFill>
                  <a:schemeClr val="tx1"/>
                </a:solidFill>
              </a:rPr>
              <a:t>This depicts the general accuracy of the model; the ratio of correct predictions to total predictions. </a:t>
            </a:r>
            <a:r>
              <a:rPr lang="en-GB" sz="3600" dirty="0">
                <a:solidFill>
                  <a:schemeClr val="tx1"/>
                </a:solidFill>
              </a:rPr>
              <a:t>The model has an accuracy of 0.89</a:t>
            </a:r>
          </a:p>
          <a:p>
            <a:pPr marL="285750" indent="-285750">
              <a:buFont typeface="Arial" panose="020B0604020202020204" pitchFamily="34" charset="0"/>
              <a:buChar char="•"/>
            </a:pPr>
            <a:r>
              <a:rPr lang="en-NG" sz="3600" b="1" dirty="0">
                <a:solidFill>
                  <a:schemeClr val="tx1"/>
                </a:solidFill>
              </a:rPr>
              <a:t>Precison: </a:t>
            </a:r>
            <a:r>
              <a:rPr lang="en-NG" sz="3600" dirty="0">
                <a:solidFill>
                  <a:schemeClr val="tx1"/>
                </a:solidFill>
              </a:rPr>
              <a:t>This depicts how precise the model is. It shows how often the model is correct when it makes a prediction</a:t>
            </a:r>
            <a:r>
              <a:rPr lang="en-GB" sz="3600" dirty="0">
                <a:solidFill>
                  <a:schemeClr val="tx1"/>
                </a:solidFill>
              </a:rPr>
              <a:t>. The model has a precision of  0.76 and 1.00 for stable and unstable respectively with an average model precision of 0.88.</a:t>
            </a:r>
          </a:p>
          <a:p>
            <a:pPr marL="285750" indent="-285750">
              <a:buFont typeface="Arial" panose="020B0604020202020204" pitchFamily="34" charset="0"/>
              <a:buChar char="•"/>
            </a:pPr>
            <a:r>
              <a:rPr lang="en-GB" sz="3600" b="1" dirty="0">
                <a:solidFill>
                  <a:schemeClr val="tx1"/>
                </a:solidFill>
              </a:rPr>
              <a:t>Recall: </a:t>
            </a:r>
            <a:r>
              <a:rPr lang="en-NG" sz="3600" dirty="0">
                <a:solidFill>
                  <a:schemeClr val="tx1"/>
                </a:solidFill>
              </a:rPr>
              <a:t>This depicts the ratio of correctly predictive positive observations to all observations in the actual class. </a:t>
            </a:r>
            <a:r>
              <a:rPr lang="en-GB" sz="3600" dirty="0">
                <a:solidFill>
                  <a:schemeClr val="tx1"/>
                </a:solidFill>
              </a:rPr>
              <a:t>The model has a recall of  1.00 and 0.82 for stable and unstable respectively with an average model recall value of 0.91</a:t>
            </a:r>
          </a:p>
          <a:p>
            <a:pPr marL="285750" indent="-285750">
              <a:buFont typeface="Arial" panose="020B0604020202020204" pitchFamily="34" charset="0"/>
              <a:buChar char="•"/>
            </a:pPr>
            <a:r>
              <a:rPr lang="en-GB" sz="3600" b="1" dirty="0">
                <a:solidFill>
                  <a:schemeClr val="tx1"/>
                </a:solidFill>
              </a:rPr>
              <a:t>F1: </a:t>
            </a:r>
            <a:r>
              <a:rPr lang="en-NG" sz="3600" dirty="0">
                <a:solidFill>
                  <a:schemeClr val="tx1"/>
                </a:solidFill>
              </a:rPr>
              <a:t>This depicts the harmonic mean of the precision and recall. </a:t>
            </a:r>
            <a:r>
              <a:rPr lang="en-GB" sz="3600" dirty="0">
                <a:solidFill>
                  <a:schemeClr val="tx1"/>
                </a:solidFill>
              </a:rPr>
              <a:t>The model has a f1 Score of  0.86 and 0.90 for stable and unstable respectively</a:t>
            </a:r>
            <a:endParaRPr lang="en-GB" sz="3600" b="1" dirty="0">
              <a:solidFill>
                <a:schemeClr val="tx1"/>
              </a:solidFill>
            </a:endParaRPr>
          </a:p>
          <a:p>
            <a:pPr marL="0" indent="0">
              <a:buNone/>
            </a:pPr>
            <a:endParaRPr lang="en-NG" sz="3600" b="1" dirty="0">
              <a:solidFill>
                <a:schemeClr val="tx1"/>
              </a:solidFill>
            </a:endParaRPr>
          </a:p>
          <a:p>
            <a:pPr marL="0" indent="0">
              <a:buNone/>
            </a:pPr>
            <a:endParaRPr lang="en-NG" dirty="0">
              <a:solidFill>
                <a:schemeClr val="tx1"/>
              </a:solidFill>
            </a:endParaRPr>
          </a:p>
        </p:txBody>
      </p:sp>
      <p:pic>
        <p:nvPicPr>
          <p:cNvPr id="5" name="Picture 4" descr="A screenshot of a computer program&#10;&#10;Description automatically generated">
            <a:extLst>
              <a:ext uri="{FF2B5EF4-FFF2-40B4-BE49-F238E27FC236}">
                <a16:creationId xmlns:a16="http://schemas.microsoft.com/office/drawing/2014/main" id="{A2EC39C4-ABA1-8D16-1B4F-D96677D10F97}"/>
              </a:ext>
            </a:extLst>
          </p:cNvPr>
          <p:cNvPicPr>
            <a:picLocks noChangeAspect="1"/>
          </p:cNvPicPr>
          <p:nvPr/>
        </p:nvPicPr>
        <p:blipFill>
          <a:blip r:embed="rId2"/>
          <a:stretch>
            <a:fillRect/>
          </a:stretch>
        </p:blipFill>
        <p:spPr>
          <a:xfrm>
            <a:off x="318697" y="971860"/>
            <a:ext cx="5304946" cy="2881246"/>
          </a:xfrm>
          <a:prstGeom prst="rect">
            <a:avLst/>
          </a:prstGeom>
        </p:spPr>
      </p:pic>
      <p:sp>
        <p:nvSpPr>
          <p:cNvPr id="13" name="TextBox 12">
            <a:extLst>
              <a:ext uri="{FF2B5EF4-FFF2-40B4-BE49-F238E27FC236}">
                <a16:creationId xmlns:a16="http://schemas.microsoft.com/office/drawing/2014/main" id="{9DD0DC29-D5EE-2E93-6C58-FDD89909BA22}"/>
              </a:ext>
            </a:extLst>
          </p:cNvPr>
          <p:cNvSpPr txBox="1"/>
          <p:nvPr/>
        </p:nvSpPr>
        <p:spPr>
          <a:xfrm>
            <a:off x="5976966" y="827441"/>
            <a:ext cx="5972240" cy="1200329"/>
          </a:xfrm>
          <a:prstGeom prst="rect">
            <a:avLst/>
          </a:prstGeom>
          <a:noFill/>
        </p:spPr>
        <p:txBody>
          <a:bodyPr wrap="square">
            <a:spAutoFit/>
          </a:bodyPr>
          <a:lstStyle/>
          <a:p>
            <a:pPr marL="0" indent="0">
              <a:lnSpc>
                <a:spcPct val="100000"/>
              </a:lnSpc>
              <a:buNone/>
            </a:pPr>
            <a:r>
              <a:rPr lang="en-GB" sz="1800" dirty="0">
                <a:solidFill>
                  <a:schemeClr val="tx1">
                    <a:lumMod val="95000"/>
                    <a:lumOff val="5000"/>
                  </a:schemeClr>
                </a:solidFill>
              </a:rPr>
              <a:t>The summary table showed that </a:t>
            </a:r>
          </a:p>
          <a:p>
            <a:pPr marL="285750" indent="-285750">
              <a:lnSpc>
                <a:spcPct val="100000"/>
              </a:lnSpc>
              <a:buFont typeface="Arial" panose="020B0604020202020204" pitchFamily="34" charset="0"/>
              <a:buChar char="•"/>
            </a:pPr>
            <a:r>
              <a:rPr lang="en-GB" sz="1800" dirty="0">
                <a:solidFill>
                  <a:schemeClr val="tx1">
                    <a:lumMod val="95000"/>
                    <a:lumOff val="5000"/>
                  </a:schemeClr>
                </a:solidFill>
              </a:rPr>
              <a:t>it rightly predicted </a:t>
            </a:r>
            <a:r>
              <a:rPr lang="en-GB" b="1" dirty="0">
                <a:solidFill>
                  <a:schemeClr val="tx1">
                    <a:lumMod val="95000"/>
                    <a:lumOff val="5000"/>
                  </a:schemeClr>
                </a:solidFill>
              </a:rPr>
              <a:t>724</a:t>
            </a:r>
            <a:r>
              <a:rPr lang="en-GB" sz="1800" b="1" dirty="0">
                <a:solidFill>
                  <a:schemeClr val="tx1">
                    <a:lumMod val="95000"/>
                    <a:lumOff val="5000"/>
                  </a:schemeClr>
                </a:solidFill>
              </a:rPr>
              <a:t> (True positive)</a:t>
            </a:r>
          </a:p>
          <a:p>
            <a:pPr marL="285750" indent="-285750">
              <a:lnSpc>
                <a:spcPct val="100000"/>
              </a:lnSpc>
              <a:buFont typeface="Arial" panose="020B0604020202020204" pitchFamily="34" charset="0"/>
              <a:buChar char="•"/>
            </a:pPr>
            <a:r>
              <a:rPr lang="en-GB" sz="1800" b="1" dirty="0">
                <a:solidFill>
                  <a:schemeClr val="tx1">
                    <a:lumMod val="95000"/>
                    <a:lumOff val="5000"/>
                  </a:schemeClr>
                </a:solidFill>
              </a:rPr>
              <a:t> </a:t>
            </a:r>
            <a:r>
              <a:rPr lang="en-GB" sz="1800" dirty="0">
                <a:solidFill>
                  <a:schemeClr val="tx1">
                    <a:lumMod val="95000"/>
                    <a:lumOff val="5000"/>
                  </a:schemeClr>
                </a:solidFill>
              </a:rPr>
              <a:t>Rightly classified</a:t>
            </a:r>
            <a:r>
              <a:rPr lang="en-GB" sz="1800" b="1" dirty="0">
                <a:solidFill>
                  <a:schemeClr val="tx1">
                    <a:lumMod val="95000"/>
                    <a:lumOff val="5000"/>
                  </a:schemeClr>
                </a:solidFill>
              </a:rPr>
              <a:t> </a:t>
            </a:r>
            <a:r>
              <a:rPr lang="en-GB" b="1" dirty="0">
                <a:solidFill>
                  <a:schemeClr val="tx1">
                    <a:lumMod val="95000"/>
                    <a:lumOff val="5000"/>
                  </a:schemeClr>
                </a:solidFill>
              </a:rPr>
              <a:t>1047</a:t>
            </a:r>
            <a:r>
              <a:rPr lang="en-GB" sz="1800" b="1" dirty="0">
                <a:solidFill>
                  <a:schemeClr val="tx1">
                    <a:lumMod val="95000"/>
                    <a:lumOff val="5000"/>
                  </a:schemeClr>
                </a:solidFill>
              </a:rPr>
              <a:t> (True positive) </a:t>
            </a:r>
            <a:r>
              <a:rPr lang="en-GB" dirty="0">
                <a:solidFill>
                  <a:schemeClr val="tx1">
                    <a:lumMod val="95000"/>
                    <a:lumOff val="5000"/>
                  </a:schemeClr>
                </a:solidFill>
              </a:rPr>
              <a:t>unstable</a:t>
            </a:r>
            <a:r>
              <a:rPr lang="en-GB" sz="1800" dirty="0">
                <a:solidFill>
                  <a:schemeClr val="tx1">
                    <a:lumMod val="95000"/>
                    <a:lumOff val="5000"/>
                  </a:schemeClr>
                </a:solidFill>
              </a:rPr>
              <a:t> but wrongly classified 229 unstable as </a:t>
            </a:r>
            <a:r>
              <a:rPr lang="en-GB" dirty="0">
                <a:solidFill>
                  <a:schemeClr val="tx1">
                    <a:lumMod val="95000"/>
                    <a:lumOff val="5000"/>
                  </a:schemeClr>
                </a:solidFill>
              </a:rPr>
              <a:t>stable.</a:t>
            </a:r>
            <a:r>
              <a:rPr lang="en-GB" sz="1800" dirty="0">
                <a:solidFill>
                  <a:schemeClr val="tx1">
                    <a:lumMod val="95000"/>
                    <a:lumOff val="5000"/>
                  </a:schemeClr>
                </a:solidFill>
              </a:rPr>
              <a:t> </a:t>
            </a:r>
          </a:p>
        </p:txBody>
      </p:sp>
    </p:spTree>
    <p:extLst>
      <p:ext uri="{BB962C8B-B14F-4D97-AF65-F5344CB8AC3E}">
        <p14:creationId xmlns:p14="http://schemas.microsoft.com/office/powerpoint/2010/main" val="3578402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8FE4645-3FC2-DDA2-D875-31DB774F84F4}"/>
              </a:ext>
            </a:extLst>
          </p:cNvPr>
          <p:cNvSpPr>
            <a:spLocks noGrp="1"/>
          </p:cNvSpPr>
          <p:nvPr>
            <p:ph type="title"/>
          </p:nvPr>
        </p:nvSpPr>
        <p:spPr>
          <a:xfrm>
            <a:off x="479493" y="-15159"/>
            <a:ext cx="11229966" cy="995072"/>
          </a:xfrm>
        </p:spPr>
        <p:txBody>
          <a:bodyPr anchor="b">
            <a:normAutofit/>
          </a:bodyPr>
          <a:lstStyle/>
          <a:p>
            <a:r>
              <a:rPr lang="en-NG" sz="3600" dirty="0">
                <a:solidFill>
                  <a:schemeClr val="tx1"/>
                </a:solidFill>
              </a:rPr>
              <a:t>LOGISTIC REGRESSION  ROC/AUC</a:t>
            </a:r>
          </a:p>
        </p:txBody>
      </p:sp>
      <p:sp>
        <p:nvSpPr>
          <p:cNvPr id="47" name="Content Placeholder 46">
            <a:extLst>
              <a:ext uri="{FF2B5EF4-FFF2-40B4-BE49-F238E27FC236}">
                <a16:creationId xmlns:a16="http://schemas.microsoft.com/office/drawing/2014/main" id="{058F23DA-02E9-5CDB-4A65-EA88AB5ED4C5}"/>
              </a:ext>
            </a:extLst>
          </p:cNvPr>
          <p:cNvSpPr>
            <a:spLocks noGrp="1"/>
          </p:cNvSpPr>
          <p:nvPr>
            <p:ph idx="1"/>
          </p:nvPr>
        </p:nvSpPr>
        <p:spPr>
          <a:xfrm>
            <a:off x="488756" y="3883674"/>
            <a:ext cx="10691376" cy="2293287"/>
          </a:xfrm>
        </p:spPr>
        <p:txBody>
          <a:bodyPr>
            <a:normAutofit fontScale="62500" lnSpcReduction="20000"/>
          </a:bodyPr>
          <a:lstStyle/>
          <a:p>
            <a:pPr marL="0" indent="0">
              <a:buNone/>
            </a:pPr>
            <a:br>
              <a:rPr lang="en-GB" sz="3600" dirty="0">
                <a:solidFill>
                  <a:schemeClr val="tx1"/>
                </a:solidFill>
              </a:rPr>
            </a:br>
            <a:r>
              <a:rPr lang="en-GB" sz="3600" dirty="0">
                <a:solidFill>
                  <a:schemeClr val="tx1"/>
                </a:solidFill>
              </a:rPr>
              <a:t>The AUC (Area Under Curve) represents the area between the ROC curve and the axis. </a:t>
            </a:r>
            <a:r>
              <a:rPr lang="en-NG" sz="3600" dirty="0">
                <a:solidFill>
                  <a:schemeClr val="tx1"/>
                </a:solidFill>
              </a:rPr>
              <a:t>It is the area covered by the curve between the blue line (ROC) and the axis.</a:t>
            </a:r>
            <a:r>
              <a:rPr lang="en-GB" sz="3600" dirty="0">
                <a:solidFill>
                  <a:schemeClr val="tx1"/>
                </a:solidFill>
              </a:rPr>
              <a:t> A larger AUC, such as 0.91 in our Logistic Regression model, indicates better predictive performance, affirming the model's strong discriminatory ability. </a:t>
            </a:r>
            <a:r>
              <a:rPr lang="en-NG" sz="3600" dirty="0">
                <a:solidFill>
                  <a:schemeClr val="tx1"/>
                </a:solidFill>
              </a:rPr>
              <a:t>The bigger the area covered, the better the prediction. </a:t>
            </a:r>
            <a:endParaRPr lang="en-NG" sz="3600" b="1" dirty="0">
              <a:solidFill>
                <a:schemeClr val="tx1"/>
              </a:solidFill>
            </a:endParaRPr>
          </a:p>
          <a:p>
            <a:pPr marL="0" indent="0">
              <a:buNone/>
            </a:pPr>
            <a:endParaRPr lang="en-NG" sz="3600" dirty="0">
              <a:solidFill>
                <a:schemeClr val="tx1"/>
              </a:solidFill>
            </a:endParaRPr>
          </a:p>
          <a:p>
            <a:pPr marL="0" indent="0">
              <a:buNone/>
            </a:pPr>
            <a:endParaRPr lang="en-NG" dirty="0">
              <a:solidFill>
                <a:schemeClr val="tx1"/>
              </a:solidFill>
            </a:endParaRPr>
          </a:p>
        </p:txBody>
      </p:sp>
      <p:pic>
        <p:nvPicPr>
          <p:cNvPr id="9" name="Picture 8" descr="A graph with a red line&#10;&#10;Description automatically generated">
            <a:extLst>
              <a:ext uri="{FF2B5EF4-FFF2-40B4-BE49-F238E27FC236}">
                <a16:creationId xmlns:a16="http://schemas.microsoft.com/office/drawing/2014/main" id="{FA0131A1-5A6D-4B17-37A9-21F12F13C368}"/>
              </a:ext>
            </a:extLst>
          </p:cNvPr>
          <p:cNvPicPr>
            <a:picLocks noChangeAspect="1"/>
          </p:cNvPicPr>
          <p:nvPr/>
        </p:nvPicPr>
        <p:blipFill>
          <a:blip r:embed="rId2"/>
          <a:stretch>
            <a:fillRect/>
          </a:stretch>
        </p:blipFill>
        <p:spPr>
          <a:xfrm>
            <a:off x="574440" y="933454"/>
            <a:ext cx="10895698" cy="2968427"/>
          </a:xfrm>
          <a:prstGeom prst="rect">
            <a:avLst/>
          </a:prstGeom>
        </p:spPr>
      </p:pic>
    </p:spTree>
    <p:extLst>
      <p:ext uri="{BB962C8B-B14F-4D97-AF65-F5344CB8AC3E}">
        <p14:creationId xmlns:p14="http://schemas.microsoft.com/office/powerpoint/2010/main" val="2033502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8FE4645-3FC2-DDA2-D875-31DB774F84F4}"/>
              </a:ext>
            </a:extLst>
          </p:cNvPr>
          <p:cNvSpPr>
            <a:spLocks noGrp="1"/>
          </p:cNvSpPr>
          <p:nvPr>
            <p:ph type="title"/>
          </p:nvPr>
        </p:nvSpPr>
        <p:spPr>
          <a:xfrm>
            <a:off x="479493" y="-15159"/>
            <a:ext cx="11229966" cy="995072"/>
          </a:xfrm>
        </p:spPr>
        <p:txBody>
          <a:bodyPr anchor="b">
            <a:normAutofit/>
          </a:bodyPr>
          <a:lstStyle/>
          <a:p>
            <a:r>
              <a:rPr lang="en-NG" sz="3600" dirty="0">
                <a:solidFill>
                  <a:schemeClr val="tx1"/>
                </a:solidFill>
              </a:rPr>
              <a:t>NA</a:t>
            </a:r>
            <a:r>
              <a:rPr lang="en-GB" sz="3600" dirty="0" err="1">
                <a:solidFill>
                  <a:schemeClr val="tx1"/>
                </a:solidFill>
              </a:rPr>
              <a:t>Ï</a:t>
            </a:r>
            <a:r>
              <a:rPr lang="en-NG" sz="3600" dirty="0">
                <a:solidFill>
                  <a:schemeClr val="tx1"/>
                </a:solidFill>
              </a:rPr>
              <a:t>VE BAYES CLASSIFICATION REPORT </a:t>
            </a:r>
          </a:p>
        </p:txBody>
      </p:sp>
      <p:sp>
        <p:nvSpPr>
          <p:cNvPr id="47" name="Content Placeholder 46">
            <a:extLst>
              <a:ext uri="{FF2B5EF4-FFF2-40B4-BE49-F238E27FC236}">
                <a16:creationId xmlns:a16="http://schemas.microsoft.com/office/drawing/2014/main" id="{058F23DA-02E9-5CDB-4A65-EA88AB5ED4C5}"/>
              </a:ext>
            </a:extLst>
          </p:cNvPr>
          <p:cNvSpPr>
            <a:spLocks noGrp="1"/>
          </p:cNvSpPr>
          <p:nvPr>
            <p:ph idx="1"/>
          </p:nvPr>
        </p:nvSpPr>
        <p:spPr>
          <a:xfrm>
            <a:off x="488756" y="3883674"/>
            <a:ext cx="10691376" cy="2293287"/>
          </a:xfrm>
        </p:spPr>
        <p:txBody>
          <a:bodyPr>
            <a:normAutofit fontScale="40000" lnSpcReduction="20000"/>
          </a:bodyPr>
          <a:lstStyle/>
          <a:p>
            <a:pPr marL="0" indent="0">
              <a:lnSpc>
                <a:spcPct val="100000"/>
              </a:lnSpc>
              <a:buNone/>
            </a:pPr>
            <a:r>
              <a:rPr lang="en-GB" sz="2800" b="1" dirty="0">
                <a:solidFill>
                  <a:schemeClr val="tx1">
                    <a:lumMod val="95000"/>
                    <a:lumOff val="5000"/>
                  </a:schemeClr>
                </a:solidFill>
              </a:rPr>
              <a:t>Insight</a:t>
            </a:r>
            <a:endParaRPr lang="en-GB" sz="2800" dirty="0">
              <a:solidFill>
                <a:schemeClr val="tx1">
                  <a:lumMod val="95000"/>
                  <a:lumOff val="5000"/>
                </a:schemeClr>
              </a:solidFill>
            </a:endParaRPr>
          </a:p>
          <a:p>
            <a:pPr marL="285750" indent="-285750">
              <a:buFont typeface="Arial" panose="020B0604020202020204" pitchFamily="34" charset="0"/>
              <a:buChar char="•"/>
            </a:pPr>
            <a:r>
              <a:rPr lang="en-GB" sz="3600" b="1" dirty="0">
                <a:solidFill>
                  <a:schemeClr val="tx1"/>
                </a:solidFill>
              </a:rPr>
              <a:t>Accuracy:  </a:t>
            </a:r>
            <a:r>
              <a:rPr lang="en-NG" sz="3600" dirty="0">
                <a:solidFill>
                  <a:schemeClr val="tx1"/>
                </a:solidFill>
              </a:rPr>
              <a:t>This depicts the general accuracy of the model; the ratio of correct predictions to total predictions. </a:t>
            </a:r>
            <a:r>
              <a:rPr lang="en-GB" sz="3600" dirty="0">
                <a:solidFill>
                  <a:schemeClr val="tx1"/>
                </a:solidFill>
              </a:rPr>
              <a:t>The model has an accuracy of 0.98</a:t>
            </a:r>
          </a:p>
          <a:p>
            <a:pPr marL="285750" indent="-285750">
              <a:buFont typeface="Arial" panose="020B0604020202020204" pitchFamily="34" charset="0"/>
              <a:buChar char="•"/>
            </a:pPr>
            <a:r>
              <a:rPr lang="en-NG" sz="3600" b="1" dirty="0">
                <a:solidFill>
                  <a:schemeClr val="tx1"/>
                </a:solidFill>
              </a:rPr>
              <a:t>Precison: </a:t>
            </a:r>
            <a:r>
              <a:rPr lang="en-NG" sz="3600" dirty="0">
                <a:solidFill>
                  <a:schemeClr val="tx1"/>
                </a:solidFill>
              </a:rPr>
              <a:t>This depicts how precise the model is. It shows how often the model is correct when it makes a prediction</a:t>
            </a:r>
            <a:r>
              <a:rPr lang="en-GB" sz="3600" dirty="0">
                <a:solidFill>
                  <a:schemeClr val="tx1"/>
                </a:solidFill>
              </a:rPr>
              <a:t>. The model has a precision of  0.96 and 0.99 for stable and unstable respectively with an average model precision of 0.98.</a:t>
            </a:r>
          </a:p>
          <a:p>
            <a:pPr marL="285750" indent="-285750">
              <a:buFont typeface="Arial" panose="020B0604020202020204" pitchFamily="34" charset="0"/>
              <a:buChar char="•"/>
            </a:pPr>
            <a:r>
              <a:rPr lang="en-GB" sz="3600" b="1" dirty="0">
                <a:solidFill>
                  <a:schemeClr val="tx1"/>
                </a:solidFill>
              </a:rPr>
              <a:t>Recall: </a:t>
            </a:r>
            <a:r>
              <a:rPr lang="en-NG" sz="3600" dirty="0">
                <a:solidFill>
                  <a:schemeClr val="tx1"/>
                </a:solidFill>
              </a:rPr>
              <a:t>This depicts the ratio of correctly predictive positive observations to all observations in the actual class. </a:t>
            </a:r>
            <a:r>
              <a:rPr lang="en-GB" sz="3600" dirty="0">
                <a:solidFill>
                  <a:schemeClr val="tx1"/>
                </a:solidFill>
              </a:rPr>
              <a:t>The model has a recall of  0.99 and 0.98 for stable and unstable respectively with an average model recall value of 0.98</a:t>
            </a:r>
          </a:p>
          <a:p>
            <a:pPr marL="285750" indent="-285750">
              <a:buFont typeface="Arial" panose="020B0604020202020204" pitchFamily="34" charset="0"/>
              <a:buChar char="•"/>
            </a:pPr>
            <a:r>
              <a:rPr lang="en-GB" sz="3600" b="1" dirty="0">
                <a:solidFill>
                  <a:schemeClr val="tx1"/>
                </a:solidFill>
              </a:rPr>
              <a:t>F1: </a:t>
            </a:r>
            <a:r>
              <a:rPr lang="en-NG" sz="3600" dirty="0">
                <a:solidFill>
                  <a:schemeClr val="tx1"/>
                </a:solidFill>
              </a:rPr>
              <a:t>This depicts the harmonic mean of the precision and recall. </a:t>
            </a:r>
            <a:r>
              <a:rPr lang="en-GB" sz="3600" dirty="0">
                <a:solidFill>
                  <a:schemeClr val="tx1"/>
                </a:solidFill>
              </a:rPr>
              <a:t>The model has a f1 Score of  0.98 and 0.99 for stable and unstable respectively</a:t>
            </a:r>
            <a:endParaRPr lang="en-GB" sz="3600" b="1" dirty="0">
              <a:solidFill>
                <a:schemeClr val="tx1"/>
              </a:solidFill>
            </a:endParaRPr>
          </a:p>
          <a:p>
            <a:pPr marL="0" indent="0">
              <a:buNone/>
            </a:pPr>
            <a:endParaRPr lang="en-NG" sz="3600" b="1" dirty="0">
              <a:solidFill>
                <a:schemeClr val="tx1"/>
              </a:solidFill>
            </a:endParaRPr>
          </a:p>
          <a:p>
            <a:pPr marL="0" indent="0">
              <a:buNone/>
            </a:pPr>
            <a:endParaRPr lang="en-NG" dirty="0">
              <a:solidFill>
                <a:schemeClr val="tx1"/>
              </a:solidFill>
            </a:endParaRPr>
          </a:p>
        </p:txBody>
      </p:sp>
      <p:pic>
        <p:nvPicPr>
          <p:cNvPr id="4" name="Picture 3" descr="A screenshot of a computer program&#10;&#10;Description automatically generated">
            <a:extLst>
              <a:ext uri="{FF2B5EF4-FFF2-40B4-BE49-F238E27FC236}">
                <a16:creationId xmlns:a16="http://schemas.microsoft.com/office/drawing/2014/main" id="{292C6049-A63A-376D-5199-9E277C3C4332}"/>
              </a:ext>
            </a:extLst>
          </p:cNvPr>
          <p:cNvPicPr>
            <a:picLocks noChangeAspect="1"/>
          </p:cNvPicPr>
          <p:nvPr/>
        </p:nvPicPr>
        <p:blipFill>
          <a:blip r:embed="rId2"/>
          <a:stretch>
            <a:fillRect/>
          </a:stretch>
        </p:blipFill>
        <p:spPr>
          <a:xfrm>
            <a:off x="481029" y="958957"/>
            <a:ext cx="5755762" cy="2883301"/>
          </a:xfrm>
          <a:prstGeom prst="rect">
            <a:avLst/>
          </a:prstGeom>
        </p:spPr>
      </p:pic>
      <p:sp>
        <p:nvSpPr>
          <p:cNvPr id="6" name="TextBox 5">
            <a:extLst>
              <a:ext uri="{FF2B5EF4-FFF2-40B4-BE49-F238E27FC236}">
                <a16:creationId xmlns:a16="http://schemas.microsoft.com/office/drawing/2014/main" id="{5EAF901F-80D3-EF1F-1C8F-607094CC600A}"/>
              </a:ext>
            </a:extLst>
          </p:cNvPr>
          <p:cNvSpPr txBox="1"/>
          <p:nvPr/>
        </p:nvSpPr>
        <p:spPr>
          <a:xfrm>
            <a:off x="6349044" y="1011776"/>
            <a:ext cx="5360394" cy="1477328"/>
          </a:xfrm>
          <a:prstGeom prst="rect">
            <a:avLst/>
          </a:prstGeom>
          <a:noFill/>
        </p:spPr>
        <p:txBody>
          <a:bodyPr wrap="square">
            <a:spAutoFit/>
          </a:bodyPr>
          <a:lstStyle/>
          <a:p>
            <a:pPr marL="0" indent="0">
              <a:lnSpc>
                <a:spcPct val="100000"/>
              </a:lnSpc>
              <a:buNone/>
            </a:pPr>
            <a:r>
              <a:rPr lang="en-GB" sz="1800" dirty="0">
                <a:solidFill>
                  <a:schemeClr val="tx1">
                    <a:lumMod val="95000"/>
                    <a:lumOff val="5000"/>
                  </a:schemeClr>
                </a:solidFill>
              </a:rPr>
              <a:t>The summary table showed that </a:t>
            </a:r>
          </a:p>
          <a:p>
            <a:pPr marL="285750" indent="-285750">
              <a:lnSpc>
                <a:spcPct val="100000"/>
              </a:lnSpc>
              <a:buFont typeface="Arial" panose="020B0604020202020204" pitchFamily="34" charset="0"/>
              <a:buChar char="•"/>
            </a:pPr>
            <a:r>
              <a:rPr lang="en-GB" sz="1800" dirty="0">
                <a:solidFill>
                  <a:schemeClr val="tx1">
                    <a:lumMod val="95000"/>
                    <a:lumOff val="5000"/>
                  </a:schemeClr>
                </a:solidFill>
              </a:rPr>
              <a:t>it rightly predicted </a:t>
            </a:r>
            <a:r>
              <a:rPr lang="en-GB" b="1" dirty="0">
                <a:solidFill>
                  <a:schemeClr val="tx1">
                    <a:lumMod val="95000"/>
                    <a:lumOff val="5000"/>
                  </a:schemeClr>
                </a:solidFill>
              </a:rPr>
              <a:t>715</a:t>
            </a:r>
            <a:r>
              <a:rPr lang="en-GB" sz="1800" b="1" dirty="0">
                <a:solidFill>
                  <a:schemeClr val="tx1">
                    <a:lumMod val="95000"/>
                    <a:lumOff val="5000"/>
                  </a:schemeClr>
                </a:solidFill>
              </a:rPr>
              <a:t> (True positive)</a:t>
            </a:r>
          </a:p>
          <a:p>
            <a:pPr marL="285750" indent="-285750">
              <a:lnSpc>
                <a:spcPct val="100000"/>
              </a:lnSpc>
              <a:buFont typeface="Arial" panose="020B0604020202020204" pitchFamily="34" charset="0"/>
              <a:buChar char="•"/>
            </a:pPr>
            <a:r>
              <a:rPr lang="en-GB" sz="1800" b="1" dirty="0">
                <a:solidFill>
                  <a:schemeClr val="tx1">
                    <a:lumMod val="95000"/>
                    <a:lumOff val="5000"/>
                  </a:schemeClr>
                </a:solidFill>
              </a:rPr>
              <a:t> </a:t>
            </a:r>
            <a:r>
              <a:rPr lang="en-GB" sz="1800" dirty="0">
                <a:solidFill>
                  <a:schemeClr val="tx1">
                    <a:lumMod val="95000"/>
                    <a:lumOff val="5000"/>
                  </a:schemeClr>
                </a:solidFill>
              </a:rPr>
              <a:t>Rightly classified</a:t>
            </a:r>
            <a:r>
              <a:rPr lang="en-GB" sz="1800" b="1" dirty="0">
                <a:solidFill>
                  <a:schemeClr val="tx1">
                    <a:lumMod val="95000"/>
                    <a:lumOff val="5000"/>
                  </a:schemeClr>
                </a:solidFill>
              </a:rPr>
              <a:t> </a:t>
            </a:r>
            <a:r>
              <a:rPr lang="en-GB" b="1" dirty="0">
                <a:solidFill>
                  <a:schemeClr val="tx1">
                    <a:lumMod val="95000"/>
                    <a:lumOff val="5000"/>
                  </a:schemeClr>
                </a:solidFill>
              </a:rPr>
              <a:t>1250</a:t>
            </a:r>
            <a:r>
              <a:rPr lang="en-GB" sz="1800" b="1" dirty="0">
                <a:solidFill>
                  <a:schemeClr val="tx1">
                    <a:lumMod val="95000"/>
                    <a:lumOff val="5000"/>
                  </a:schemeClr>
                </a:solidFill>
              </a:rPr>
              <a:t> (True positive) </a:t>
            </a:r>
            <a:r>
              <a:rPr lang="en-GB" dirty="0">
                <a:solidFill>
                  <a:schemeClr val="tx1">
                    <a:lumMod val="95000"/>
                    <a:lumOff val="5000"/>
                  </a:schemeClr>
                </a:solidFill>
              </a:rPr>
              <a:t>unstable</a:t>
            </a:r>
            <a:r>
              <a:rPr lang="en-GB" sz="1800" dirty="0">
                <a:solidFill>
                  <a:schemeClr val="tx1">
                    <a:lumMod val="95000"/>
                    <a:lumOff val="5000"/>
                  </a:schemeClr>
                </a:solidFill>
              </a:rPr>
              <a:t> but wrongly classified 26 unstable as </a:t>
            </a:r>
            <a:r>
              <a:rPr lang="en-GB" dirty="0">
                <a:solidFill>
                  <a:schemeClr val="tx1">
                    <a:lumMod val="95000"/>
                    <a:lumOff val="5000"/>
                  </a:schemeClr>
                </a:solidFill>
              </a:rPr>
              <a:t>stable.</a:t>
            </a:r>
            <a:r>
              <a:rPr lang="en-GB" sz="1800" dirty="0">
                <a:solidFill>
                  <a:schemeClr val="tx1">
                    <a:lumMod val="95000"/>
                    <a:lumOff val="5000"/>
                  </a:schemeClr>
                </a:solidFill>
              </a:rPr>
              <a:t> </a:t>
            </a:r>
          </a:p>
        </p:txBody>
      </p:sp>
    </p:spTree>
    <p:extLst>
      <p:ext uri="{BB962C8B-B14F-4D97-AF65-F5344CB8AC3E}">
        <p14:creationId xmlns:p14="http://schemas.microsoft.com/office/powerpoint/2010/main" val="2544279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8FE4645-3FC2-DDA2-D875-31DB774F84F4}"/>
              </a:ext>
            </a:extLst>
          </p:cNvPr>
          <p:cNvSpPr>
            <a:spLocks noGrp="1"/>
          </p:cNvSpPr>
          <p:nvPr>
            <p:ph type="title"/>
          </p:nvPr>
        </p:nvSpPr>
        <p:spPr>
          <a:xfrm>
            <a:off x="479493" y="-15159"/>
            <a:ext cx="11229966" cy="995072"/>
          </a:xfrm>
        </p:spPr>
        <p:txBody>
          <a:bodyPr anchor="b">
            <a:normAutofit/>
          </a:bodyPr>
          <a:lstStyle/>
          <a:p>
            <a:r>
              <a:rPr lang="en-NG" sz="3600" dirty="0">
                <a:solidFill>
                  <a:schemeClr val="tx1"/>
                </a:solidFill>
              </a:rPr>
              <a:t>NA</a:t>
            </a:r>
            <a:r>
              <a:rPr lang="en-GB" sz="3600" dirty="0" err="1">
                <a:solidFill>
                  <a:schemeClr val="tx1"/>
                </a:solidFill>
              </a:rPr>
              <a:t>Ï</a:t>
            </a:r>
            <a:r>
              <a:rPr lang="en-NG" sz="3600" dirty="0">
                <a:solidFill>
                  <a:schemeClr val="tx1"/>
                </a:solidFill>
              </a:rPr>
              <a:t>VE BAYES ROC/AUC</a:t>
            </a:r>
          </a:p>
        </p:txBody>
      </p:sp>
      <p:sp>
        <p:nvSpPr>
          <p:cNvPr id="47" name="Content Placeholder 46">
            <a:extLst>
              <a:ext uri="{FF2B5EF4-FFF2-40B4-BE49-F238E27FC236}">
                <a16:creationId xmlns:a16="http://schemas.microsoft.com/office/drawing/2014/main" id="{058F23DA-02E9-5CDB-4A65-EA88AB5ED4C5}"/>
              </a:ext>
            </a:extLst>
          </p:cNvPr>
          <p:cNvSpPr>
            <a:spLocks noGrp="1"/>
          </p:cNvSpPr>
          <p:nvPr>
            <p:ph idx="1"/>
          </p:nvPr>
        </p:nvSpPr>
        <p:spPr>
          <a:xfrm>
            <a:off x="638512" y="4039783"/>
            <a:ext cx="10691376" cy="2293287"/>
          </a:xfrm>
        </p:spPr>
        <p:txBody>
          <a:bodyPr>
            <a:normAutofit fontScale="55000" lnSpcReduction="20000"/>
          </a:bodyPr>
          <a:lstStyle/>
          <a:p>
            <a:pPr marL="0" indent="0">
              <a:buNone/>
            </a:pPr>
            <a:br>
              <a:rPr lang="en-GB" sz="3600" dirty="0">
                <a:solidFill>
                  <a:schemeClr val="tx1"/>
                </a:solidFill>
              </a:rPr>
            </a:br>
            <a:r>
              <a:rPr lang="en-GB" sz="3600" dirty="0">
                <a:solidFill>
                  <a:schemeClr val="tx1"/>
                </a:solidFill>
              </a:rPr>
              <a:t>The AUC (Area Under Curve) represents the area between the ROC curve and the axis. </a:t>
            </a:r>
            <a:r>
              <a:rPr lang="en-NG" sz="3600" dirty="0">
                <a:solidFill>
                  <a:schemeClr val="tx1"/>
                </a:solidFill>
              </a:rPr>
              <a:t>It is the area covered by the curve between the blue line (ROC) and the axis.</a:t>
            </a:r>
            <a:r>
              <a:rPr lang="en-GB" sz="3600" dirty="0">
                <a:solidFill>
                  <a:schemeClr val="tx1"/>
                </a:solidFill>
              </a:rPr>
              <a:t> A larger AUC, such as 0.98 in our Naïve bayes model, indicates better predictive performance, affirming the model's strong discriminatory ability. </a:t>
            </a:r>
            <a:r>
              <a:rPr lang="en-NG" sz="3600" dirty="0">
                <a:solidFill>
                  <a:schemeClr val="tx1"/>
                </a:solidFill>
              </a:rPr>
              <a:t>The bigger the area covered, the better the prediction. The Na</a:t>
            </a:r>
            <a:r>
              <a:rPr lang="en-GB" sz="3600" dirty="0" err="1">
                <a:solidFill>
                  <a:schemeClr val="tx1"/>
                </a:solidFill>
              </a:rPr>
              <a:t>ï</a:t>
            </a:r>
            <a:r>
              <a:rPr lang="en-NG" sz="3600" dirty="0">
                <a:solidFill>
                  <a:schemeClr val="tx1"/>
                </a:solidFill>
              </a:rPr>
              <a:t>ve Bayes model perfroms better than the Logistic Regression.</a:t>
            </a:r>
            <a:endParaRPr lang="en-NG" sz="3600" b="1" dirty="0">
              <a:solidFill>
                <a:schemeClr val="tx1"/>
              </a:solidFill>
            </a:endParaRPr>
          </a:p>
          <a:p>
            <a:pPr marL="0" indent="0">
              <a:buNone/>
            </a:pPr>
            <a:endParaRPr lang="en-NG" dirty="0">
              <a:solidFill>
                <a:schemeClr val="tx1"/>
              </a:solidFill>
            </a:endParaRPr>
          </a:p>
        </p:txBody>
      </p:sp>
      <p:pic>
        <p:nvPicPr>
          <p:cNvPr id="7" name="Picture 6" descr="A graph of a curve&#10;&#10;Description automatically generated">
            <a:extLst>
              <a:ext uri="{FF2B5EF4-FFF2-40B4-BE49-F238E27FC236}">
                <a16:creationId xmlns:a16="http://schemas.microsoft.com/office/drawing/2014/main" id="{9D9EAF3C-2935-BD35-116C-565E38A18756}"/>
              </a:ext>
            </a:extLst>
          </p:cNvPr>
          <p:cNvPicPr>
            <a:picLocks noChangeAspect="1"/>
          </p:cNvPicPr>
          <p:nvPr/>
        </p:nvPicPr>
        <p:blipFill>
          <a:blip r:embed="rId2"/>
          <a:stretch>
            <a:fillRect/>
          </a:stretch>
        </p:blipFill>
        <p:spPr>
          <a:xfrm>
            <a:off x="510350" y="964923"/>
            <a:ext cx="11229966" cy="2918252"/>
          </a:xfrm>
          <a:prstGeom prst="rect">
            <a:avLst/>
          </a:prstGeom>
        </p:spPr>
      </p:pic>
    </p:spTree>
    <p:extLst>
      <p:ext uri="{BB962C8B-B14F-4D97-AF65-F5344CB8AC3E}">
        <p14:creationId xmlns:p14="http://schemas.microsoft.com/office/powerpoint/2010/main" val="2679158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8FE4645-3FC2-DDA2-D875-31DB774F84F4}"/>
              </a:ext>
            </a:extLst>
          </p:cNvPr>
          <p:cNvSpPr>
            <a:spLocks noGrp="1"/>
          </p:cNvSpPr>
          <p:nvPr>
            <p:ph type="title"/>
          </p:nvPr>
        </p:nvSpPr>
        <p:spPr>
          <a:xfrm>
            <a:off x="479493" y="-15159"/>
            <a:ext cx="11229966" cy="995072"/>
          </a:xfrm>
        </p:spPr>
        <p:txBody>
          <a:bodyPr anchor="b">
            <a:normAutofit fontScale="90000"/>
          </a:bodyPr>
          <a:lstStyle/>
          <a:p>
            <a:r>
              <a:rPr lang="en-GB" sz="3600" dirty="0">
                <a:solidFill>
                  <a:schemeClr val="tx1"/>
                </a:solidFill>
              </a:rPr>
              <a:t>COMPARING LOGISTIC EN</a:t>
            </a:r>
            <a:r>
              <a:rPr lang="en-NG" sz="3600" dirty="0">
                <a:solidFill>
                  <a:schemeClr val="tx1"/>
                </a:solidFill>
              </a:rPr>
              <a:t>SEMBLE VOTING MODEL WITH OPTIMIZED LOGISTIC MODEL </a:t>
            </a:r>
          </a:p>
        </p:txBody>
      </p:sp>
      <p:sp>
        <p:nvSpPr>
          <p:cNvPr id="47" name="Content Placeholder 46">
            <a:extLst>
              <a:ext uri="{FF2B5EF4-FFF2-40B4-BE49-F238E27FC236}">
                <a16:creationId xmlns:a16="http://schemas.microsoft.com/office/drawing/2014/main" id="{058F23DA-02E9-5CDB-4A65-EA88AB5ED4C5}"/>
              </a:ext>
            </a:extLst>
          </p:cNvPr>
          <p:cNvSpPr>
            <a:spLocks noGrp="1"/>
          </p:cNvSpPr>
          <p:nvPr>
            <p:ph idx="1"/>
          </p:nvPr>
        </p:nvSpPr>
        <p:spPr>
          <a:xfrm>
            <a:off x="638514" y="4546849"/>
            <a:ext cx="10691374" cy="1780819"/>
          </a:xfrm>
        </p:spPr>
        <p:txBody>
          <a:bodyPr>
            <a:normAutofit fontScale="77500" lnSpcReduction="20000"/>
          </a:bodyPr>
          <a:lstStyle/>
          <a:p>
            <a:pPr marL="0" indent="0">
              <a:buNone/>
            </a:pPr>
            <a:r>
              <a:rPr lang="en-NG" sz="3600" b="1" dirty="0">
                <a:solidFill>
                  <a:schemeClr val="tx1"/>
                </a:solidFill>
              </a:rPr>
              <a:t>Comparing Models</a:t>
            </a:r>
          </a:p>
          <a:p>
            <a:pPr marL="0" indent="0">
              <a:buNone/>
            </a:pPr>
            <a:r>
              <a:rPr lang="en-NG" sz="2600" dirty="0">
                <a:solidFill>
                  <a:schemeClr val="tx1"/>
                </a:solidFill>
              </a:rPr>
              <a:t>The Result of the Logistic regression in the Ensemble model showed a result of 87% acccuracy </a:t>
            </a:r>
            <a:r>
              <a:rPr lang="en-NG" sz="2600" b="1" dirty="0">
                <a:solidFill>
                  <a:schemeClr val="tx1"/>
                </a:solidFill>
              </a:rPr>
              <a:t>which is lower by 2% </a:t>
            </a:r>
            <a:r>
              <a:rPr lang="en-NG" sz="2600" dirty="0">
                <a:solidFill>
                  <a:schemeClr val="tx1"/>
                </a:solidFill>
              </a:rPr>
              <a:t>of the Optimized Logistic Regression that recorded an accuracy of 89%. Guassian Na</a:t>
            </a:r>
            <a:r>
              <a:rPr lang="en-GB" sz="2600" dirty="0" err="1">
                <a:solidFill>
                  <a:schemeClr val="tx1"/>
                </a:solidFill>
              </a:rPr>
              <a:t>ï</a:t>
            </a:r>
            <a:r>
              <a:rPr lang="en-NG" sz="2600" dirty="0">
                <a:solidFill>
                  <a:schemeClr val="tx1"/>
                </a:solidFill>
              </a:rPr>
              <a:t>ve Bayes however recorded the highest accuracy of 98%.</a:t>
            </a:r>
          </a:p>
          <a:p>
            <a:pPr marL="0" indent="0">
              <a:buNone/>
            </a:pPr>
            <a:endParaRPr lang="en-NG" sz="3600" b="1" dirty="0">
              <a:solidFill>
                <a:schemeClr val="tx1"/>
              </a:solidFill>
            </a:endParaRPr>
          </a:p>
          <a:p>
            <a:pPr marL="0" indent="0">
              <a:buNone/>
            </a:pPr>
            <a:endParaRPr lang="en-NG" dirty="0">
              <a:solidFill>
                <a:schemeClr val="tx1"/>
              </a:solidFill>
            </a:endParaRPr>
          </a:p>
        </p:txBody>
      </p:sp>
      <p:pic>
        <p:nvPicPr>
          <p:cNvPr id="4" name="Picture 3" descr="A close-up of a white background&#10;&#10;Description automatically generated">
            <a:extLst>
              <a:ext uri="{FF2B5EF4-FFF2-40B4-BE49-F238E27FC236}">
                <a16:creationId xmlns:a16="http://schemas.microsoft.com/office/drawing/2014/main" id="{CCFCA44A-6158-A6CA-3061-459AC6B02DE9}"/>
              </a:ext>
            </a:extLst>
          </p:cNvPr>
          <p:cNvPicPr>
            <a:picLocks noChangeAspect="1"/>
          </p:cNvPicPr>
          <p:nvPr/>
        </p:nvPicPr>
        <p:blipFill>
          <a:blip r:embed="rId2"/>
          <a:stretch>
            <a:fillRect/>
          </a:stretch>
        </p:blipFill>
        <p:spPr>
          <a:xfrm>
            <a:off x="559669" y="1233691"/>
            <a:ext cx="4069476" cy="1823130"/>
          </a:xfrm>
          <a:prstGeom prst="rect">
            <a:avLst/>
          </a:prstGeom>
        </p:spPr>
      </p:pic>
      <p:graphicFrame>
        <p:nvGraphicFramePr>
          <p:cNvPr id="5" name="Table 4">
            <a:extLst>
              <a:ext uri="{FF2B5EF4-FFF2-40B4-BE49-F238E27FC236}">
                <a16:creationId xmlns:a16="http://schemas.microsoft.com/office/drawing/2014/main" id="{5A81EF79-51B2-DC90-7050-60534E8732A3}"/>
              </a:ext>
            </a:extLst>
          </p:cNvPr>
          <p:cNvGraphicFramePr>
            <a:graphicFrameLocks noGrp="1"/>
          </p:cNvGraphicFramePr>
          <p:nvPr>
            <p:extLst>
              <p:ext uri="{D42A27DB-BD31-4B8C-83A1-F6EECF244321}">
                <p14:modId xmlns:p14="http://schemas.microsoft.com/office/powerpoint/2010/main" val="2960333166"/>
              </p:ext>
            </p:extLst>
          </p:nvPr>
        </p:nvGraphicFramePr>
        <p:xfrm>
          <a:off x="675801" y="3199983"/>
          <a:ext cx="10379432" cy="1015227"/>
        </p:xfrm>
        <a:graphic>
          <a:graphicData uri="http://schemas.openxmlformats.org/drawingml/2006/table">
            <a:tbl>
              <a:tblPr firstRow="1" firstCol="1" bandRow="1">
                <a:tableStyleId>{5C22544A-7EE6-4342-B048-85BDC9FD1C3A}</a:tableStyleId>
              </a:tblPr>
              <a:tblGrid>
                <a:gridCol w="3459427">
                  <a:extLst>
                    <a:ext uri="{9D8B030D-6E8A-4147-A177-3AD203B41FA5}">
                      <a16:colId xmlns:a16="http://schemas.microsoft.com/office/drawing/2014/main" val="430119594"/>
                    </a:ext>
                  </a:extLst>
                </a:gridCol>
                <a:gridCol w="3459427">
                  <a:extLst>
                    <a:ext uri="{9D8B030D-6E8A-4147-A177-3AD203B41FA5}">
                      <a16:colId xmlns:a16="http://schemas.microsoft.com/office/drawing/2014/main" val="2465807812"/>
                    </a:ext>
                  </a:extLst>
                </a:gridCol>
                <a:gridCol w="3460578">
                  <a:extLst>
                    <a:ext uri="{9D8B030D-6E8A-4147-A177-3AD203B41FA5}">
                      <a16:colId xmlns:a16="http://schemas.microsoft.com/office/drawing/2014/main" val="2849067777"/>
                    </a:ext>
                  </a:extLst>
                </a:gridCol>
              </a:tblGrid>
              <a:tr h="31786">
                <a:tc>
                  <a:txBody>
                    <a:bodyPr/>
                    <a:lstStyle/>
                    <a:p>
                      <a:pPr algn="ctr"/>
                      <a:r>
                        <a:rPr lang="en-US" sz="1600">
                          <a:effectLst/>
                        </a:rPr>
                        <a:t>Optimized Models</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Accuracy %</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Ranking</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8136111"/>
                  </a:ext>
                </a:extLst>
              </a:tr>
              <a:tr h="257129">
                <a:tc>
                  <a:txBody>
                    <a:bodyPr/>
                    <a:lstStyle/>
                    <a:p>
                      <a:r>
                        <a:rPr lang="en-US" sz="1200">
                          <a:effectLst/>
                        </a:rPr>
                        <a:t>Guassian Naïve Bayes</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r>
                        <a:rPr lang="en-US" sz="1200">
                          <a:effectLst/>
                        </a:rPr>
                        <a:t>98</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r>
                        <a:rPr lang="en-US" sz="1200">
                          <a:effectLst/>
                        </a:rPr>
                        <a:t>1</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3676512"/>
                  </a:ext>
                </a:extLst>
              </a:tr>
              <a:tr h="257129">
                <a:tc>
                  <a:txBody>
                    <a:bodyPr/>
                    <a:lstStyle/>
                    <a:p>
                      <a:r>
                        <a:rPr lang="en-US" sz="1200">
                          <a:effectLst/>
                        </a:rPr>
                        <a:t>Logistic Regression</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r>
                        <a:rPr lang="en-US" sz="1200">
                          <a:effectLst/>
                        </a:rPr>
                        <a:t>89</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r>
                        <a:rPr lang="en-US" sz="1200">
                          <a:effectLst/>
                        </a:rPr>
                        <a:t>2</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9708826"/>
                  </a:ext>
                </a:extLst>
              </a:tr>
              <a:tr h="257129">
                <a:tc>
                  <a:txBody>
                    <a:bodyPr/>
                    <a:lstStyle/>
                    <a:p>
                      <a:r>
                        <a:rPr lang="en-US" sz="1200" dirty="0">
                          <a:effectLst/>
                        </a:rPr>
                        <a:t>Ensemble Voting Classifier</a:t>
                      </a:r>
                      <a:endParaRPr lang="en-N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r>
                        <a:rPr lang="en-US" sz="1200">
                          <a:effectLst/>
                        </a:rPr>
                        <a:t>87</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r>
                        <a:rPr lang="en-US" sz="1200" dirty="0">
                          <a:effectLst/>
                        </a:rPr>
                        <a:t>3</a:t>
                      </a:r>
                      <a:endParaRPr lang="en-N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92736"/>
                  </a:ext>
                </a:extLst>
              </a:tr>
            </a:tbl>
          </a:graphicData>
        </a:graphic>
      </p:graphicFrame>
      <p:sp>
        <p:nvSpPr>
          <p:cNvPr id="6" name="TextBox 5">
            <a:extLst>
              <a:ext uri="{FF2B5EF4-FFF2-40B4-BE49-F238E27FC236}">
                <a16:creationId xmlns:a16="http://schemas.microsoft.com/office/drawing/2014/main" id="{AA97F30B-809A-37C4-5CCC-C3A018DDAE9B}"/>
              </a:ext>
            </a:extLst>
          </p:cNvPr>
          <p:cNvSpPr txBox="1"/>
          <p:nvPr/>
        </p:nvSpPr>
        <p:spPr>
          <a:xfrm>
            <a:off x="4866079" y="1099410"/>
            <a:ext cx="6613131" cy="2031325"/>
          </a:xfrm>
          <a:prstGeom prst="rect">
            <a:avLst/>
          </a:prstGeom>
          <a:noFill/>
        </p:spPr>
        <p:txBody>
          <a:bodyPr wrap="square" rtlCol="0">
            <a:spAutoFit/>
          </a:bodyPr>
          <a:lstStyle/>
          <a:p>
            <a:r>
              <a:rPr lang="en-GB" dirty="0"/>
              <a:t>Logistic Regression is effective for binary classification, </a:t>
            </a:r>
            <a:r>
              <a:rPr lang="en-GB" dirty="0" err="1"/>
              <a:t>modeling</a:t>
            </a:r>
            <a:r>
              <a:rPr lang="en-GB" dirty="0"/>
              <a:t> the probability of class membership. Earlier we saw that the optimized model had an accuracy of 89%.</a:t>
            </a:r>
          </a:p>
          <a:p>
            <a:r>
              <a:rPr lang="en-GB" dirty="0"/>
              <a:t> With the Voting Classifier, combining multiple </a:t>
            </a:r>
            <a:r>
              <a:rPr lang="en-GB" dirty="0" err="1"/>
              <a:t>models,the</a:t>
            </a:r>
            <a:r>
              <a:rPr lang="en-GB" dirty="0"/>
              <a:t> accuracy of the logistic regression showed an 87% accuracy. This highlights the importance of considering diverse metrics for a comprehensive evaluation.</a:t>
            </a:r>
            <a:endParaRPr lang="en-NG" dirty="0"/>
          </a:p>
        </p:txBody>
      </p:sp>
    </p:spTree>
    <p:extLst>
      <p:ext uri="{BB962C8B-B14F-4D97-AF65-F5344CB8AC3E}">
        <p14:creationId xmlns:p14="http://schemas.microsoft.com/office/powerpoint/2010/main" val="3289106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8FE4645-3FC2-DDA2-D875-31DB774F84F4}"/>
              </a:ext>
            </a:extLst>
          </p:cNvPr>
          <p:cNvSpPr>
            <a:spLocks noGrp="1"/>
          </p:cNvSpPr>
          <p:nvPr>
            <p:ph type="title"/>
          </p:nvPr>
        </p:nvSpPr>
        <p:spPr>
          <a:xfrm>
            <a:off x="479493" y="-15159"/>
            <a:ext cx="11229966" cy="995072"/>
          </a:xfrm>
        </p:spPr>
        <p:txBody>
          <a:bodyPr anchor="b">
            <a:normAutofit/>
          </a:bodyPr>
          <a:lstStyle/>
          <a:p>
            <a:r>
              <a:rPr lang="en-NG" sz="3600" dirty="0">
                <a:solidFill>
                  <a:schemeClr val="tx1"/>
                </a:solidFill>
              </a:rPr>
              <a:t>ADABOOST CLASSIFIER</a:t>
            </a:r>
          </a:p>
        </p:txBody>
      </p:sp>
      <p:sp>
        <p:nvSpPr>
          <p:cNvPr id="47" name="Content Placeholder 46">
            <a:extLst>
              <a:ext uri="{FF2B5EF4-FFF2-40B4-BE49-F238E27FC236}">
                <a16:creationId xmlns:a16="http://schemas.microsoft.com/office/drawing/2014/main" id="{058F23DA-02E9-5CDB-4A65-EA88AB5ED4C5}"/>
              </a:ext>
            </a:extLst>
          </p:cNvPr>
          <p:cNvSpPr>
            <a:spLocks noGrp="1"/>
          </p:cNvSpPr>
          <p:nvPr>
            <p:ph idx="1"/>
          </p:nvPr>
        </p:nvSpPr>
        <p:spPr>
          <a:xfrm>
            <a:off x="638514" y="4546849"/>
            <a:ext cx="10691374" cy="1780819"/>
          </a:xfrm>
        </p:spPr>
        <p:txBody>
          <a:bodyPr>
            <a:normAutofit fontScale="77500" lnSpcReduction="20000"/>
          </a:bodyPr>
          <a:lstStyle/>
          <a:p>
            <a:pPr marL="0" indent="0">
              <a:buNone/>
            </a:pPr>
            <a:r>
              <a:rPr lang="en-NG" sz="3600" b="1" dirty="0">
                <a:solidFill>
                  <a:schemeClr val="tx1"/>
                </a:solidFill>
              </a:rPr>
              <a:t>Comparing Models</a:t>
            </a:r>
          </a:p>
          <a:p>
            <a:pPr marL="0" indent="0">
              <a:buNone/>
            </a:pPr>
            <a:r>
              <a:rPr lang="en-NG" sz="2600" dirty="0">
                <a:solidFill>
                  <a:schemeClr val="tx1"/>
                </a:solidFill>
              </a:rPr>
              <a:t>Employing the boost technique, Adaboost Classifier was able to achieve an accuracy of 91% ranking 2nd to the Guassian Na</a:t>
            </a:r>
            <a:r>
              <a:rPr lang="en-GB" sz="2600" dirty="0" err="1">
                <a:solidFill>
                  <a:schemeClr val="tx1"/>
                </a:solidFill>
              </a:rPr>
              <a:t>ï</a:t>
            </a:r>
            <a:r>
              <a:rPr lang="en-NG" sz="2600" dirty="0">
                <a:solidFill>
                  <a:schemeClr val="tx1"/>
                </a:solidFill>
              </a:rPr>
              <a:t>ve Bayes. The Optimized Logistic regression is 3rd with an accuracy of 89% while the ensemble voting classifier has an accuracy of 87%. </a:t>
            </a:r>
            <a:endParaRPr lang="en-NG" dirty="0">
              <a:solidFill>
                <a:schemeClr val="tx1"/>
              </a:solidFill>
            </a:endParaRPr>
          </a:p>
        </p:txBody>
      </p:sp>
      <p:sp>
        <p:nvSpPr>
          <p:cNvPr id="11" name="TextBox 10">
            <a:extLst>
              <a:ext uri="{FF2B5EF4-FFF2-40B4-BE49-F238E27FC236}">
                <a16:creationId xmlns:a16="http://schemas.microsoft.com/office/drawing/2014/main" id="{DD17E1C3-64F4-4C55-67E2-D1120BE69294}"/>
              </a:ext>
            </a:extLst>
          </p:cNvPr>
          <p:cNvSpPr txBox="1"/>
          <p:nvPr/>
        </p:nvSpPr>
        <p:spPr>
          <a:xfrm>
            <a:off x="465834" y="1405705"/>
            <a:ext cx="3813090" cy="1200329"/>
          </a:xfrm>
          <a:prstGeom prst="rect">
            <a:avLst/>
          </a:prstGeom>
          <a:noFill/>
        </p:spPr>
        <p:txBody>
          <a:bodyPr wrap="square">
            <a:spAutoFit/>
          </a:bodyPr>
          <a:lstStyle/>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NG"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Stacking Model</a:t>
            </a:r>
            <a:endParaRPr lang="en-NG" sz="24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NG"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LogisticRegression 0.87</a:t>
            </a:r>
            <a:endParaRPr lang="en-NG" sz="24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NG"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AdaBoostClassifier 0.91</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NG"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StackingClassifier 0.87</a:t>
            </a:r>
            <a:endParaRPr lang="en-NG" sz="2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2" name="Table 51">
            <a:extLst>
              <a:ext uri="{FF2B5EF4-FFF2-40B4-BE49-F238E27FC236}">
                <a16:creationId xmlns:a16="http://schemas.microsoft.com/office/drawing/2014/main" id="{81DE10F4-9753-1485-87F4-3F97445325D3}"/>
              </a:ext>
            </a:extLst>
          </p:cNvPr>
          <p:cNvGraphicFramePr>
            <a:graphicFrameLocks noGrp="1"/>
          </p:cNvGraphicFramePr>
          <p:nvPr>
            <p:extLst>
              <p:ext uri="{D42A27DB-BD31-4B8C-83A1-F6EECF244321}">
                <p14:modId xmlns:p14="http://schemas.microsoft.com/office/powerpoint/2010/main" val="3956460407"/>
              </p:ext>
            </p:extLst>
          </p:nvPr>
        </p:nvGraphicFramePr>
        <p:xfrm>
          <a:off x="675798" y="2843435"/>
          <a:ext cx="10654068" cy="1531697"/>
        </p:xfrm>
        <a:graphic>
          <a:graphicData uri="http://schemas.openxmlformats.org/drawingml/2006/table">
            <a:tbl>
              <a:tblPr firstRow="1" firstCol="1" bandRow="1">
                <a:tableStyleId>{5C22544A-7EE6-4342-B048-85BDC9FD1C3A}</a:tableStyleId>
              </a:tblPr>
              <a:tblGrid>
                <a:gridCol w="3550962">
                  <a:extLst>
                    <a:ext uri="{9D8B030D-6E8A-4147-A177-3AD203B41FA5}">
                      <a16:colId xmlns:a16="http://schemas.microsoft.com/office/drawing/2014/main" val="1007076631"/>
                    </a:ext>
                  </a:extLst>
                </a:gridCol>
                <a:gridCol w="3550962">
                  <a:extLst>
                    <a:ext uri="{9D8B030D-6E8A-4147-A177-3AD203B41FA5}">
                      <a16:colId xmlns:a16="http://schemas.microsoft.com/office/drawing/2014/main" val="2469659324"/>
                    </a:ext>
                  </a:extLst>
                </a:gridCol>
                <a:gridCol w="3552144">
                  <a:extLst>
                    <a:ext uri="{9D8B030D-6E8A-4147-A177-3AD203B41FA5}">
                      <a16:colId xmlns:a16="http://schemas.microsoft.com/office/drawing/2014/main" val="1118865624"/>
                    </a:ext>
                  </a:extLst>
                </a:gridCol>
              </a:tblGrid>
              <a:tr h="499213">
                <a:tc>
                  <a:txBody>
                    <a:bodyPr/>
                    <a:lstStyle/>
                    <a:p>
                      <a:pPr algn="ctr"/>
                      <a:r>
                        <a:rPr lang="en-US" sz="1600">
                          <a:effectLst/>
                        </a:rPr>
                        <a:t>Optimized Models</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Accuracy %</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Ranking</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1623264"/>
                  </a:ext>
                </a:extLst>
              </a:tr>
              <a:tr h="258121">
                <a:tc>
                  <a:txBody>
                    <a:bodyPr/>
                    <a:lstStyle/>
                    <a:p>
                      <a:r>
                        <a:rPr lang="en-US" sz="1200">
                          <a:effectLst/>
                        </a:rPr>
                        <a:t>Guassian Naïve Bayes</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r>
                        <a:rPr lang="en-US" sz="1200">
                          <a:effectLst/>
                        </a:rPr>
                        <a:t>98</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r>
                        <a:rPr lang="en-US" sz="1200">
                          <a:effectLst/>
                        </a:rPr>
                        <a:t>1</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4716164"/>
                  </a:ext>
                </a:extLst>
              </a:tr>
              <a:tr h="258121">
                <a:tc>
                  <a:txBody>
                    <a:bodyPr/>
                    <a:lstStyle/>
                    <a:p>
                      <a:r>
                        <a:rPr lang="en-US" sz="1200">
                          <a:effectLst/>
                        </a:rPr>
                        <a:t>AdaBoostClassifier</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r>
                        <a:rPr lang="en-US" sz="1200">
                          <a:effectLst/>
                        </a:rPr>
                        <a:t>91</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r>
                        <a:rPr lang="en-US" sz="1200">
                          <a:effectLst/>
                        </a:rPr>
                        <a:t>2</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0337436"/>
                  </a:ext>
                </a:extLst>
              </a:tr>
              <a:tr h="258121">
                <a:tc>
                  <a:txBody>
                    <a:bodyPr/>
                    <a:lstStyle/>
                    <a:p>
                      <a:r>
                        <a:rPr lang="en-US" sz="1200">
                          <a:effectLst/>
                        </a:rPr>
                        <a:t>Logistic Regression</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r>
                        <a:rPr lang="en-US" sz="1200">
                          <a:effectLst/>
                        </a:rPr>
                        <a:t>89</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r>
                        <a:rPr lang="en-US" sz="1200">
                          <a:effectLst/>
                        </a:rPr>
                        <a:t>3</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66964766"/>
                  </a:ext>
                </a:extLst>
              </a:tr>
              <a:tr h="258121">
                <a:tc>
                  <a:txBody>
                    <a:bodyPr/>
                    <a:lstStyle/>
                    <a:p>
                      <a:r>
                        <a:rPr lang="en-US" sz="1200">
                          <a:effectLst/>
                        </a:rPr>
                        <a:t>Ensemble Voting</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r>
                        <a:rPr lang="en-US" sz="1200">
                          <a:effectLst/>
                        </a:rPr>
                        <a:t>87</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r>
                        <a:rPr lang="en-US" sz="1200" dirty="0">
                          <a:effectLst/>
                        </a:rPr>
                        <a:t>4</a:t>
                      </a:r>
                      <a:endParaRPr lang="en-N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1927247"/>
                  </a:ext>
                </a:extLst>
              </a:tr>
            </a:tbl>
          </a:graphicData>
        </a:graphic>
      </p:graphicFrame>
      <p:sp>
        <p:nvSpPr>
          <p:cNvPr id="54" name="TextBox 53">
            <a:extLst>
              <a:ext uri="{FF2B5EF4-FFF2-40B4-BE49-F238E27FC236}">
                <a16:creationId xmlns:a16="http://schemas.microsoft.com/office/drawing/2014/main" id="{BC928C91-7735-F884-6D83-19BF7AB41712}"/>
              </a:ext>
            </a:extLst>
          </p:cNvPr>
          <p:cNvSpPr txBox="1"/>
          <p:nvPr/>
        </p:nvSpPr>
        <p:spPr>
          <a:xfrm>
            <a:off x="4735563" y="1035558"/>
            <a:ext cx="6122194" cy="1754326"/>
          </a:xfrm>
          <a:prstGeom prst="rect">
            <a:avLst/>
          </a:prstGeom>
          <a:noFill/>
        </p:spPr>
        <p:txBody>
          <a:bodyPr wrap="square">
            <a:spAutoFit/>
          </a:bodyPr>
          <a:lstStyle/>
          <a:p>
            <a:br>
              <a:rPr lang="en-GB" dirty="0"/>
            </a:br>
            <a:r>
              <a:rPr lang="en-GB" dirty="0">
                <a:latin typeface="Söhne"/>
              </a:rPr>
              <a:t>The</a:t>
            </a:r>
            <a:r>
              <a:rPr lang="en-GB" b="0" i="0" dirty="0">
                <a:effectLst/>
                <a:latin typeface="Söhne"/>
              </a:rPr>
              <a:t> Stacking Model combines the Logistic Regression (0.87) and AdaBoost Classifier (0.91). It demonstrated varied accuracies, with AdaBoost outperforming Logistic Regression, emphasizing the effectiveness of the ensemble methods. The stacking model had a general accuracy of 0.87</a:t>
            </a:r>
            <a:endParaRPr lang="en-NG" dirty="0"/>
          </a:p>
        </p:txBody>
      </p:sp>
    </p:spTree>
    <p:extLst>
      <p:ext uri="{BB962C8B-B14F-4D97-AF65-F5344CB8AC3E}">
        <p14:creationId xmlns:p14="http://schemas.microsoft.com/office/powerpoint/2010/main" val="1127112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A412CBD-2B4F-C754-C9E9-9F9F6ADE5610}"/>
              </a:ext>
            </a:extLst>
          </p:cNvPr>
          <p:cNvSpPr>
            <a:spLocks noGrp="1"/>
          </p:cNvSpPr>
          <p:nvPr>
            <p:ph type="title"/>
          </p:nvPr>
        </p:nvSpPr>
        <p:spPr>
          <a:xfrm>
            <a:off x="457200" y="471683"/>
            <a:ext cx="10754527" cy="1071640"/>
          </a:xfrm>
        </p:spPr>
        <p:txBody>
          <a:bodyPr anchor="b">
            <a:normAutofit/>
          </a:bodyPr>
          <a:lstStyle/>
          <a:p>
            <a:r>
              <a:rPr lang="en-NG" dirty="0">
                <a:solidFill>
                  <a:schemeClr val="tx2"/>
                </a:solidFill>
              </a:rPr>
              <a:t>Recommendation</a:t>
            </a:r>
          </a:p>
        </p:txBody>
      </p:sp>
      <p:sp>
        <p:nvSpPr>
          <p:cNvPr id="3" name="Content Placeholder 2">
            <a:extLst>
              <a:ext uri="{FF2B5EF4-FFF2-40B4-BE49-F238E27FC236}">
                <a16:creationId xmlns:a16="http://schemas.microsoft.com/office/drawing/2014/main" id="{838214B6-4D43-21E2-591B-03EF22F01A15}"/>
              </a:ext>
            </a:extLst>
          </p:cNvPr>
          <p:cNvSpPr>
            <a:spLocks noGrp="1"/>
          </p:cNvSpPr>
          <p:nvPr>
            <p:ph idx="1"/>
          </p:nvPr>
        </p:nvSpPr>
        <p:spPr>
          <a:xfrm>
            <a:off x="457200" y="1723980"/>
            <a:ext cx="10987083" cy="4086539"/>
          </a:xfrm>
        </p:spPr>
        <p:txBody>
          <a:bodyPr anchor="t">
            <a:normAutofit/>
          </a:bodyPr>
          <a:lstStyle/>
          <a:p>
            <a:pPr>
              <a:lnSpc>
                <a:spcPct val="100000"/>
              </a:lnSpc>
            </a:pPr>
            <a:endParaRPr lang="en-NG" sz="1100" dirty="0">
              <a:solidFill>
                <a:schemeClr val="tx2"/>
              </a:solidFill>
            </a:endParaRPr>
          </a:p>
          <a:p>
            <a:pPr>
              <a:lnSpc>
                <a:spcPct val="100000"/>
              </a:lnSpc>
            </a:pPr>
            <a:endParaRPr lang="en-NG" sz="1100" dirty="0">
              <a:solidFill>
                <a:schemeClr val="tx2"/>
              </a:solidFill>
            </a:endParaRPr>
          </a:p>
        </p:txBody>
      </p:sp>
      <p:sp>
        <p:nvSpPr>
          <p:cNvPr id="5" name="TextBox 4">
            <a:extLst>
              <a:ext uri="{FF2B5EF4-FFF2-40B4-BE49-F238E27FC236}">
                <a16:creationId xmlns:a16="http://schemas.microsoft.com/office/drawing/2014/main" id="{17A24D78-D0D3-41A3-4483-8DF31112B7FF}"/>
              </a:ext>
            </a:extLst>
          </p:cNvPr>
          <p:cNvSpPr txBox="1"/>
          <p:nvPr/>
        </p:nvSpPr>
        <p:spPr>
          <a:xfrm>
            <a:off x="561404" y="1971675"/>
            <a:ext cx="11141334" cy="4062651"/>
          </a:xfrm>
          <a:prstGeom prst="rect">
            <a:avLst/>
          </a:prstGeom>
          <a:noFill/>
        </p:spPr>
        <p:txBody>
          <a:bodyPr wrap="square" rtlCol="0">
            <a:spAutoFit/>
          </a:bodyPr>
          <a:lstStyle/>
          <a:p>
            <a:r>
              <a:rPr lang="en-NG" sz="1400" dirty="0"/>
              <a:t>I will recommend </a:t>
            </a:r>
            <a:r>
              <a:rPr lang="en-NG" sz="1600" b="1" dirty="0"/>
              <a:t>Na</a:t>
            </a:r>
            <a:r>
              <a:rPr lang="en-GB" sz="1600" b="1" dirty="0" err="1"/>
              <a:t>ï</a:t>
            </a:r>
            <a:r>
              <a:rPr lang="en-NG" sz="1600" b="1" dirty="0"/>
              <a:t>ve Bayes </a:t>
            </a:r>
            <a:r>
              <a:rPr lang="en-NG" sz="1400" dirty="0"/>
              <a:t>because it has the highest accuracy of 98% and Area under the curve of 98%, it is also simple and easy to use, it is fast in training and prediction and can handle high dimensional data. It also possesses robustness to it=rrelevant features and works well with categorical data.</a:t>
            </a:r>
          </a:p>
          <a:p>
            <a:endParaRPr lang="en-NG" sz="1400" dirty="0"/>
          </a:p>
          <a:p>
            <a:r>
              <a:rPr lang="en-NG" sz="1400" dirty="0"/>
              <a:t>In order to enhance the usability of this model, we could</a:t>
            </a:r>
          </a:p>
          <a:p>
            <a:pPr marL="285750" indent="-285750">
              <a:buFont typeface="Arial" panose="020B0604020202020204" pitchFamily="34" charset="0"/>
              <a:buChar char="•"/>
            </a:pPr>
            <a:r>
              <a:rPr lang="en-NG" sz="1400" b="1" dirty="0"/>
              <a:t>Feature Selection: </a:t>
            </a:r>
            <a:r>
              <a:rPr lang="en-GB" sz="1400" b="0" i="0" dirty="0">
                <a:effectLst/>
                <a:latin typeface="Söhne"/>
              </a:rPr>
              <a:t>We may implement feature selection methods like Recursive Feature Elimination or Sequential Feature Selector to assess the importance of each feature. Redundant or less relevant features may be excluded, and new, previously unidentified features could be added. This process aims to emphasize the model's focus on the most crucial factors.</a:t>
            </a:r>
          </a:p>
          <a:p>
            <a:pPr marL="285750" indent="-285750">
              <a:buFont typeface="Arial" panose="020B0604020202020204" pitchFamily="34" charset="0"/>
              <a:buChar char="•"/>
            </a:pPr>
            <a:r>
              <a:rPr lang="en-GB" sz="1400" b="1" dirty="0"/>
              <a:t>Class Imbalance Handling: </a:t>
            </a:r>
            <a:r>
              <a:rPr lang="en-GB" sz="1400" b="0" i="0" dirty="0">
                <a:effectLst/>
                <a:latin typeface="Söhne"/>
              </a:rPr>
              <a:t>Address the class imbalances in the dataset using techniques like oversampling, </a:t>
            </a:r>
            <a:r>
              <a:rPr lang="en-GB" sz="1400" b="0" i="0" dirty="0" err="1">
                <a:effectLst/>
                <a:latin typeface="Söhne"/>
              </a:rPr>
              <a:t>undersampling</a:t>
            </a:r>
            <a:r>
              <a:rPr lang="en-GB" sz="1400" b="0" i="0" dirty="0">
                <a:effectLst/>
                <a:latin typeface="Söhne"/>
              </a:rPr>
              <a:t>, or using weighted classes.</a:t>
            </a:r>
          </a:p>
          <a:p>
            <a:endParaRPr lang="en-NG" sz="1400" dirty="0"/>
          </a:p>
          <a:p>
            <a:pPr algn="l"/>
            <a:r>
              <a:rPr lang="en-GB" sz="1400" b="0" i="0" dirty="0">
                <a:effectLst/>
                <a:latin typeface="Söhne"/>
              </a:rPr>
              <a:t>To ensure the </a:t>
            </a:r>
            <a:r>
              <a:rPr lang="en-GB" sz="1400" b="1" i="0" dirty="0">
                <a:effectLst/>
                <a:latin typeface="Söhne"/>
              </a:rPr>
              <a:t>model</a:t>
            </a:r>
            <a:r>
              <a:rPr lang="en-GB" sz="1400" b="0" i="0" dirty="0">
                <a:effectLst/>
                <a:latin typeface="Söhne"/>
              </a:rPr>
              <a:t> remains operational, Mr. John Hughes should consistently </a:t>
            </a:r>
            <a:r>
              <a:rPr lang="en-GB" sz="1400" b="1" i="0" dirty="0">
                <a:effectLst/>
                <a:latin typeface="Söhne"/>
              </a:rPr>
              <a:t>test and validate</a:t>
            </a:r>
            <a:r>
              <a:rPr lang="en-GB" sz="1400" b="0" i="0" dirty="0">
                <a:effectLst/>
                <a:latin typeface="Söhne"/>
              </a:rPr>
              <a:t> it with new data, employing strategies like </a:t>
            </a:r>
            <a:r>
              <a:rPr lang="en-GB" sz="1400" b="1" i="0" dirty="0">
                <a:effectLst/>
                <a:latin typeface="Söhne"/>
              </a:rPr>
              <a:t>cross-validation</a:t>
            </a:r>
            <a:r>
              <a:rPr lang="en-GB" sz="1400" b="0" i="0" dirty="0">
                <a:effectLst/>
                <a:latin typeface="Söhne"/>
              </a:rPr>
              <a:t>.</a:t>
            </a:r>
          </a:p>
          <a:p>
            <a:pPr algn="l"/>
            <a:r>
              <a:rPr lang="en-GB" sz="1400" b="0" i="0" dirty="0">
                <a:effectLst/>
                <a:latin typeface="Söhne"/>
              </a:rPr>
              <a:t>Establish a </a:t>
            </a:r>
            <a:r>
              <a:rPr lang="en-GB" sz="1400" b="1" i="0" dirty="0">
                <a:effectLst/>
                <a:latin typeface="Söhne"/>
              </a:rPr>
              <a:t>Model Monitoring</a:t>
            </a:r>
            <a:r>
              <a:rPr lang="en-GB" sz="1400" b="0" i="0" dirty="0">
                <a:effectLst/>
                <a:latin typeface="Söhne"/>
              </a:rPr>
              <a:t> mechanism to track the model's progress over time. A decline in performance may signal the need for updates or retraining due to changes in the underlying data distribution.</a:t>
            </a:r>
          </a:p>
          <a:p>
            <a:pPr algn="l"/>
            <a:r>
              <a:rPr lang="en-GB" sz="1400" b="0" i="0" dirty="0">
                <a:effectLst/>
                <a:latin typeface="Söhne"/>
              </a:rPr>
              <a:t>Mr. John should establish a </a:t>
            </a:r>
            <a:r>
              <a:rPr lang="en-GB" sz="1400" b="1" i="0" dirty="0">
                <a:effectLst/>
                <a:latin typeface="Söhne"/>
              </a:rPr>
              <a:t>feedback loop</a:t>
            </a:r>
            <a:r>
              <a:rPr lang="en-GB" sz="1400" b="0" i="0" dirty="0">
                <a:effectLst/>
                <a:latin typeface="Söhne"/>
              </a:rPr>
              <a:t> with end users or domain experts for insights into the model's forecasts. This feedback can significantly improve and refine the model.</a:t>
            </a:r>
          </a:p>
          <a:p>
            <a:pPr marL="285750" indent="-285750">
              <a:buFont typeface="Arial" panose="020B0604020202020204" pitchFamily="34" charset="0"/>
              <a:buChar char="•"/>
            </a:pPr>
            <a:endParaRPr lang="en-NG" dirty="0"/>
          </a:p>
        </p:txBody>
      </p:sp>
    </p:spTree>
    <p:extLst>
      <p:ext uri="{BB962C8B-B14F-4D97-AF65-F5344CB8AC3E}">
        <p14:creationId xmlns:p14="http://schemas.microsoft.com/office/powerpoint/2010/main" val="1611416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23AF6-4AE3-A27E-18E5-51F7A763B06B}"/>
              </a:ext>
            </a:extLst>
          </p:cNvPr>
          <p:cNvSpPr>
            <a:spLocks noGrp="1"/>
          </p:cNvSpPr>
          <p:nvPr>
            <p:ph type="title"/>
          </p:nvPr>
        </p:nvSpPr>
        <p:spPr/>
        <p:txBody>
          <a:bodyPr/>
          <a:lstStyle/>
          <a:p>
            <a:r>
              <a:rPr lang="en-NG" dirty="0"/>
              <a:t>References</a:t>
            </a:r>
          </a:p>
        </p:txBody>
      </p:sp>
      <p:sp>
        <p:nvSpPr>
          <p:cNvPr id="4" name="Rectangle 1">
            <a:extLst>
              <a:ext uri="{FF2B5EF4-FFF2-40B4-BE49-F238E27FC236}">
                <a16:creationId xmlns:a16="http://schemas.microsoft.com/office/drawing/2014/main" id="{1AB85A4E-0A20-DE1B-7881-2B84B2FD4F63}"/>
              </a:ext>
            </a:extLst>
          </p:cNvPr>
          <p:cNvSpPr>
            <a:spLocks noGrp="1" noChangeArrowheads="1"/>
          </p:cNvSpPr>
          <p:nvPr>
            <p:ph idx="1"/>
          </p:nvPr>
        </p:nvSpPr>
        <p:spPr bwMode="auto">
          <a:xfrm>
            <a:off x="457200" y="2123859"/>
            <a:ext cx="11572875"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Tetikoglu, F. (2023, November). Week #3 Logistic Regression Models. Durham, Ontario, Canada: Durham College.</a:t>
            </a:r>
          </a:p>
          <a:p>
            <a:pPr marL="0" indent="0" eaLnBrk="0" fontAlgn="base" hangingPunct="0">
              <a:lnSpc>
                <a:spcPct val="100000"/>
              </a:lnSpc>
              <a:spcBef>
                <a:spcPct val="0"/>
              </a:spcBef>
              <a:spcAft>
                <a:spcPct val="0"/>
              </a:spcAft>
              <a:buClrTx/>
              <a:buSzTx/>
              <a:buNone/>
            </a:pPr>
            <a:r>
              <a:rPr kumimoji="0" lang="en-NG" altLang="en-NG"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Tetikoglu, F. (2023, November). Week #4 Na</a:t>
            </a:r>
            <a:r>
              <a:rPr kumimoji="0" lang="en-GB" altLang="en-NG"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ï</a:t>
            </a:r>
            <a:r>
              <a:rPr kumimoji="0" lang="en-NG" altLang="en-NG"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ve Bayes and k-NN. Durham, Ontario, Canada: Durham College.</a:t>
            </a:r>
            <a:endParaRPr kumimoji="0" lang="en-NG" altLang="en-NG" sz="2000"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ClrTx/>
              <a:buSzTx/>
              <a:buNone/>
            </a:pPr>
            <a:r>
              <a:rPr kumimoji="0" lang="en-NG" altLang="en-NG"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Tetikoglu, F. (2023, November). Week #6 Resampling Methods. Durham, Ontario, Canada: Durham College.</a:t>
            </a:r>
          </a:p>
          <a:p>
            <a:pPr marL="0" indent="0" eaLnBrk="0" fontAlgn="base" hangingPunct="0">
              <a:lnSpc>
                <a:spcPct val="100000"/>
              </a:lnSpc>
              <a:spcBef>
                <a:spcPct val="0"/>
              </a:spcBef>
              <a:spcAft>
                <a:spcPct val="0"/>
              </a:spcAft>
              <a:buClrTx/>
              <a:buSzTx/>
              <a:buNone/>
            </a:pPr>
            <a:r>
              <a:rPr kumimoji="0" lang="en-NG" altLang="en-NG"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Tetikoglu, F. (2023, November). Week #7 Regularization and Feature Selection. Durham, Ontario, Canada: Durham College.</a:t>
            </a:r>
          </a:p>
          <a:p>
            <a:pPr marL="0" indent="0" eaLnBrk="0" fontAlgn="base" hangingPunct="0">
              <a:lnSpc>
                <a:spcPct val="100000"/>
              </a:lnSpc>
              <a:spcBef>
                <a:spcPct val="0"/>
              </a:spcBef>
              <a:spcAft>
                <a:spcPct val="0"/>
              </a:spcAft>
              <a:buClrTx/>
              <a:buSzTx/>
              <a:buNone/>
            </a:pPr>
            <a:r>
              <a:rPr kumimoji="0" lang="en-NG" altLang="en-NG"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Tetikoglu, F. (2023, November). Week #9 Decision Tree and Random Forest. Durham, Ontario, Canada: Durham College.</a:t>
            </a:r>
            <a:endParaRPr kumimoji="0" lang="en-NG" altLang="en-NG" sz="2000"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ClrTx/>
              <a:buSzTx/>
              <a:buNone/>
            </a:pPr>
            <a:r>
              <a:rPr kumimoji="0" lang="en-NG" altLang="en-NG"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Tetikoglu, F. (2023, November). Week 11 Ensemble Methods. Durham, Ontario, Canada: Durham College.</a:t>
            </a:r>
            <a:endParaRPr kumimoji="0" lang="en-NG" altLang="en-NG" sz="2000"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ClrTx/>
              <a:buSzTx/>
              <a:buNone/>
            </a:pPr>
            <a:endParaRPr kumimoji="0" lang="en-NG" altLang="en-NG"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NG" altLang="en-NG"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NG" altLang="en-NG"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8057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8FE4645-3FC2-DDA2-D875-31DB774F84F4}"/>
              </a:ext>
            </a:extLst>
          </p:cNvPr>
          <p:cNvSpPr>
            <a:spLocks noGrp="1"/>
          </p:cNvSpPr>
          <p:nvPr>
            <p:ph type="title"/>
          </p:nvPr>
        </p:nvSpPr>
        <p:spPr>
          <a:xfrm>
            <a:off x="457200" y="343433"/>
            <a:ext cx="11229966" cy="875763"/>
          </a:xfrm>
        </p:spPr>
        <p:txBody>
          <a:bodyPr anchor="b">
            <a:normAutofit/>
          </a:bodyPr>
          <a:lstStyle/>
          <a:p>
            <a:r>
              <a:rPr lang="en-NG" dirty="0">
                <a:solidFill>
                  <a:schemeClr val="tx2"/>
                </a:solidFill>
              </a:rPr>
              <a:t>Rational Statement</a:t>
            </a:r>
          </a:p>
        </p:txBody>
      </p:sp>
      <p:sp>
        <p:nvSpPr>
          <p:cNvPr id="3" name="Content Placeholder 2">
            <a:extLst>
              <a:ext uri="{FF2B5EF4-FFF2-40B4-BE49-F238E27FC236}">
                <a16:creationId xmlns:a16="http://schemas.microsoft.com/office/drawing/2014/main" id="{9E41D31E-AC26-2B7B-3F8D-5F9569D0B894}"/>
              </a:ext>
            </a:extLst>
          </p:cNvPr>
          <p:cNvSpPr>
            <a:spLocks noGrp="1"/>
          </p:cNvSpPr>
          <p:nvPr>
            <p:ph idx="1"/>
          </p:nvPr>
        </p:nvSpPr>
        <p:spPr>
          <a:xfrm>
            <a:off x="457200" y="1219196"/>
            <a:ext cx="11229971" cy="5139945"/>
          </a:xfrm>
        </p:spPr>
        <p:txBody>
          <a:bodyPr anchor="t">
            <a:normAutofit fontScale="85000" lnSpcReduction="10000"/>
          </a:bodyPr>
          <a:lstStyle/>
          <a:p>
            <a:pPr marL="0" indent="0">
              <a:buNone/>
            </a:pPr>
            <a:r>
              <a:rPr lang="en-NG" sz="1800" b="1" dirty="0">
                <a:solidFill>
                  <a:schemeClr val="tx2"/>
                </a:solidFill>
              </a:rPr>
              <a:t>Overview of Models</a:t>
            </a:r>
          </a:p>
          <a:p>
            <a:pPr marL="0" indent="0">
              <a:buNone/>
            </a:pPr>
            <a:r>
              <a:rPr lang="en-GB" sz="1800" b="1" dirty="0">
                <a:solidFill>
                  <a:schemeClr val="tx2"/>
                </a:solidFill>
              </a:rPr>
              <a:t>A Logistic Regression</a:t>
            </a:r>
            <a:r>
              <a:rPr lang="en-GB" sz="1800" dirty="0">
                <a:solidFill>
                  <a:schemeClr val="tx2"/>
                </a:solidFill>
              </a:rPr>
              <a:t>: </a:t>
            </a:r>
            <a:r>
              <a:rPr lang="en-GB" sz="1800" b="0" i="0" dirty="0">
                <a:solidFill>
                  <a:srgbClr val="161616"/>
                </a:solidFill>
                <a:effectLst/>
                <a:latin typeface="IBM Plex Sans" panose="020F0502020204030204" pitchFamily="34" charset="0"/>
              </a:rPr>
              <a:t>This type of statistical model  is often used for classification and predictive analytics. We will be using Logistic regression to </a:t>
            </a:r>
            <a:r>
              <a:rPr lang="en-NG" sz="1800" dirty="0">
                <a:solidFill>
                  <a:schemeClr val="tx1"/>
                </a:solidFill>
              </a:rPr>
              <a:t>to rightly forecast the stability label of a system </a:t>
            </a:r>
            <a:r>
              <a:rPr lang="en-GB" sz="1800" b="0" i="0" dirty="0">
                <a:solidFill>
                  <a:srgbClr val="161616"/>
                </a:solidFill>
                <a:effectLst/>
                <a:latin typeface="IBM Plex Sans" panose="020F0502020204030204" pitchFamily="34" charset="0"/>
              </a:rPr>
              <a:t>, based on a given dataset of independent variables.</a:t>
            </a:r>
            <a:endParaRPr lang="en-GB" sz="1800" dirty="0">
              <a:solidFill>
                <a:schemeClr val="tx2"/>
              </a:solidFill>
            </a:endParaRPr>
          </a:p>
          <a:p>
            <a:pPr marL="0" indent="0">
              <a:buNone/>
            </a:pPr>
            <a:r>
              <a:rPr lang="en-NG" sz="1800" dirty="0">
                <a:solidFill>
                  <a:schemeClr val="tx1"/>
                </a:solidFill>
              </a:rPr>
              <a:t>There are four assumptions key assumptions of the logistical regression models</a:t>
            </a:r>
          </a:p>
          <a:p>
            <a:r>
              <a:rPr lang="en-NG" sz="1800" dirty="0">
                <a:solidFill>
                  <a:schemeClr val="tx1"/>
                </a:solidFill>
              </a:rPr>
              <a:t>Observation are independent of each other: </a:t>
            </a:r>
          </a:p>
          <a:p>
            <a:r>
              <a:rPr lang="en-NG" sz="1800" dirty="0">
                <a:solidFill>
                  <a:schemeClr val="tx1"/>
                </a:solidFill>
              </a:rPr>
              <a:t>Little or No multicollinearity among the independent variable</a:t>
            </a:r>
          </a:p>
          <a:p>
            <a:r>
              <a:rPr lang="en-NG" sz="1800" dirty="0">
                <a:solidFill>
                  <a:schemeClr val="tx1"/>
                </a:solidFill>
              </a:rPr>
              <a:t>Assumes linearity of independent variables and log odds.</a:t>
            </a:r>
          </a:p>
          <a:p>
            <a:r>
              <a:rPr lang="en-NG" sz="1800" dirty="0">
                <a:solidFill>
                  <a:schemeClr val="tx1"/>
                </a:solidFill>
              </a:rPr>
              <a:t>Large Sample Size.</a:t>
            </a:r>
          </a:p>
          <a:p>
            <a:pPr marL="0" indent="0">
              <a:buNone/>
            </a:pPr>
            <a:r>
              <a:rPr lang="en-GB" sz="1800" dirty="0">
                <a:solidFill>
                  <a:schemeClr val="tx2"/>
                </a:solidFill>
              </a:rPr>
              <a:t>   </a:t>
            </a:r>
          </a:p>
          <a:p>
            <a:pPr marL="0" indent="0">
              <a:buNone/>
            </a:pPr>
            <a:r>
              <a:rPr lang="en-US" sz="1800" b="1" dirty="0">
                <a:solidFill>
                  <a:schemeClr val="tx1"/>
                </a:solidFill>
                <a:cs typeface="Times New Roman" panose="02020603050405020304" pitchFamily="18" charset="0"/>
              </a:rPr>
              <a:t>The Naïve Bayes </a:t>
            </a:r>
            <a:r>
              <a:rPr lang="en-US" sz="1800" dirty="0">
                <a:solidFill>
                  <a:schemeClr val="tx1"/>
                </a:solidFill>
                <a:cs typeface="Times New Roman" panose="02020603050405020304" pitchFamily="18" charset="0"/>
              </a:rPr>
              <a:t>works on conditional probability. Conditional probability is the probability that something will happen, given that something else has already occurred. Using the conditional probability, we can calculate the probability of an event using its prior knowledge.</a:t>
            </a:r>
            <a:endParaRPr lang="en-US" sz="1800" dirty="0">
              <a:solidFill>
                <a:srgbClr val="FF0000"/>
              </a:solidFill>
              <a:cs typeface="Times New Roman" panose="02020603050405020304" pitchFamily="18" charset="0"/>
            </a:endParaRPr>
          </a:p>
          <a:p>
            <a:pPr marL="0" indent="0">
              <a:buNone/>
            </a:pPr>
            <a:r>
              <a:rPr lang="en-US" sz="1800" b="1" dirty="0">
                <a:solidFill>
                  <a:schemeClr val="tx1"/>
                </a:solidFill>
                <a:cs typeface="Times New Roman" panose="02020603050405020304" pitchFamily="18" charset="0"/>
              </a:rPr>
              <a:t>The Voting Ensemble </a:t>
            </a:r>
            <a:r>
              <a:rPr lang="en-US" sz="1800" dirty="0">
                <a:solidFill>
                  <a:schemeClr val="tx1"/>
                </a:solidFill>
                <a:cs typeface="Times New Roman" panose="02020603050405020304" pitchFamily="18" charset="0"/>
              </a:rPr>
              <a:t>is one of the simplest way of combining the predictions from multiple machine learning algorithms. It works by first creating two or more standalone models from your training dataset. A Voting Classifier can then be used to wrap your models and average the predictions of the sub-models when asked to make predictions for new data. </a:t>
            </a:r>
          </a:p>
          <a:p>
            <a:pPr marL="0" indent="0">
              <a:buNone/>
            </a:pPr>
            <a:endParaRPr lang="en-US" sz="18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1182161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8FE4645-3FC2-DDA2-D875-31DB774F84F4}"/>
              </a:ext>
            </a:extLst>
          </p:cNvPr>
          <p:cNvSpPr>
            <a:spLocks noGrp="1"/>
          </p:cNvSpPr>
          <p:nvPr>
            <p:ph type="title"/>
          </p:nvPr>
        </p:nvSpPr>
        <p:spPr>
          <a:xfrm>
            <a:off x="457200" y="343433"/>
            <a:ext cx="11229966" cy="875763"/>
          </a:xfrm>
        </p:spPr>
        <p:txBody>
          <a:bodyPr anchor="b">
            <a:normAutofit/>
          </a:bodyPr>
          <a:lstStyle/>
          <a:p>
            <a:r>
              <a:rPr lang="en-NG" dirty="0">
                <a:solidFill>
                  <a:schemeClr val="tx2"/>
                </a:solidFill>
              </a:rPr>
              <a:t>Rational Statement</a:t>
            </a:r>
          </a:p>
        </p:txBody>
      </p:sp>
      <p:sp>
        <p:nvSpPr>
          <p:cNvPr id="3" name="Content Placeholder 2">
            <a:extLst>
              <a:ext uri="{FF2B5EF4-FFF2-40B4-BE49-F238E27FC236}">
                <a16:creationId xmlns:a16="http://schemas.microsoft.com/office/drawing/2014/main" id="{9E41D31E-AC26-2B7B-3F8D-5F9569D0B894}"/>
              </a:ext>
            </a:extLst>
          </p:cNvPr>
          <p:cNvSpPr>
            <a:spLocks noGrp="1"/>
          </p:cNvSpPr>
          <p:nvPr>
            <p:ph idx="1"/>
          </p:nvPr>
        </p:nvSpPr>
        <p:spPr>
          <a:xfrm>
            <a:off x="457200" y="1546335"/>
            <a:ext cx="11229971" cy="4264184"/>
          </a:xfrm>
        </p:spPr>
        <p:txBody>
          <a:bodyPr anchor="t">
            <a:normAutofit fontScale="92500" lnSpcReduction="20000"/>
          </a:bodyPr>
          <a:lstStyle/>
          <a:p>
            <a:r>
              <a:rPr lang="en-NG" sz="1800" dirty="0">
                <a:solidFill>
                  <a:schemeClr val="tx2"/>
                </a:solidFill>
              </a:rPr>
              <a:t>This powerpoint presentation shows the use of Logistical Regression, Na</a:t>
            </a:r>
            <a:r>
              <a:rPr lang="en-GB" sz="1800" dirty="0" err="1">
                <a:solidFill>
                  <a:schemeClr val="tx2"/>
                </a:solidFill>
              </a:rPr>
              <a:t>ï</a:t>
            </a:r>
            <a:r>
              <a:rPr lang="en-NG" sz="1800" dirty="0">
                <a:solidFill>
                  <a:schemeClr val="tx2"/>
                </a:solidFill>
              </a:rPr>
              <a:t>ve bayes and Voting Esemble</a:t>
            </a:r>
            <a:r>
              <a:rPr lang="en-NG" sz="1800" dirty="0">
                <a:solidFill>
                  <a:schemeClr val="tx1"/>
                </a:solidFill>
              </a:rPr>
              <a:t> model for Mr John Hughes MHR_ dataset to rightly forecast the stability label of the system . </a:t>
            </a:r>
            <a:endParaRPr lang="en-GB" sz="1800" dirty="0">
              <a:solidFill>
                <a:schemeClr val="tx1"/>
              </a:solidFill>
            </a:endParaRPr>
          </a:p>
          <a:p>
            <a:r>
              <a:rPr lang="en-NG" sz="1800" dirty="0">
                <a:solidFill>
                  <a:schemeClr val="tx1"/>
                </a:solidFill>
              </a:rPr>
              <a:t>The dataset consist of 10,000 observations </a:t>
            </a:r>
            <a:r>
              <a:rPr lang="en-NG" sz="1800" dirty="0">
                <a:solidFill>
                  <a:schemeClr val="tx2"/>
                </a:solidFill>
              </a:rPr>
              <a:t>and 14 variables. </a:t>
            </a:r>
          </a:p>
          <a:p>
            <a:r>
              <a:rPr lang="en-US" sz="2100" b="1" dirty="0">
                <a:solidFill>
                  <a:schemeClr val="tx1"/>
                </a:solidFill>
                <a:ea typeface="Calibri" panose="020F0502020204030204" pitchFamily="34" charset="0"/>
                <a:cs typeface="Times New Roman" panose="02020603050405020304" pitchFamily="18" charset="0"/>
              </a:rPr>
              <a:t>Independent variables</a:t>
            </a:r>
            <a:endParaRPr lang="en-NG" sz="2100" b="1" dirty="0">
              <a:solidFill>
                <a:schemeClr val="tx1"/>
              </a:solidFill>
              <a:effectLst/>
              <a:ea typeface="Calibri" panose="020F0502020204030204" pitchFamily="34" charset="0"/>
              <a:cs typeface="Times New Roman" panose="02020603050405020304" pitchFamily="18" charset="0"/>
            </a:endParaRPr>
          </a:p>
          <a:p>
            <a:pPr marL="1143000" lvl="2" indent="-228600">
              <a:buFont typeface="Wingdings" pitchFamily="2" charset="2"/>
              <a:buChar char=""/>
            </a:pPr>
            <a:r>
              <a:rPr lang="en-US" sz="1800" dirty="0">
                <a:solidFill>
                  <a:schemeClr val="tx1"/>
                </a:solidFill>
                <a:ea typeface="Calibri" panose="020F0502020204030204" pitchFamily="34" charset="0"/>
                <a:cs typeface="Times New Roman" panose="02020603050405020304" pitchFamily="18" charset="0"/>
              </a:rPr>
              <a:t>Tau[1-4] </a:t>
            </a:r>
            <a:r>
              <a:rPr lang="en-US" sz="1800" dirty="0">
                <a:solidFill>
                  <a:schemeClr val="tx1"/>
                </a:solidFill>
                <a:effectLst/>
                <a:ea typeface="Calibri" panose="020F0502020204030204" pitchFamily="34" charset="0"/>
                <a:cs typeface="Times New Roman" panose="02020603050405020304" pitchFamily="18" charset="0"/>
              </a:rPr>
              <a:t> </a:t>
            </a:r>
            <a:r>
              <a:rPr lang="en-US" sz="1800" dirty="0">
                <a:solidFill>
                  <a:schemeClr val="tx1"/>
                </a:solidFill>
                <a:ea typeface="Calibri" panose="020F0502020204030204" pitchFamily="34" charset="0"/>
                <a:cs typeface="Times New Roman" panose="02020603050405020304" pitchFamily="18" charset="0"/>
              </a:rPr>
              <a:t>- reaction time of participant (real from the range [0.5,10]s). Tau1- the value for electricity producer. </a:t>
            </a:r>
          </a:p>
          <a:p>
            <a:pPr marL="1143000" lvl="2" indent="-228600">
              <a:buFont typeface="Wingdings" pitchFamily="2" charset="2"/>
              <a:buChar char=""/>
            </a:pPr>
            <a:r>
              <a:rPr lang="en-US" sz="1800" dirty="0">
                <a:solidFill>
                  <a:schemeClr val="tx1"/>
                </a:solidFill>
                <a:ea typeface="Calibri" panose="020F0502020204030204" pitchFamily="34" charset="0"/>
                <a:cs typeface="Times New Roman" panose="02020603050405020304" pitchFamily="18" charset="0"/>
              </a:rPr>
              <a:t>p[1-4]: nominal power consumed (negative)/produced(positive)(real). For consumers from the range [-0.5, -2]s^-2;  pl = abs(p2 + p3 + p4) </a:t>
            </a:r>
          </a:p>
          <a:p>
            <a:pPr marL="1143000" lvl="2" indent="-228600">
              <a:buFont typeface="Wingdings" pitchFamily="2" charset="2"/>
              <a:buChar char=""/>
            </a:pPr>
            <a:r>
              <a:rPr lang="en-US" sz="1800" dirty="0">
                <a:solidFill>
                  <a:schemeClr val="tx1"/>
                </a:solidFill>
                <a:ea typeface="Calibri" panose="020F0502020204030204" pitchFamily="34" charset="0"/>
                <a:cs typeface="Times New Roman" panose="02020603050405020304" pitchFamily="18" charset="0"/>
              </a:rPr>
              <a:t>g[1-4]: coefficient (gamma) proportional to price elasticity (real from the range [0.05,1]s^-1). g1 – the value for electricity producer. </a:t>
            </a:r>
          </a:p>
          <a:p>
            <a:pPr marL="1143000" lvl="2" indent="-228600">
              <a:buFont typeface="Wingdings" pitchFamily="2" charset="2"/>
              <a:buChar char=""/>
            </a:pPr>
            <a:r>
              <a:rPr lang="en-US" sz="1800" dirty="0">
                <a:solidFill>
                  <a:schemeClr val="tx1"/>
                </a:solidFill>
                <a:ea typeface="Calibri" panose="020F0502020204030204" pitchFamily="34" charset="0"/>
                <a:cs typeface="Times New Roman" panose="02020603050405020304" pitchFamily="18" charset="0"/>
              </a:rPr>
              <a:t>stab: the maximal real part of the characteristic equation root (if positive – the system is linearly unstable)(real)</a:t>
            </a:r>
          </a:p>
          <a:p>
            <a:pPr marL="228600" marR="0" lvl="0" indent="-228600" algn="l" defTabSz="914400" rtl="0" eaLnBrk="1" fontAlgn="auto" latinLnBrk="0" hangingPunct="1">
              <a:lnSpc>
                <a:spcPct val="110000"/>
              </a:lnSpc>
              <a:spcBef>
                <a:spcPts val="1000"/>
              </a:spcBef>
              <a:spcAft>
                <a:spcPts val="0"/>
              </a:spcAft>
              <a:buClr>
                <a:srgbClr val="FFFFFF"/>
              </a:buClr>
              <a:buSzPct val="75000"/>
              <a:buFont typeface="Arial" panose="020B0604020202020204" pitchFamily="34" charset="0"/>
              <a:buChar char="•"/>
              <a:tabLst/>
              <a:defRPr/>
            </a:pPr>
            <a:r>
              <a:rPr lang="en-US" sz="2000" b="1" dirty="0">
                <a:solidFill>
                  <a:srgbClr val="000000"/>
                </a:solidFill>
                <a:latin typeface="Avenir Next LT Pro"/>
                <a:ea typeface="Calibri" panose="020F0502020204030204" pitchFamily="34" charset="0"/>
                <a:cs typeface="Times New Roman" panose="02020603050405020304" pitchFamily="18" charset="0"/>
              </a:rPr>
              <a:t>D</a:t>
            </a:r>
            <a:r>
              <a:rPr kumimoji="0" lang="en-US" sz="2000" b="1" i="0" u="none" strike="noStrike" kern="1200" cap="none" spc="0" normalizeH="0" baseline="0" noProof="0" dirty="0" err="1">
                <a:ln>
                  <a:noFill/>
                </a:ln>
                <a:solidFill>
                  <a:srgbClr val="000000"/>
                </a:solidFill>
                <a:effectLst/>
                <a:uLnTx/>
                <a:uFillTx/>
                <a:latin typeface="Avenir Next LT Pro"/>
                <a:ea typeface="Calibri" panose="020F0502020204030204" pitchFamily="34" charset="0"/>
                <a:cs typeface="Times New Roman" panose="02020603050405020304" pitchFamily="18" charset="0"/>
              </a:rPr>
              <a:t>ependent</a:t>
            </a:r>
            <a:r>
              <a:rPr kumimoji="0" lang="en-US" sz="2000" b="1" i="0" u="none" strike="noStrike" kern="1200" cap="none" spc="0" normalizeH="0" baseline="0" noProof="0" dirty="0">
                <a:ln>
                  <a:noFill/>
                </a:ln>
                <a:solidFill>
                  <a:srgbClr val="000000"/>
                </a:solidFill>
                <a:effectLst/>
                <a:uLnTx/>
                <a:uFillTx/>
                <a:latin typeface="Avenir Next LT Pro"/>
                <a:ea typeface="Calibri" panose="020F0502020204030204" pitchFamily="34" charset="0"/>
                <a:cs typeface="Times New Roman" panose="02020603050405020304" pitchFamily="18" charset="0"/>
              </a:rPr>
              <a:t> variables</a:t>
            </a:r>
            <a:endParaRPr kumimoji="0" lang="en-NG" sz="2000" b="1" i="0" u="none" strike="noStrike" kern="1200" cap="none" spc="0" normalizeH="0" baseline="0" noProof="0" dirty="0">
              <a:ln>
                <a:noFill/>
              </a:ln>
              <a:solidFill>
                <a:srgbClr val="000000"/>
              </a:solidFill>
              <a:effectLst/>
              <a:uLnTx/>
              <a:uFillTx/>
              <a:latin typeface="Avenir Next LT Pro"/>
              <a:ea typeface="Calibri" panose="020F0502020204030204" pitchFamily="34" charset="0"/>
              <a:cs typeface="Times New Roman" panose="02020603050405020304" pitchFamily="18" charset="0"/>
            </a:endParaRPr>
          </a:p>
          <a:p>
            <a:pPr marL="1200150" lvl="2" indent="-285750"/>
            <a:r>
              <a:rPr lang="en-NG" sz="1800" dirty="0">
                <a:solidFill>
                  <a:schemeClr val="tx1"/>
                </a:solidFill>
                <a:effectLst/>
                <a:ea typeface="Calibri" panose="020F0502020204030204" pitchFamily="34" charset="0"/>
                <a:cs typeface="Times New Roman" panose="02020603050405020304" pitchFamily="18" charset="0"/>
              </a:rPr>
              <a:t>Stabf – </a:t>
            </a:r>
            <a:r>
              <a:rPr lang="en-NG" sz="1800" dirty="0">
                <a:solidFill>
                  <a:schemeClr val="tx1"/>
                </a:solidFill>
                <a:ea typeface="Calibri" panose="020F0502020204030204" pitchFamily="34" charset="0"/>
                <a:cs typeface="Times New Roman" panose="02020603050405020304" pitchFamily="18" charset="0"/>
              </a:rPr>
              <a:t>the stability label of the system</a:t>
            </a:r>
            <a:r>
              <a:rPr lang="en-NG" sz="1800" dirty="0">
                <a:solidFill>
                  <a:schemeClr val="tx1"/>
                </a:solidFill>
                <a:effectLst/>
                <a:ea typeface="Calibri" panose="020F0502020204030204" pitchFamily="34" charset="0"/>
                <a:cs typeface="Times New Roman" panose="02020603050405020304" pitchFamily="18" charset="0"/>
              </a:rPr>
              <a:t> (</a:t>
            </a:r>
            <a:r>
              <a:rPr lang="en-NG" sz="1800" dirty="0">
                <a:solidFill>
                  <a:schemeClr val="tx1"/>
                </a:solidFill>
                <a:ea typeface="Calibri" panose="020F0502020204030204" pitchFamily="34" charset="0"/>
                <a:cs typeface="Times New Roman" panose="02020603050405020304" pitchFamily="18" charset="0"/>
              </a:rPr>
              <a:t>stable/unstable</a:t>
            </a:r>
            <a:r>
              <a:rPr lang="en-NG" sz="1800" dirty="0">
                <a:solidFill>
                  <a:schemeClr val="tx1"/>
                </a:solidFill>
                <a:effectLst/>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730138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8FE4645-3FC2-DDA2-D875-31DB774F84F4}"/>
              </a:ext>
            </a:extLst>
          </p:cNvPr>
          <p:cNvSpPr>
            <a:spLocks noGrp="1"/>
          </p:cNvSpPr>
          <p:nvPr>
            <p:ph type="title"/>
          </p:nvPr>
        </p:nvSpPr>
        <p:spPr>
          <a:xfrm>
            <a:off x="457200" y="343433"/>
            <a:ext cx="11229966" cy="875763"/>
          </a:xfrm>
        </p:spPr>
        <p:txBody>
          <a:bodyPr anchor="b">
            <a:normAutofit/>
          </a:bodyPr>
          <a:lstStyle/>
          <a:p>
            <a:r>
              <a:rPr lang="en-NG" dirty="0">
                <a:solidFill>
                  <a:schemeClr val="tx2"/>
                </a:solidFill>
              </a:rPr>
              <a:t>Rational Statement</a:t>
            </a:r>
          </a:p>
        </p:txBody>
      </p:sp>
      <p:sp>
        <p:nvSpPr>
          <p:cNvPr id="3" name="Content Placeholder 2">
            <a:extLst>
              <a:ext uri="{FF2B5EF4-FFF2-40B4-BE49-F238E27FC236}">
                <a16:creationId xmlns:a16="http://schemas.microsoft.com/office/drawing/2014/main" id="{9E41D31E-AC26-2B7B-3F8D-5F9569D0B894}"/>
              </a:ext>
            </a:extLst>
          </p:cNvPr>
          <p:cNvSpPr>
            <a:spLocks noGrp="1"/>
          </p:cNvSpPr>
          <p:nvPr>
            <p:ph idx="1"/>
          </p:nvPr>
        </p:nvSpPr>
        <p:spPr>
          <a:xfrm>
            <a:off x="457200" y="1219196"/>
            <a:ext cx="11229971" cy="5139945"/>
          </a:xfrm>
        </p:spPr>
        <p:txBody>
          <a:bodyPr anchor="t">
            <a:normAutofit/>
          </a:bodyPr>
          <a:lstStyle/>
          <a:p>
            <a:pPr marL="0" indent="0">
              <a:buNone/>
            </a:pPr>
            <a:r>
              <a:rPr lang="en-NG" sz="1800" dirty="0">
                <a:solidFill>
                  <a:schemeClr val="tx2"/>
                </a:solidFill>
              </a:rPr>
              <a:t> </a:t>
            </a:r>
            <a:endParaRPr lang="en-US" sz="1800" dirty="0">
              <a:solidFill>
                <a:schemeClr val="tx1"/>
              </a:solidFill>
              <a:cs typeface="Times New Roman" panose="02020603050405020304" pitchFamily="18" charset="0"/>
            </a:endParaRPr>
          </a:p>
          <a:p>
            <a:r>
              <a:rPr lang="en-US" sz="1800" dirty="0">
                <a:solidFill>
                  <a:schemeClr val="tx1"/>
                </a:solidFill>
                <a:effectLst/>
                <a:ea typeface="Calibri" panose="020F0502020204030204" pitchFamily="34" charset="0"/>
                <a:cs typeface="Times New Roman" panose="02020603050405020304" pitchFamily="18" charset="0"/>
              </a:rPr>
              <a:t>The presentation will employ exploratory data analysis (EDA) by developing Pandas Profiling report. We will identify and explain at least 3 key insights from the </a:t>
            </a:r>
            <a:r>
              <a:rPr lang="en-US" sz="1800" dirty="0" err="1">
                <a:solidFill>
                  <a:schemeClr val="tx1"/>
                </a:solidFill>
                <a:effectLst/>
                <a:ea typeface="Calibri" panose="020F0502020204030204" pitchFamily="34" charset="0"/>
                <a:cs typeface="Times New Roman" panose="02020603050405020304" pitchFamily="18" charset="0"/>
              </a:rPr>
              <a:t>UCI_Dataset.csv</a:t>
            </a:r>
            <a:r>
              <a:rPr lang="en-US" sz="1800" dirty="0">
                <a:solidFill>
                  <a:schemeClr val="tx1"/>
                </a:solidFill>
                <a:effectLst/>
                <a:ea typeface="Calibri" panose="020F0502020204030204" pitchFamily="34" charset="0"/>
                <a:cs typeface="Times New Roman" panose="02020603050405020304" pitchFamily="18" charset="0"/>
              </a:rPr>
              <a:t> dataset from the Pandas Profile.</a:t>
            </a:r>
          </a:p>
          <a:p>
            <a:r>
              <a:rPr lang="en-US" sz="1800" dirty="0">
                <a:solidFill>
                  <a:schemeClr val="tx1"/>
                </a:solidFill>
                <a:ea typeface="Calibri" panose="020F0502020204030204" pitchFamily="34" charset="0"/>
                <a:cs typeface="Times New Roman" panose="02020603050405020304" pitchFamily="18" charset="0"/>
              </a:rPr>
              <a:t>Though not reflected in our slides, isolation forest was used to remove anomalies in our dataset.</a:t>
            </a:r>
            <a:endParaRPr lang="en-US" sz="1800" dirty="0">
              <a:solidFill>
                <a:schemeClr val="tx1"/>
              </a:solidFill>
              <a:effectLst/>
              <a:ea typeface="Calibri" panose="020F0502020204030204" pitchFamily="34" charset="0"/>
              <a:cs typeface="Times New Roman" panose="02020603050405020304" pitchFamily="18" charset="0"/>
            </a:endParaRPr>
          </a:p>
          <a:p>
            <a:r>
              <a:rPr lang="en-US" sz="1800" dirty="0">
                <a:solidFill>
                  <a:schemeClr val="tx1"/>
                </a:solidFill>
                <a:ea typeface="Calibri" panose="020F0502020204030204" pitchFamily="34" charset="0"/>
                <a:cs typeface="Times New Roman" panose="02020603050405020304" pitchFamily="18" charset="0"/>
              </a:rPr>
              <a:t>We will develop two learning curves for the Logistic regression and the Gaussian Naïve Bayes and explain two key insights from each of them.</a:t>
            </a:r>
          </a:p>
          <a:p>
            <a:r>
              <a:rPr lang="en-US" sz="1800" dirty="0">
                <a:solidFill>
                  <a:schemeClr val="tx1"/>
                </a:solidFill>
                <a:ea typeface="Calibri" panose="020F0502020204030204" pitchFamily="34" charset="0"/>
                <a:cs typeface="Times New Roman" panose="02020603050405020304" pitchFamily="18" charset="0"/>
              </a:rPr>
              <a:t>We will create the optimized models for The Logistical regression and Naïve Bayes. We will present the resulting Classification Report and ROC/AUC of each optimized model and explain 3 insights of each.</a:t>
            </a:r>
          </a:p>
          <a:p>
            <a:r>
              <a:rPr lang="en-US" sz="1800" dirty="0">
                <a:solidFill>
                  <a:schemeClr val="tx1"/>
                </a:solidFill>
                <a:ea typeface="Calibri" panose="020F0502020204030204" pitchFamily="34" charset="0"/>
                <a:cs typeface="Times New Roman" panose="02020603050405020304" pitchFamily="18" charset="0"/>
              </a:rPr>
              <a:t>For our Ensemble voting model, we will explain the result and compare it to the other two optimized model. </a:t>
            </a:r>
          </a:p>
          <a:p>
            <a:r>
              <a:rPr lang="en-US" sz="1800" dirty="0">
                <a:solidFill>
                  <a:schemeClr val="tx1"/>
                </a:solidFill>
                <a:ea typeface="Calibri" panose="020F0502020204030204" pitchFamily="34" charset="0"/>
                <a:cs typeface="Times New Roman" panose="02020603050405020304" pitchFamily="18" charset="0"/>
              </a:rPr>
              <a:t>We will recommend one of the model to Mr. John Hughes and suggest two next steps that could help enhance the usability of the model.</a:t>
            </a:r>
            <a:endParaRPr lang="en-US" sz="1800" dirty="0">
              <a:solidFill>
                <a:schemeClr val="tx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6482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8FE4645-3FC2-DDA2-D875-31DB774F84F4}"/>
              </a:ext>
            </a:extLst>
          </p:cNvPr>
          <p:cNvSpPr>
            <a:spLocks noGrp="1"/>
          </p:cNvSpPr>
          <p:nvPr>
            <p:ph type="title"/>
          </p:nvPr>
        </p:nvSpPr>
        <p:spPr>
          <a:xfrm>
            <a:off x="457200" y="343432"/>
            <a:ext cx="11229966" cy="1114375"/>
          </a:xfrm>
        </p:spPr>
        <p:txBody>
          <a:bodyPr anchor="b">
            <a:normAutofit/>
          </a:bodyPr>
          <a:lstStyle/>
          <a:p>
            <a:r>
              <a:rPr lang="en-GB" dirty="0">
                <a:solidFill>
                  <a:schemeClr val="tx2"/>
                </a:solidFill>
              </a:rPr>
              <a:t>Insights from our Pandas Profiling Report </a:t>
            </a:r>
            <a:endParaRPr lang="en-NG" dirty="0">
              <a:solidFill>
                <a:schemeClr val="tx2"/>
              </a:solidFill>
            </a:endParaRPr>
          </a:p>
        </p:txBody>
      </p:sp>
      <p:pic>
        <p:nvPicPr>
          <p:cNvPr id="5" name="Picture 4" descr="A screenshot of a computer&#10;&#10;Description automatically generated">
            <a:extLst>
              <a:ext uri="{FF2B5EF4-FFF2-40B4-BE49-F238E27FC236}">
                <a16:creationId xmlns:a16="http://schemas.microsoft.com/office/drawing/2014/main" id="{7DC6D59C-DEF9-ABEC-842D-2D3FA1FD9247}"/>
              </a:ext>
            </a:extLst>
          </p:cNvPr>
          <p:cNvPicPr>
            <a:picLocks noChangeAspect="1"/>
          </p:cNvPicPr>
          <p:nvPr/>
        </p:nvPicPr>
        <p:blipFill>
          <a:blip r:embed="rId2"/>
          <a:stretch>
            <a:fillRect/>
          </a:stretch>
        </p:blipFill>
        <p:spPr>
          <a:xfrm>
            <a:off x="1390649" y="1746250"/>
            <a:ext cx="9939235" cy="2779603"/>
          </a:xfrm>
          <a:prstGeom prst="rect">
            <a:avLst/>
          </a:prstGeom>
        </p:spPr>
      </p:pic>
      <p:sp>
        <p:nvSpPr>
          <p:cNvPr id="6" name="TextBox 5">
            <a:extLst>
              <a:ext uri="{FF2B5EF4-FFF2-40B4-BE49-F238E27FC236}">
                <a16:creationId xmlns:a16="http://schemas.microsoft.com/office/drawing/2014/main" id="{8C717010-E9D9-529E-A1E6-3EEA15145F66}"/>
              </a:ext>
            </a:extLst>
          </p:cNvPr>
          <p:cNvSpPr txBox="1"/>
          <p:nvPr/>
        </p:nvSpPr>
        <p:spPr>
          <a:xfrm>
            <a:off x="1570893" y="5216768"/>
            <a:ext cx="9624716" cy="1200329"/>
          </a:xfrm>
          <a:prstGeom prst="rect">
            <a:avLst/>
          </a:prstGeom>
          <a:noFill/>
        </p:spPr>
        <p:txBody>
          <a:bodyPr wrap="square" rtlCol="0">
            <a:spAutoFit/>
          </a:bodyPr>
          <a:lstStyle/>
          <a:p>
            <a:pPr marL="285750" indent="-285750">
              <a:buFont typeface="Arial" panose="020B0604020202020204" pitchFamily="34" charset="0"/>
              <a:buChar char="•"/>
            </a:pPr>
            <a:r>
              <a:rPr lang="en-NG" dirty="0"/>
              <a:t>The Pandas Profiling Report showed that we have </a:t>
            </a:r>
            <a:r>
              <a:rPr lang="en-NG" b="1" dirty="0"/>
              <a:t>two distinct </a:t>
            </a:r>
            <a:r>
              <a:rPr lang="en-NG" dirty="0"/>
              <a:t>independent variable and there is exist </a:t>
            </a:r>
            <a:r>
              <a:rPr lang="en-NG" b="1" dirty="0"/>
              <a:t>class imbalance</a:t>
            </a:r>
            <a:r>
              <a:rPr lang="en-NG" dirty="0"/>
              <a:t>. The unstable observation as 6380 and stable is 3620. The </a:t>
            </a:r>
            <a:r>
              <a:rPr lang="en-NG" b="1" dirty="0"/>
              <a:t>dependent variable is categorical</a:t>
            </a:r>
            <a:r>
              <a:rPr lang="en-NG" dirty="0"/>
              <a:t>. </a:t>
            </a:r>
          </a:p>
          <a:p>
            <a:pPr marL="285750" indent="-285750">
              <a:buFont typeface="Arial" panose="020B0604020202020204" pitchFamily="34" charset="0"/>
              <a:buChar char="•"/>
            </a:pPr>
            <a:endParaRPr lang="en-NG" dirty="0"/>
          </a:p>
        </p:txBody>
      </p:sp>
    </p:spTree>
    <p:extLst>
      <p:ext uri="{BB962C8B-B14F-4D97-AF65-F5344CB8AC3E}">
        <p14:creationId xmlns:p14="http://schemas.microsoft.com/office/powerpoint/2010/main" val="4179167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8FE4645-3FC2-DDA2-D875-31DB774F84F4}"/>
              </a:ext>
            </a:extLst>
          </p:cNvPr>
          <p:cNvSpPr>
            <a:spLocks noGrp="1"/>
          </p:cNvSpPr>
          <p:nvPr>
            <p:ph type="title"/>
          </p:nvPr>
        </p:nvSpPr>
        <p:spPr>
          <a:xfrm>
            <a:off x="457200" y="343432"/>
            <a:ext cx="11229966" cy="1114375"/>
          </a:xfrm>
        </p:spPr>
        <p:txBody>
          <a:bodyPr anchor="b">
            <a:normAutofit/>
          </a:bodyPr>
          <a:lstStyle/>
          <a:p>
            <a:r>
              <a:rPr lang="en-GB" dirty="0">
                <a:solidFill>
                  <a:schemeClr val="tx2"/>
                </a:solidFill>
              </a:rPr>
              <a:t>Insights from our Pandas Profiling Report </a:t>
            </a:r>
            <a:endParaRPr lang="en-NG" dirty="0">
              <a:solidFill>
                <a:schemeClr val="tx2"/>
              </a:solidFill>
            </a:endParaRPr>
          </a:p>
        </p:txBody>
      </p:sp>
      <p:pic>
        <p:nvPicPr>
          <p:cNvPr id="4" name="Picture 3" descr="A screenshot of a graph&#10;&#10;Description automatically generated">
            <a:extLst>
              <a:ext uri="{FF2B5EF4-FFF2-40B4-BE49-F238E27FC236}">
                <a16:creationId xmlns:a16="http://schemas.microsoft.com/office/drawing/2014/main" id="{ACB099C0-F81A-666E-1EBF-184F6310A078}"/>
              </a:ext>
            </a:extLst>
          </p:cNvPr>
          <p:cNvPicPr>
            <a:picLocks noChangeAspect="1"/>
          </p:cNvPicPr>
          <p:nvPr/>
        </p:nvPicPr>
        <p:blipFill>
          <a:blip r:embed="rId2"/>
          <a:stretch>
            <a:fillRect/>
          </a:stretch>
        </p:blipFill>
        <p:spPr>
          <a:xfrm>
            <a:off x="1108256" y="1695559"/>
            <a:ext cx="10067686" cy="3056751"/>
          </a:xfrm>
          <a:prstGeom prst="rect">
            <a:avLst/>
          </a:prstGeom>
        </p:spPr>
      </p:pic>
      <p:sp>
        <p:nvSpPr>
          <p:cNvPr id="6" name="TextBox 5">
            <a:extLst>
              <a:ext uri="{FF2B5EF4-FFF2-40B4-BE49-F238E27FC236}">
                <a16:creationId xmlns:a16="http://schemas.microsoft.com/office/drawing/2014/main" id="{F0A4CC90-333E-E731-A55D-6B35F4BB8098}"/>
              </a:ext>
            </a:extLst>
          </p:cNvPr>
          <p:cNvSpPr txBox="1"/>
          <p:nvPr/>
        </p:nvSpPr>
        <p:spPr>
          <a:xfrm>
            <a:off x="1181569" y="5627076"/>
            <a:ext cx="10027603" cy="646331"/>
          </a:xfrm>
          <a:prstGeom prst="rect">
            <a:avLst/>
          </a:prstGeom>
          <a:noFill/>
        </p:spPr>
        <p:txBody>
          <a:bodyPr wrap="square" rtlCol="0">
            <a:spAutoFit/>
          </a:bodyPr>
          <a:lstStyle/>
          <a:p>
            <a:r>
              <a:rPr lang="en-NG" dirty="0"/>
              <a:t>The Pandas Profiling Report affirms that there are fourteen (14) variables in total. It also shows that there are </a:t>
            </a:r>
            <a:r>
              <a:rPr lang="en-NG" b="1" dirty="0"/>
              <a:t>no missing data</a:t>
            </a:r>
            <a:r>
              <a:rPr lang="en-NG" dirty="0"/>
              <a:t> with all variable having </a:t>
            </a:r>
            <a:r>
              <a:rPr lang="en-NG" b="1" dirty="0"/>
              <a:t>10,000 observations each</a:t>
            </a:r>
            <a:r>
              <a:rPr lang="en-NG" dirty="0"/>
              <a:t>.</a:t>
            </a:r>
          </a:p>
        </p:txBody>
      </p:sp>
    </p:spTree>
    <p:extLst>
      <p:ext uri="{BB962C8B-B14F-4D97-AF65-F5344CB8AC3E}">
        <p14:creationId xmlns:p14="http://schemas.microsoft.com/office/powerpoint/2010/main" val="121976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8FE4645-3FC2-DDA2-D875-31DB774F84F4}"/>
              </a:ext>
            </a:extLst>
          </p:cNvPr>
          <p:cNvSpPr>
            <a:spLocks noGrp="1"/>
          </p:cNvSpPr>
          <p:nvPr>
            <p:ph type="title"/>
          </p:nvPr>
        </p:nvSpPr>
        <p:spPr>
          <a:xfrm>
            <a:off x="457200" y="343432"/>
            <a:ext cx="11229966" cy="1114375"/>
          </a:xfrm>
        </p:spPr>
        <p:txBody>
          <a:bodyPr anchor="b">
            <a:normAutofit/>
          </a:bodyPr>
          <a:lstStyle/>
          <a:p>
            <a:r>
              <a:rPr lang="en-GB" dirty="0">
                <a:solidFill>
                  <a:schemeClr val="tx2"/>
                </a:solidFill>
              </a:rPr>
              <a:t>Insights from our Pandas Profiling Report </a:t>
            </a:r>
            <a:endParaRPr lang="en-NG" dirty="0">
              <a:solidFill>
                <a:schemeClr val="tx2"/>
              </a:solidFill>
            </a:endParaRPr>
          </a:p>
        </p:txBody>
      </p:sp>
      <p:pic>
        <p:nvPicPr>
          <p:cNvPr id="5" name="Picture 4" descr="A screenshot of a graph&#10;&#10;Description automatically generated">
            <a:extLst>
              <a:ext uri="{FF2B5EF4-FFF2-40B4-BE49-F238E27FC236}">
                <a16:creationId xmlns:a16="http://schemas.microsoft.com/office/drawing/2014/main" id="{36B43C50-CB5B-8183-19F1-7BFE45980DD3}"/>
              </a:ext>
            </a:extLst>
          </p:cNvPr>
          <p:cNvPicPr>
            <a:picLocks noChangeAspect="1"/>
          </p:cNvPicPr>
          <p:nvPr/>
        </p:nvPicPr>
        <p:blipFill>
          <a:blip r:embed="rId2"/>
          <a:stretch>
            <a:fillRect/>
          </a:stretch>
        </p:blipFill>
        <p:spPr>
          <a:xfrm>
            <a:off x="1867765" y="1637544"/>
            <a:ext cx="7772400" cy="2905644"/>
          </a:xfrm>
          <a:prstGeom prst="rect">
            <a:avLst/>
          </a:prstGeom>
        </p:spPr>
      </p:pic>
      <p:sp>
        <p:nvSpPr>
          <p:cNvPr id="6" name="TextBox 5">
            <a:extLst>
              <a:ext uri="{FF2B5EF4-FFF2-40B4-BE49-F238E27FC236}">
                <a16:creationId xmlns:a16="http://schemas.microsoft.com/office/drawing/2014/main" id="{290D770D-ADD6-C937-92B7-9E67B748E00B}"/>
              </a:ext>
            </a:extLst>
          </p:cNvPr>
          <p:cNvSpPr txBox="1"/>
          <p:nvPr/>
        </p:nvSpPr>
        <p:spPr>
          <a:xfrm>
            <a:off x="938026" y="4688263"/>
            <a:ext cx="10055794" cy="646331"/>
          </a:xfrm>
          <a:prstGeom prst="rect">
            <a:avLst/>
          </a:prstGeom>
          <a:noFill/>
        </p:spPr>
        <p:txBody>
          <a:bodyPr wrap="square" rtlCol="0">
            <a:spAutoFit/>
          </a:bodyPr>
          <a:lstStyle/>
          <a:p>
            <a:r>
              <a:rPr lang="en-NG" dirty="0"/>
              <a:t>There is high correlation in the stab independent variable, it has a maximum value of 0.109 and a minimum value of -0.08. the stab variable also has a mean value of 0.016.</a:t>
            </a:r>
          </a:p>
        </p:txBody>
      </p:sp>
      <p:sp>
        <p:nvSpPr>
          <p:cNvPr id="9" name="TextBox 8">
            <a:extLst>
              <a:ext uri="{FF2B5EF4-FFF2-40B4-BE49-F238E27FC236}">
                <a16:creationId xmlns:a16="http://schemas.microsoft.com/office/drawing/2014/main" id="{9DF4548B-7918-0F55-8F9F-B42AF0F221F6}"/>
              </a:ext>
            </a:extLst>
          </p:cNvPr>
          <p:cNvSpPr txBox="1"/>
          <p:nvPr/>
        </p:nvSpPr>
        <p:spPr>
          <a:xfrm>
            <a:off x="1148862" y="5802923"/>
            <a:ext cx="9839553" cy="646331"/>
          </a:xfrm>
          <a:prstGeom prst="rect">
            <a:avLst/>
          </a:prstGeom>
          <a:noFill/>
        </p:spPr>
        <p:txBody>
          <a:bodyPr wrap="none" rtlCol="0">
            <a:spAutoFit/>
          </a:bodyPr>
          <a:lstStyle/>
          <a:p>
            <a:r>
              <a:rPr lang="en-NG" dirty="0"/>
              <a:t>Other Insights:</a:t>
            </a:r>
          </a:p>
          <a:p>
            <a:pPr marL="285750" indent="-285750">
              <a:buFont typeface="Arial" panose="020B0604020202020204" pitchFamily="34" charset="0"/>
              <a:buChar char="•"/>
            </a:pPr>
            <a:r>
              <a:rPr lang="en-NG" dirty="0"/>
              <a:t>All the independent variables are numerical while the dependent variable is categorical.</a:t>
            </a:r>
          </a:p>
        </p:txBody>
      </p:sp>
    </p:spTree>
    <p:extLst>
      <p:ext uri="{BB962C8B-B14F-4D97-AF65-F5344CB8AC3E}">
        <p14:creationId xmlns:p14="http://schemas.microsoft.com/office/powerpoint/2010/main" val="1555195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8FE4645-3FC2-DDA2-D875-31DB774F84F4}"/>
              </a:ext>
            </a:extLst>
          </p:cNvPr>
          <p:cNvSpPr>
            <a:spLocks noGrp="1"/>
          </p:cNvSpPr>
          <p:nvPr>
            <p:ph type="title"/>
          </p:nvPr>
        </p:nvSpPr>
        <p:spPr>
          <a:xfrm>
            <a:off x="457200" y="343432"/>
            <a:ext cx="11229966" cy="1114375"/>
          </a:xfrm>
        </p:spPr>
        <p:txBody>
          <a:bodyPr anchor="b">
            <a:normAutofit/>
          </a:bodyPr>
          <a:lstStyle/>
          <a:p>
            <a:r>
              <a:rPr lang="en-GB" dirty="0">
                <a:solidFill>
                  <a:schemeClr val="tx2"/>
                </a:solidFill>
              </a:rPr>
              <a:t>Gaussian Naïve Bayes</a:t>
            </a:r>
            <a:endParaRPr lang="en-NG" dirty="0">
              <a:solidFill>
                <a:schemeClr val="tx2"/>
              </a:solidFill>
            </a:endParaRPr>
          </a:p>
        </p:txBody>
      </p:sp>
      <p:sp>
        <p:nvSpPr>
          <p:cNvPr id="11" name="TextBox 10">
            <a:extLst>
              <a:ext uri="{FF2B5EF4-FFF2-40B4-BE49-F238E27FC236}">
                <a16:creationId xmlns:a16="http://schemas.microsoft.com/office/drawing/2014/main" id="{C1D53914-6A71-1424-F830-BC4D6B772202}"/>
              </a:ext>
            </a:extLst>
          </p:cNvPr>
          <p:cNvSpPr txBox="1"/>
          <p:nvPr/>
        </p:nvSpPr>
        <p:spPr>
          <a:xfrm>
            <a:off x="391270" y="4629233"/>
            <a:ext cx="11295896" cy="1692771"/>
          </a:xfrm>
          <a:prstGeom prst="rect">
            <a:avLst/>
          </a:prstGeom>
          <a:noFill/>
        </p:spPr>
        <p:txBody>
          <a:bodyPr wrap="square" rtlCol="0">
            <a:spAutoFit/>
          </a:bodyPr>
          <a:lstStyle/>
          <a:p>
            <a:pPr marL="0" indent="0">
              <a:lnSpc>
                <a:spcPct val="100000"/>
              </a:lnSpc>
              <a:buNone/>
            </a:pPr>
            <a:endParaRPr lang="en-GB" sz="1400" dirty="0">
              <a:solidFill>
                <a:schemeClr val="tx1">
                  <a:lumMod val="95000"/>
                  <a:lumOff val="5000"/>
                </a:schemeClr>
              </a:solidFill>
            </a:endParaRPr>
          </a:p>
          <a:p>
            <a:pPr marL="285750" indent="-285750">
              <a:buFont typeface="Arial" panose="020B0604020202020204" pitchFamily="34" charset="0"/>
              <a:buChar char="•"/>
            </a:pPr>
            <a:r>
              <a:rPr lang="en-GB" b="0" i="0" dirty="0">
                <a:effectLst/>
                <a:latin typeface="Söhne"/>
              </a:rPr>
              <a:t>High accuracies from 250 to 2600 samples indicate effective learning, potential data saturation, or model convergence. Sufficient data might contribute to quick convergence. Evaluate metrics, consider regularization, and experiment for improvement.</a:t>
            </a:r>
          </a:p>
          <a:p>
            <a:pPr marL="285750" indent="-285750">
              <a:buFont typeface="Arial" panose="020B0604020202020204" pitchFamily="34" charset="0"/>
              <a:buChar char="•"/>
            </a:pPr>
            <a:r>
              <a:rPr lang="en-GB" b="0" i="0" dirty="0">
                <a:solidFill>
                  <a:srgbClr val="374151"/>
                </a:solidFill>
                <a:effectLst/>
                <a:latin typeface="Söhne"/>
              </a:rPr>
              <a:t>There is a lack of significant changes in the training and validation curves, suggesting that increasing the training samples beyond a certain threshold does not notably enhance the model's performance.</a:t>
            </a:r>
            <a:endParaRPr lang="en-NG" dirty="0"/>
          </a:p>
        </p:txBody>
      </p:sp>
      <p:pic>
        <p:nvPicPr>
          <p:cNvPr id="5" name="Picture 4" descr="A graph with a line graph&#10;&#10;Description automatically generated with medium confidence">
            <a:extLst>
              <a:ext uri="{FF2B5EF4-FFF2-40B4-BE49-F238E27FC236}">
                <a16:creationId xmlns:a16="http://schemas.microsoft.com/office/drawing/2014/main" id="{5370A1CA-6617-B14E-EC43-E823B6213273}"/>
              </a:ext>
            </a:extLst>
          </p:cNvPr>
          <p:cNvPicPr>
            <a:picLocks noChangeAspect="1"/>
          </p:cNvPicPr>
          <p:nvPr/>
        </p:nvPicPr>
        <p:blipFill>
          <a:blip r:embed="rId2"/>
          <a:stretch>
            <a:fillRect/>
          </a:stretch>
        </p:blipFill>
        <p:spPr>
          <a:xfrm>
            <a:off x="598540" y="1300761"/>
            <a:ext cx="10947286" cy="3259411"/>
          </a:xfrm>
          <a:prstGeom prst="rect">
            <a:avLst/>
          </a:prstGeom>
        </p:spPr>
      </p:pic>
    </p:spTree>
    <p:extLst>
      <p:ext uri="{BB962C8B-B14F-4D97-AF65-F5344CB8AC3E}">
        <p14:creationId xmlns:p14="http://schemas.microsoft.com/office/powerpoint/2010/main" val="2790487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8FE4645-3FC2-DDA2-D875-31DB774F84F4}"/>
              </a:ext>
            </a:extLst>
          </p:cNvPr>
          <p:cNvSpPr>
            <a:spLocks noGrp="1"/>
          </p:cNvSpPr>
          <p:nvPr>
            <p:ph type="title"/>
          </p:nvPr>
        </p:nvSpPr>
        <p:spPr>
          <a:xfrm>
            <a:off x="457200" y="343432"/>
            <a:ext cx="11229966" cy="1114375"/>
          </a:xfrm>
        </p:spPr>
        <p:txBody>
          <a:bodyPr anchor="b">
            <a:normAutofit/>
          </a:bodyPr>
          <a:lstStyle/>
          <a:p>
            <a:r>
              <a:rPr lang="en-GB" dirty="0">
                <a:solidFill>
                  <a:schemeClr val="tx2"/>
                </a:solidFill>
              </a:rPr>
              <a:t>Logistic Regression</a:t>
            </a:r>
            <a:endParaRPr lang="en-NG" dirty="0">
              <a:solidFill>
                <a:schemeClr val="tx2"/>
              </a:solidFill>
            </a:endParaRPr>
          </a:p>
        </p:txBody>
      </p:sp>
      <p:pic>
        <p:nvPicPr>
          <p:cNvPr id="4" name="Picture 3" descr="A graph with numbers and lines&#10;&#10;Description automatically generated">
            <a:extLst>
              <a:ext uri="{FF2B5EF4-FFF2-40B4-BE49-F238E27FC236}">
                <a16:creationId xmlns:a16="http://schemas.microsoft.com/office/drawing/2014/main" id="{B2D45B88-A9B6-95D6-272F-1E50AD08D1EC}"/>
              </a:ext>
            </a:extLst>
          </p:cNvPr>
          <p:cNvPicPr>
            <a:picLocks noChangeAspect="1"/>
          </p:cNvPicPr>
          <p:nvPr/>
        </p:nvPicPr>
        <p:blipFill>
          <a:blip r:embed="rId2"/>
          <a:stretch>
            <a:fillRect/>
          </a:stretch>
        </p:blipFill>
        <p:spPr>
          <a:xfrm>
            <a:off x="504833" y="1389772"/>
            <a:ext cx="10671113" cy="2629866"/>
          </a:xfrm>
          <a:prstGeom prst="rect">
            <a:avLst/>
          </a:prstGeom>
        </p:spPr>
      </p:pic>
      <p:sp>
        <p:nvSpPr>
          <p:cNvPr id="9" name="Content Placeholder 8">
            <a:extLst>
              <a:ext uri="{FF2B5EF4-FFF2-40B4-BE49-F238E27FC236}">
                <a16:creationId xmlns:a16="http://schemas.microsoft.com/office/drawing/2014/main" id="{AEE50E7A-A08C-BB96-9BC9-53A89EA1D426}"/>
              </a:ext>
            </a:extLst>
          </p:cNvPr>
          <p:cNvSpPr>
            <a:spLocks noGrp="1"/>
          </p:cNvSpPr>
          <p:nvPr>
            <p:ph idx="1"/>
          </p:nvPr>
        </p:nvSpPr>
        <p:spPr>
          <a:xfrm>
            <a:off x="675799" y="4386360"/>
            <a:ext cx="10500145" cy="1985613"/>
          </a:xfrm>
        </p:spPr>
        <p:txBody>
          <a:bodyPr>
            <a:normAutofit fontScale="62500" lnSpcReduction="20000"/>
          </a:bodyPr>
          <a:lstStyle/>
          <a:p>
            <a:r>
              <a:rPr lang="en-US" sz="2800" dirty="0">
                <a:solidFill>
                  <a:schemeClr val="tx1"/>
                </a:solidFill>
                <a:ea typeface="Calibri" panose="020F0502020204030204" pitchFamily="34" charset="0"/>
                <a:cs typeface="Times New Roman" panose="02020603050405020304" pitchFamily="18" charset="0"/>
              </a:rPr>
              <a:t>From about 200 training sample, as the training sample increases, t</a:t>
            </a:r>
            <a:r>
              <a:rPr lang="en-US" sz="2800" dirty="0">
                <a:solidFill>
                  <a:schemeClr val="tx1"/>
                </a:solidFill>
                <a:effectLst/>
                <a:ea typeface="Calibri" panose="020F0502020204030204" pitchFamily="34" charset="0"/>
                <a:cs typeface="Times New Roman" panose="02020603050405020304" pitchFamily="18" charset="0"/>
              </a:rPr>
              <a:t>he training and validation follow each other with high accuracy. The training set does not learn much after this point.</a:t>
            </a:r>
          </a:p>
          <a:p>
            <a:r>
              <a:rPr lang="en-US" sz="2800" dirty="0">
                <a:solidFill>
                  <a:schemeClr val="tx1"/>
                </a:solidFill>
                <a:effectLst/>
                <a:ea typeface="Calibri" panose="020F0502020204030204" pitchFamily="34" charset="0"/>
                <a:cs typeface="Times New Roman" panose="02020603050405020304" pitchFamily="18" charset="0"/>
              </a:rPr>
              <a:t>Accurate performance from 200 to 2600 training samples suggests effective learning, possible data saturation or model convergence. Having sufficient high-quality data may contribute to rapid convergence. We may need to evaluate metrics, explore regularization, and experiment for enhancements.</a:t>
            </a:r>
            <a:endParaRPr lang="en-NG" dirty="0"/>
          </a:p>
        </p:txBody>
      </p:sp>
    </p:spTree>
    <p:extLst>
      <p:ext uri="{BB962C8B-B14F-4D97-AF65-F5344CB8AC3E}">
        <p14:creationId xmlns:p14="http://schemas.microsoft.com/office/powerpoint/2010/main" val="920734449"/>
      </p:ext>
    </p:extLst>
  </p:cSld>
  <p:clrMapOvr>
    <a:masterClrMapping/>
  </p:clrMapOvr>
</p:sld>
</file>

<file path=ppt/theme/theme1.xml><?xml version="1.0" encoding="utf-8"?>
<a:theme xmlns:a="http://schemas.openxmlformats.org/drawingml/2006/main" name="SineVTI">
  <a:themeElements>
    <a:clrScheme name="AnalogousFromLightSeedLeftStep">
      <a:dk1>
        <a:srgbClr val="000000"/>
      </a:dk1>
      <a:lt1>
        <a:srgbClr val="FFFFFF"/>
      </a:lt1>
      <a:dk2>
        <a:srgbClr val="213A3B"/>
      </a:dk2>
      <a:lt2>
        <a:srgbClr val="E8E5E2"/>
      </a:lt2>
      <a:accent1>
        <a:srgbClr val="81A6C4"/>
      </a:accent1>
      <a:accent2>
        <a:srgbClr val="6EADAF"/>
      </a:accent2>
      <a:accent3>
        <a:srgbClr val="7BAC99"/>
      </a:accent3>
      <a:accent4>
        <a:srgbClr val="6EAF7B"/>
      </a:accent4>
      <a:accent5>
        <a:srgbClr val="86AC7B"/>
      </a:accent5>
      <a:accent6>
        <a:srgbClr val="93AA6B"/>
      </a:accent6>
      <a:hlink>
        <a:srgbClr val="9F795B"/>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23587</TotalTime>
  <Words>2059</Words>
  <Application>Microsoft Macintosh PowerPoint</Application>
  <PresentationFormat>Widescreen</PresentationFormat>
  <Paragraphs>126</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Avenir Next LT Pro</vt:lpstr>
      <vt:lpstr>Calibri</vt:lpstr>
      <vt:lpstr>Courier New</vt:lpstr>
      <vt:lpstr>IBM Plex Sans</vt:lpstr>
      <vt:lpstr>Posterama</vt:lpstr>
      <vt:lpstr>Söhne</vt:lpstr>
      <vt:lpstr>Wingdings</vt:lpstr>
      <vt:lpstr>SineVTI</vt:lpstr>
      <vt:lpstr>TOLUWASE OLUWASEUN 100916734  December 2023</vt:lpstr>
      <vt:lpstr>Rational Statement</vt:lpstr>
      <vt:lpstr>Rational Statement</vt:lpstr>
      <vt:lpstr>Rational Statement</vt:lpstr>
      <vt:lpstr>Insights from our Pandas Profiling Report </vt:lpstr>
      <vt:lpstr>Insights from our Pandas Profiling Report </vt:lpstr>
      <vt:lpstr>Insights from our Pandas Profiling Report </vt:lpstr>
      <vt:lpstr>Gaussian Naïve Bayes</vt:lpstr>
      <vt:lpstr>Logistic Regression</vt:lpstr>
      <vt:lpstr>LOGISTIC REGRESSION CLASSIFICATION REPORT</vt:lpstr>
      <vt:lpstr>LOGISTIC REGRESSION  ROC/AUC</vt:lpstr>
      <vt:lpstr>NAÏVE BAYES CLASSIFICATION REPORT </vt:lpstr>
      <vt:lpstr>NAÏVE BAYES ROC/AUC</vt:lpstr>
      <vt:lpstr>COMPARING LOGISTIC ENSEMBLE VOTING MODEL WITH OPTIMIZED LOGISTIC MODEL </vt:lpstr>
      <vt:lpstr>ADABOOST CLASSIFIER</vt:lpstr>
      <vt:lpstr>Recommendation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Seun Toluwase</dc:creator>
  <cp:lastModifiedBy>Seun Toluwase</cp:lastModifiedBy>
  <cp:revision>50</cp:revision>
  <dcterms:created xsi:type="dcterms:W3CDTF">2023-09-20T00:50:29Z</dcterms:created>
  <dcterms:modified xsi:type="dcterms:W3CDTF">2023-12-11T20:43:15Z</dcterms:modified>
</cp:coreProperties>
</file>