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6"/>
  </p:notesMasterIdLst>
  <p:sldIdLst>
    <p:sldId id="3024" r:id="rId2"/>
    <p:sldId id="3076" r:id="rId3"/>
    <p:sldId id="2037" r:id="rId4"/>
    <p:sldId id="3071" r:id="rId5"/>
    <p:sldId id="3077" r:id="rId6"/>
    <p:sldId id="3078" r:id="rId7"/>
    <p:sldId id="3084" r:id="rId8"/>
    <p:sldId id="3079" r:id="rId9"/>
    <p:sldId id="3080" r:id="rId10"/>
    <p:sldId id="3082" r:id="rId11"/>
    <p:sldId id="3085" r:id="rId12"/>
    <p:sldId id="3086" r:id="rId13"/>
    <p:sldId id="3081" r:id="rId14"/>
    <p:sldId id="3087" r:id="rId1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36"/>
    <a:srgbClr val="A6A6A6"/>
    <a:srgbClr val="F2F2F2"/>
    <a:srgbClr val="808285"/>
    <a:srgbClr val="7F6000"/>
    <a:srgbClr val="404040"/>
    <a:srgbClr val="707070"/>
    <a:srgbClr val="8F8F8F"/>
    <a:srgbClr val="00A850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6370" autoAdjust="0"/>
  </p:normalViewPr>
  <p:slideViewPr>
    <p:cSldViewPr snapToGrid="0">
      <p:cViewPr varScale="1">
        <p:scale>
          <a:sx n="118" d="100"/>
          <a:sy n="118" d="100"/>
        </p:scale>
        <p:origin x="984" y="9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3D304-7961-43EA-AE50-3C58386A5DE2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90BDF-2AB7-4387-9F56-697B2658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9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780E7-F0E0-45EE-B87A-14B8BC9CA5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3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475610"/>
            <a:ext cx="2228850" cy="257695"/>
          </a:xfrm>
        </p:spPr>
        <p:txBody>
          <a:bodyPr/>
          <a:lstStyle>
            <a:lvl1pPr algn="ctr">
              <a:defRPr lang="ko-KR" altLang="en-US" sz="700" b="1" kern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</a:lstStyle>
          <a:p>
            <a:fld id="{ED66A9DD-C679-4A1D-9BE2-760C24909056}" type="slidenum">
              <a:rPr lang="en-US" altLang="ko-KR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CDD0B-6AC6-4C25-8CBD-C97BAD007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4" y="6340010"/>
            <a:ext cx="982872" cy="2644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0F782-8CE7-49DE-81ED-58D9A6D2B12A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228600">
            <a:solidFill>
              <a:srgbClr val="007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08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2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8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3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8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2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5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2C7BE1-4A7B-4A96-8406-08CFED8C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475610"/>
            <a:ext cx="2228850" cy="257695"/>
          </a:xfrm>
        </p:spPr>
        <p:txBody>
          <a:bodyPr/>
          <a:lstStyle>
            <a:lvl1pPr algn="ctr">
              <a:defRPr sz="800"/>
            </a:lvl1pPr>
          </a:lstStyle>
          <a:p>
            <a:fld id="{ED66A9DD-C679-4A1D-9BE2-760C249090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79ADB0-BB16-4833-B5E3-3544E3246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4" y="6340010"/>
            <a:ext cx="982872" cy="264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03278D-571C-4FEF-BA98-4F530E5DE0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72" y="6399209"/>
            <a:ext cx="799514" cy="1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6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A9DD-C679-4A1D-9BE2-760C2490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up178/bi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788054-3BC1-9360-1C89-6345D09BE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1" y="898216"/>
            <a:ext cx="4766209" cy="47662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A7503E-FB3A-47E4-D967-2A96B15CB1AE}"/>
              </a:ext>
            </a:extLst>
          </p:cNvPr>
          <p:cNvSpPr/>
          <p:nvPr/>
        </p:nvSpPr>
        <p:spPr>
          <a:xfrm>
            <a:off x="4492523" y="2608790"/>
            <a:ext cx="4697834" cy="93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800" b="1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저해상도 조류 이미지 분류</a:t>
            </a:r>
          </a:p>
        </p:txBody>
      </p:sp>
    </p:spTree>
    <p:extLst>
      <p:ext uri="{BB962C8B-B14F-4D97-AF65-F5344CB8AC3E}">
        <p14:creationId xmlns:p14="http://schemas.microsoft.com/office/powerpoint/2010/main" val="175057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이미지 실험</a:t>
            </a: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256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64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8" y="1252538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Public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0.8414710386			 Public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0.7332637447</a:t>
            </a:r>
          </a:p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Private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0.8508147919		Public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0.7200080295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8" y="2014537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09AFE34-C6C4-EE9D-C633-339A2CF1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" y="2112879"/>
            <a:ext cx="7911664" cy="391036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C0A995A-48C1-2AC7-6950-62BFAF911BE5}"/>
              </a:ext>
            </a:extLst>
          </p:cNvPr>
          <p:cNvSpPr/>
          <p:nvPr/>
        </p:nvSpPr>
        <p:spPr>
          <a:xfrm>
            <a:off x="4802694" y="1465214"/>
            <a:ext cx="300612" cy="38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A29358-4AFC-6A51-FAC7-00E3C1D43386}"/>
              </a:ext>
            </a:extLst>
          </p:cNvPr>
          <p:cNvSpPr/>
          <p:nvPr/>
        </p:nvSpPr>
        <p:spPr>
          <a:xfrm>
            <a:off x="6775279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D8B0BF-D3F5-480E-A76A-C01F6A56B869}"/>
              </a:ext>
            </a:extLst>
          </p:cNvPr>
          <p:cNvSpPr/>
          <p:nvPr/>
        </p:nvSpPr>
        <p:spPr>
          <a:xfrm>
            <a:off x="8712761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85855A-0F71-7539-BCB2-C4913378FDF5}"/>
              </a:ext>
            </a:extLst>
          </p:cNvPr>
          <p:cNvSpPr/>
          <p:nvPr/>
        </p:nvSpPr>
        <p:spPr>
          <a:xfrm>
            <a:off x="7744020" y="217968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Ⅲ.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301796-0F89-DC48-CD23-80B9142917F5}"/>
              </a:ext>
            </a:extLst>
          </p:cNvPr>
          <p:cNvSpPr/>
          <p:nvPr/>
        </p:nvSpPr>
        <p:spPr>
          <a:xfrm>
            <a:off x="5907741" y="216103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21138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이미지 실험</a:t>
            </a: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64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256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8" y="1252538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Public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0.8414710386			 Public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0.7533914477</a:t>
            </a:r>
          </a:p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Private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0.8508147919		Public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0.7468831411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8" y="2014537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C0A995A-48C1-2AC7-6950-62BFAF911BE5}"/>
              </a:ext>
            </a:extLst>
          </p:cNvPr>
          <p:cNvSpPr/>
          <p:nvPr/>
        </p:nvSpPr>
        <p:spPr>
          <a:xfrm>
            <a:off x="4802694" y="1465214"/>
            <a:ext cx="300612" cy="38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1AC8231-CC17-8132-D32E-FF8662CE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" y="2126220"/>
            <a:ext cx="7454105" cy="356408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B38122-719A-6373-1D65-C7A6AC26BB66}"/>
              </a:ext>
            </a:extLst>
          </p:cNvPr>
          <p:cNvSpPr/>
          <p:nvPr/>
        </p:nvSpPr>
        <p:spPr>
          <a:xfrm>
            <a:off x="6775279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FB7F37-F81F-ACF8-5BFB-AD7A1E4AA703}"/>
              </a:ext>
            </a:extLst>
          </p:cNvPr>
          <p:cNvSpPr/>
          <p:nvPr/>
        </p:nvSpPr>
        <p:spPr>
          <a:xfrm>
            <a:off x="8712761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B39C2A-1E51-DFD9-157C-6BE6C91881BD}"/>
              </a:ext>
            </a:extLst>
          </p:cNvPr>
          <p:cNvSpPr/>
          <p:nvPr/>
        </p:nvSpPr>
        <p:spPr>
          <a:xfrm>
            <a:off x="7744020" y="217968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Ⅲ.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B0A124-ACC7-2AEA-2156-6D1A41A105C5}"/>
              </a:ext>
            </a:extLst>
          </p:cNvPr>
          <p:cNvSpPr/>
          <p:nvPr/>
        </p:nvSpPr>
        <p:spPr>
          <a:xfrm>
            <a:off x="5907741" y="216103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227886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이미지 실험</a:t>
            </a: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64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224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8" y="1252538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Public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0.8414710386			 Public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0.8894463257</a:t>
            </a:r>
          </a:p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Private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0.8508147919		Public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0.8861093583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8" y="2014537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C0A995A-48C1-2AC7-6950-62BFAF911BE5}"/>
              </a:ext>
            </a:extLst>
          </p:cNvPr>
          <p:cNvSpPr/>
          <p:nvPr/>
        </p:nvSpPr>
        <p:spPr>
          <a:xfrm>
            <a:off x="4802694" y="1465214"/>
            <a:ext cx="300612" cy="38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C65EBC1-BE66-A0F3-20D6-6BC40347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" y="2114979"/>
            <a:ext cx="7248411" cy="34904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A2769E-64EA-FEE7-A398-FE6EE29B6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54" y="5846868"/>
            <a:ext cx="5420481" cy="65731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D5E835-1AAD-677F-B444-48F840837BC1}"/>
              </a:ext>
            </a:extLst>
          </p:cNvPr>
          <p:cNvSpPr/>
          <p:nvPr/>
        </p:nvSpPr>
        <p:spPr>
          <a:xfrm>
            <a:off x="6775279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F58AA2-88FB-7D65-4E63-48AF184F3B1E}"/>
              </a:ext>
            </a:extLst>
          </p:cNvPr>
          <p:cNvSpPr/>
          <p:nvPr/>
        </p:nvSpPr>
        <p:spPr>
          <a:xfrm>
            <a:off x="8712761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A4A15F-C89A-AECA-EB68-694848E3EA40}"/>
              </a:ext>
            </a:extLst>
          </p:cNvPr>
          <p:cNvSpPr/>
          <p:nvPr/>
        </p:nvSpPr>
        <p:spPr>
          <a:xfrm>
            <a:off x="7744020" y="217968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Ⅲ.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A5DD6C-2A6E-8C0E-D2F2-815228B5FD3E}"/>
              </a:ext>
            </a:extLst>
          </p:cNvPr>
          <p:cNvSpPr/>
          <p:nvPr/>
        </p:nvSpPr>
        <p:spPr>
          <a:xfrm>
            <a:off x="5907741" y="216103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9314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04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결론</a:t>
            </a: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endParaRPr lang="en-US" altLang="ko-KR" sz="1600" spc="0" dirty="0">
              <a:solidFill>
                <a:srgbClr val="41414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8" y="1252538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예상대로 모델 요구사항인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224X224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크기로 맞췄을 때 가장 점수가 잘 나왔습니다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64-&gt;256, 256-&gt;64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로 리사이즈 하는 방법은 리사이즈 하지 않는 것보다 오히려 성능이 내려갔습니다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839915-E117-9976-F73E-2FFAD025E984}"/>
              </a:ext>
            </a:extLst>
          </p:cNvPr>
          <p:cNvSpPr/>
          <p:nvPr/>
        </p:nvSpPr>
        <p:spPr>
          <a:xfrm>
            <a:off x="7744020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3FADA8-7485-B178-1F1A-436A9C1BE5F5}"/>
              </a:ext>
            </a:extLst>
          </p:cNvPr>
          <p:cNvSpPr/>
          <p:nvPr/>
        </p:nvSpPr>
        <p:spPr>
          <a:xfrm>
            <a:off x="5806538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40EC79-FA18-C83D-8A19-2BF03D1CE275}"/>
              </a:ext>
            </a:extLst>
          </p:cNvPr>
          <p:cNvSpPr/>
          <p:nvPr/>
        </p:nvSpPr>
        <p:spPr>
          <a:xfrm>
            <a:off x="6775279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F14FC-03C9-A3CB-2090-7AB556271BD4}"/>
              </a:ext>
            </a:extLst>
          </p:cNvPr>
          <p:cNvSpPr/>
          <p:nvPr/>
        </p:nvSpPr>
        <p:spPr>
          <a:xfrm>
            <a:off x="8712761" y="217969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8" y="2014537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58DE486-5F6A-1E0B-A089-F5DB5B911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5" y="2832219"/>
            <a:ext cx="1896567" cy="18965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38F18EF-DF5B-746C-69D6-E41CAD734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22" y="2832175"/>
            <a:ext cx="1873218" cy="187321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670336-9034-B791-942A-2337836F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88" y="2799841"/>
            <a:ext cx="1873218" cy="18732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5B8F385-79A2-E8F9-C32C-47B9EA8F9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7" y="2832175"/>
            <a:ext cx="1873218" cy="187321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1EE2BB2-4B77-723D-331D-E544A27D7567}"/>
              </a:ext>
            </a:extLst>
          </p:cNvPr>
          <p:cNvSpPr/>
          <p:nvPr/>
        </p:nvSpPr>
        <p:spPr>
          <a:xfrm>
            <a:off x="2434610" y="3541436"/>
            <a:ext cx="300612" cy="38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09A24BD-AE3D-4A9C-C81D-AE8A38CA0DED}"/>
              </a:ext>
            </a:extLst>
          </p:cNvPr>
          <p:cNvSpPr/>
          <p:nvPr/>
        </p:nvSpPr>
        <p:spPr>
          <a:xfrm>
            <a:off x="7109676" y="3541435"/>
            <a:ext cx="300612" cy="38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A73715C-4F63-FAC0-6571-8B4B11920EAE}"/>
              </a:ext>
            </a:extLst>
          </p:cNvPr>
          <p:cNvCxnSpPr>
            <a:cxnSpLocks/>
          </p:cNvCxnSpPr>
          <p:nvPr/>
        </p:nvCxnSpPr>
        <p:spPr>
          <a:xfrm>
            <a:off x="4890318" y="2236515"/>
            <a:ext cx="0" cy="4005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각형 4">
            <a:extLst>
              <a:ext uri="{FF2B5EF4-FFF2-40B4-BE49-F238E27FC236}">
                <a16:creationId xmlns:a16="http://schemas.microsoft.com/office/drawing/2014/main" id="{127788AA-6257-531E-916A-502AA14A6085}"/>
              </a:ext>
            </a:extLst>
          </p:cNvPr>
          <p:cNvSpPr/>
          <p:nvPr/>
        </p:nvSpPr>
        <p:spPr>
          <a:xfrm>
            <a:off x="558800" y="2246083"/>
            <a:ext cx="4091923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256 -&gt;64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cs typeface="함초롬돋움" panose="020B0604000101010101" pitchFamily="50" charset="-127"/>
            </a:endParaRPr>
          </a:p>
        </p:txBody>
      </p:sp>
      <p:sp>
        <p:nvSpPr>
          <p:cNvPr id="29" name="오각형 4">
            <a:extLst>
              <a:ext uri="{FF2B5EF4-FFF2-40B4-BE49-F238E27FC236}">
                <a16:creationId xmlns:a16="http://schemas.microsoft.com/office/drawing/2014/main" id="{45DDCE83-A471-31ED-F03A-D0D34AF2679A}"/>
              </a:ext>
            </a:extLst>
          </p:cNvPr>
          <p:cNvSpPr/>
          <p:nvPr/>
        </p:nvSpPr>
        <p:spPr>
          <a:xfrm>
            <a:off x="5253690" y="2246083"/>
            <a:ext cx="4091923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64 -&gt;224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cs typeface="함초롬돋움" panose="020B0604000101010101" pitchFamily="50" charset="-127"/>
            </a:endParaRPr>
          </a:p>
        </p:txBody>
      </p:sp>
      <p:sp>
        <p:nvSpPr>
          <p:cNvPr id="30" name="Text Box 137">
            <a:extLst>
              <a:ext uri="{FF2B5EF4-FFF2-40B4-BE49-F238E27FC236}">
                <a16:creationId xmlns:a16="http://schemas.microsoft.com/office/drawing/2014/main" id="{DCEA6BAF-A8C7-F420-132E-B268DB21333B}"/>
              </a:ext>
            </a:extLst>
          </p:cNvPr>
          <p:cNvSpPr txBox="1">
            <a:spLocks noChangeArrowheads="1"/>
          </p:cNvSpPr>
          <p:nvPr/>
        </p:nvSpPr>
        <p:spPr bwMode="auto">
          <a:xfrm rot="1439920">
            <a:off x="7828458" y="2402281"/>
            <a:ext cx="1813128" cy="307777"/>
          </a:xfrm>
          <a:prstGeom prst="rect">
            <a:avLst/>
          </a:prstGeom>
          <a:noFill/>
          <a:ln w="28575" cmpd="tri">
            <a:solidFill>
              <a:srgbClr val="C0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0" latinLnBrk="0" hangingPunct="0"/>
            <a:r>
              <a:rPr kumimoji="0" lang="en-US" altLang="ko-KR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 </a:t>
            </a:r>
          </a:p>
        </p:txBody>
      </p:sp>
      <p:sp>
        <p:nvSpPr>
          <p:cNvPr id="31" name="Text Box 137">
            <a:extLst>
              <a:ext uri="{FF2B5EF4-FFF2-40B4-BE49-F238E27FC236}">
                <a16:creationId xmlns:a16="http://schemas.microsoft.com/office/drawing/2014/main" id="{BAEFE9D7-5305-FE06-A8CC-7ECA017226F4}"/>
              </a:ext>
            </a:extLst>
          </p:cNvPr>
          <p:cNvSpPr txBox="1">
            <a:spLocks noChangeArrowheads="1"/>
          </p:cNvSpPr>
          <p:nvPr/>
        </p:nvSpPr>
        <p:spPr bwMode="auto">
          <a:xfrm rot="1439920">
            <a:off x="3412175" y="2402282"/>
            <a:ext cx="1813128" cy="307777"/>
          </a:xfrm>
          <a:prstGeom prst="rect">
            <a:avLst/>
          </a:prstGeom>
          <a:noFill/>
          <a:ln w="28575" cmpd="tri">
            <a:solidFill>
              <a:srgbClr val="C0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0" latinLnBrk="0" hangingPunct="0"/>
            <a:r>
              <a:rPr kumimoji="0" lang="en-US" altLang="ko-KR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WORST </a:t>
            </a:r>
          </a:p>
        </p:txBody>
      </p:sp>
    </p:spTree>
    <p:extLst>
      <p:ext uri="{BB962C8B-B14F-4D97-AF65-F5344CB8AC3E}">
        <p14:creationId xmlns:p14="http://schemas.microsoft.com/office/powerpoint/2010/main" val="37299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개체 틀 29">
            <a:extLst>
              <a:ext uri="{FF2B5EF4-FFF2-40B4-BE49-F238E27FC236}">
                <a16:creationId xmlns:a16="http://schemas.microsoft.com/office/drawing/2014/main" id="{BDA03C30-1970-48C3-8672-AC0CF5E8983B}"/>
              </a:ext>
            </a:extLst>
          </p:cNvPr>
          <p:cNvSpPr txBox="1">
            <a:spLocks/>
          </p:cNvSpPr>
          <p:nvPr/>
        </p:nvSpPr>
        <p:spPr>
          <a:xfrm>
            <a:off x="2604269" y="2348659"/>
            <a:ext cx="4697462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5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감사합니다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A7ACD-5E13-98BB-CB7B-D27DE66B83D4}"/>
              </a:ext>
            </a:extLst>
          </p:cNvPr>
          <p:cNvSpPr/>
          <p:nvPr/>
        </p:nvSpPr>
        <p:spPr>
          <a:xfrm>
            <a:off x="307497" y="5777713"/>
            <a:ext cx="1229990" cy="898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개체 틀 29">
            <a:extLst>
              <a:ext uri="{FF2B5EF4-FFF2-40B4-BE49-F238E27FC236}">
                <a16:creationId xmlns:a16="http://schemas.microsoft.com/office/drawing/2014/main" id="{32C3387D-654D-00BE-5999-5DA626DD7AE2}"/>
              </a:ext>
            </a:extLst>
          </p:cNvPr>
          <p:cNvSpPr txBox="1">
            <a:spLocks/>
          </p:cNvSpPr>
          <p:nvPr/>
        </p:nvSpPr>
        <p:spPr>
          <a:xfrm>
            <a:off x="2124150" y="3289587"/>
            <a:ext cx="5657699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6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자세한 코드는 </a:t>
            </a:r>
            <a:r>
              <a:rPr lang="en-US" altLang="ko-KR" sz="1600" dirty="0">
                <a:solidFill>
                  <a:srgbClr val="0070C0"/>
                </a:solidFill>
                <a:ea typeface="비트로 코어 TTF"/>
                <a:hlinkClick r:id="rId2" tooltip="깃허브 주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https://github.com/seup178/bird</a:t>
            </a:r>
            <a:r>
              <a:rPr lang="en-US" altLang="ko-KR" sz="1600" dirty="0">
                <a:solidFill>
                  <a:srgbClr val="0070C0"/>
                </a:solidFill>
                <a:ea typeface="비트로 코어 TTF"/>
              </a:rPr>
              <a:t> </a:t>
            </a:r>
            <a:r>
              <a:rPr lang="ko-KR" altLang="en-US" sz="1600" dirty="0">
                <a:solidFill>
                  <a:srgbClr val="007336"/>
                </a:solidFill>
                <a:ea typeface="비트로 코어 TTF"/>
              </a:rPr>
              <a:t>에 있습니다</a:t>
            </a:r>
            <a:endParaRPr lang="ko-KR" altLang="en-US" sz="1600" dirty="0">
              <a:solidFill>
                <a:srgbClr val="007336"/>
              </a:solidFill>
              <a:latin typeface="비트로 코어 TTF" pitchFamily="2" charset="-127"/>
              <a:ea typeface="비트로 코어 TTF"/>
            </a:endParaRPr>
          </a:p>
        </p:txBody>
      </p:sp>
      <p:sp>
        <p:nvSpPr>
          <p:cNvPr id="4" name="제목 개체 틀 29">
            <a:extLst>
              <a:ext uri="{FF2B5EF4-FFF2-40B4-BE49-F238E27FC236}">
                <a16:creationId xmlns:a16="http://schemas.microsoft.com/office/drawing/2014/main" id="{8D19E96A-BFF2-9205-D3B3-53303E4E8B7E}"/>
              </a:ext>
            </a:extLst>
          </p:cNvPr>
          <p:cNvSpPr txBox="1">
            <a:spLocks/>
          </p:cNvSpPr>
          <p:nvPr/>
        </p:nvSpPr>
        <p:spPr>
          <a:xfrm>
            <a:off x="6581512" y="4814762"/>
            <a:ext cx="3242219" cy="11232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007336"/>
                </a:solidFill>
                <a:latin typeface="비트로 코어 TTF" pitchFamily="2" charset="-127"/>
                <a:ea typeface="비트로 코어 TTF"/>
              </a:rPr>
              <a:t>Name: </a:t>
            </a:r>
            <a:r>
              <a:rPr lang="ko-KR" altLang="en-US" sz="1600" dirty="0">
                <a:solidFill>
                  <a:srgbClr val="007336"/>
                </a:solidFill>
                <a:latin typeface="비트로 코어 TTF" pitchFamily="2" charset="-127"/>
                <a:ea typeface="비트로 코어 TTF"/>
              </a:rPr>
              <a:t>김준영</a:t>
            </a:r>
            <a:endParaRPr lang="en-US" altLang="ko-KR" sz="1600" dirty="0">
              <a:solidFill>
                <a:srgbClr val="007336"/>
              </a:solidFill>
              <a:latin typeface="비트로 코어 TTF" pitchFamily="2" charset="-127"/>
              <a:ea typeface="비트로 코어 TTF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rgbClr val="007336"/>
              </a:solidFill>
              <a:latin typeface="비트로 코어 TTF" pitchFamily="2" charset="-127"/>
              <a:ea typeface="비트로 코어 TTF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007336"/>
                </a:solidFill>
                <a:latin typeface="비트로 코어 TTF" pitchFamily="2" charset="-127"/>
                <a:ea typeface="비트로 코어 TTF"/>
              </a:rPr>
              <a:t>Tel: 010-8325-7827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rgbClr val="007336"/>
              </a:solidFill>
              <a:latin typeface="비트로 코어 TTF" pitchFamily="2" charset="-127"/>
              <a:ea typeface="비트로 코어 TTF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007336"/>
                </a:solidFill>
                <a:latin typeface="비트로 코어 TTF" pitchFamily="2" charset="-127"/>
                <a:ea typeface="비트로 코어 TTF"/>
              </a:rPr>
              <a:t>E-mail:felicity1828@gmail.com</a:t>
            </a:r>
            <a:endParaRPr lang="ko-KR" altLang="en-US" sz="1600" dirty="0">
              <a:solidFill>
                <a:srgbClr val="007336"/>
              </a:solidFill>
              <a:latin typeface="비트로 코어 TTF" pitchFamily="2" charset="-127"/>
              <a:ea typeface="비트로 코어 TTF"/>
            </a:endParaRPr>
          </a:p>
        </p:txBody>
      </p:sp>
    </p:spTree>
    <p:extLst>
      <p:ext uri="{BB962C8B-B14F-4D97-AF65-F5344CB8AC3E}">
        <p14:creationId xmlns:p14="http://schemas.microsoft.com/office/powerpoint/2010/main" val="7454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9E8105F-B51B-36FA-9D08-191D7B4415F4}"/>
              </a:ext>
            </a:extLst>
          </p:cNvPr>
          <p:cNvSpPr/>
          <p:nvPr/>
        </p:nvSpPr>
        <p:spPr>
          <a:xfrm>
            <a:off x="-1" y="2454199"/>
            <a:ext cx="9906001" cy="3048979"/>
          </a:xfrm>
          <a:prstGeom prst="roundRect">
            <a:avLst>
              <a:gd name="adj" fmla="val 0"/>
            </a:avLst>
          </a:prstGeom>
          <a:solidFill>
            <a:srgbClr val="EC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16D6CB5F-7335-ABEC-04C7-146C6F88A59B}"/>
              </a:ext>
            </a:extLst>
          </p:cNvPr>
          <p:cNvSpPr txBox="1">
            <a:spLocks/>
          </p:cNvSpPr>
          <p:nvPr/>
        </p:nvSpPr>
        <p:spPr>
          <a:xfrm>
            <a:off x="707448" y="2935557"/>
            <a:ext cx="1737360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Ⅰ.</a:t>
            </a:r>
            <a:r>
              <a:rPr lang="ko-KR" altLang="en-US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 주제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869B28C7-D409-67BC-148E-F2149F25D52F}"/>
              </a:ext>
            </a:extLst>
          </p:cNvPr>
          <p:cNvSpPr txBox="1"/>
          <p:nvPr/>
        </p:nvSpPr>
        <p:spPr>
          <a:xfrm>
            <a:off x="772786" y="3294256"/>
            <a:ext cx="1667885" cy="66210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062">
              <a:lnSpc>
                <a:spcPct val="150000"/>
              </a:lnSpc>
              <a:spcBef>
                <a:spcPts val="894"/>
              </a:spcBef>
              <a:tabLst>
                <a:tab pos="196158" algn="l"/>
              </a:tabLst>
            </a:pP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 1.  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데이터 설명</a:t>
            </a:r>
            <a:endParaRPr kumimoji="1" lang="en-US" altLang="ko-KR" sz="10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062">
              <a:lnSpc>
                <a:spcPct val="150000"/>
              </a:lnSpc>
              <a:spcBef>
                <a:spcPts val="894"/>
              </a:spcBef>
              <a:tabLst>
                <a:tab pos="196158" algn="l"/>
              </a:tabLst>
            </a:pP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 2.  </a:t>
            </a:r>
            <a:r>
              <a:rPr kumimoji="1" lang="en-US" altLang="ko-KR" sz="1000" spc="-8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eda</a:t>
            </a:r>
            <a:endParaRPr kumimoji="1" lang="en-US" altLang="ko-KR" sz="10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D8374B1B-3430-8C1E-90B8-FD3DEA701CD4}"/>
              </a:ext>
            </a:extLst>
          </p:cNvPr>
          <p:cNvSpPr txBox="1">
            <a:spLocks/>
          </p:cNvSpPr>
          <p:nvPr/>
        </p:nvSpPr>
        <p:spPr>
          <a:xfrm>
            <a:off x="4922100" y="2935556"/>
            <a:ext cx="2028251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32075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3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96" defTabSz="9144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Ⅲ.</a:t>
            </a:r>
            <a:r>
              <a:rPr lang="ko-KR" altLang="en-US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 이미지 실험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0F35BC3F-FDD4-953E-7489-AC331EC702B5}"/>
              </a:ext>
            </a:extLst>
          </p:cNvPr>
          <p:cNvSpPr txBox="1">
            <a:spLocks/>
          </p:cNvSpPr>
          <p:nvPr/>
        </p:nvSpPr>
        <p:spPr>
          <a:xfrm>
            <a:off x="2777968" y="2935556"/>
            <a:ext cx="1737360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32075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3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96" defTabSz="9144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Ⅱ.</a:t>
            </a:r>
            <a:r>
              <a:rPr lang="ko-KR" altLang="en-US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 분석 모델</a:t>
            </a: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596F243B-F2FA-B771-67DC-F5C52D4024D8}"/>
              </a:ext>
            </a:extLst>
          </p:cNvPr>
          <p:cNvSpPr txBox="1"/>
          <p:nvPr/>
        </p:nvSpPr>
        <p:spPr>
          <a:xfrm>
            <a:off x="2847443" y="3294256"/>
            <a:ext cx="1667885" cy="66210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062">
              <a:lnSpc>
                <a:spcPct val="150000"/>
              </a:lnSpc>
              <a:spcBef>
                <a:spcPts val="894"/>
              </a:spcBef>
              <a:tabLst>
                <a:tab pos="196158" algn="l"/>
              </a:tabLst>
            </a:pP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 1.  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분석 모델</a:t>
            </a:r>
            <a:endParaRPr kumimoji="1" lang="en-US" altLang="ko-KR" sz="10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062">
              <a:lnSpc>
                <a:spcPct val="150000"/>
              </a:lnSpc>
              <a:spcBef>
                <a:spcPts val="894"/>
              </a:spcBef>
              <a:tabLst>
                <a:tab pos="196158" algn="l"/>
              </a:tabLst>
            </a:pP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 2.  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결과</a:t>
            </a:r>
            <a:endParaRPr kumimoji="1" lang="en-US" altLang="ko-KR" sz="10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4C725734-C0B6-9C71-81EE-B57421CFBB99}"/>
              </a:ext>
            </a:extLst>
          </p:cNvPr>
          <p:cNvSpPr txBox="1"/>
          <p:nvPr/>
        </p:nvSpPr>
        <p:spPr>
          <a:xfrm>
            <a:off x="4995713" y="3297430"/>
            <a:ext cx="1667885" cy="100835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062">
              <a:lnSpc>
                <a:spcPct val="150000"/>
              </a:lnSpc>
              <a:spcBef>
                <a:spcPts val="894"/>
              </a:spcBef>
              <a:tabLst>
                <a:tab pos="196158" algn="l"/>
              </a:tabLst>
            </a:pP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 1.  64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-&gt;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256</a:t>
            </a:r>
            <a:endParaRPr kumimoji="1" lang="ko-KR" altLang="en-US" sz="10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062">
              <a:lnSpc>
                <a:spcPct val="150000"/>
              </a:lnSpc>
              <a:spcBef>
                <a:spcPts val="894"/>
              </a:spcBef>
              <a:tabLst>
                <a:tab pos="196158" algn="l"/>
              </a:tabLst>
            </a:pP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2.  256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-&gt;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64</a:t>
            </a:r>
          </a:p>
          <a:p>
            <a:pPr marL="12062">
              <a:lnSpc>
                <a:spcPct val="150000"/>
              </a:lnSpc>
              <a:spcBef>
                <a:spcPts val="894"/>
              </a:spcBef>
              <a:tabLst>
                <a:tab pos="196158" algn="l"/>
              </a:tabLst>
            </a:pP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 3.  64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-&gt;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224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0969248E-FED2-E071-7074-D90725384573}"/>
              </a:ext>
            </a:extLst>
          </p:cNvPr>
          <p:cNvSpPr txBox="1">
            <a:spLocks/>
          </p:cNvSpPr>
          <p:nvPr/>
        </p:nvSpPr>
        <p:spPr>
          <a:xfrm>
            <a:off x="7070370" y="2935556"/>
            <a:ext cx="1978678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32075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3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96" defTabSz="9144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Ⅳ.</a:t>
            </a:r>
            <a:r>
              <a:rPr lang="ko-KR" altLang="en-US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cs typeface="함초롬돋움" panose="020B0604000101010101" pitchFamily="50" charset="-127"/>
              </a:rPr>
              <a:t> 결론</a:t>
            </a: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A1901CAE-EB9D-72BE-0C18-6B9758F9E90D}"/>
              </a:ext>
            </a:extLst>
          </p:cNvPr>
          <p:cNvSpPr txBox="1"/>
          <p:nvPr/>
        </p:nvSpPr>
        <p:spPr>
          <a:xfrm>
            <a:off x="7135924" y="3292279"/>
            <a:ext cx="1667885" cy="3158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062">
              <a:lnSpc>
                <a:spcPct val="150000"/>
              </a:lnSpc>
              <a:spcBef>
                <a:spcPts val="894"/>
              </a:spcBef>
              <a:tabLst>
                <a:tab pos="196158" algn="l"/>
              </a:tabLst>
            </a:pPr>
            <a:r>
              <a:rPr kumimoji="1" lang="en-US" altLang="ko-KR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 1.  </a:t>
            </a:r>
            <a:r>
              <a:rPr kumimoji="1" lang="ko-KR" altLang="en-US" sz="10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결론</a:t>
            </a:r>
            <a:endParaRPr kumimoji="1" lang="en-US" altLang="ko-KR" sz="10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B410D-8E2B-4BA6-795A-01B0722BE4C2}"/>
              </a:ext>
            </a:extLst>
          </p:cNvPr>
          <p:cNvSpPr txBox="1"/>
          <p:nvPr/>
        </p:nvSpPr>
        <p:spPr>
          <a:xfrm>
            <a:off x="526818" y="1528395"/>
            <a:ext cx="225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ko-KR" sz="32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Contents</a:t>
            </a:r>
            <a:endParaRPr lang="ko-KR" altLang="en-US" sz="32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135029-EE4C-4498-4578-54AA817165DD}"/>
              </a:ext>
            </a:extLst>
          </p:cNvPr>
          <p:cNvCxnSpPr>
            <a:cxnSpLocks/>
          </p:cNvCxnSpPr>
          <p:nvPr/>
        </p:nvCxnSpPr>
        <p:spPr>
          <a:xfrm flipH="1">
            <a:off x="707448" y="2165820"/>
            <a:ext cx="835351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738F78-999F-0F41-4CD8-7525F1324AAB}"/>
              </a:ext>
            </a:extLst>
          </p:cNvPr>
          <p:cNvSpPr/>
          <p:nvPr/>
        </p:nvSpPr>
        <p:spPr>
          <a:xfrm flipV="1">
            <a:off x="710313" y="2145826"/>
            <a:ext cx="1884160" cy="53717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8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BF2CB8-0632-4B32-A18E-8FBF56D57ED0}"/>
              </a:ext>
            </a:extLst>
          </p:cNvPr>
          <p:cNvSpPr/>
          <p:nvPr/>
        </p:nvSpPr>
        <p:spPr>
          <a:xfrm>
            <a:off x="-1" y="2885"/>
            <a:ext cx="9896877" cy="2711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AF0AF-0068-4075-A150-9A46AC0C542C}"/>
              </a:ext>
            </a:extLst>
          </p:cNvPr>
          <p:cNvSpPr txBox="1"/>
          <p:nvPr/>
        </p:nvSpPr>
        <p:spPr>
          <a:xfrm>
            <a:off x="5320638" y="626806"/>
            <a:ext cx="44132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0073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01</a:t>
            </a:r>
            <a:endParaRPr lang="ko-KR" altLang="en-US" sz="20000" dirty="0">
              <a:solidFill>
                <a:srgbClr val="00733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비트로 코어 TTF" pitchFamily="2" charset="-127"/>
              <a:ea typeface="비트로 코어 TTF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696327-75E1-423E-AD95-5AC8F5A608BF}"/>
              </a:ext>
            </a:extLst>
          </p:cNvPr>
          <p:cNvSpPr/>
          <p:nvPr/>
        </p:nvSpPr>
        <p:spPr>
          <a:xfrm>
            <a:off x="0" y="2714625"/>
            <a:ext cx="9896877" cy="4143375"/>
          </a:xfrm>
          <a:prstGeom prst="rect">
            <a:avLst/>
          </a:prstGeom>
          <a:solidFill>
            <a:srgbClr val="007336"/>
          </a:solidFill>
          <a:ln>
            <a:solidFill>
              <a:srgbClr val="007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20776B-CB28-4DEB-B2F5-1CEFF8142A44}"/>
              </a:ext>
            </a:extLst>
          </p:cNvPr>
          <p:cNvSpPr/>
          <p:nvPr/>
        </p:nvSpPr>
        <p:spPr>
          <a:xfrm>
            <a:off x="3723780" y="3206692"/>
            <a:ext cx="4697834" cy="93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800" dirty="0">
                <a:latin typeface="비트로 코어 TTF" pitchFamily="2" charset="-127"/>
                <a:ea typeface="비트로 코어 TTF" pitchFamily="2" charset="-127"/>
              </a:rPr>
              <a:t>주제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69E486-3ED1-4FB4-93E3-5FB441DBF075}"/>
              </a:ext>
            </a:extLst>
          </p:cNvPr>
          <p:cNvSpPr/>
          <p:nvPr/>
        </p:nvSpPr>
        <p:spPr>
          <a:xfrm>
            <a:off x="616109" y="2017402"/>
            <a:ext cx="4697834" cy="93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600" dirty="0">
                <a:solidFill>
                  <a:srgbClr val="0073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Chapter</a:t>
            </a:r>
            <a:endParaRPr lang="ko-KR" altLang="en-US" sz="2600" dirty="0">
              <a:solidFill>
                <a:srgbClr val="0073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51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데이터 설명</a:t>
            </a:r>
            <a:endParaRPr lang="ko-KR" altLang="en-US" sz="2400" dirty="0">
              <a:solidFill>
                <a:srgbClr val="8F8F8F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64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64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저해상도 이미지 분류</a:t>
            </a:r>
            <a:endParaRPr lang="en-US" altLang="ko-KR" sz="1600" spc="0" dirty="0">
              <a:solidFill>
                <a:srgbClr val="41414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7" y="1342754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입력으로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들어오는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64X64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7F6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저해상도 조류 이미지로부터 종을 분류하는 알고리즘 개발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7F6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데이터는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64X64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15834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저해상도 조류 이미지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데이터는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64X64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6786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저해상도 조류 이미지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학습데이터와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1:1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쌍으로 구성된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256X256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고해상도 조류 이미지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839915-E117-9976-F73E-2FFAD025E984}"/>
              </a:ext>
            </a:extLst>
          </p:cNvPr>
          <p:cNvSpPr/>
          <p:nvPr/>
        </p:nvSpPr>
        <p:spPr>
          <a:xfrm>
            <a:off x="7744020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3FADA8-7485-B178-1F1A-436A9C1BE5F5}"/>
              </a:ext>
            </a:extLst>
          </p:cNvPr>
          <p:cNvSpPr/>
          <p:nvPr/>
        </p:nvSpPr>
        <p:spPr>
          <a:xfrm>
            <a:off x="5806538" y="217969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40EC79-FA18-C83D-8A19-2BF03D1CE275}"/>
              </a:ext>
            </a:extLst>
          </p:cNvPr>
          <p:cNvSpPr/>
          <p:nvPr/>
        </p:nvSpPr>
        <p:spPr>
          <a:xfrm>
            <a:off x="6775279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F14FC-03C9-A3CB-2090-7AB556271BD4}"/>
              </a:ext>
            </a:extLst>
          </p:cNvPr>
          <p:cNvSpPr/>
          <p:nvPr/>
        </p:nvSpPr>
        <p:spPr>
          <a:xfrm>
            <a:off x="8712761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7" y="2216692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각형 4">
            <a:extLst>
              <a:ext uri="{FF2B5EF4-FFF2-40B4-BE49-F238E27FC236}">
                <a16:creationId xmlns:a16="http://schemas.microsoft.com/office/drawing/2014/main" id="{59E41151-B515-FBEF-D668-69EF4061A286}"/>
              </a:ext>
            </a:extLst>
          </p:cNvPr>
          <p:cNvSpPr/>
          <p:nvPr/>
        </p:nvSpPr>
        <p:spPr>
          <a:xfrm>
            <a:off x="560387" y="2499904"/>
            <a:ext cx="2801619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Train(64X64)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15" name="오각형 4">
            <a:extLst>
              <a:ext uri="{FF2B5EF4-FFF2-40B4-BE49-F238E27FC236}">
                <a16:creationId xmlns:a16="http://schemas.microsoft.com/office/drawing/2014/main" id="{1744CB7D-ABA7-E6A3-DCA3-04A74968793D}"/>
              </a:ext>
            </a:extLst>
          </p:cNvPr>
          <p:cNvSpPr/>
          <p:nvPr/>
        </p:nvSpPr>
        <p:spPr>
          <a:xfrm>
            <a:off x="6545580" y="2501347"/>
            <a:ext cx="2801619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Test(64X64)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16" name="오각형 4">
            <a:extLst>
              <a:ext uri="{FF2B5EF4-FFF2-40B4-BE49-F238E27FC236}">
                <a16:creationId xmlns:a16="http://schemas.microsoft.com/office/drawing/2014/main" id="{92AC07F4-5140-20FC-B716-E97ADA9DBA9C}"/>
              </a:ext>
            </a:extLst>
          </p:cNvPr>
          <p:cNvSpPr/>
          <p:nvPr/>
        </p:nvSpPr>
        <p:spPr>
          <a:xfrm>
            <a:off x="3552983" y="2499904"/>
            <a:ext cx="2801619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Upscale(256X256)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10FDA51-8CDD-FF1A-894F-F805B4B5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8" y="3058542"/>
            <a:ext cx="2171876" cy="21718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2F4536-0ACC-E615-8297-44C51CF13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48" y="3058542"/>
            <a:ext cx="2255463" cy="22554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FE090FF-11FB-CEAC-E047-A40305ADF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38" y="3090068"/>
            <a:ext cx="2146322" cy="21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7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01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데이터 설명</a:t>
            </a: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EDA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8" y="1252538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7F6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7F6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범주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가지는 데이터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데이터를 제외한 대부분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7F6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균일한 데이터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7F6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NULL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없음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839915-E117-9976-F73E-2FFAD025E984}"/>
              </a:ext>
            </a:extLst>
          </p:cNvPr>
          <p:cNvSpPr/>
          <p:nvPr/>
        </p:nvSpPr>
        <p:spPr>
          <a:xfrm>
            <a:off x="7744020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3FADA8-7485-B178-1F1A-436A9C1BE5F5}"/>
              </a:ext>
            </a:extLst>
          </p:cNvPr>
          <p:cNvSpPr/>
          <p:nvPr/>
        </p:nvSpPr>
        <p:spPr>
          <a:xfrm>
            <a:off x="5806538" y="217969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40EC79-FA18-C83D-8A19-2BF03D1CE275}"/>
              </a:ext>
            </a:extLst>
          </p:cNvPr>
          <p:cNvSpPr/>
          <p:nvPr/>
        </p:nvSpPr>
        <p:spPr>
          <a:xfrm>
            <a:off x="6775279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F14FC-03C9-A3CB-2090-7AB556271BD4}"/>
              </a:ext>
            </a:extLst>
          </p:cNvPr>
          <p:cNvSpPr/>
          <p:nvPr/>
        </p:nvSpPr>
        <p:spPr>
          <a:xfrm>
            <a:off x="8712761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8" y="2014537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43C5AD4-11D0-34D7-F585-AE0F4F4B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5" y="2928560"/>
            <a:ext cx="3368999" cy="20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B82F4D-26F0-A518-2FE4-CDF25E28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419" y="2669147"/>
            <a:ext cx="2147999" cy="3559185"/>
          </a:xfrm>
          <a:prstGeom prst="rect">
            <a:avLst/>
          </a:prstGeom>
        </p:spPr>
      </p:pic>
      <p:sp>
        <p:nvSpPr>
          <p:cNvPr id="17" name="오각형 4">
            <a:extLst>
              <a:ext uri="{FF2B5EF4-FFF2-40B4-BE49-F238E27FC236}">
                <a16:creationId xmlns:a16="http://schemas.microsoft.com/office/drawing/2014/main" id="{161D6FAD-785A-3BE9-EE9C-F03C3F9D77D2}"/>
              </a:ext>
            </a:extLst>
          </p:cNvPr>
          <p:cNvSpPr/>
          <p:nvPr/>
        </p:nvSpPr>
        <p:spPr>
          <a:xfrm>
            <a:off x="558801" y="2246083"/>
            <a:ext cx="2801619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ko-KR" altLang="en-US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시각화</a:t>
            </a:r>
          </a:p>
        </p:txBody>
      </p:sp>
      <p:sp>
        <p:nvSpPr>
          <p:cNvPr id="18" name="오각형 4">
            <a:extLst>
              <a:ext uri="{FF2B5EF4-FFF2-40B4-BE49-F238E27FC236}">
                <a16:creationId xmlns:a16="http://schemas.microsoft.com/office/drawing/2014/main" id="{86A435A6-8636-322C-90D6-3E959F971FA9}"/>
              </a:ext>
            </a:extLst>
          </p:cNvPr>
          <p:cNvSpPr/>
          <p:nvPr/>
        </p:nvSpPr>
        <p:spPr>
          <a:xfrm>
            <a:off x="6543994" y="2247526"/>
            <a:ext cx="2801619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Data.info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19" name="오각형 4">
            <a:extLst>
              <a:ext uri="{FF2B5EF4-FFF2-40B4-BE49-F238E27FC236}">
                <a16:creationId xmlns:a16="http://schemas.microsoft.com/office/drawing/2014/main" id="{B5911805-584E-9849-135D-A3A9BB7C09A4}"/>
              </a:ext>
            </a:extLst>
          </p:cNvPr>
          <p:cNvSpPr/>
          <p:nvPr/>
        </p:nvSpPr>
        <p:spPr>
          <a:xfrm>
            <a:off x="3551397" y="2246083"/>
            <a:ext cx="2801619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value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C97733F-BC86-3EA4-EA77-DBFFFB48F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90" y="3099250"/>
            <a:ext cx="3089672" cy="20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분석 모델</a:t>
            </a: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en-US" altLang="ko-KR" sz="1600" spc="0" dirty="0" err="1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BEiT</a:t>
            </a:r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설명</a:t>
            </a:r>
            <a:endParaRPr lang="en-US" altLang="ko-KR" sz="1600" spc="0" dirty="0">
              <a:solidFill>
                <a:srgbClr val="41414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8" y="1252538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BERT Pre-Training of Image Transformer</a:t>
            </a:r>
          </a:p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이미지 데이터를 위한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Transform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기반 모델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8" y="2014537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8043ECB-45E9-1335-0590-83E25681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72" y="2704283"/>
            <a:ext cx="5056664" cy="25381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FBAFB7-285D-3376-7BD0-F7315BEFD271}"/>
              </a:ext>
            </a:extLst>
          </p:cNvPr>
          <p:cNvSpPr txBox="1"/>
          <p:nvPr/>
        </p:nvSpPr>
        <p:spPr>
          <a:xfrm>
            <a:off x="5522035" y="2566952"/>
            <a:ext cx="302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Arial" charset="0"/>
              </a:rPr>
              <a:t>저해상도 이미지분류에서 타 모델 대비 </a:t>
            </a:r>
            <a:r>
              <a: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7F6000"/>
                </a:solidFill>
                <a:latin typeface="+mj-ea"/>
                <a:ea typeface="+mj-ea"/>
                <a:cs typeface="Arial" charset="0"/>
              </a:rPr>
              <a:t>뛰어난 성능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C38EE6-AFA6-9BA9-D47F-535A4F114D81}"/>
              </a:ext>
            </a:extLst>
          </p:cNvPr>
          <p:cNvSpPr/>
          <p:nvPr/>
        </p:nvSpPr>
        <p:spPr>
          <a:xfrm>
            <a:off x="5238320" y="3352256"/>
            <a:ext cx="4107293" cy="18901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800">
            <a:spAutoFit/>
          </a:bodyPr>
          <a:lstStyle/>
          <a:p>
            <a:pPr marL="177800" indent="-88900">
              <a:lnSpc>
                <a:spcPct val="150000"/>
              </a:lnSpc>
              <a:buSzPct val="80000"/>
              <a:buFontTx/>
              <a:buChar char="•"/>
            </a:pP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BERT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의 마스크들 언어 모델링 기법을 이미지에 적용</a:t>
            </a:r>
            <a:endParaRPr kumimoji="1" lang="en-US" altLang="ko-KR" sz="1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77800" indent="-88900">
              <a:lnSpc>
                <a:spcPct val="150000"/>
              </a:lnSpc>
              <a:buSzPct val="80000"/>
              <a:buFontTx/>
              <a:buChar char="•"/>
            </a:pPr>
            <a:endParaRPr kumimoji="1" lang="en-US" altLang="ko-KR" sz="1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77800" indent="-88900">
              <a:lnSpc>
                <a:spcPct val="150000"/>
              </a:lnSpc>
              <a:buSzPct val="80000"/>
              <a:buFontTx/>
              <a:buChar char="•"/>
            </a:pP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이미지를 작은 패치로 분활하고</a:t>
            </a: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일부 패치를 </a:t>
            </a:r>
            <a:r>
              <a:rPr kumimoji="1" lang="ko-KR" altLang="en-US" sz="1400" b="1" spc="-8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마스킹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하여 예측하는 방법</a:t>
            </a:r>
            <a:br>
              <a:rPr kumimoji="1" lang="en-US" altLang="ko-KR" sz="9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</a:br>
            <a:endParaRPr kumimoji="1" lang="ko-KR" altLang="en-US" sz="9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148F04-38AF-0DCC-B487-A8C44EE00F1B}"/>
              </a:ext>
            </a:extLst>
          </p:cNvPr>
          <p:cNvSpPr/>
          <p:nvPr/>
        </p:nvSpPr>
        <p:spPr>
          <a:xfrm>
            <a:off x="7727836" y="213592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DAC509-CBD8-56C6-C03A-7218B7FD4A60}"/>
              </a:ext>
            </a:extLst>
          </p:cNvPr>
          <p:cNvSpPr/>
          <p:nvPr/>
        </p:nvSpPr>
        <p:spPr>
          <a:xfrm>
            <a:off x="5790354" y="213592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B2930-D056-375E-6B57-AC2F24B62BA6}"/>
              </a:ext>
            </a:extLst>
          </p:cNvPr>
          <p:cNvSpPr/>
          <p:nvPr/>
        </p:nvSpPr>
        <p:spPr>
          <a:xfrm>
            <a:off x="6759095" y="213592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776E32-2E8E-2FB5-1BD1-28DC68A6D907}"/>
              </a:ext>
            </a:extLst>
          </p:cNvPr>
          <p:cNvSpPr/>
          <p:nvPr/>
        </p:nvSpPr>
        <p:spPr>
          <a:xfrm>
            <a:off x="8696577" y="213592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08339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분석 모델</a:t>
            </a: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en-US" altLang="ko-KR" sz="1600" spc="0" dirty="0" err="1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BEiT</a:t>
            </a:r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학습설정</a:t>
            </a:r>
            <a:endParaRPr lang="en-US" altLang="ko-KR" sz="1600" spc="0" dirty="0">
              <a:solidFill>
                <a:srgbClr val="41414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8" y="1252538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BERT Pre-Training of Image Transformer</a:t>
            </a:r>
          </a:p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이미지 데이터를 위한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Transform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기반 모델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8" y="2014537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148F04-38AF-0DCC-B487-A8C44EE00F1B}"/>
              </a:ext>
            </a:extLst>
          </p:cNvPr>
          <p:cNvSpPr/>
          <p:nvPr/>
        </p:nvSpPr>
        <p:spPr>
          <a:xfrm>
            <a:off x="7727836" y="213592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DAC509-CBD8-56C6-C03A-7218B7FD4A60}"/>
              </a:ext>
            </a:extLst>
          </p:cNvPr>
          <p:cNvSpPr/>
          <p:nvPr/>
        </p:nvSpPr>
        <p:spPr>
          <a:xfrm>
            <a:off x="5790354" y="213592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B2930-D056-375E-6B57-AC2F24B62BA6}"/>
              </a:ext>
            </a:extLst>
          </p:cNvPr>
          <p:cNvSpPr/>
          <p:nvPr/>
        </p:nvSpPr>
        <p:spPr>
          <a:xfrm>
            <a:off x="6759095" y="213592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776E32-2E8E-2FB5-1BD1-28DC68A6D907}"/>
              </a:ext>
            </a:extLst>
          </p:cNvPr>
          <p:cNvSpPr/>
          <p:nvPr/>
        </p:nvSpPr>
        <p:spPr>
          <a:xfrm>
            <a:off x="8696577" y="213592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ED1AEB-1302-00D3-C22F-7CDEA179CEDB}"/>
              </a:ext>
            </a:extLst>
          </p:cNvPr>
          <p:cNvSpPr/>
          <p:nvPr/>
        </p:nvSpPr>
        <p:spPr>
          <a:xfrm>
            <a:off x="2612017" y="2356623"/>
            <a:ext cx="5722780" cy="38002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80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rgbClr val="0073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microsoft</a:t>
            </a:r>
            <a:r>
              <a:rPr lang="en-US" altLang="ko-KR" sz="1400" dirty="0">
                <a:solidFill>
                  <a:srgbClr val="0073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/beit-base-patch16-224-pt22k 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마이크로소프트에서 제공하는 </a:t>
            </a:r>
            <a:r>
              <a:rPr lang="en-US" altLang="ko-KR" sz="14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BEiT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옵티마이저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rgbClr val="0073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AdamW</a:t>
            </a:r>
            <a:endParaRPr lang="en-US" altLang="ko-KR" sz="1400" dirty="0">
              <a:solidFill>
                <a:srgbClr val="0073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</a:t>
            </a:r>
            <a:r>
              <a:rPr lang="ko-KR" altLang="en-US" sz="14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옵티마이저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변형으로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과대 적합 방지 </a:t>
            </a:r>
            <a:endParaRPr lang="en-US" altLang="ko-KR" sz="1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lr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73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5e-5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에폭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srgbClr val="0073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손실함수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rgbClr val="0073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CrossEntropyLoss</a:t>
            </a:r>
            <a:endParaRPr lang="en-US" altLang="ko-KR" sz="1400" dirty="0">
              <a:solidFill>
                <a:srgbClr val="0073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분류문제에서 자주 사용되는 손실함수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예측과 </a:t>
            </a:r>
            <a:endParaRPr lang="en-US" altLang="ko-KR" sz="1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라벨 분포 간의 차이를 측정</a:t>
            </a:r>
            <a:endParaRPr lang="en-US" altLang="ko-KR" sz="1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rgbClr val="0073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CustomDataset</a:t>
            </a:r>
            <a:r>
              <a:rPr lang="en-US" altLang="ko-KR" sz="1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7800" indent="-88900">
              <a:lnSpc>
                <a:spcPct val="150000"/>
              </a:lnSpc>
              <a:buSzPct val="80000"/>
              <a:buFontTx/>
              <a:buChar char="•"/>
            </a:pPr>
            <a:br>
              <a:rPr kumimoji="1" lang="en-US" altLang="ko-KR" sz="11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</a:br>
            <a:endParaRPr kumimoji="1" lang="ko-KR" altLang="en-US" sz="11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34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01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분석 모델</a:t>
            </a: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en-US" altLang="ko-KR" sz="1600" spc="0" dirty="0" err="1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BEiT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64X64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이미지의 데이터셋</a:t>
            </a:r>
            <a:endParaRPr lang="en-US" altLang="ko-KR" sz="1600" spc="0" dirty="0">
              <a:solidFill>
                <a:srgbClr val="41414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8" y="1252538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Public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7F6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0.8414710386</a:t>
            </a:r>
          </a:p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Private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7F6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0.8508147919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40EC79-FA18-C83D-8A19-2BF03D1CE275}"/>
              </a:ext>
            </a:extLst>
          </p:cNvPr>
          <p:cNvSpPr/>
          <p:nvPr/>
        </p:nvSpPr>
        <p:spPr>
          <a:xfrm>
            <a:off x="6775279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F14FC-03C9-A3CB-2090-7AB556271BD4}"/>
              </a:ext>
            </a:extLst>
          </p:cNvPr>
          <p:cNvSpPr/>
          <p:nvPr/>
        </p:nvSpPr>
        <p:spPr>
          <a:xfrm>
            <a:off x="8712761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8" y="2014537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9E4A62A-CA89-0067-C72A-85F874248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21" y="2253483"/>
            <a:ext cx="7778357" cy="1110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6F41113-4A6E-F8B5-F797-B983DB0B2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39" y="3579174"/>
            <a:ext cx="3472863" cy="26121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29637F-C392-CB5B-B65D-67C92BFAB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204" y="3579175"/>
            <a:ext cx="3672557" cy="261217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10DDFF-3479-8032-EAFE-C0E8E7FB830C}"/>
              </a:ext>
            </a:extLst>
          </p:cNvPr>
          <p:cNvSpPr/>
          <p:nvPr/>
        </p:nvSpPr>
        <p:spPr>
          <a:xfrm>
            <a:off x="7744020" y="217968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Ⅲ.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8DFEB4-7B91-4E5E-2BAD-02711D34B273}"/>
              </a:ext>
            </a:extLst>
          </p:cNvPr>
          <p:cNvSpPr/>
          <p:nvPr/>
        </p:nvSpPr>
        <p:spPr>
          <a:xfrm>
            <a:off x="5907741" y="216103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53041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2D2D73-F398-604C-0520-E673792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A9DD-C679-4A1D-9BE2-760C2490905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A3C7-D69B-33C8-BDCD-6B3FEDD4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제목 개체 틀 29">
            <a:extLst>
              <a:ext uri="{FF2B5EF4-FFF2-40B4-BE49-F238E27FC236}">
                <a16:creationId xmlns:a16="http://schemas.microsoft.com/office/drawing/2014/main" id="{97EB70CB-C26F-8DA1-3028-21DA30E7E2AB}"/>
              </a:ext>
            </a:extLst>
          </p:cNvPr>
          <p:cNvSpPr txBox="1">
            <a:spLocks/>
          </p:cNvSpPr>
          <p:nvPr/>
        </p:nvSpPr>
        <p:spPr>
          <a:xfrm>
            <a:off x="544513" y="809912"/>
            <a:ext cx="3630290" cy="278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02 </a:t>
            </a:r>
            <a:r>
              <a:rPr lang="ko-KR" altLang="en-US" sz="2400" dirty="0">
                <a:solidFill>
                  <a:srgbClr val="007336"/>
                </a:solidFill>
                <a:latin typeface="비트로 코어 TTF" pitchFamily="2" charset="-127"/>
                <a:ea typeface="비트로 코어 TTF" pitchFamily="2" charset="-127"/>
              </a:rPr>
              <a:t>중간결론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sp>
        <p:nvSpPr>
          <p:cNvPr id="6" name="제목 개체 틀 29">
            <a:extLst>
              <a:ext uri="{FF2B5EF4-FFF2-40B4-BE49-F238E27FC236}">
                <a16:creationId xmlns:a16="http://schemas.microsoft.com/office/drawing/2014/main" id="{302F35FF-5718-0C3D-0833-AE3B72236C95}"/>
              </a:ext>
            </a:extLst>
          </p:cNvPr>
          <p:cNvSpPr txBox="1">
            <a:spLocks/>
          </p:cNvSpPr>
          <p:nvPr/>
        </p:nvSpPr>
        <p:spPr>
          <a:xfrm>
            <a:off x="4358957" y="861227"/>
            <a:ext cx="5094605" cy="176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0" spc="-8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004D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defTabSz="457187"/>
            <a:r>
              <a:rPr lang="en-US" altLang="ko-KR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600" spc="0" dirty="0">
                <a:solidFill>
                  <a:srgbClr val="4141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제시</a:t>
            </a:r>
            <a:endParaRPr lang="en-US" altLang="ko-KR" sz="1600" spc="0" dirty="0">
              <a:solidFill>
                <a:srgbClr val="41414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7127DF-7D86-7EB7-F673-0BDB77298287}"/>
              </a:ext>
            </a:extLst>
          </p:cNvPr>
          <p:cNvCxnSpPr>
            <a:cxnSpLocks/>
          </p:cNvCxnSpPr>
          <p:nvPr/>
        </p:nvCxnSpPr>
        <p:spPr>
          <a:xfrm>
            <a:off x="560388" y="1252538"/>
            <a:ext cx="8785225" cy="0"/>
          </a:xfrm>
          <a:prstGeom prst="line">
            <a:avLst/>
          </a:prstGeom>
          <a:ln w="28575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5E920-44AB-E4D3-F061-2A67A4BDF739}"/>
              </a:ext>
            </a:extLst>
          </p:cNvPr>
          <p:cNvSpPr/>
          <p:nvPr/>
        </p:nvSpPr>
        <p:spPr>
          <a:xfrm>
            <a:off x="560388" y="1252538"/>
            <a:ext cx="8785225" cy="785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화질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224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인 이유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BEiT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모델의 표준 입력 크기인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224X224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를 맞춰주기 위함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사전 훈련된 가중치를 효과적으로 활용 할 것으로 기대됨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89C867-6FC6-779C-F384-385721CC91D1}"/>
              </a:ext>
            </a:extLst>
          </p:cNvPr>
          <p:cNvCxnSpPr>
            <a:cxnSpLocks/>
          </p:cNvCxnSpPr>
          <p:nvPr/>
        </p:nvCxnSpPr>
        <p:spPr>
          <a:xfrm>
            <a:off x="560388" y="2014537"/>
            <a:ext cx="8785225" cy="0"/>
          </a:xfrm>
          <a:prstGeom prst="line">
            <a:avLst/>
          </a:prstGeom>
          <a:ln w="12700">
            <a:solidFill>
              <a:srgbClr val="007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C8C693-7968-74A8-61EE-FC867C7CB0EE}"/>
              </a:ext>
            </a:extLst>
          </p:cNvPr>
          <p:cNvCxnSpPr>
            <a:cxnSpLocks/>
          </p:cNvCxnSpPr>
          <p:nvPr/>
        </p:nvCxnSpPr>
        <p:spPr>
          <a:xfrm>
            <a:off x="4174803" y="796419"/>
            <a:ext cx="0" cy="275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8F98115D-89EB-F0BE-5B27-EFCA8DE2F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8" y="2994011"/>
            <a:ext cx="1167111" cy="11671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D0E60E-B82C-E677-3079-ED27B4029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28" y="2994010"/>
            <a:ext cx="1167112" cy="1167112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65E5281-D8BD-86A0-568A-1508CE531F24}"/>
              </a:ext>
            </a:extLst>
          </p:cNvPr>
          <p:cNvSpPr/>
          <p:nvPr/>
        </p:nvSpPr>
        <p:spPr>
          <a:xfrm>
            <a:off x="1759156" y="3300446"/>
            <a:ext cx="300612" cy="38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8412E4D-ADCB-F998-AF45-55EFA913C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29" y="3033476"/>
            <a:ext cx="1167111" cy="116711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F882CAE-2DF4-087E-E953-DB8CD61F6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98" y="2984051"/>
            <a:ext cx="1167112" cy="116711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B2FBC1C-459B-E92B-CAEE-24CDEF6B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02" y="3008939"/>
            <a:ext cx="1167111" cy="116711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A84F21C-0A00-3A38-D413-A9BD93E38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26" y="3004870"/>
            <a:ext cx="1167112" cy="1167112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8EBC422-41A0-C728-4FC8-95878169B8EC}"/>
              </a:ext>
            </a:extLst>
          </p:cNvPr>
          <p:cNvSpPr/>
          <p:nvPr/>
        </p:nvSpPr>
        <p:spPr>
          <a:xfrm>
            <a:off x="4871026" y="3300445"/>
            <a:ext cx="300612" cy="38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18D28FB-177D-85E5-6E8C-6EE8229FAB9D}"/>
              </a:ext>
            </a:extLst>
          </p:cNvPr>
          <p:cNvSpPr/>
          <p:nvPr/>
        </p:nvSpPr>
        <p:spPr>
          <a:xfrm>
            <a:off x="7858718" y="3317120"/>
            <a:ext cx="300612" cy="38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55217F0-D4BD-903C-A55F-96719A36019A}"/>
              </a:ext>
            </a:extLst>
          </p:cNvPr>
          <p:cNvCxnSpPr>
            <a:cxnSpLocks/>
          </p:cNvCxnSpPr>
          <p:nvPr/>
        </p:nvCxnSpPr>
        <p:spPr>
          <a:xfrm>
            <a:off x="3417568" y="2260791"/>
            <a:ext cx="0" cy="4005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943D365-18DC-AF3D-CA91-9A63BA597D64}"/>
              </a:ext>
            </a:extLst>
          </p:cNvPr>
          <p:cNvCxnSpPr>
            <a:cxnSpLocks/>
          </p:cNvCxnSpPr>
          <p:nvPr/>
        </p:nvCxnSpPr>
        <p:spPr>
          <a:xfrm>
            <a:off x="6564021" y="2260791"/>
            <a:ext cx="0" cy="4005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BB60D8-B770-3709-1B4C-5E6DF2234E22}"/>
              </a:ext>
            </a:extLst>
          </p:cNvPr>
          <p:cNvSpPr/>
          <p:nvPr/>
        </p:nvSpPr>
        <p:spPr>
          <a:xfrm>
            <a:off x="560388" y="4806294"/>
            <a:ext cx="2815216" cy="9207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800">
            <a:spAutoFit/>
          </a:bodyPr>
          <a:lstStyle/>
          <a:p>
            <a:pPr marL="177800" indent="-88900">
              <a:lnSpc>
                <a:spcPct val="150000"/>
              </a:lnSpc>
              <a:buSzPct val="80000"/>
              <a:buFontTx/>
              <a:buChar char="•"/>
            </a:pP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Upscale(256X256)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데이터를 </a:t>
            </a: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64X64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로 변환 후 훈련</a:t>
            </a:r>
            <a:br>
              <a:rPr kumimoji="1" lang="en-US" altLang="ko-KR" sz="9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</a:br>
            <a:endParaRPr kumimoji="1" lang="ko-KR" altLang="en-US" sz="9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4F0EEB-4504-696E-608F-D016D72752A3}"/>
              </a:ext>
            </a:extLst>
          </p:cNvPr>
          <p:cNvSpPr/>
          <p:nvPr/>
        </p:nvSpPr>
        <p:spPr>
          <a:xfrm>
            <a:off x="3653649" y="4797487"/>
            <a:ext cx="2815216" cy="9207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800">
            <a:spAutoFit/>
          </a:bodyPr>
          <a:lstStyle/>
          <a:p>
            <a:pPr marL="177800" indent="-88900">
              <a:lnSpc>
                <a:spcPct val="150000"/>
              </a:lnSpc>
              <a:buSzPct val="80000"/>
              <a:buFontTx/>
              <a:buChar char="•"/>
            </a:pP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Train(64X64)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데이터를 </a:t>
            </a: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256X256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으로 변환 후 훈련</a:t>
            </a:r>
            <a:br>
              <a:rPr kumimoji="1" lang="en-US" altLang="ko-KR" sz="9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</a:br>
            <a:endParaRPr kumimoji="1" lang="ko-KR" altLang="en-US" sz="9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A841EC-71AF-CF2D-27D8-398508D2BD5C}"/>
              </a:ext>
            </a:extLst>
          </p:cNvPr>
          <p:cNvSpPr/>
          <p:nvPr/>
        </p:nvSpPr>
        <p:spPr>
          <a:xfrm>
            <a:off x="6751722" y="4495809"/>
            <a:ext cx="2815216" cy="18901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800">
            <a:spAutoFit/>
          </a:bodyPr>
          <a:lstStyle/>
          <a:p>
            <a:pPr marL="177800" indent="-88900">
              <a:lnSpc>
                <a:spcPct val="150000"/>
              </a:lnSpc>
              <a:buSzPct val="80000"/>
              <a:buFontTx/>
              <a:buChar char="•"/>
            </a:pP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Train(64X64)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데이터를 </a:t>
            </a: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224X224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로 변환 후 훈련</a:t>
            </a:r>
            <a:endParaRPr kumimoji="1" lang="en-US" altLang="ko-KR" sz="1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77800" indent="-88900">
              <a:lnSpc>
                <a:spcPct val="150000"/>
              </a:lnSpc>
              <a:buSzPct val="80000"/>
              <a:buFontTx/>
              <a:buChar char="•"/>
            </a:pPr>
            <a:endParaRPr kumimoji="1" lang="en-US" altLang="ko-KR" sz="1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77800" indent="-88900">
              <a:lnSpc>
                <a:spcPct val="150000"/>
              </a:lnSpc>
              <a:buSzPct val="80000"/>
              <a:buFontTx/>
              <a:buChar char="•"/>
            </a:pP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Test(64X64) 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데이터에도 </a:t>
            </a:r>
            <a:r>
              <a:rPr kumimoji="1" lang="en-US" altLang="ko-KR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224X224</a:t>
            </a:r>
            <a:r>
              <a:rPr kumimoji="1" lang="ko-KR" altLang="en-US" sz="1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로 변환 후 결과 예측</a:t>
            </a:r>
            <a:br>
              <a:rPr kumimoji="1" lang="en-US" altLang="ko-KR" sz="9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</a:br>
            <a:endParaRPr kumimoji="1" lang="ko-KR" altLang="en-US" sz="900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오각형 4">
            <a:extLst>
              <a:ext uri="{FF2B5EF4-FFF2-40B4-BE49-F238E27FC236}">
                <a16:creationId xmlns:a16="http://schemas.microsoft.com/office/drawing/2014/main" id="{71419C55-0DC8-905B-295E-97877E178885}"/>
              </a:ext>
            </a:extLst>
          </p:cNvPr>
          <p:cNvSpPr/>
          <p:nvPr/>
        </p:nvSpPr>
        <p:spPr>
          <a:xfrm>
            <a:off x="558801" y="2246083"/>
            <a:ext cx="2801619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256 -&gt; 64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40" name="오각형 4">
            <a:extLst>
              <a:ext uri="{FF2B5EF4-FFF2-40B4-BE49-F238E27FC236}">
                <a16:creationId xmlns:a16="http://schemas.microsoft.com/office/drawing/2014/main" id="{CDE8B5F1-457A-E3C5-D475-82CE1F63F6F9}"/>
              </a:ext>
            </a:extLst>
          </p:cNvPr>
          <p:cNvSpPr/>
          <p:nvPr/>
        </p:nvSpPr>
        <p:spPr>
          <a:xfrm>
            <a:off x="6543994" y="2247526"/>
            <a:ext cx="2801619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64 -&gt; 224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41" name="오각형 4">
            <a:extLst>
              <a:ext uri="{FF2B5EF4-FFF2-40B4-BE49-F238E27FC236}">
                <a16:creationId xmlns:a16="http://schemas.microsoft.com/office/drawing/2014/main" id="{68F4809A-5242-3EC6-32F3-446DEC7AA5A9}"/>
              </a:ext>
            </a:extLst>
          </p:cNvPr>
          <p:cNvSpPr/>
          <p:nvPr/>
        </p:nvSpPr>
        <p:spPr>
          <a:xfrm>
            <a:off x="3551397" y="2246083"/>
            <a:ext cx="2801619" cy="365355"/>
          </a:xfrm>
          <a:prstGeom prst="roundRect">
            <a:avLst>
              <a:gd name="adj" fmla="val 176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733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400" b="1" dirty="0">
                <a:ln>
                  <a:solidFill>
                    <a:srgbClr val="2D2A6D">
                      <a:alpha val="0"/>
                    </a:srgbClr>
                  </a:solidFill>
                </a:ln>
                <a:solidFill>
                  <a:srgbClr val="007336"/>
                </a:solidFill>
                <a:latin typeface="+mj-ea"/>
                <a:ea typeface="+mj-ea"/>
                <a:cs typeface="함초롬돋움" panose="020B0604000101010101" pitchFamily="50" charset="-127"/>
              </a:rPr>
              <a:t>64 -&gt; 256</a:t>
            </a:r>
            <a:endParaRPr lang="ko-KR" altLang="en-US" sz="1400" b="1" dirty="0">
              <a:ln>
                <a:solidFill>
                  <a:srgbClr val="2D2A6D">
                    <a:alpha val="0"/>
                  </a:srgbClr>
                </a:solidFill>
              </a:ln>
              <a:solidFill>
                <a:srgbClr val="007336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45" name="Text Box 137">
            <a:extLst>
              <a:ext uri="{FF2B5EF4-FFF2-40B4-BE49-F238E27FC236}">
                <a16:creationId xmlns:a16="http://schemas.microsoft.com/office/drawing/2014/main" id="{31ACAAB0-B44D-EF58-5409-2B5217705699}"/>
              </a:ext>
            </a:extLst>
          </p:cNvPr>
          <p:cNvSpPr txBox="1">
            <a:spLocks noChangeArrowheads="1"/>
          </p:cNvSpPr>
          <p:nvPr/>
        </p:nvSpPr>
        <p:spPr bwMode="auto">
          <a:xfrm rot="1439920">
            <a:off x="7807059" y="2136070"/>
            <a:ext cx="1813128" cy="307777"/>
          </a:xfrm>
          <a:prstGeom prst="rect">
            <a:avLst/>
          </a:prstGeom>
          <a:noFill/>
          <a:ln w="28575" cmpd="tri">
            <a:solidFill>
              <a:srgbClr val="C0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0" latinLnBrk="0" hangingPunct="0"/>
            <a:r>
              <a:rPr kumimoji="0" lang="en-US" altLang="ko-KR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 </a:t>
            </a:r>
            <a:r>
              <a:rPr kumimoji="0" lang="ko-KR" altLang="en-US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</a:t>
            </a:r>
            <a:endParaRPr kumimoji="0"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EB22F4-5FFE-6068-8C6C-48356754DE84}"/>
              </a:ext>
            </a:extLst>
          </p:cNvPr>
          <p:cNvSpPr/>
          <p:nvPr/>
        </p:nvSpPr>
        <p:spPr>
          <a:xfrm>
            <a:off x="6775279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분석 모델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49E6A9-5EB5-7A82-194E-2875029EFEDD}"/>
              </a:ext>
            </a:extLst>
          </p:cNvPr>
          <p:cNvSpPr/>
          <p:nvPr/>
        </p:nvSpPr>
        <p:spPr>
          <a:xfrm>
            <a:off x="8712761" y="217969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Ⅴ.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19B657-3DE5-11BC-F021-AB35E698FEB9}"/>
              </a:ext>
            </a:extLst>
          </p:cNvPr>
          <p:cNvSpPr/>
          <p:nvPr/>
        </p:nvSpPr>
        <p:spPr>
          <a:xfrm>
            <a:off x="7744020" y="217968"/>
            <a:ext cx="968741" cy="144681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Ⅲ.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이미지 실험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2CE1E24-A5AB-76D8-E651-6CDFFAD0C829}"/>
              </a:ext>
            </a:extLst>
          </p:cNvPr>
          <p:cNvSpPr/>
          <p:nvPr/>
        </p:nvSpPr>
        <p:spPr>
          <a:xfrm>
            <a:off x="5907741" y="216103"/>
            <a:ext cx="968741" cy="1446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I. </a:t>
            </a:r>
            <a:r>
              <a:rPr lang="ko-KR" altLang="en-US" sz="700" b="1" kern="0" dirty="0">
                <a:ln>
                  <a:solidFill>
                    <a:schemeClr val="accent4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114798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674</Words>
  <Application>Microsoft Office PowerPoint</Application>
  <PresentationFormat>A4 용지(210x297mm)</PresentationFormat>
  <Paragraphs>155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KoPubWorld돋움체 Bold</vt:lpstr>
      <vt:lpstr>나눔스퀘어</vt:lpstr>
      <vt:lpstr>나눔스퀘어 Bold</vt:lpstr>
      <vt:lpstr>나눔스퀘어 ExtraBold</vt:lpstr>
      <vt:lpstr>맑은 고딕</vt:lpstr>
      <vt:lpstr>비트로 코어 TTF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STTwo</dc:creator>
  <cp:lastModifiedBy>felic</cp:lastModifiedBy>
  <cp:revision>522</cp:revision>
  <cp:lastPrinted>2022-10-06T10:25:08Z</cp:lastPrinted>
  <dcterms:created xsi:type="dcterms:W3CDTF">2022-09-30T03:59:48Z</dcterms:created>
  <dcterms:modified xsi:type="dcterms:W3CDTF">2024-06-04T04:04:13Z</dcterms:modified>
</cp:coreProperties>
</file>