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7" r:id="rId7"/>
    <p:sldId id="268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7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jp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3670300"/>
            <a:ext cx="14135100" cy="3175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41700" y="-1524000"/>
            <a:ext cx="3937000" cy="3048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0" y="3060700"/>
            <a:ext cx="6197600" cy="129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4200" y="5956300"/>
            <a:ext cx="6172200" cy="711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600000">
            <a:off x="16649700" y="3454400"/>
            <a:ext cx="622300" cy="1016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3300" y="4368800"/>
            <a:ext cx="3784600" cy="2222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22800" y="6184900"/>
            <a:ext cx="4978400" cy="6172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17500600" y="1143000"/>
            <a:ext cx="2146300" cy="15405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2700000">
            <a:off x="18034000" y="4991100"/>
            <a:ext cx="1066800" cy="7708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45100" y="3162300"/>
            <a:ext cx="7137400" cy="1206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2A294B-4E0F-E61C-40F1-899301D50AAA}"/>
              </a:ext>
            </a:extLst>
          </p:cNvPr>
          <p:cNvSpPr txBox="1"/>
          <p:nvPr/>
        </p:nvSpPr>
        <p:spPr>
          <a:xfrm>
            <a:off x="2468562" y="4605442"/>
            <a:ext cx="13931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rgbClr val="365BC5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저해상도 조류 이미지 분류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929F9-618E-BF03-2C37-35CF98340ABD}"/>
              </a:ext>
            </a:extLst>
          </p:cNvPr>
          <p:cNvSpPr txBox="1"/>
          <p:nvPr/>
        </p:nvSpPr>
        <p:spPr>
          <a:xfrm>
            <a:off x="8401050" y="9105900"/>
            <a:ext cx="148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365BC5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김준영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46300"/>
            <a:ext cx="16217900" cy="722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17600"/>
            <a:ext cx="9144000" cy="1917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41700" y="-1524000"/>
            <a:ext cx="3937000" cy="3048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60000">
            <a:off x="2374900" y="3136900"/>
            <a:ext cx="1346200" cy="266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">
            <a:off x="1943100" y="3886200"/>
            <a:ext cx="469900" cy="8890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064766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500" y="5410200"/>
            <a:ext cx="13893800" cy="127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064766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500" y="7099300"/>
            <a:ext cx="138938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780000">
            <a:off x="15697200" y="7632700"/>
            <a:ext cx="6350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900000">
            <a:off x="14681200" y="8343900"/>
            <a:ext cx="533400" cy="444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5700" y="3898900"/>
            <a:ext cx="1092200" cy="13462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93300" y="3898900"/>
            <a:ext cx="1193800" cy="1346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95700" y="5702300"/>
            <a:ext cx="1193800" cy="13462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80600" y="5689600"/>
            <a:ext cx="1219200" cy="1346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5C793C-F85F-1BEC-E17A-46C0C4C9543D}"/>
              </a:ext>
            </a:extLst>
          </p:cNvPr>
          <p:cNvSpPr txBox="1"/>
          <p:nvPr/>
        </p:nvSpPr>
        <p:spPr>
          <a:xfrm>
            <a:off x="7823200" y="1480556"/>
            <a:ext cx="765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365BC5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목 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BF662D-EB85-57CE-D85B-5CDD90A59A89}"/>
              </a:ext>
            </a:extLst>
          </p:cNvPr>
          <p:cNvSpPr txBox="1"/>
          <p:nvPr/>
        </p:nvSpPr>
        <p:spPr>
          <a:xfrm>
            <a:off x="4638143" y="4252544"/>
            <a:ext cx="6012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정의 및 데이터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1F30C-7323-1A00-AC89-C72B48D37CE7}"/>
              </a:ext>
            </a:extLst>
          </p:cNvPr>
          <p:cNvSpPr txBox="1"/>
          <p:nvPr/>
        </p:nvSpPr>
        <p:spPr>
          <a:xfrm>
            <a:off x="10782300" y="4227962"/>
            <a:ext cx="332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DF7003-BBE0-5A22-15E2-B20B2C6D8440}"/>
              </a:ext>
            </a:extLst>
          </p:cNvPr>
          <p:cNvSpPr txBox="1"/>
          <p:nvPr/>
        </p:nvSpPr>
        <p:spPr>
          <a:xfrm>
            <a:off x="4638143" y="5968424"/>
            <a:ext cx="332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 모델 학습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3DC9C6-C3EC-ED6E-9335-A7B0B164CA3C}"/>
              </a:ext>
            </a:extLst>
          </p:cNvPr>
          <p:cNvSpPr txBox="1"/>
          <p:nvPr/>
        </p:nvSpPr>
        <p:spPr>
          <a:xfrm>
            <a:off x="10753997" y="6006813"/>
            <a:ext cx="332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49300"/>
            <a:ext cx="16611600" cy="184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2844800"/>
            <a:ext cx="16611600" cy="6705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676900"/>
            <a:ext cx="4178300" cy="3873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100" y="5676900"/>
            <a:ext cx="4178300" cy="3873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600" y="5676900"/>
            <a:ext cx="4178300" cy="3873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1500" y="5676900"/>
            <a:ext cx="4178300" cy="3873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6300" y="5994400"/>
            <a:ext cx="1739900" cy="762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700" y="5969000"/>
            <a:ext cx="1739900" cy="762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7800" y="5969000"/>
            <a:ext cx="1739900" cy="762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C359D5A-58F2-57A5-EF2F-7E0DC8A4540D}"/>
              </a:ext>
            </a:extLst>
          </p:cNvPr>
          <p:cNvSpPr txBox="1"/>
          <p:nvPr/>
        </p:nvSpPr>
        <p:spPr>
          <a:xfrm>
            <a:off x="1231356" y="3185180"/>
            <a:ext cx="16275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입력으로 들어오는 </a:t>
            </a:r>
            <a:r>
              <a:rPr lang="en-US" altLang="ko-KR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64X64 </a:t>
            </a:r>
            <a:r>
              <a:rPr lang="ko-KR" altLang="en-US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크기의 저해상도 조류 이미지로부터 종을 분류하는 알고리즘을 개발</a:t>
            </a:r>
            <a:endParaRPr lang="en-US" altLang="ko-KR" sz="28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데이터는 </a:t>
            </a:r>
            <a:r>
              <a:rPr lang="en-US" altLang="ko-KR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64X64 </a:t>
            </a:r>
            <a:r>
              <a:rPr lang="ko-KR" altLang="en-US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크기의 </a:t>
            </a:r>
            <a:r>
              <a:rPr lang="en-US" altLang="ko-KR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15834</a:t>
            </a:r>
            <a:r>
              <a:rPr lang="ko-KR" altLang="en-US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저해상도 조류 이미지</a:t>
            </a:r>
            <a:endParaRPr lang="en-US" altLang="ko-KR" sz="28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 데이터는 </a:t>
            </a:r>
            <a:r>
              <a:rPr lang="en-US" altLang="ko-KR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64X64 </a:t>
            </a:r>
            <a:r>
              <a:rPr lang="ko-KR" altLang="en-US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크기의 </a:t>
            </a:r>
            <a:r>
              <a:rPr lang="en-US" altLang="ko-KR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6786</a:t>
            </a:r>
            <a:r>
              <a:rPr lang="ko-KR" altLang="en-US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저해상도 조류 이미지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학습데이터와 </a:t>
            </a:r>
            <a:r>
              <a:rPr lang="en-US" altLang="ko-KR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</a:t>
            </a:r>
            <a:r>
              <a:rPr lang="ko-KR" altLang="en-US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쌍으로 구성된 </a:t>
            </a:r>
            <a:r>
              <a:rPr lang="en-US" altLang="ko-KR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256X256 </a:t>
            </a:r>
            <a:r>
              <a:rPr lang="ko-KR" altLang="en-US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고해상도 조류 이미지</a:t>
            </a:r>
            <a:endParaRPr lang="en-US" altLang="ko-KR" sz="28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28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범주를 가진 데이터</a:t>
            </a:r>
            <a:endParaRPr lang="en-US" altLang="ko-KR" sz="28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AutoNum type="arabicPeriod"/>
            </a:pPr>
            <a:endParaRPr lang="ko-KR" altLang="en-US" sz="28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A6673E-C42D-62A2-7994-8C9725F33EE8}"/>
              </a:ext>
            </a:extLst>
          </p:cNvPr>
          <p:cNvSpPr txBox="1"/>
          <p:nvPr/>
        </p:nvSpPr>
        <p:spPr>
          <a:xfrm>
            <a:off x="2368550" y="6010882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EEC86-7CB6-F58C-2255-09AE6641D050}"/>
              </a:ext>
            </a:extLst>
          </p:cNvPr>
          <p:cNvSpPr txBox="1"/>
          <p:nvPr/>
        </p:nvSpPr>
        <p:spPr>
          <a:xfrm>
            <a:off x="10648950" y="5967549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6D2B47-DEC5-7DEE-D614-8266F69C5530}"/>
              </a:ext>
            </a:extLst>
          </p:cNvPr>
          <p:cNvSpPr txBox="1"/>
          <p:nvPr/>
        </p:nvSpPr>
        <p:spPr>
          <a:xfrm>
            <a:off x="6235156" y="5938748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upscale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D7EF764-1BD0-7842-2B24-F6F864F6A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6715757"/>
            <a:ext cx="2590800" cy="25908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6536E08-F469-DD0E-12FC-51BC85300E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6" y="6701541"/>
            <a:ext cx="2593884" cy="259388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7B68752-8381-5D8A-08D2-AB2ECCAFB8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999" y="6668257"/>
            <a:ext cx="2587534" cy="258753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ABAEB4F-A25D-D751-82CA-93CD31D72669}"/>
              </a:ext>
            </a:extLst>
          </p:cNvPr>
          <p:cNvSpPr txBox="1"/>
          <p:nvPr/>
        </p:nvSpPr>
        <p:spPr>
          <a:xfrm>
            <a:off x="1143000" y="1069885"/>
            <a:ext cx="1393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65BC5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1. </a:t>
            </a:r>
            <a:r>
              <a:rPr lang="ko-KR" altLang="en-US" sz="7200" dirty="0">
                <a:solidFill>
                  <a:srgbClr val="365BC5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문제  정의 및 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427814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749300"/>
            <a:ext cx="16624300" cy="184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44800"/>
            <a:ext cx="16611600" cy="6705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900" y="2844800"/>
            <a:ext cx="8216900" cy="6705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8249F49-B8BD-A3F9-138A-A5409083DD6D}"/>
              </a:ext>
            </a:extLst>
          </p:cNvPr>
          <p:cNvSpPr txBox="1"/>
          <p:nvPr/>
        </p:nvSpPr>
        <p:spPr>
          <a:xfrm>
            <a:off x="1143000" y="1069885"/>
            <a:ext cx="1393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65BC5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2. </a:t>
            </a:r>
            <a:r>
              <a:rPr lang="ko-KR" altLang="en-US" sz="7200" dirty="0">
                <a:solidFill>
                  <a:srgbClr val="365BC5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4F3C0-0877-CECA-2AC7-EECEBE5A3108}"/>
              </a:ext>
            </a:extLst>
          </p:cNvPr>
          <p:cNvSpPr txBox="1"/>
          <p:nvPr/>
        </p:nvSpPr>
        <p:spPr>
          <a:xfrm>
            <a:off x="1066800" y="4000500"/>
            <a:ext cx="7467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32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 : Ryzen5 3600</a:t>
            </a:r>
          </a:p>
          <a:p>
            <a:r>
              <a:rPr lang="en-US" altLang="ko-KR" sz="24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RAM : 16GB</a:t>
            </a:r>
          </a:p>
          <a:p>
            <a:r>
              <a:rPr lang="en-US" altLang="ko-KR" sz="24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GPU : RTX3060Ti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0B46-F83A-43AC-4CF6-08E197CB4CB8}"/>
              </a:ext>
            </a:extLst>
          </p:cNvPr>
          <p:cNvSpPr txBox="1"/>
          <p:nvPr/>
        </p:nvSpPr>
        <p:spPr>
          <a:xfrm>
            <a:off x="9525000" y="4140200"/>
            <a:ext cx="7467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라이브러리</a:t>
            </a:r>
            <a:endParaRPr lang="en-US" altLang="ko-KR" sz="32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err="1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24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 모델 구축</a:t>
            </a:r>
            <a:endParaRPr lang="en-US" altLang="ko-KR" sz="24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Transformers: </a:t>
            </a:r>
            <a:r>
              <a:rPr lang="en-US" altLang="ko-KR" sz="2400" dirty="0" err="1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BEiT</a:t>
            </a:r>
            <a:r>
              <a:rPr lang="ko-KR" altLang="en-US" sz="24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en-US" altLang="ko-KR" sz="24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err="1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옵티마이저</a:t>
            </a:r>
            <a:endParaRPr lang="en-US" altLang="ko-KR" sz="24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err="1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Torchvision</a:t>
            </a:r>
            <a:r>
              <a:rPr lang="en-US" altLang="ko-KR" sz="24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ko-KR" altLang="en-US" sz="2400" dirty="0" err="1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z="24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31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261" y="4325142"/>
            <a:ext cx="8997813" cy="506127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4800"/>
            <a:ext cx="8153400" cy="6705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844800"/>
            <a:ext cx="8153400" cy="670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749300"/>
            <a:ext cx="16611600" cy="184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44800"/>
            <a:ext cx="8153400" cy="10160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C3E8D965-624A-D4EB-0BAB-CB7AE4FE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46" y="4005645"/>
            <a:ext cx="8003707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55437B0-62F6-E49C-F51E-0A9342CAED47}"/>
              </a:ext>
            </a:extLst>
          </p:cNvPr>
          <p:cNvSpPr txBox="1"/>
          <p:nvPr/>
        </p:nvSpPr>
        <p:spPr>
          <a:xfrm>
            <a:off x="1143000" y="1069885"/>
            <a:ext cx="1393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65BC5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3. </a:t>
            </a:r>
            <a:r>
              <a:rPr lang="ko-KR" altLang="en-US" sz="7200" dirty="0">
                <a:solidFill>
                  <a:srgbClr val="365BC5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분류 모델 학습</a:t>
            </a:r>
          </a:p>
        </p:txBody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C00D4149-735D-0FFB-6BCE-609D032B7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862645"/>
            <a:ext cx="8153400" cy="1016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36D1E18-9307-A623-3B94-875BA07836B8}"/>
              </a:ext>
            </a:extLst>
          </p:cNvPr>
          <p:cNvSpPr txBox="1"/>
          <p:nvPr/>
        </p:nvSpPr>
        <p:spPr>
          <a:xfrm>
            <a:off x="4267200" y="3064983"/>
            <a:ext cx="2343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BEiT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530588-DCE4-56FC-1AD1-B069EB19A2E8}"/>
              </a:ext>
            </a:extLst>
          </p:cNvPr>
          <p:cNvSpPr txBox="1"/>
          <p:nvPr/>
        </p:nvSpPr>
        <p:spPr>
          <a:xfrm>
            <a:off x="9525000" y="4140200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배치크기</a:t>
            </a:r>
            <a:endParaRPr lang="en-US" altLang="ko-KR" sz="32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Train=16, shuffle = true</a:t>
            </a:r>
          </a:p>
          <a:p>
            <a:r>
              <a:rPr lang="en-US" altLang="ko-KR" sz="24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Test=16, shuffle = false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B7006B-5A5B-430B-53A9-E00542E4A39F}"/>
              </a:ext>
            </a:extLst>
          </p:cNvPr>
          <p:cNvSpPr txBox="1"/>
          <p:nvPr/>
        </p:nvSpPr>
        <p:spPr>
          <a:xfrm>
            <a:off x="9525000" y="5869462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dirty="0" err="1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옵티마이저</a:t>
            </a:r>
            <a:endParaRPr lang="en-US" altLang="ko-KR" sz="32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pt-BR" altLang="ko-KR" sz="24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Optimizer = AdamW(model.parameters(), lr=5e-5</a:t>
            </a:r>
            <a:r>
              <a:rPr lang="pt-BR" altLang="ko-KR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32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1A36FD-EAA5-768F-DDCD-3F49ECC60AEB}"/>
              </a:ext>
            </a:extLst>
          </p:cNvPr>
          <p:cNvSpPr txBox="1"/>
          <p:nvPr/>
        </p:nvSpPr>
        <p:spPr>
          <a:xfrm>
            <a:off x="9546771" y="7300844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dirty="0" err="1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에폭</a:t>
            </a:r>
            <a:endParaRPr lang="en-US" altLang="ko-KR" sz="32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pt-BR" altLang="ko-KR" sz="24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Epochs = 5</a:t>
            </a:r>
            <a:endParaRPr lang="en-US" altLang="ko-KR" sz="24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Picture 10">
            <a:extLst>
              <a:ext uri="{FF2B5EF4-FFF2-40B4-BE49-F238E27FC236}">
                <a16:creationId xmlns:a16="http://schemas.microsoft.com/office/drawing/2014/main" id="{2579BDA6-1EFE-DFF4-4C72-E857C4BE7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9588" y="7132173"/>
            <a:ext cx="6146800" cy="76200"/>
          </a:xfrm>
          <a:prstGeom prst="rect">
            <a:avLst/>
          </a:prstGeom>
        </p:spPr>
      </p:pic>
      <p:pic>
        <p:nvPicPr>
          <p:cNvPr id="40" name="Picture 10">
            <a:extLst>
              <a:ext uri="{FF2B5EF4-FFF2-40B4-BE49-F238E27FC236}">
                <a16:creationId xmlns:a16="http://schemas.microsoft.com/office/drawing/2014/main" id="{7D8AED35-8FD4-B67F-EFDF-BEC0C16F3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0" y="5717639"/>
            <a:ext cx="6146800" cy="76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51C17C1-9182-4F2D-DCB6-F09011132E99}"/>
              </a:ext>
            </a:extLst>
          </p:cNvPr>
          <p:cNvSpPr txBox="1"/>
          <p:nvPr/>
        </p:nvSpPr>
        <p:spPr>
          <a:xfrm>
            <a:off x="11968015" y="3007849"/>
            <a:ext cx="4105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하이퍼파라미터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749300"/>
            <a:ext cx="16624300" cy="184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44800"/>
            <a:ext cx="16611600" cy="6705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900" y="2832100"/>
            <a:ext cx="8216900" cy="6705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2AC405-F0D9-C3F6-55A3-C9A99685EA77}"/>
              </a:ext>
            </a:extLst>
          </p:cNvPr>
          <p:cNvSpPr txBox="1"/>
          <p:nvPr/>
        </p:nvSpPr>
        <p:spPr>
          <a:xfrm>
            <a:off x="1143000" y="1069885"/>
            <a:ext cx="1393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65BC5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4. </a:t>
            </a:r>
            <a:r>
              <a:rPr lang="ko-KR" altLang="en-US" sz="7200" dirty="0">
                <a:solidFill>
                  <a:srgbClr val="365BC5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결론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3192E-096B-01FE-E9B0-52FF4771488D}"/>
              </a:ext>
            </a:extLst>
          </p:cNvPr>
          <p:cNvSpPr txBox="1"/>
          <p:nvPr/>
        </p:nvSpPr>
        <p:spPr>
          <a:xfrm>
            <a:off x="1143000" y="3086100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정확도</a:t>
            </a:r>
            <a:r>
              <a:rPr lang="en-US" altLang="ko-KR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en-US" altLang="ko-KR" sz="3200" dirty="0" err="1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Accracy</a:t>
            </a:r>
            <a:r>
              <a:rPr lang="en-US" altLang="ko-KR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98.60%</a:t>
            </a: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Test</a:t>
            </a:r>
            <a:r>
              <a:rPr lang="ko-KR" altLang="en-US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</a:t>
            </a:r>
            <a:r>
              <a:rPr lang="ko-KR" altLang="en-US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</a:t>
            </a:r>
            <a:r>
              <a:rPr lang="en-US" altLang="ko-KR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3200" b="0" i="0" dirty="0">
                <a:solidFill>
                  <a:srgbClr val="365BC5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0.8894463257</a:t>
            </a:r>
            <a:endParaRPr lang="en-US" altLang="ko-KR" sz="32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1AC768B8-B0F8-0FE7-F7B3-A06C4D895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850" y="8310078"/>
            <a:ext cx="2095500" cy="584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B72E9A6-C854-22BA-A975-026A4A549EFF}"/>
              </a:ext>
            </a:extLst>
          </p:cNvPr>
          <p:cNvSpPr txBox="1"/>
          <p:nvPr/>
        </p:nvSpPr>
        <p:spPr>
          <a:xfrm>
            <a:off x="9416143" y="31623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 데이터셋의 성능이 테스트 데이터셋의 성능보다 상대적으로 높게 나타났습니다</a:t>
            </a:r>
            <a:r>
              <a:rPr lang="en-US" altLang="ko-KR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약간의 과대적합이 의심됩니다</a:t>
            </a:r>
            <a:r>
              <a:rPr lang="en-US" altLang="ko-KR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en-US" altLang="ko-KR" sz="32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과대적합을 해결하기위해 </a:t>
            </a:r>
            <a:endParaRPr lang="en-US" altLang="ko-KR" sz="32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정규화 </a:t>
            </a:r>
            <a:endParaRPr lang="en-US" altLang="ko-KR" sz="32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Upscale</a:t>
            </a:r>
            <a:r>
              <a:rPr lang="ko-KR" altLang="en-US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데이터를 활용</a:t>
            </a:r>
            <a:endParaRPr lang="en-US" altLang="ko-KR" sz="3200" dirty="0">
              <a:solidFill>
                <a:srgbClr val="365BC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방법 등으로 성능 향상을 예상합니다</a:t>
            </a:r>
            <a:r>
              <a:rPr lang="en-US" altLang="ko-KR" sz="3200" dirty="0">
                <a:solidFill>
                  <a:srgbClr val="365BC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35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3670300"/>
            <a:ext cx="14135100" cy="3175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41700" y="-1524000"/>
            <a:ext cx="3937000" cy="3048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4200" y="5956300"/>
            <a:ext cx="6172200" cy="711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600000">
            <a:off x="16649700" y="3454400"/>
            <a:ext cx="622300" cy="1016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3300" y="4368800"/>
            <a:ext cx="3784600" cy="2222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622800" y="6184900"/>
            <a:ext cx="4978400" cy="6172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2700000">
            <a:off x="17500600" y="1143000"/>
            <a:ext cx="2146300" cy="15405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18034000" y="4991100"/>
            <a:ext cx="1066800" cy="7708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2A294B-4E0F-E61C-40F1-899301D50AAA}"/>
              </a:ext>
            </a:extLst>
          </p:cNvPr>
          <p:cNvSpPr txBox="1"/>
          <p:nvPr/>
        </p:nvSpPr>
        <p:spPr>
          <a:xfrm>
            <a:off x="2468562" y="4605442"/>
            <a:ext cx="13931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>
                <a:solidFill>
                  <a:srgbClr val="365BC5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6369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194</Words>
  <Application>Microsoft Office PowerPoint</Application>
  <PresentationFormat>사용자 지정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나눔고딕OTF ExtraBold</vt:lpstr>
      <vt:lpstr>Arial</vt:lpstr>
      <vt:lpstr>Calibri</vt:lpstr>
      <vt:lpstr>Roboto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felic</cp:lastModifiedBy>
  <cp:revision>4</cp:revision>
  <dcterms:created xsi:type="dcterms:W3CDTF">2006-08-16T00:00:00Z</dcterms:created>
  <dcterms:modified xsi:type="dcterms:W3CDTF">2024-05-24T02:11:22Z</dcterms:modified>
</cp:coreProperties>
</file>