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8" r:id="rId3"/>
    <p:sldId id="296" r:id="rId4"/>
    <p:sldId id="297" r:id="rId5"/>
    <p:sldId id="303" r:id="rId6"/>
    <p:sldId id="298" r:id="rId7"/>
    <p:sldId id="299" r:id="rId8"/>
    <p:sldId id="304" r:id="rId9"/>
    <p:sldId id="305" r:id="rId10"/>
    <p:sldId id="306" r:id="rId11"/>
    <p:sldId id="307" r:id="rId12"/>
    <p:sldId id="308" r:id="rId13"/>
    <p:sldId id="300" r:id="rId14"/>
    <p:sldId id="301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8" r:id="rId23"/>
    <p:sldId id="319" r:id="rId24"/>
    <p:sldId id="320" r:id="rId25"/>
    <p:sldId id="321" r:id="rId26"/>
    <p:sldId id="316" r:id="rId27"/>
    <p:sldId id="317" r:id="rId28"/>
    <p:sldId id="322" r:id="rId29"/>
    <p:sldId id="323" r:id="rId30"/>
    <p:sldId id="324" r:id="rId31"/>
    <p:sldId id="325" r:id="rId32"/>
    <p:sldId id="329" r:id="rId33"/>
    <p:sldId id="326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2" userDrawn="1">
          <p15:clr>
            <a:srgbClr val="A4A3A4"/>
          </p15:clr>
        </p15:guide>
        <p15:guide id="2" pos="1255" userDrawn="1">
          <p15:clr>
            <a:srgbClr val="A4A3A4"/>
          </p15:clr>
        </p15:guide>
        <p15:guide id="3" pos="5155" userDrawn="1">
          <p15:clr>
            <a:srgbClr val="A4A3A4"/>
          </p15:clr>
        </p15:guide>
        <p15:guide id="4" pos="4384" userDrawn="1">
          <p15:clr>
            <a:srgbClr val="A4A3A4"/>
          </p15:clr>
        </p15:guide>
        <p15:guide id="5" orient="horz" pos="2137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3EB"/>
    <a:srgbClr val="D8D1F3"/>
    <a:srgbClr val="713FCC"/>
    <a:srgbClr val="433980"/>
    <a:srgbClr val="462CA6"/>
    <a:srgbClr val="2D2654"/>
    <a:srgbClr val="5A3FCC"/>
    <a:srgbClr val="6F5C40"/>
    <a:srgbClr val="4A1B76"/>
    <a:srgbClr val="F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82" y="114"/>
      </p:cViewPr>
      <p:guideLst>
        <p:guide pos="2162"/>
        <p:guide pos="1255"/>
        <p:guide pos="5155"/>
        <p:guide pos="4384"/>
        <p:guide orient="horz" pos="2137"/>
        <p:guide orient="horz" pos="3906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C31A8CD-0C8C-95B0-8971-F3530D82CC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BBE51-A49F-9164-0016-1F6C21E1B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43AA-4B09-4B86-8AB9-A94C5D2BC04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BFC594-B43D-550A-556F-8F9570A58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7FE4A-01D8-3C6F-C8C0-1614A8A25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E482-87EA-455C-96C0-7898C822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7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502F-A4D4-4EDC-A68C-61DFA697F98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CD48-7329-4DF6-B07C-7294DF2F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CD48-7329-4DF6-B07C-7294DF2F43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75A4AF7-A5ED-24CD-B364-6AFFE14EF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"/>
            <a:ext cx="12192002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7D1396-30DE-0B12-A058-88A6DAF7BA0B}"/>
              </a:ext>
            </a:extLst>
          </p:cNvPr>
          <p:cNvSpPr/>
          <p:nvPr userDrawn="1"/>
        </p:nvSpPr>
        <p:spPr>
          <a:xfrm>
            <a:off x="0" y="4257675"/>
            <a:ext cx="12192000" cy="457200"/>
          </a:xfrm>
          <a:prstGeom prst="rect">
            <a:avLst/>
          </a:prstGeom>
          <a:solidFill>
            <a:srgbClr val="2A246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B5DEE-A4E2-8F7B-BE7B-1FAA0776C017}"/>
              </a:ext>
            </a:extLst>
          </p:cNvPr>
          <p:cNvSpPr/>
          <p:nvPr userDrawn="1"/>
        </p:nvSpPr>
        <p:spPr>
          <a:xfrm>
            <a:off x="3071811" y="4257675"/>
            <a:ext cx="6048375" cy="457200"/>
          </a:xfrm>
          <a:prstGeom prst="rect">
            <a:avLst/>
          </a:prstGeom>
          <a:solidFill>
            <a:srgbClr val="2A24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ko-KR" altLang="en-US" sz="2400" spc="-15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D20A9-8EB5-FC53-67D7-0AF4D33FC0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39" y="5476688"/>
            <a:ext cx="2066925" cy="5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F49FC-A0CC-91C5-D4C6-10C3D00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0DDE8-91B6-5534-08C5-AC991DD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F568E-191A-3B98-CD17-68BA78D2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946B7-3096-FC07-4365-1F49A0E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5203BFB-2753-3884-44DA-6063D25D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1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8CAA-16FB-EEDF-E3F5-5EBE763C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AF9DE-FA5D-1F96-D69F-656050CF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89D40-E660-9ABD-CA6E-CA82A6D9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2345-B36A-05E6-D741-19DC7BF9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C7C0B5E-DC5C-D979-10BE-2444A9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5EE9-EFB2-AEDC-3954-9C565C67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D3187-00B3-7097-FD78-9D6F5817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F959-B053-32BC-0DE8-CEAF09A2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16A62B-1BF8-F2ED-FCB9-9E77967A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62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07EB1-290E-ABBD-EFA4-6F45F105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0DCB1-D08D-D71A-FCB2-5CD30E16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6760E-0318-6A93-E943-BDEC89B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CAD320-00CA-9E23-59F1-4FEE226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16AB6-1AFA-CAF3-D47B-8C33EE2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6ED7-418C-F308-5D40-B93AC0DB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FB9EE4A-7388-15E7-A849-80DE22E999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99C21-D271-FC56-6BAC-27C27DA0CBCD}"/>
              </a:ext>
            </a:extLst>
          </p:cNvPr>
          <p:cNvSpPr txBox="1"/>
          <p:nvPr userDrawn="1"/>
        </p:nvSpPr>
        <p:spPr>
          <a:xfrm>
            <a:off x="5273018" y="657225"/>
            <a:ext cx="1645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F0654"/>
                </a:solidFill>
                <a:latin typeface="카페24 아네모네" pitchFamily="2" charset="-127"/>
                <a:ea typeface="카페24 아네모네" pitchFamily="2" charset="-127"/>
              </a:rPr>
              <a:t>Goal</a:t>
            </a:r>
            <a:endParaRPr lang="ko-KR" altLang="en-US" sz="5000" dirty="0">
              <a:solidFill>
                <a:srgbClr val="0F0654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FBBCBE-9B45-EA9A-A83B-4CF7C8429BCA}"/>
              </a:ext>
            </a:extLst>
          </p:cNvPr>
          <p:cNvSpPr/>
          <p:nvPr userDrawn="1"/>
        </p:nvSpPr>
        <p:spPr>
          <a:xfrm>
            <a:off x="0" y="1718641"/>
            <a:ext cx="12192000" cy="168788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23A7D2-E1E4-140E-4CAB-0E44E963AAE9}"/>
              </a:ext>
            </a:extLst>
          </p:cNvPr>
          <p:cNvSpPr/>
          <p:nvPr userDrawn="1"/>
        </p:nvSpPr>
        <p:spPr>
          <a:xfrm>
            <a:off x="676275" y="1718641"/>
            <a:ext cx="1809750" cy="1687881"/>
          </a:xfrm>
          <a:prstGeom prst="rect">
            <a:avLst/>
          </a:prstGeom>
          <a:solidFill>
            <a:srgbClr val="5C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DD35EE-A344-C46D-C0A4-279D64981B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28" y="2538427"/>
            <a:ext cx="578443" cy="572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CBF1CC-7201-6053-08AB-A8C518FABF70}"/>
              </a:ext>
            </a:extLst>
          </p:cNvPr>
          <p:cNvSpPr txBox="1"/>
          <p:nvPr userDrawn="1"/>
        </p:nvSpPr>
        <p:spPr>
          <a:xfrm>
            <a:off x="995091" y="201864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학습개요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29F523-226E-0AAF-3F2D-27716792895C}"/>
              </a:ext>
            </a:extLst>
          </p:cNvPr>
          <p:cNvSpPr/>
          <p:nvPr userDrawn="1"/>
        </p:nvSpPr>
        <p:spPr>
          <a:xfrm>
            <a:off x="0" y="3785566"/>
            <a:ext cx="12192000" cy="168788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84981-0EFC-D908-F538-14271CAADEB3}"/>
              </a:ext>
            </a:extLst>
          </p:cNvPr>
          <p:cNvSpPr/>
          <p:nvPr userDrawn="1"/>
        </p:nvSpPr>
        <p:spPr>
          <a:xfrm>
            <a:off x="676275" y="3785566"/>
            <a:ext cx="1809750" cy="1687881"/>
          </a:xfrm>
          <a:prstGeom prst="rect">
            <a:avLst/>
          </a:prstGeom>
          <a:solidFill>
            <a:srgbClr val="78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CE0C8-242E-2749-ACAB-56392DCD7550}"/>
              </a:ext>
            </a:extLst>
          </p:cNvPr>
          <p:cNvSpPr txBox="1"/>
          <p:nvPr userDrawn="1"/>
        </p:nvSpPr>
        <p:spPr>
          <a:xfrm>
            <a:off x="995091" y="4085565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학습목표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765ED4-E916-932E-572E-6C5F90E5B1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89" y="4635983"/>
            <a:ext cx="544417" cy="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9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02AF0-63CD-AC7B-31E9-665702F4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5153F-9029-D5A0-A418-315DF5ACF2E7}"/>
              </a:ext>
            </a:extLst>
          </p:cNvPr>
          <p:cNvSpPr/>
          <p:nvPr userDrawn="1"/>
        </p:nvSpPr>
        <p:spPr>
          <a:xfrm>
            <a:off x="0" y="2675904"/>
            <a:ext cx="12192000" cy="1285875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103C135-AA06-690E-3484-1144469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AC130-D0E9-B171-24F5-F560A39FB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3B66BC-A86A-F1E8-9BFB-2C23A7FE0894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3314700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CC1A8DD-AB8C-3CE2-AFA5-F3B8FC9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71AA49-7A33-1334-DECE-40E412AF1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6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3893476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8C4C28-4C4B-B1E7-293E-A339383B7EA9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FF67A0C-61D0-49A3-F2AA-4D0C61FAF7DE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45CE6-3779-57F5-9010-49A5FB52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2558184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8C4C28-4C4B-B1E7-293E-A339383B7EA9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6929AC-20D0-8BAF-F889-E40432559D28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EBD6B-15AE-7712-0088-1453BD604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7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56964293-B02A-D7AC-E999-DE8EC835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D3C4-1338-5882-8BFE-886D4945DA4E}"/>
              </a:ext>
            </a:extLst>
          </p:cNvPr>
          <p:cNvSpPr txBox="1"/>
          <p:nvPr userDrawn="1"/>
        </p:nvSpPr>
        <p:spPr>
          <a:xfrm>
            <a:off x="4433206" y="657225"/>
            <a:ext cx="33255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F0654"/>
                </a:solidFill>
                <a:latin typeface="카페24 아네모네" pitchFamily="2" charset="-127"/>
                <a:ea typeface="카페24 아네모네" pitchFamily="2" charset="-127"/>
              </a:rPr>
              <a:t>Summary</a:t>
            </a:r>
            <a:endParaRPr lang="ko-KR" altLang="en-US" sz="5000" dirty="0">
              <a:solidFill>
                <a:srgbClr val="0F0654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7DF55B-A6C9-644B-7A5B-03EAEF71F865}"/>
              </a:ext>
            </a:extLst>
          </p:cNvPr>
          <p:cNvSpPr/>
          <p:nvPr userDrawn="1"/>
        </p:nvSpPr>
        <p:spPr>
          <a:xfrm>
            <a:off x="0" y="1550129"/>
            <a:ext cx="12192000" cy="480622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4DF087A-96E5-D9E9-49D1-E10CEA609B74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CA6A0-18D3-E04A-E591-B37ABF117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A30C-43F1-2A19-4612-556234B0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A1BA8-9F10-6213-7D54-1D7AF790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A5764-9BA0-9A1C-0787-99AF9DB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3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A114F-F53A-92D6-E5CC-052209C8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98855D-DF8C-C424-6B7C-D539AE2E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02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6B20E-6808-8C5A-6BE6-17A35EB7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DB2D3-323E-3292-D942-B0CFE1F3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DE1-777E-EFA9-942A-D46C0B27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FFCF4-5D6C-8A72-ECE3-E917FD31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88068-F788-944A-471E-FE3D1E1C4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41B8-1EAD-4A1B-984E-7298D6BD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83316-D0FF-1E98-13C2-04FA5438D796}"/>
              </a:ext>
            </a:extLst>
          </p:cNvPr>
          <p:cNvSpPr txBox="1"/>
          <p:nvPr/>
        </p:nvSpPr>
        <p:spPr>
          <a:xfrm>
            <a:off x="2315214" y="4240041"/>
            <a:ext cx="756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bg1"/>
                </a:solidFill>
                <a:latin typeface="카페24 단정해" pitchFamily="2" charset="-127"/>
                <a:ea typeface="카페24 단정해" pitchFamily="2" charset="-127"/>
              </a:rPr>
              <a:t>인공지능 개요 </a:t>
            </a:r>
            <a:r>
              <a:rPr lang="en-US" altLang="ko-KR" sz="2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bg1"/>
                </a:solidFill>
                <a:latin typeface="카페24 단정해" pitchFamily="2" charset="-127"/>
                <a:ea typeface="카페24 단정해" pitchFamily="2" charset="-127"/>
              </a:rPr>
              <a:t>&amp; </a:t>
            </a:r>
            <a:r>
              <a:rPr lang="ko-KR" altLang="en-US" sz="2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bg1"/>
                </a:solidFill>
                <a:latin typeface="카페24 단정해" pitchFamily="2" charset="-127"/>
                <a:ea typeface="카페24 단정해" pitchFamily="2" charset="-127"/>
              </a:rPr>
              <a:t>기초실습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EA316-9991-4476-FDC1-4E7134D4747D}"/>
              </a:ext>
            </a:extLst>
          </p:cNvPr>
          <p:cNvSpPr txBox="1"/>
          <p:nvPr/>
        </p:nvSpPr>
        <p:spPr>
          <a:xfrm>
            <a:off x="9387580" y="6005151"/>
            <a:ext cx="28044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5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latin typeface="카페24 단정해" pitchFamily="2" charset="-127"/>
                <a:ea typeface="카페24 단정해" pitchFamily="2" charset="-127"/>
              </a:rPr>
              <a:t>김유두 교수</a:t>
            </a:r>
            <a:endParaRPr lang="en-US" altLang="ko-KR" sz="15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latin typeface="카페24 단정해" pitchFamily="2" charset="-127"/>
              <a:ea typeface="카페24 단정해" pitchFamily="2" charset="-127"/>
            </a:endParaRPr>
          </a:p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en-US" altLang="ko-KR" sz="15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latin typeface="카페24 단정해" pitchFamily="2" charset="-127"/>
                <a:ea typeface="카페24 단정해" pitchFamily="2" charset="-127"/>
              </a:rPr>
              <a:t>(kimyudoo@dongyang.ac.kr)</a:t>
            </a:r>
            <a:endParaRPr lang="ko-KR" altLang="en-US" sz="15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0949C5-3670-BFCD-1B87-8A5230CFE228}"/>
              </a:ext>
            </a:extLst>
          </p:cNvPr>
          <p:cNvSpPr/>
          <p:nvPr/>
        </p:nvSpPr>
        <p:spPr>
          <a:xfrm>
            <a:off x="3239477" y="1543538"/>
            <a:ext cx="5666154" cy="726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3491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53B9-5F34-386A-8E14-D99E0219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EBABD-E968-B22A-CA5E-4E89E330BCE6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B75ABD-B92D-0A92-ED42-B65B18F6EEEC}"/>
              </a:ext>
            </a:extLst>
          </p:cNvPr>
          <p:cNvGrpSpPr/>
          <p:nvPr/>
        </p:nvGrpSpPr>
        <p:grpSpPr>
          <a:xfrm>
            <a:off x="1304901" y="1254271"/>
            <a:ext cx="2318819" cy="471023"/>
            <a:chOff x="1333476" y="1301896"/>
            <a:chExt cx="231881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35005A-36C8-34F6-1001-DF2DE044BA34}"/>
                </a:ext>
              </a:extLst>
            </p:cNvPr>
            <p:cNvSpPr txBox="1"/>
            <p:nvPr/>
          </p:nvSpPr>
          <p:spPr>
            <a:xfrm>
              <a:off x="1736386" y="1372809"/>
              <a:ext cx="1915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역사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318E49-3500-6A02-2B17-2DE82314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85DF98-9722-7ABC-FA5F-D88417DE2554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56C07-4F23-5085-8670-710D825599B6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다층 </a:t>
              </a:r>
              <a:r>
                <a:rPr lang="ko-KR" altLang="en-US" sz="1800" dirty="0" err="1">
                  <a:latin typeface="KoPub돋움체_Pro Light" pitchFamily="18" charset="-127"/>
                  <a:ea typeface="KoPub돋움체_Pro Light" pitchFamily="18" charset="-127"/>
                </a:rPr>
                <a:t>퍼셉트론</a:t>
              </a:r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 학습</a:t>
              </a:r>
              <a:r>
                <a:rPr lang="en-US" altLang="ko-KR" sz="1800" dirty="0">
                  <a:latin typeface="KoPub돋움체_Pro Light" pitchFamily="18" charset="-127"/>
                  <a:ea typeface="KoPub돋움체_Pro Light" pitchFamily="18" charset="-127"/>
                </a:rPr>
                <a:t>, </a:t>
              </a:r>
              <a:r>
                <a:rPr lang="ko-KR" altLang="en-US" dirty="0" err="1">
                  <a:latin typeface="KoPub돋움체_Pro Light" pitchFamily="18" charset="-127"/>
                  <a:ea typeface="KoPub돋움체_Pro Light" pitchFamily="18" charset="-127"/>
                </a:rPr>
                <a:t>역전파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 알고리즘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4BFC7AF-2C06-AB33-81D2-8C5D62DC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9A8B2D-3955-393A-70BF-9CB74F51868D}"/>
              </a:ext>
            </a:extLst>
          </p:cNvPr>
          <p:cNvGrpSpPr/>
          <p:nvPr/>
        </p:nvGrpSpPr>
        <p:grpSpPr>
          <a:xfrm>
            <a:off x="1751758" y="2245644"/>
            <a:ext cx="4365160" cy="369332"/>
            <a:chOff x="1249830" y="2356339"/>
            <a:chExt cx="436516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63B05C-AA37-7A52-DBC2-1A5DB26FC0BA}"/>
                </a:ext>
              </a:extLst>
            </p:cNvPr>
            <p:cNvSpPr txBox="1"/>
            <p:nvPr/>
          </p:nvSpPr>
          <p:spPr>
            <a:xfrm>
              <a:off x="1529063" y="2356339"/>
              <a:ext cx="4085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Expert System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의 실패로 겨울이 다시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..</a:t>
              </a:r>
              <a:endParaRPr lang="en-US" altLang="ko-KR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46BB57-E79C-CA70-9264-7175B486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426D01-6A36-CF6E-AE96-D37F838F7CC4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115A713-441C-ED19-E683-C48A09ABFFAF}"/>
              </a:ext>
            </a:extLst>
          </p:cNvPr>
          <p:cNvSpPr/>
          <p:nvPr/>
        </p:nvSpPr>
        <p:spPr>
          <a:xfrm>
            <a:off x="1871566" y="2620133"/>
            <a:ext cx="506990" cy="3206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10F91B-2286-7881-5372-214B32D10684}"/>
              </a:ext>
            </a:extLst>
          </p:cNvPr>
          <p:cNvSpPr>
            <a:spLocks noChangeAspect="1"/>
          </p:cNvSpPr>
          <p:nvPr/>
        </p:nvSpPr>
        <p:spPr>
          <a:xfrm>
            <a:off x="1980185" y="4392292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B00473A-5068-73F6-AD21-C58BADD9CB95}"/>
              </a:ext>
            </a:extLst>
          </p:cNvPr>
          <p:cNvSpPr>
            <a:spLocks noChangeAspect="1"/>
          </p:cNvSpPr>
          <p:nvPr/>
        </p:nvSpPr>
        <p:spPr>
          <a:xfrm>
            <a:off x="2012869" y="2847175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rgbClr val="16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262321" y="3125776"/>
            <a:ext cx="6736046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제프리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힌턴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(Geoffrey Hinton)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교수가 </a:t>
            </a:r>
            <a:b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다층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퍼셉트론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(MLP)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학습시킬 수 있는 방법을 제시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E888D0-4204-6BCA-71E6-2C87809D34AF}"/>
              </a:ext>
            </a:extLst>
          </p:cNvPr>
          <p:cNvSpPr/>
          <p:nvPr/>
        </p:nvSpPr>
        <p:spPr>
          <a:xfrm>
            <a:off x="2262320" y="2692935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1986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74846-D8A1-03DE-D867-EEC45A973051}"/>
              </a:ext>
            </a:extLst>
          </p:cNvPr>
          <p:cNvSpPr/>
          <p:nvPr/>
        </p:nvSpPr>
        <p:spPr>
          <a:xfrm>
            <a:off x="2487997" y="3791499"/>
            <a:ext cx="5038663" cy="384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1500" spc="50" dirty="0" err="1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역전파</a:t>
            </a:r>
            <a:r>
              <a:rPr lang="en-US" altLang="ko-KR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(</a:t>
            </a:r>
            <a:r>
              <a:rPr lang="en-US" altLang="ko-KR" sz="1500" spc="50" dirty="0" err="1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Backpropagation</a:t>
            </a:r>
            <a:r>
              <a:rPr lang="en-US" altLang="ko-KR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) </a:t>
            </a:r>
            <a:r>
              <a:rPr lang="ko-KR" altLang="en-US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6" y="4712262"/>
            <a:ext cx="6963938" cy="3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전문가 시스템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(Expert System)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실패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15402A-61CC-25E1-3505-B901F0DCEE62}"/>
              </a:ext>
            </a:extLst>
          </p:cNvPr>
          <p:cNvSpPr/>
          <p:nvPr/>
        </p:nvSpPr>
        <p:spPr>
          <a:xfrm>
            <a:off x="2378555" y="4279421"/>
            <a:ext cx="1329210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1980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년대 후반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505677" y="5095315"/>
            <a:ext cx="6617978" cy="1072603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Clr>
                <a:srgbClr val="10253F"/>
              </a:buClr>
              <a:buFont typeface="+mj-ea"/>
              <a:buAutoNum type="circleNumDbPlain"/>
            </a:pPr>
            <a:r>
              <a:rPr lang="ko-KR" altLang="en-US" sz="1500" dirty="0"/>
              <a:t>시스템에 등록되어 있지 않은 질문을 할 경우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ko-KR" altLang="en-US" sz="1500" dirty="0"/>
              <a:t>예측할 수 없는 행동을 수행</a:t>
            </a:r>
          </a:p>
          <a:p>
            <a:pPr marL="342900" indent="-342900" latinLnBrk="0">
              <a:buClr>
                <a:srgbClr val="10253F"/>
              </a:buClr>
              <a:buFont typeface="+mj-ea"/>
              <a:buAutoNum type="circleNumDbPlain"/>
            </a:pPr>
            <a:r>
              <a:rPr lang="ko-KR" altLang="en-US" sz="1500" dirty="0"/>
              <a:t>시스템 성능 업데이트와 유지보수가 어려움</a:t>
            </a:r>
          </a:p>
          <a:p>
            <a:pPr marL="342900" indent="-342900" latinLnBrk="0">
              <a:buClr>
                <a:srgbClr val="10253F"/>
              </a:buClr>
              <a:buFont typeface="+mj-ea"/>
              <a:buAutoNum type="circleNumDbPlain"/>
            </a:pPr>
            <a:r>
              <a:rPr lang="ko-KR" altLang="en-US" sz="1500" dirty="0"/>
              <a:t>과도한 하드웨어 비용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088705-0351-1611-284C-775B2743F67C}"/>
              </a:ext>
            </a:extLst>
          </p:cNvPr>
          <p:cNvSpPr/>
          <p:nvPr/>
        </p:nvSpPr>
        <p:spPr>
          <a:xfrm>
            <a:off x="3623720" y="4279421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</a:t>
            </a:r>
            <a:r>
              <a:rPr lang="ko-KR" altLang="en-US" sz="1500" dirty="0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번째 겨울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5" y="6167918"/>
            <a:ext cx="6221554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다층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퍼셉트론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(MLP)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은닉층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 Layer)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개수가 많아지게 될 경우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학습이 제대로 이루어지지 않는 문제가 발견</a:t>
            </a:r>
          </a:p>
        </p:txBody>
      </p:sp>
    </p:spTree>
    <p:extLst>
      <p:ext uri="{BB962C8B-B14F-4D97-AF65-F5344CB8AC3E}">
        <p14:creationId xmlns:p14="http://schemas.microsoft.com/office/powerpoint/2010/main" val="38520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94A85-1388-D962-5BF2-4B637FED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4E426-C918-5822-BA3D-3A82707CF96C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F7A0BA-1C60-CDF9-8B70-BF1C6B4DE253}"/>
              </a:ext>
            </a:extLst>
          </p:cNvPr>
          <p:cNvGrpSpPr/>
          <p:nvPr/>
        </p:nvGrpSpPr>
        <p:grpSpPr>
          <a:xfrm>
            <a:off x="1304901" y="1254271"/>
            <a:ext cx="2318819" cy="471023"/>
            <a:chOff x="1333476" y="1301896"/>
            <a:chExt cx="231881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77BC67-A1AA-5051-4289-BF335BF0BB30}"/>
                </a:ext>
              </a:extLst>
            </p:cNvPr>
            <p:cNvSpPr txBox="1"/>
            <p:nvPr/>
          </p:nvSpPr>
          <p:spPr>
            <a:xfrm>
              <a:off x="1736386" y="1372809"/>
              <a:ext cx="1915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역사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7CC34B-5E8A-1259-44DF-0BF091A4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DCDB90-7EF0-6826-4247-8C2D4DB19CFE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4DE7FB-3246-EF37-A0FD-1D6EA44DB512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dirty="0" err="1">
                  <a:latin typeface="KoPub돋움체_Pro Light" pitchFamily="18" charset="-127"/>
                  <a:ea typeface="KoPub돋움체_Pro Light" pitchFamily="18" charset="-127"/>
                </a:rPr>
                <a:t>제프리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 </a:t>
              </a:r>
              <a:r>
                <a:rPr lang="ko-KR" altLang="en-US" dirty="0" err="1">
                  <a:latin typeface="KoPub돋움체_Pro Light" pitchFamily="18" charset="-127"/>
                  <a:ea typeface="KoPub돋움체_Pro Light" pitchFamily="18" charset="-127"/>
                </a:rPr>
                <a:t>힌턴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 교수의 활약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! 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다시 인공지능 시대로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94D24D-A2F7-2DEE-9168-C494D5D7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1D14F5-1E16-EBBF-73E0-8179FB7BB809}"/>
              </a:ext>
            </a:extLst>
          </p:cNvPr>
          <p:cNvGrpSpPr/>
          <p:nvPr/>
        </p:nvGrpSpPr>
        <p:grpSpPr>
          <a:xfrm>
            <a:off x="1751758" y="2245644"/>
            <a:ext cx="2012400" cy="369332"/>
            <a:chOff x="1249830" y="2356339"/>
            <a:chExt cx="20124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63162-1289-9C70-1ECE-44165457B233}"/>
                </a:ext>
              </a:extLst>
            </p:cNvPr>
            <p:cNvSpPr txBox="1"/>
            <p:nvPr/>
          </p:nvSpPr>
          <p:spPr>
            <a:xfrm>
              <a:off x="1529063" y="2356339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알파고가 한 몫</a:t>
              </a:r>
              <a:endParaRPr lang="en-US" altLang="ko-KR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AE1048-66B2-F24C-093D-787F2244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5BB76-FEC4-828B-55D2-BA9C5668CAD9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E08C05E-FBB2-40B8-ABEF-BE8CB39BDFB3}"/>
              </a:ext>
            </a:extLst>
          </p:cNvPr>
          <p:cNvSpPr/>
          <p:nvPr/>
        </p:nvSpPr>
        <p:spPr>
          <a:xfrm>
            <a:off x="1871566" y="2620133"/>
            <a:ext cx="506990" cy="3206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4ED804-F1F9-D6D0-CE2F-A8EC1B59DF52}"/>
              </a:ext>
            </a:extLst>
          </p:cNvPr>
          <p:cNvSpPr>
            <a:spLocks noChangeAspect="1"/>
          </p:cNvSpPr>
          <p:nvPr/>
        </p:nvSpPr>
        <p:spPr>
          <a:xfrm>
            <a:off x="1980185" y="4392292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706BF30-48DC-7C46-EAD1-88359C48B71B}"/>
              </a:ext>
            </a:extLst>
          </p:cNvPr>
          <p:cNvSpPr>
            <a:spLocks noChangeAspect="1"/>
          </p:cNvSpPr>
          <p:nvPr/>
        </p:nvSpPr>
        <p:spPr>
          <a:xfrm>
            <a:off x="1991765" y="2882806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rgbClr val="16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7" y="3047817"/>
            <a:ext cx="6874158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제프리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힌턴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(Geoffrey Hinton)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교수가 다층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퍼셉트론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(MLP)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은닉층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 Layer)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개수가 많아져도 학습을 시킬 수 있는 방법을 개발 및 발표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11839C-5C5F-7916-C1AC-D8670143069D}"/>
              </a:ext>
            </a:extLst>
          </p:cNvPr>
          <p:cNvSpPr/>
          <p:nvPr/>
        </p:nvSpPr>
        <p:spPr>
          <a:xfrm>
            <a:off x="2378556" y="2614976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2006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6FDF41-BEE9-80EA-90DC-1FE0477E0D84}"/>
              </a:ext>
            </a:extLst>
          </p:cNvPr>
          <p:cNvSpPr/>
          <p:nvPr/>
        </p:nvSpPr>
        <p:spPr>
          <a:xfrm>
            <a:off x="2560451" y="3634740"/>
            <a:ext cx="6510370" cy="384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1500" spc="50" dirty="0" err="1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딥러닝</a:t>
            </a:r>
            <a:r>
              <a:rPr lang="en-US" altLang="ko-KR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(Deep Learning)</a:t>
            </a:r>
            <a:r>
              <a:rPr lang="ko-KR" altLang="en-US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이라는 용어가 사용되기 시작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7" y="4325570"/>
            <a:ext cx="6031431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제프리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힌턴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(Geoffrey Hinton)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교수의 팀이 개발한 </a:t>
            </a:r>
            <a:r>
              <a:rPr lang="en-US" altLang="ko-KR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AlexNet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국제 이미지 인식 대회인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ILSVRC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대회에서 우승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19B83B-24B0-E8F8-6423-BFCE805F6FFC}"/>
              </a:ext>
            </a:extLst>
          </p:cNvPr>
          <p:cNvSpPr/>
          <p:nvPr/>
        </p:nvSpPr>
        <p:spPr>
          <a:xfrm>
            <a:off x="2378556" y="3892729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2012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F24392-6334-9D1D-82B8-71AD8A64EA4E}"/>
              </a:ext>
            </a:extLst>
          </p:cNvPr>
          <p:cNvSpPr/>
          <p:nvPr/>
        </p:nvSpPr>
        <p:spPr>
          <a:xfrm>
            <a:off x="2560451" y="4869356"/>
            <a:ext cx="6510370" cy="384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1500" spc="50" dirty="0" err="1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딥러닝</a:t>
            </a:r>
            <a:r>
              <a:rPr lang="en-US" altLang="ko-KR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(Deep Learning)</a:t>
            </a:r>
            <a:r>
              <a:rPr lang="ko-KR" altLang="en-US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이 </a:t>
            </a:r>
            <a:r>
              <a:rPr lang="ko-KR" altLang="en-US" sz="1500" spc="50" dirty="0" err="1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주목받기</a:t>
            </a:r>
            <a:r>
              <a:rPr lang="ko-KR" altLang="en-US" sz="15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 시작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7" y="5643899"/>
            <a:ext cx="6874158" cy="3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DeepMind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개발한 </a:t>
            </a:r>
            <a:r>
              <a:rPr lang="en-US" altLang="ko-KR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이세돌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단과의 대국에서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4:1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승리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281D99-C7C7-0155-B2E3-C4D5ECA1A0EE}"/>
              </a:ext>
            </a:extLst>
          </p:cNvPr>
          <p:cNvSpPr/>
          <p:nvPr/>
        </p:nvSpPr>
        <p:spPr>
          <a:xfrm>
            <a:off x="2378556" y="5211058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2016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DAEAF0C-55AE-45DB-9661-2FE2FF886ED6}"/>
              </a:ext>
            </a:extLst>
          </p:cNvPr>
          <p:cNvSpPr/>
          <p:nvPr/>
        </p:nvSpPr>
        <p:spPr>
          <a:xfrm>
            <a:off x="3221174" y="2649176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활성화</a:t>
            </a:r>
            <a:endParaRPr lang="ko-KR" altLang="en-US" sz="2000" dirty="0">
              <a:solidFill>
                <a:srgbClr val="FFFF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7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B742-9E94-E464-850B-71373A95C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49D3E-26EA-98AA-18D4-348A99A2DD45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F2CFB-C517-735A-3009-E275A2F309D1}"/>
              </a:ext>
            </a:extLst>
          </p:cNvPr>
          <p:cNvGrpSpPr/>
          <p:nvPr/>
        </p:nvGrpSpPr>
        <p:grpSpPr>
          <a:xfrm>
            <a:off x="1304901" y="1254271"/>
            <a:ext cx="2318819" cy="471023"/>
            <a:chOff x="1333476" y="1301896"/>
            <a:chExt cx="231881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6FA35-3D9B-CDB7-6152-6E6812AAF90B}"/>
                </a:ext>
              </a:extLst>
            </p:cNvPr>
            <p:cNvSpPr txBox="1"/>
            <p:nvPr/>
          </p:nvSpPr>
          <p:spPr>
            <a:xfrm>
              <a:off x="1736386" y="1372809"/>
              <a:ext cx="1915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역사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CFFACA-9308-5983-4D3D-71BF6A7D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9C5DE1-A2EF-706F-D4A8-12673146C216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21DBB1-DCCE-BEB5-4BFF-AA566322F681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이제는 인공지능 시대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2D1D280-BCD8-5CC4-3A25-1D799AB7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7AD835-1552-879B-5D41-8C0F706DE1E8}"/>
              </a:ext>
            </a:extLst>
          </p:cNvPr>
          <p:cNvGrpSpPr/>
          <p:nvPr/>
        </p:nvGrpSpPr>
        <p:grpSpPr>
          <a:xfrm>
            <a:off x="1751758" y="2245644"/>
            <a:ext cx="5622362" cy="369332"/>
            <a:chOff x="1249830" y="2356339"/>
            <a:chExt cx="562236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F8E46-06D4-E25A-7DBB-2AFD35051EC8}"/>
                </a:ext>
              </a:extLst>
            </p:cNvPr>
            <p:cNvSpPr txBox="1"/>
            <p:nvPr/>
          </p:nvSpPr>
          <p:spPr>
            <a:xfrm>
              <a:off x="1529063" y="2356339"/>
              <a:ext cx="534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다양한 분야에서 활용 중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, 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식당에서도 로봇이 배달</a:t>
              </a:r>
              <a:endParaRPr lang="en-US" altLang="ko-KR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32E67B-CBF3-DF57-096D-B57237E6F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B18F689-8304-6C05-E0D5-74ED2DE528DD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18380B3-2627-49A8-9321-1680E112E4FE}"/>
              </a:ext>
            </a:extLst>
          </p:cNvPr>
          <p:cNvSpPr/>
          <p:nvPr/>
        </p:nvSpPr>
        <p:spPr>
          <a:xfrm>
            <a:off x="1871566" y="2620133"/>
            <a:ext cx="506990" cy="3206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705B8A-99EB-C92B-806B-7B636C5243E8}"/>
              </a:ext>
            </a:extLst>
          </p:cNvPr>
          <p:cNvSpPr>
            <a:spLocks noChangeAspect="1"/>
          </p:cNvSpPr>
          <p:nvPr/>
        </p:nvSpPr>
        <p:spPr>
          <a:xfrm>
            <a:off x="1991765" y="2882806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rgbClr val="16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718E5043-35F3-2E77-A0BE-9D2B35681BD1}"/>
              </a:ext>
            </a:extLst>
          </p:cNvPr>
          <p:cNvSpPr txBox="1"/>
          <p:nvPr/>
        </p:nvSpPr>
        <p:spPr>
          <a:xfrm>
            <a:off x="2378557" y="3047817"/>
            <a:ext cx="6874158" cy="159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 기반 기술의 급격한 발전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자율주행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영상인식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시계열 데이터 분석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다양한 분야에서의 활용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FC8FAD-F211-BE46-DE19-837EEFA4DEB3}"/>
              </a:ext>
            </a:extLst>
          </p:cNvPr>
          <p:cNvSpPr/>
          <p:nvPr/>
        </p:nvSpPr>
        <p:spPr>
          <a:xfrm>
            <a:off x="2378556" y="2614976"/>
            <a:ext cx="54373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현재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95CDE94-1893-4D86-A291-E097F39B100B}"/>
              </a:ext>
            </a:extLst>
          </p:cNvPr>
          <p:cNvSpPr/>
          <p:nvPr/>
        </p:nvSpPr>
        <p:spPr>
          <a:xfrm>
            <a:off x="3221174" y="2649176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시대</a:t>
            </a:r>
            <a:endParaRPr lang="ko-KR" altLang="en-US" sz="2000" dirty="0">
              <a:solidFill>
                <a:srgbClr val="FFFF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36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13C0C-3E97-0FF0-011B-F3EDC5E2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8EF3C-55E0-4C7C-C42D-7119528470AB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22EAF0-4AC5-05F9-51FC-845B84E49167}"/>
              </a:ext>
            </a:extLst>
          </p:cNvPr>
          <p:cNvGrpSpPr/>
          <p:nvPr/>
        </p:nvGrpSpPr>
        <p:grpSpPr>
          <a:xfrm>
            <a:off x="1304901" y="1254271"/>
            <a:ext cx="3646106" cy="471023"/>
            <a:chOff x="1333476" y="1301896"/>
            <a:chExt cx="364610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D61BB7-D4AA-8FCE-DD8B-5F8729E09581}"/>
                </a:ext>
              </a:extLst>
            </p:cNvPr>
            <p:cNvSpPr txBox="1"/>
            <p:nvPr/>
          </p:nvSpPr>
          <p:spPr>
            <a:xfrm>
              <a:off x="1736386" y="1372809"/>
              <a:ext cx="3243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수준에 따른 분류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6218AE-B9E1-2E69-0985-2E964AFA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2B54BE-2A38-99C9-B8A6-D207EA3D1956}"/>
              </a:ext>
            </a:extLst>
          </p:cNvPr>
          <p:cNvGrpSpPr/>
          <p:nvPr/>
        </p:nvGrpSpPr>
        <p:grpSpPr>
          <a:xfrm>
            <a:off x="1751758" y="1845666"/>
            <a:ext cx="2840071" cy="384721"/>
            <a:chOff x="1249830" y="2360390"/>
            <a:chExt cx="284007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3EF4D7-E889-19D2-B191-F65FAA646EF1}"/>
                </a:ext>
              </a:extLst>
            </p:cNvPr>
            <p:cNvSpPr txBox="1"/>
            <p:nvPr/>
          </p:nvSpPr>
          <p:spPr>
            <a:xfrm>
              <a:off x="1452512" y="2360390"/>
              <a:ext cx="263738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약 인공지능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(Weak AI)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38EADC-AD89-3BA7-2FD5-ABE78689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FE2D20-DBE8-4860-7398-88367E825A5C}"/>
              </a:ext>
            </a:extLst>
          </p:cNvPr>
          <p:cNvGrpSpPr/>
          <p:nvPr/>
        </p:nvGrpSpPr>
        <p:grpSpPr>
          <a:xfrm>
            <a:off x="1751758" y="3277859"/>
            <a:ext cx="2874504" cy="384721"/>
            <a:chOff x="1249830" y="2360390"/>
            <a:chExt cx="2874504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D9F0CE-6B7B-68B8-507B-CB7081515B42}"/>
                </a:ext>
              </a:extLst>
            </p:cNvPr>
            <p:cNvSpPr txBox="1"/>
            <p:nvPr/>
          </p:nvSpPr>
          <p:spPr>
            <a:xfrm>
              <a:off x="1452512" y="2360390"/>
              <a:ext cx="267182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 인공지능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(Strong AI)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29517BB-2220-35EA-60DE-CF77E0215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98B5CC-BAF1-D64A-927F-BDDDDCD34AF4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26D2BB-54EB-B90C-F634-CC0BF2433903}"/>
              </a:ext>
            </a:extLst>
          </p:cNvPr>
          <p:cNvGrpSpPr/>
          <p:nvPr/>
        </p:nvGrpSpPr>
        <p:grpSpPr>
          <a:xfrm>
            <a:off x="1751758" y="5047599"/>
            <a:ext cx="2785440" cy="384721"/>
            <a:chOff x="1249830" y="2360390"/>
            <a:chExt cx="2785440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4A03AD-DA6B-F4A9-6D9B-127FA254537B}"/>
                </a:ext>
              </a:extLst>
            </p:cNvPr>
            <p:cNvSpPr txBox="1"/>
            <p:nvPr/>
          </p:nvSpPr>
          <p:spPr>
            <a:xfrm>
              <a:off x="1452512" y="2360390"/>
              <a:ext cx="258275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 인공지능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(Super AI)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E250F6B-0108-0688-9D41-4385438A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DFAFC8-2537-6DA9-FAFD-29CE7DEF89BB}"/>
              </a:ext>
            </a:extLst>
          </p:cNvPr>
          <p:cNvSpPr txBox="1"/>
          <p:nvPr/>
        </p:nvSpPr>
        <p:spPr>
          <a:xfrm>
            <a:off x="1921865" y="2179758"/>
            <a:ext cx="79057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분야의 일을 인간의 지시에 따라 수행하는 인공지능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목적에 최적화된 알고리즘으로 수행해야 할 작업 외 다른 작업에는 사용할 수 없음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협소한 인공지능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(Narrow AI)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불림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개방된 인공지능은 모두 약인공지능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954440" y="3662580"/>
            <a:ext cx="60954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산업 분야에서 범용적으로 사용되는 인공지능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사람의 지능과 같거나 또는 이를 뛰어넘는 인공지능 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사람처럼 지능을 활용하고 스스로 학습을 할 수 있음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일반적 인공지능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(General AI)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이라고도 불림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강인공지능은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아직까지 만들어진 적이 없음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954440" y="5405690"/>
            <a:ext cx="6095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사람보다 몇 배 이상 뛰어난 지능을 가진 존재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분야에 있어서 사람을 뛰어넘는 지능을 가짐</a:t>
            </a:r>
          </a:p>
        </p:txBody>
      </p:sp>
    </p:spTree>
    <p:extLst>
      <p:ext uri="{BB962C8B-B14F-4D97-AF65-F5344CB8AC3E}">
        <p14:creationId xmlns:p14="http://schemas.microsoft.com/office/powerpoint/2010/main" val="190460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0BB1-6D1A-B820-F775-44CCFDBD3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7F3CA-B98E-F0F7-BDAF-4D63AECF72C8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BCB993-FEEE-0E86-0C96-88A362120B7F}"/>
              </a:ext>
            </a:extLst>
          </p:cNvPr>
          <p:cNvGrpSpPr/>
          <p:nvPr/>
        </p:nvGrpSpPr>
        <p:grpSpPr>
          <a:xfrm>
            <a:off x="1304901" y="1254271"/>
            <a:ext cx="3101085" cy="471023"/>
            <a:chOff x="1333476" y="1301896"/>
            <a:chExt cx="3101085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C9403C-C57A-C38D-0284-989D86136787}"/>
                </a:ext>
              </a:extLst>
            </p:cNvPr>
            <p:cNvSpPr txBox="1"/>
            <p:nvPr/>
          </p:nvSpPr>
          <p:spPr>
            <a:xfrm>
              <a:off x="1736386" y="1372809"/>
              <a:ext cx="2698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인간의 뇌와 인공신경망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3DF6F3-FC0A-1200-C7B7-B3F889EA0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BCA1F2-9F71-F346-AB20-74E0ED3091B4}"/>
              </a:ext>
            </a:extLst>
          </p:cNvPr>
          <p:cNvGrpSpPr/>
          <p:nvPr/>
        </p:nvGrpSpPr>
        <p:grpSpPr>
          <a:xfrm>
            <a:off x="1751758" y="1845666"/>
            <a:ext cx="6102054" cy="384721"/>
            <a:chOff x="1249830" y="2360390"/>
            <a:chExt cx="6102054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EF3560-DDAD-D08E-EC62-62FF826AD612}"/>
                </a:ext>
              </a:extLst>
            </p:cNvPr>
            <p:cNvSpPr txBox="1"/>
            <p:nvPr/>
          </p:nvSpPr>
          <p:spPr>
            <a:xfrm>
              <a:off x="1452512" y="2360390"/>
              <a:ext cx="589937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인공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사람의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신경망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사람의 신경망을 모방한 것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60CB80-2EE6-1AB7-7F5D-C6B63925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8B7631-CF6B-64AF-FB16-BA27CC9BAEA1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006934" y="2230387"/>
            <a:ext cx="7528952" cy="1480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아직까지 의학 분야에서도 인간의 뇌에 대한 연구와 해석이 완벽하게 이루어지지 않았음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현재 인공신경망 모델은 실제 인간의 뇌와는 상당한 차이가 있을 수 있음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하지만 인공신경망의 개념을 이해하기 위해서는 인간의 뇌에 대한 기본적인 지식은 이해할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215741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F9E72-E598-75F2-6A40-1C47F147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4668B-F527-EF02-BCF6-D723659B724E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9265F7-1EFC-A0B2-A1AA-DB9C29445180}"/>
              </a:ext>
            </a:extLst>
          </p:cNvPr>
          <p:cNvGrpSpPr/>
          <p:nvPr/>
        </p:nvGrpSpPr>
        <p:grpSpPr>
          <a:xfrm>
            <a:off x="1304901" y="1254271"/>
            <a:ext cx="1607086" cy="471023"/>
            <a:chOff x="1333476" y="1301896"/>
            <a:chExt cx="160708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DE40C-CB11-79DE-B652-B0D41A5B3716}"/>
                </a:ext>
              </a:extLst>
            </p:cNvPr>
            <p:cNvSpPr txBox="1"/>
            <p:nvPr/>
          </p:nvSpPr>
          <p:spPr>
            <a:xfrm>
              <a:off x="1736386" y="1372809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인간의 뇌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E418942-4180-DCEC-2935-5C7EA2B9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78EFF6-99C4-106B-D223-516F541540D6}"/>
              </a:ext>
            </a:extLst>
          </p:cNvPr>
          <p:cNvGrpSpPr/>
          <p:nvPr/>
        </p:nvGrpSpPr>
        <p:grpSpPr>
          <a:xfrm>
            <a:off x="1751758" y="1845666"/>
            <a:ext cx="6013632" cy="384721"/>
            <a:chOff x="1249830" y="2360390"/>
            <a:chExt cx="6013632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F688E-85C0-400B-B428-FCADA42FBF8F}"/>
                </a:ext>
              </a:extLst>
            </p:cNvPr>
            <p:cNvSpPr txBox="1"/>
            <p:nvPr/>
          </p:nvSpPr>
          <p:spPr>
            <a:xfrm>
              <a:off x="1452512" y="2360390"/>
              <a:ext cx="581095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신경세포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(Neuron)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뭉쳐 큰 군집을 이루고 있는 것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F87FDDF-FEA7-5BC2-1C6E-08667DFE1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F6D03F-BB17-9203-9408-1A5980432E9E}"/>
              </a:ext>
            </a:extLst>
          </p:cNvPr>
          <p:cNvGrpSpPr/>
          <p:nvPr/>
        </p:nvGrpSpPr>
        <p:grpSpPr>
          <a:xfrm>
            <a:off x="1751758" y="2249695"/>
            <a:ext cx="9510038" cy="384721"/>
            <a:chOff x="1249830" y="2360390"/>
            <a:chExt cx="9510038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CA6133-43CB-C8B8-90F7-1EFD5809A03B}"/>
                </a:ext>
              </a:extLst>
            </p:cNvPr>
            <p:cNvSpPr txBox="1"/>
            <p:nvPr/>
          </p:nvSpPr>
          <p:spPr>
            <a:xfrm>
              <a:off x="1452512" y="2360390"/>
              <a:ext cx="930735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운동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감각 등의 육체적 기능과 기억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연상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인지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추론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판단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 등의 정신적 기능 담당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9C5A47C-58A1-2D17-8FD1-069D5F89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57F853-80FB-BAA5-2D17-1F85F4C7E8BD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73D7C9-056E-730D-62F6-88198D639961}"/>
              </a:ext>
            </a:extLst>
          </p:cNvPr>
          <p:cNvGrpSpPr/>
          <p:nvPr/>
        </p:nvGrpSpPr>
        <p:grpSpPr>
          <a:xfrm>
            <a:off x="3575293" y="2847250"/>
            <a:ext cx="5068876" cy="2822574"/>
            <a:chOff x="2027776" y="2707413"/>
            <a:chExt cx="5068876" cy="3782287"/>
          </a:xfrm>
          <a:solidFill>
            <a:srgbClr val="0070C0"/>
          </a:solidFill>
        </p:grpSpPr>
        <p:sp>
          <p:nvSpPr>
            <p:cNvPr id="15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7848" y="4510812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감각</a:t>
              </a:r>
            </a:p>
          </p:txBody>
        </p:sp>
        <p:sp>
          <p:nvSpPr>
            <p:cNvPr id="16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759" y="3439778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기억</a:t>
              </a:r>
            </a:p>
          </p:txBody>
        </p:sp>
        <p:sp>
          <p:nvSpPr>
            <p:cNvPr id="17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413" y="2707413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연상</a:t>
              </a:r>
            </a:p>
          </p:txBody>
        </p:sp>
        <p:sp>
          <p:nvSpPr>
            <p:cNvPr id="18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8983" y="3473646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추론</a:t>
              </a:r>
            </a:p>
          </p:txBody>
        </p:sp>
        <p:sp>
          <p:nvSpPr>
            <p:cNvPr id="19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3072" y="2707413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인지</a:t>
              </a:r>
            </a:p>
          </p:txBody>
        </p:sp>
        <p:sp>
          <p:nvSpPr>
            <p:cNvPr id="20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7776" y="5590973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운동</a:t>
              </a:r>
            </a:p>
          </p:txBody>
        </p:sp>
        <p:sp>
          <p:nvSpPr>
            <p:cNvPr id="21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7651" y="4510812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판단</a:t>
              </a:r>
            </a:p>
          </p:txBody>
        </p:sp>
        <p:sp>
          <p:nvSpPr>
            <p:cNvPr id="22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7710" y="5590973"/>
              <a:ext cx="988942" cy="898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학습</a:t>
              </a:r>
            </a:p>
          </p:txBody>
        </p:sp>
      </p:grpSp>
      <p:pic>
        <p:nvPicPr>
          <p:cNvPr id="23" name="그래픽 9" descr="머리 안의 뇌">
            <a:extLst>
              <a:ext uri="{FF2B5EF4-FFF2-40B4-BE49-F238E27FC236}">
                <a16:creationId xmlns:a16="http://schemas.microsoft.com/office/drawing/2014/main" id="{93DEF78B-5002-4973-BA07-F58928544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3022" y="3835363"/>
            <a:ext cx="2653287" cy="26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34548-6F5A-3888-54D1-9145C375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39E2F-81C8-7D7C-38D2-D261D63BEC24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BAE018-B17C-359E-1189-C59BA8CAE8F8}"/>
              </a:ext>
            </a:extLst>
          </p:cNvPr>
          <p:cNvGrpSpPr/>
          <p:nvPr/>
        </p:nvGrpSpPr>
        <p:grpSpPr>
          <a:xfrm>
            <a:off x="1304901" y="1254271"/>
            <a:ext cx="1299309" cy="471023"/>
            <a:chOff x="1333476" y="1301896"/>
            <a:chExt cx="129930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844F20-4703-D2F1-D27B-AFC1968A6254}"/>
                </a:ext>
              </a:extLst>
            </p:cNvPr>
            <p:cNvSpPr txBox="1"/>
            <p:nvPr/>
          </p:nvSpPr>
          <p:spPr>
            <a:xfrm>
              <a:off x="1736386" y="1372809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신경계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F74A4D7-90E0-E3DF-2302-0249E0BD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3D93EE-1A14-FE7A-59B8-5C03C33C33A7}"/>
              </a:ext>
            </a:extLst>
          </p:cNvPr>
          <p:cNvGrpSpPr/>
          <p:nvPr/>
        </p:nvGrpSpPr>
        <p:grpSpPr>
          <a:xfrm>
            <a:off x="1751758" y="1845666"/>
            <a:ext cx="2835134" cy="384721"/>
            <a:chOff x="1249830" y="2360390"/>
            <a:chExt cx="2835134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972F1-0255-1427-33B8-A5E11F390831}"/>
                </a:ext>
              </a:extLst>
            </p:cNvPr>
            <p:cNvSpPr txBox="1"/>
            <p:nvPr/>
          </p:nvSpPr>
          <p:spPr>
            <a:xfrm>
              <a:off x="1452512" y="2360390"/>
              <a:ext cx="263245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인간의 신체 활동 통제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B90965-3977-6258-7594-D56A04CF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3EDB41-0D40-293D-12CF-97E749392372}"/>
              </a:ext>
            </a:extLst>
          </p:cNvPr>
          <p:cNvGrpSpPr/>
          <p:nvPr/>
        </p:nvGrpSpPr>
        <p:grpSpPr>
          <a:xfrm>
            <a:off x="1751758" y="2249695"/>
            <a:ext cx="3237487" cy="384721"/>
            <a:chOff x="1249830" y="2360390"/>
            <a:chExt cx="3237487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7B3F8-C0DA-1742-348E-461E92C83154}"/>
                </a:ext>
              </a:extLst>
            </p:cNvPr>
            <p:cNvSpPr txBox="1"/>
            <p:nvPr/>
          </p:nvSpPr>
          <p:spPr>
            <a:xfrm>
              <a:off x="1452512" y="2360390"/>
              <a:ext cx="303480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중추신경계와 말초 신경계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6B310FF-54C5-2055-FF54-092F927FC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FB7537-7B2F-6CD9-AF74-1F7DA14F4434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04760F-83DB-EA47-0BE7-A2CC891C17A8}"/>
              </a:ext>
            </a:extLst>
          </p:cNvPr>
          <p:cNvGrpSpPr/>
          <p:nvPr/>
        </p:nvGrpSpPr>
        <p:grpSpPr>
          <a:xfrm rot="5400000">
            <a:off x="2718767" y="4045269"/>
            <a:ext cx="1485901" cy="473196"/>
            <a:chOff x="3741209" y="4631267"/>
            <a:chExt cx="2781300" cy="694509"/>
          </a:xfrm>
        </p:grpSpPr>
        <p:cxnSp>
          <p:nvCxnSpPr>
            <p:cNvPr id="27" name="꺾인 연결선 44">
              <a:extLst>
                <a:ext uri="{FF2B5EF4-FFF2-40B4-BE49-F238E27FC236}">
                  <a16:creationId xmlns:a16="http://schemas.microsoft.com/office/drawing/2014/main" id="{7CA6BB51-7C6F-DFC1-7537-435ACFDD8D83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41084CD-8861-5411-CA4F-9095434396F3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47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1954440" y="3993847"/>
            <a:ext cx="118494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C00000"/>
                </a:solidFill>
                <a:latin typeface="카페24 단정해" pitchFamily="2" charset="-127"/>
                <a:ea typeface="카페24 단정해" pitchFamily="2" charset="-127"/>
              </a:rPr>
              <a:t>신경계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3748087" y="3231847"/>
            <a:ext cx="182934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중추신경계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3748087" y="4671181"/>
            <a:ext cx="182934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말초신경계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5BCD27-FE0F-0261-0B82-10DF046908AA}"/>
              </a:ext>
            </a:extLst>
          </p:cNvPr>
          <p:cNvGrpSpPr/>
          <p:nvPr/>
        </p:nvGrpSpPr>
        <p:grpSpPr>
          <a:xfrm rot="5400000">
            <a:off x="5454787" y="3280411"/>
            <a:ext cx="728135" cy="483149"/>
            <a:chOff x="3741209" y="4631267"/>
            <a:chExt cx="2781300" cy="694509"/>
          </a:xfrm>
        </p:grpSpPr>
        <p:cxnSp>
          <p:nvCxnSpPr>
            <p:cNvPr id="25" name="꺾인 연결선 51">
              <a:extLst>
                <a:ext uri="{FF2B5EF4-FFF2-40B4-BE49-F238E27FC236}">
                  <a16:creationId xmlns:a16="http://schemas.microsoft.com/office/drawing/2014/main" id="{4E7BA0D2-439B-7F73-4427-7F04B3BF206B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82AFB27-B27A-D0BE-1487-3AAF7AE4D136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53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6088582" y="2859314"/>
            <a:ext cx="51809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뇌</a:t>
            </a:r>
          </a:p>
        </p:txBody>
      </p:sp>
      <p:sp>
        <p:nvSpPr>
          <p:cNvPr id="19" name="TextBox 54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6088582" y="3570516"/>
            <a:ext cx="8402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척수</a:t>
            </a:r>
          </a:p>
        </p:txBody>
      </p:sp>
      <p:sp>
        <p:nvSpPr>
          <p:cNvPr id="20" name="TextBox 59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6088582" y="4239381"/>
            <a:ext cx="184056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자율신경계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7ACAB8-CEBF-0B63-BAD3-DB7F134BE05D}"/>
              </a:ext>
            </a:extLst>
          </p:cNvPr>
          <p:cNvGrpSpPr/>
          <p:nvPr/>
        </p:nvGrpSpPr>
        <p:grpSpPr>
          <a:xfrm rot="5400000">
            <a:off x="5403986" y="4685878"/>
            <a:ext cx="829736" cy="483149"/>
            <a:chOff x="3741209" y="4631267"/>
            <a:chExt cx="2781300" cy="694509"/>
          </a:xfrm>
        </p:grpSpPr>
        <p:cxnSp>
          <p:nvCxnSpPr>
            <p:cNvPr id="23" name="꺾인 연결선 61">
              <a:extLst>
                <a:ext uri="{FF2B5EF4-FFF2-40B4-BE49-F238E27FC236}">
                  <a16:creationId xmlns:a16="http://schemas.microsoft.com/office/drawing/2014/main" id="{D3132DC2-2B26-75C5-BDDF-4A234096B44E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8DDEB88-3C20-347A-7D3B-C23F4F4DB5A5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63">
            <a:extLst>
              <a:ext uri="{FF2B5EF4-FFF2-40B4-BE49-F238E27FC236}">
                <a16:creationId xmlns:a16="http://schemas.microsoft.com/office/drawing/2014/main" id="{E583FAD0-721D-442B-85BA-961734DE05DB}"/>
              </a:ext>
            </a:extLst>
          </p:cNvPr>
          <p:cNvSpPr txBox="1"/>
          <p:nvPr/>
        </p:nvSpPr>
        <p:spPr>
          <a:xfrm>
            <a:off x="6088582" y="4978819"/>
            <a:ext cx="184056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 err="1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체성신경계</a:t>
            </a:r>
            <a:endParaRPr lang="ko-KR" altLang="en-US" sz="3000" spc="50" dirty="0">
              <a:ln w="127000">
                <a:noFill/>
              </a:ln>
              <a:solidFill>
                <a:srgbClr val="17375E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7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D283-C63A-8579-90E7-92775319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9043B-F257-0210-1DFC-34D1FEDEE768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6FC10C-CACE-B867-E33C-05601AC72109}"/>
              </a:ext>
            </a:extLst>
          </p:cNvPr>
          <p:cNvGrpSpPr/>
          <p:nvPr/>
        </p:nvGrpSpPr>
        <p:grpSpPr>
          <a:xfrm>
            <a:off x="1304901" y="1254271"/>
            <a:ext cx="1773798" cy="471023"/>
            <a:chOff x="1333476" y="1301896"/>
            <a:chExt cx="1773798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940933-FAEE-33F2-B4CB-D7E8D232BED2}"/>
                </a:ext>
              </a:extLst>
            </p:cNvPr>
            <p:cNvSpPr txBox="1"/>
            <p:nvPr/>
          </p:nvSpPr>
          <p:spPr>
            <a:xfrm>
              <a:off x="1736386" y="1372809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중추신경계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6C51B6-39BB-1FA6-9C68-0CFE20CE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36E03C-00A5-2CC9-0DF1-AE043AC4F27E}"/>
              </a:ext>
            </a:extLst>
          </p:cNvPr>
          <p:cNvGrpSpPr/>
          <p:nvPr/>
        </p:nvGrpSpPr>
        <p:grpSpPr>
          <a:xfrm>
            <a:off x="1751758" y="1845666"/>
            <a:ext cx="2262861" cy="384721"/>
            <a:chOff x="1249830" y="2360390"/>
            <a:chExt cx="226286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EFE812-EFFF-759A-95AF-F212B418A3FD}"/>
                </a:ext>
              </a:extLst>
            </p:cNvPr>
            <p:cNvSpPr txBox="1"/>
            <p:nvPr/>
          </p:nvSpPr>
          <p:spPr>
            <a:xfrm>
              <a:off x="1452512" y="2360390"/>
              <a:ext cx="20601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뇌와 척수로 구성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E25697B-1667-F666-2517-C2CF19D0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F5A3C2-688E-5EB8-522C-F4E7A2B0DAB2}"/>
              </a:ext>
            </a:extLst>
          </p:cNvPr>
          <p:cNvGrpSpPr/>
          <p:nvPr/>
        </p:nvGrpSpPr>
        <p:grpSpPr>
          <a:xfrm>
            <a:off x="1751758" y="2249695"/>
            <a:ext cx="4053416" cy="384721"/>
            <a:chOff x="1249830" y="2360390"/>
            <a:chExt cx="405341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AF7C0-6C51-A17C-E737-50A881A28F82}"/>
                </a:ext>
              </a:extLst>
            </p:cNvPr>
            <p:cNvSpPr txBox="1"/>
            <p:nvPr/>
          </p:nvSpPr>
          <p:spPr>
            <a:xfrm>
              <a:off x="1452512" y="2360390"/>
              <a:ext cx="385073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인체의 신경계를 총괄적으로 통제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2B5CB84-6ECF-D183-E287-D2F7176B3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587BB2-1C22-724D-AE6B-8779A3F6B2BF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EE5C87-B360-331F-B15D-5708E50E92CE}"/>
              </a:ext>
            </a:extLst>
          </p:cNvPr>
          <p:cNvGrpSpPr/>
          <p:nvPr/>
        </p:nvGrpSpPr>
        <p:grpSpPr>
          <a:xfrm rot="5400000">
            <a:off x="2718767" y="4045269"/>
            <a:ext cx="1485901" cy="473196"/>
            <a:chOff x="3741209" y="4631267"/>
            <a:chExt cx="2781300" cy="694509"/>
          </a:xfrm>
        </p:grpSpPr>
        <p:cxnSp>
          <p:nvCxnSpPr>
            <p:cNvPr id="14" name="꺾인 연결선 44">
              <a:extLst>
                <a:ext uri="{FF2B5EF4-FFF2-40B4-BE49-F238E27FC236}">
                  <a16:creationId xmlns:a16="http://schemas.microsoft.com/office/drawing/2014/main" id="{28C1BC03-A3C6-53A2-57A1-CF6AE7754F50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AD6DCA-802B-BF22-5632-C77E22B80B72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47">
            <a:extLst>
              <a:ext uri="{FF2B5EF4-FFF2-40B4-BE49-F238E27FC236}">
                <a16:creationId xmlns:a16="http://schemas.microsoft.com/office/drawing/2014/main" id="{770FB188-A8C7-2EE7-AFF7-F689C4C9CA7E}"/>
              </a:ext>
            </a:extLst>
          </p:cNvPr>
          <p:cNvSpPr txBox="1"/>
          <p:nvPr/>
        </p:nvSpPr>
        <p:spPr>
          <a:xfrm>
            <a:off x="1954440" y="3993847"/>
            <a:ext cx="118494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C00000"/>
                </a:solidFill>
                <a:latin typeface="카페24 단정해" pitchFamily="2" charset="-127"/>
                <a:ea typeface="카페24 단정해" pitchFamily="2" charset="-127"/>
              </a:rPr>
              <a:t>신경계</a:t>
            </a: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4CD70C12-3DEB-CAA9-3A80-6C4DEDF23E48}"/>
              </a:ext>
            </a:extLst>
          </p:cNvPr>
          <p:cNvSpPr txBox="1"/>
          <p:nvPr/>
        </p:nvSpPr>
        <p:spPr>
          <a:xfrm>
            <a:off x="3748087" y="3231847"/>
            <a:ext cx="182934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중추신경계</a:t>
            </a:r>
          </a:p>
        </p:txBody>
      </p:sp>
      <p:sp>
        <p:nvSpPr>
          <p:cNvPr id="18" name="TextBox 49">
            <a:extLst>
              <a:ext uri="{FF2B5EF4-FFF2-40B4-BE49-F238E27FC236}">
                <a16:creationId xmlns:a16="http://schemas.microsoft.com/office/drawing/2014/main" id="{2EB33FEF-BDEA-DD6F-6B8C-A51F9AA09F5C}"/>
              </a:ext>
            </a:extLst>
          </p:cNvPr>
          <p:cNvSpPr txBox="1"/>
          <p:nvPr/>
        </p:nvSpPr>
        <p:spPr>
          <a:xfrm>
            <a:off x="3592595" y="4671181"/>
            <a:ext cx="214033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말초신경계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3705FE-8BAE-2B00-2EBE-3D963B76D5FC}"/>
              </a:ext>
            </a:extLst>
          </p:cNvPr>
          <p:cNvGrpSpPr/>
          <p:nvPr/>
        </p:nvGrpSpPr>
        <p:grpSpPr>
          <a:xfrm rot="5400000">
            <a:off x="5454787" y="3280411"/>
            <a:ext cx="728135" cy="483149"/>
            <a:chOff x="3741209" y="4631267"/>
            <a:chExt cx="2781300" cy="694509"/>
          </a:xfrm>
        </p:grpSpPr>
        <p:cxnSp>
          <p:nvCxnSpPr>
            <p:cNvPr id="20" name="꺾인 연결선 51">
              <a:extLst>
                <a:ext uri="{FF2B5EF4-FFF2-40B4-BE49-F238E27FC236}">
                  <a16:creationId xmlns:a16="http://schemas.microsoft.com/office/drawing/2014/main" id="{BD862CDE-5449-C23C-D8B9-7DBE712C8839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355ABD-3ECA-6102-2A1B-06BCDB5F39DE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53">
            <a:extLst>
              <a:ext uri="{FF2B5EF4-FFF2-40B4-BE49-F238E27FC236}">
                <a16:creationId xmlns:a16="http://schemas.microsoft.com/office/drawing/2014/main" id="{B668B5E2-7654-DA46-3ECA-F000318D4E7C}"/>
              </a:ext>
            </a:extLst>
          </p:cNvPr>
          <p:cNvSpPr txBox="1"/>
          <p:nvPr/>
        </p:nvSpPr>
        <p:spPr>
          <a:xfrm>
            <a:off x="6088582" y="2859314"/>
            <a:ext cx="51809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뇌</a:t>
            </a:r>
          </a:p>
        </p:txBody>
      </p:sp>
      <p:sp>
        <p:nvSpPr>
          <p:cNvPr id="23" name="TextBox 54">
            <a:extLst>
              <a:ext uri="{FF2B5EF4-FFF2-40B4-BE49-F238E27FC236}">
                <a16:creationId xmlns:a16="http://schemas.microsoft.com/office/drawing/2014/main" id="{397F919E-447B-95E7-904E-B36F715BBE1A}"/>
              </a:ext>
            </a:extLst>
          </p:cNvPr>
          <p:cNvSpPr txBox="1"/>
          <p:nvPr/>
        </p:nvSpPr>
        <p:spPr>
          <a:xfrm>
            <a:off x="6088582" y="3570516"/>
            <a:ext cx="8402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척수</a:t>
            </a:r>
          </a:p>
        </p:txBody>
      </p:sp>
      <p:sp>
        <p:nvSpPr>
          <p:cNvPr id="24" name="TextBox 59">
            <a:extLst>
              <a:ext uri="{FF2B5EF4-FFF2-40B4-BE49-F238E27FC236}">
                <a16:creationId xmlns:a16="http://schemas.microsoft.com/office/drawing/2014/main" id="{52B419AA-B546-8767-5E9C-BE3DF2EF084D}"/>
              </a:ext>
            </a:extLst>
          </p:cNvPr>
          <p:cNvSpPr txBox="1"/>
          <p:nvPr/>
        </p:nvSpPr>
        <p:spPr>
          <a:xfrm>
            <a:off x="5938701" y="4239381"/>
            <a:ext cx="214033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자율신경계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20D909-BD07-F4BC-39CF-D55BC606E0E3}"/>
              </a:ext>
            </a:extLst>
          </p:cNvPr>
          <p:cNvGrpSpPr/>
          <p:nvPr/>
        </p:nvGrpSpPr>
        <p:grpSpPr>
          <a:xfrm rot="5400000">
            <a:off x="5403986" y="4685878"/>
            <a:ext cx="829736" cy="483149"/>
            <a:chOff x="3741209" y="4631267"/>
            <a:chExt cx="2781300" cy="694509"/>
          </a:xfrm>
        </p:grpSpPr>
        <p:cxnSp>
          <p:nvCxnSpPr>
            <p:cNvPr id="26" name="꺾인 연결선 61">
              <a:extLst>
                <a:ext uri="{FF2B5EF4-FFF2-40B4-BE49-F238E27FC236}">
                  <a16:creationId xmlns:a16="http://schemas.microsoft.com/office/drawing/2014/main" id="{7E53FF54-5B06-180D-A2A2-D46FE237AD0F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6909AD-B4AE-720E-12EA-FE22AE393345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63">
            <a:extLst>
              <a:ext uri="{FF2B5EF4-FFF2-40B4-BE49-F238E27FC236}">
                <a16:creationId xmlns:a16="http://schemas.microsoft.com/office/drawing/2014/main" id="{CE4E5357-C6A2-5D0C-D8FD-A896846DC517}"/>
              </a:ext>
            </a:extLst>
          </p:cNvPr>
          <p:cNvSpPr txBox="1"/>
          <p:nvPr/>
        </p:nvSpPr>
        <p:spPr>
          <a:xfrm>
            <a:off x="5938701" y="4978819"/>
            <a:ext cx="214033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 err="1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체성신경계</a:t>
            </a:r>
            <a:endParaRPr lang="ko-KR" altLang="en-US" sz="3000" spc="50" dirty="0">
              <a:ln w="127000">
                <a:noFill/>
              </a:ln>
              <a:solidFill>
                <a:schemeClr val="bg1">
                  <a:lumMod val="85000"/>
                </a:schemeClr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3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2237-E1A6-F06F-8059-214650CD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AEC78-53BE-11A5-400D-FBDED73DD114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A45B2C-BB2F-185E-BA7A-C1D05609B112}"/>
              </a:ext>
            </a:extLst>
          </p:cNvPr>
          <p:cNvGrpSpPr/>
          <p:nvPr/>
        </p:nvGrpSpPr>
        <p:grpSpPr>
          <a:xfrm>
            <a:off x="1304901" y="1254271"/>
            <a:ext cx="1773798" cy="471023"/>
            <a:chOff x="1333476" y="1301896"/>
            <a:chExt cx="1773798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170D52-69BE-FB72-ABC1-756180784970}"/>
                </a:ext>
              </a:extLst>
            </p:cNvPr>
            <p:cNvSpPr txBox="1"/>
            <p:nvPr/>
          </p:nvSpPr>
          <p:spPr>
            <a:xfrm>
              <a:off x="1736386" y="1372809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말초신경계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E84F2A-43BD-E2A0-BCD8-BEF9A22AC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CE6480-C14A-2022-7524-078412200372}"/>
              </a:ext>
            </a:extLst>
          </p:cNvPr>
          <p:cNvGrpSpPr/>
          <p:nvPr/>
        </p:nvGrpSpPr>
        <p:grpSpPr>
          <a:xfrm>
            <a:off x="1751758" y="1845666"/>
            <a:ext cx="6744858" cy="384721"/>
            <a:chOff x="1249830" y="2360390"/>
            <a:chExt cx="6744858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6F365-495A-89CE-D767-538457B3B585}"/>
                </a:ext>
              </a:extLst>
            </p:cNvPr>
            <p:cNvSpPr txBox="1"/>
            <p:nvPr/>
          </p:nvSpPr>
          <p:spPr>
            <a:xfrm>
              <a:off x="1452512" y="2360390"/>
              <a:ext cx="65421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중추 신경계에서 온몸의 기관이나 조직으로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뻗어있는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신경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72485B-29E9-2295-E3B6-2B65F83A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3B0464-300A-996B-5682-DF5D33C85DD5}"/>
              </a:ext>
            </a:extLst>
          </p:cNvPr>
          <p:cNvGrpSpPr/>
          <p:nvPr/>
        </p:nvGrpSpPr>
        <p:grpSpPr>
          <a:xfrm>
            <a:off x="1751758" y="2249695"/>
            <a:ext cx="3968456" cy="384721"/>
            <a:chOff x="1249830" y="2360390"/>
            <a:chExt cx="396845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75D7BE-8C80-03F6-46FD-F2AC64E51A44}"/>
                </a:ext>
              </a:extLst>
            </p:cNvPr>
            <p:cNvSpPr txBox="1"/>
            <p:nvPr/>
          </p:nvSpPr>
          <p:spPr>
            <a:xfrm>
              <a:off x="1452512" y="2360390"/>
              <a:ext cx="376577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자율신경계와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체성신경계로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구성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D3D39F-E34A-0B62-E794-6E95A616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C7FFE0-F3D5-6229-519B-B35D09AEDBAC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9CF91-A4CD-6B3C-B1B3-998D91F69723}"/>
              </a:ext>
            </a:extLst>
          </p:cNvPr>
          <p:cNvGrpSpPr/>
          <p:nvPr/>
        </p:nvGrpSpPr>
        <p:grpSpPr>
          <a:xfrm rot="5400000">
            <a:off x="2718767" y="4045269"/>
            <a:ext cx="1485901" cy="473196"/>
            <a:chOff x="3741209" y="4631267"/>
            <a:chExt cx="2781300" cy="694509"/>
          </a:xfrm>
        </p:grpSpPr>
        <p:cxnSp>
          <p:nvCxnSpPr>
            <p:cNvPr id="14" name="꺾인 연결선 44">
              <a:extLst>
                <a:ext uri="{FF2B5EF4-FFF2-40B4-BE49-F238E27FC236}">
                  <a16:creationId xmlns:a16="http://schemas.microsoft.com/office/drawing/2014/main" id="{6A9873A1-5DD9-2725-5C75-EFECF613812B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3BEABD2-7ACB-F856-8805-4A15B412377B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47">
            <a:extLst>
              <a:ext uri="{FF2B5EF4-FFF2-40B4-BE49-F238E27FC236}">
                <a16:creationId xmlns:a16="http://schemas.microsoft.com/office/drawing/2014/main" id="{56D2F595-2FDA-B76C-50FE-52DC013D2E9D}"/>
              </a:ext>
            </a:extLst>
          </p:cNvPr>
          <p:cNvSpPr txBox="1"/>
          <p:nvPr/>
        </p:nvSpPr>
        <p:spPr>
          <a:xfrm>
            <a:off x="1954440" y="3993847"/>
            <a:ext cx="118494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C00000"/>
                </a:solidFill>
                <a:latin typeface="카페24 단정해" pitchFamily="2" charset="-127"/>
                <a:ea typeface="카페24 단정해" pitchFamily="2" charset="-127"/>
              </a:rPr>
              <a:t>신경계</a:t>
            </a: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4E864965-EAFB-684D-3A12-EF27B9591424}"/>
              </a:ext>
            </a:extLst>
          </p:cNvPr>
          <p:cNvSpPr txBox="1"/>
          <p:nvPr/>
        </p:nvSpPr>
        <p:spPr>
          <a:xfrm>
            <a:off x="3592595" y="3231847"/>
            <a:ext cx="214033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중추신경계</a:t>
            </a:r>
          </a:p>
        </p:txBody>
      </p:sp>
      <p:sp>
        <p:nvSpPr>
          <p:cNvPr id="18" name="TextBox 49">
            <a:extLst>
              <a:ext uri="{FF2B5EF4-FFF2-40B4-BE49-F238E27FC236}">
                <a16:creationId xmlns:a16="http://schemas.microsoft.com/office/drawing/2014/main" id="{0A9F048B-1742-1099-578F-E6603D725691}"/>
              </a:ext>
            </a:extLst>
          </p:cNvPr>
          <p:cNvSpPr txBox="1"/>
          <p:nvPr/>
        </p:nvSpPr>
        <p:spPr>
          <a:xfrm>
            <a:off x="3748087" y="4671181"/>
            <a:ext cx="182934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말초신경계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C16AEB-3CC5-7173-4F76-71FF49D59F3B}"/>
              </a:ext>
            </a:extLst>
          </p:cNvPr>
          <p:cNvGrpSpPr/>
          <p:nvPr/>
        </p:nvGrpSpPr>
        <p:grpSpPr>
          <a:xfrm rot="5400000">
            <a:off x="5454787" y="3280411"/>
            <a:ext cx="728135" cy="483149"/>
            <a:chOff x="3741209" y="4631267"/>
            <a:chExt cx="2781300" cy="694509"/>
          </a:xfrm>
        </p:grpSpPr>
        <p:cxnSp>
          <p:nvCxnSpPr>
            <p:cNvPr id="20" name="꺾인 연결선 51">
              <a:extLst>
                <a:ext uri="{FF2B5EF4-FFF2-40B4-BE49-F238E27FC236}">
                  <a16:creationId xmlns:a16="http://schemas.microsoft.com/office/drawing/2014/main" id="{A242C68C-4C08-EC23-3F12-8DCAFCAA7F3C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09A864-2C86-521A-F88E-74DF02CD5968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53">
            <a:extLst>
              <a:ext uri="{FF2B5EF4-FFF2-40B4-BE49-F238E27FC236}">
                <a16:creationId xmlns:a16="http://schemas.microsoft.com/office/drawing/2014/main" id="{1CEFAB44-2E54-1511-B887-BA79E4E47447}"/>
              </a:ext>
            </a:extLst>
          </p:cNvPr>
          <p:cNvSpPr txBox="1"/>
          <p:nvPr/>
        </p:nvSpPr>
        <p:spPr>
          <a:xfrm>
            <a:off x="6059728" y="2859314"/>
            <a:ext cx="575799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뇌</a:t>
            </a:r>
          </a:p>
        </p:txBody>
      </p:sp>
      <p:sp>
        <p:nvSpPr>
          <p:cNvPr id="23" name="TextBox 54">
            <a:extLst>
              <a:ext uri="{FF2B5EF4-FFF2-40B4-BE49-F238E27FC236}">
                <a16:creationId xmlns:a16="http://schemas.microsoft.com/office/drawing/2014/main" id="{38EACF06-B8B8-00DE-FDFB-4AEBB5A8D8CE}"/>
              </a:ext>
            </a:extLst>
          </p:cNvPr>
          <p:cNvSpPr txBox="1"/>
          <p:nvPr/>
        </p:nvSpPr>
        <p:spPr>
          <a:xfrm>
            <a:off x="6025264" y="3570516"/>
            <a:ext cx="96693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chemeClr val="bg1">
                    <a:lumMod val="8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척수</a:t>
            </a:r>
          </a:p>
        </p:txBody>
      </p:sp>
      <p:sp>
        <p:nvSpPr>
          <p:cNvPr id="24" name="TextBox 59">
            <a:extLst>
              <a:ext uri="{FF2B5EF4-FFF2-40B4-BE49-F238E27FC236}">
                <a16:creationId xmlns:a16="http://schemas.microsoft.com/office/drawing/2014/main" id="{C3B3F27A-4086-4D31-93C1-3D28FC9B5170}"/>
              </a:ext>
            </a:extLst>
          </p:cNvPr>
          <p:cNvSpPr txBox="1"/>
          <p:nvPr/>
        </p:nvSpPr>
        <p:spPr>
          <a:xfrm>
            <a:off x="6088582" y="4239381"/>
            <a:ext cx="184056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자율신경계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E06983A-7ABD-16F6-CC0E-C3EB9D56B7EA}"/>
              </a:ext>
            </a:extLst>
          </p:cNvPr>
          <p:cNvGrpSpPr/>
          <p:nvPr/>
        </p:nvGrpSpPr>
        <p:grpSpPr>
          <a:xfrm rot="5400000">
            <a:off x="5403986" y="4685878"/>
            <a:ext cx="829736" cy="483149"/>
            <a:chOff x="3741209" y="4631267"/>
            <a:chExt cx="2781300" cy="694509"/>
          </a:xfrm>
        </p:grpSpPr>
        <p:cxnSp>
          <p:nvCxnSpPr>
            <p:cNvPr id="26" name="꺾인 연결선 61">
              <a:extLst>
                <a:ext uri="{FF2B5EF4-FFF2-40B4-BE49-F238E27FC236}">
                  <a16:creationId xmlns:a16="http://schemas.microsoft.com/office/drawing/2014/main" id="{9C71E987-549C-CA9A-E9F4-46C565EC7F61}"/>
                </a:ext>
              </a:extLst>
            </p:cNvPr>
            <p:cNvCxnSpPr/>
            <p:nvPr/>
          </p:nvCxnSpPr>
          <p:spPr>
            <a:xfrm rot="16200000" flipH="1">
              <a:off x="5125509" y="3246967"/>
              <a:ext cx="12700" cy="27813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9D9B325-51A2-2FC6-1B9A-006646FC4BBD}"/>
                </a:ext>
              </a:extLst>
            </p:cNvPr>
            <p:cNvCxnSpPr/>
            <p:nvPr/>
          </p:nvCxnSpPr>
          <p:spPr>
            <a:xfrm>
              <a:off x="5108534" y="4860890"/>
              <a:ext cx="0" cy="46488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63">
            <a:extLst>
              <a:ext uri="{FF2B5EF4-FFF2-40B4-BE49-F238E27FC236}">
                <a16:creationId xmlns:a16="http://schemas.microsoft.com/office/drawing/2014/main" id="{8E082207-3DC4-8655-2EC7-BC8A0CB48C44}"/>
              </a:ext>
            </a:extLst>
          </p:cNvPr>
          <p:cNvSpPr txBox="1"/>
          <p:nvPr/>
        </p:nvSpPr>
        <p:spPr>
          <a:xfrm>
            <a:off x="6088582" y="4978819"/>
            <a:ext cx="184056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spc="50" dirty="0" err="1">
                <a:ln w="127000">
                  <a:noFill/>
                </a:ln>
                <a:solidFill>
                  <a:srgbClr val="17375E"/>
                </a:solidFill>
                <a:latin typeface="카페24 단정해" pitchFamily="2" charset="-127"/>
                <a:ea typeface="카페24 단정해" pitchFamily="2" charset="-127"/>
              </a:rPr>
              <a:t>체성신경계</a:t>
            </a:r>
            <a:endParaRPr lang="ko-KR" altLang="en-US" sz="3000" spc="50" dirty="0">
              <a:ln w="127000">
                <a:noFill/>
              </a:ln>
              <a:solidFill>
                <a:srgbClr val="17375E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73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70DA6-F03C-D4E2-146C-F0A33054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59520-FACA-E34F-3737-E277847BD27D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30F3BD-99AA-2CF6-5F96-F7E5256C5502}"/>
              </a:ext>
            </a:extLst>
          </p:cNvPr>
          <p:cNvGrpSpPr/>
          <p:nvPr/>
        </p:nvGrpSpPr>
        <p:grpSpPr>
          <a:xfrm>
            <a:off x="1304901" y="1254271"/>
            <a:ext cx="2512334" cy="471023"/>
            <a:chOff x="1333476" y="1301896"/>
            <a:chExt cx="251233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2815A-865D-8855-805B-7C032E5525F6}"/>
                </a:ext>
              </a:extLst>
            </p:cNvPr>
            <p:cNvSpPr txBox="1"/>
            <p:nvPr/>
          </p:nvSpPr>
          <p:spPr>
            <a:xfrm>
              <a:off x="1736386" y="1372809"/>
              <a:ext cx="2109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뉴런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(Neuron)</a:t>
              </a:r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이란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577CF8-DFD2-97B5-210E-B77B4540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E1485B-A242-8FBC-3ACE-C87A3846C886}"/>
              </a:ext>
            </a:extLst>
          </p:cNvPr>
          <p:cNvGrpSpPr/>
          <p:nvPr/>
        </p:nvGrpSpPr>
        <p:grpSpPr>
          <a:xfrm>
            <a:off x="1751758" y="1845666"/>
            <a:ext cx="3322447" cy="384721"/>
            <a:chOff x="1249830" y="2360390"/>
            <a:chExt cx="3322447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9CD82D-C05A-3F73-37C8-B02D1CA0291D}"/>
                </a:ext>
              </a:extLst>
            </p:cNvPr>
            <p:cNvSpPr txBox="1"/>
            <p:nvPr/>
          </p:nvSpPr>
          <p:spPr>
            <a:xfrm>
              <a:off x="1452512" y="2360390"/>
              <a:ext cx="31197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신경계의 기능적 최소 단위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ADD146-B707-D37F-3753-052C6C62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2F7019-CF96-DA05-B2E5-6E564B62BCF6}"/>
              </a:ext>
            </a:extLst>
          </p:cNvPr>
          <p:cNvGrpSpPr/>
          <p:nvPr/>
        </p:nvGrpSpPr>
        <p:grpSpPr>
          <a:xfrm>
            <a:off x="1751758" y="2249695"/>
            <a:ext cx="3947618" cy="384721"/>
            <a:chOff x="1249830" y="2360390"/>
            <a:chExt cx="3947618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D6A05F-4079-CF35-1FB9-41BBFA04711D}"/>
                </a:ext>
              </a:extLst>
            </p:cNvPr>
            <p:cNvSpPr txBox="1"/>
            <p:nvPr/>
          </p:nvSpPr>
          <p:spPr>
            <a:xfrm>
              <a:off x="1452512" y="2360390"/>
              <a:ext cx="374493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어떠한 자극을 받고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신호를 전달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AD2E13D-97B1-CF74-D8BB-E6831FA24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75C170-4A61-F234-30CB-77AED399B78E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944DDC-393D-BBC0-BC9C-DAB1BCC041CF}"/>
              </a:ext>
            </a:extLst>
          </p:cNvPr>
          <p:cNvGrpSpPr/>
          <p:nvPr/>
        </p:nvGrpSpPr>
        <p:grpSpPr>
          <a:xfrm>
            <a:off x="1751758" y="2653724"/>
            <a:ext cx="3756860" cy="384721"/>
            <a:chOff x="1249830" y="2360390"/>
            <a:chExt cx="3756860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B9B9BA-67B3-06C6-E377-BB6E121A45D2}"/>
                </a:ext>
              </a:extLst>
            </p:cNvPr>
            <p:cNvSpPr txBox="1"/>
            <p:nvPr/>
          </p:nvSpPr>
          <p:spPr>
            <a:xfrm>
              <a:off x="1452512" y="2360390"/>
              <a:ext cx="355417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감각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운동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연합 뉴런으로 구성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55EE432-F248-BC15-5FEE-34F02B0F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6" name="TextBox 13">
            <a:extLst>
              <a:ext uri="{FF2B5EF4-FFF2-40B4-BE49-F238E27FC236}">
                <a16:creationId xmlns:a16="http://schemas.microsoft.com/office/drawing/2014/main" id="{E6B4A537-7FEA-CACB-CD25-39AE27CA79AE}"/>
              </a:ext>
            </a:extLst>
          </p:cNvPr>
          <p:cNvSpPr txBox="1"/>
          <p:nvPr/>
        </p:nvSpPr>
        <p:spPr>
          <a:xfrm>
            <a:off x="1925193" y="3142623"/>
            <a:ext cx="7528952" cy="112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감각뉴런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감각기관이 수용기에서 받아들인 자극을 중추신경계에 전달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운동뉴런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중추신경계로부터 전달받은 신호를 각 해당 기관의 반응기에 전달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연합뉴런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중추신경계인 뇌와 척수를 구성하고 있는 뉴런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감각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운동 뉴런을 연결</a:t>
            </a:r>
          </a:p>
        </p:txBody>
      </p:sp>
      <p:sp>
        <p:nvSpPr>
          <p:cNvPr id="17" name="모서리가 둥근 직사각형 38">
            <a:extLst>
              <a:ext uri="{FF2B5EF4-FFF2-40B4-BE49-F238E27FC236}">
                <a16:creationId xmlns:a16="http://schemas.microsoft.com/office/drawing/2014/main" id="{31927BC6-2660-EC93-E0D0-95E637F6F2D3}"/>
              </a:ext>
            </a:extLst>
          </p:cNvPr>
          <p:cNvSpPr/>
          <p:nvPr/>
        </p:nvSpPr>
        <p:spPr>
          <a:xfrm flipH="1">
            <a:off x="3002618" y="4772547"/>
            <a:ext cx="5393515" cy="862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인간의 뇌는 대략 </a:t>
            </a:r>
            <a:r>
              <a:rPr lang="en-US" altLang="ko-KR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1000</a:t>
            </a:r>
            <a:r>
              <a:rPr lang="ko-KR" altLang="en-US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 개에서 </a:t>
            </a:r>
            <a:br>
              <a:rPr lang="en-US" altLang="ko-KR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860</a:t>
            </a:r>
            <a:r>
              <a:rPr lang="ko-KR" altLang="en-US" sz="2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 개의 뉴런으로 구성되어 있음</a:t>
            </a:r>
          </a:p>
        </p:txBody>
      </p:sp>
    </p:spTree>
    <p:extLst>
      <p:ext uri="{BB962C8B-B14F-4D97-AF65-F5344CB8AC3E}">
        <p14:creationId xmlns:p14="http://schemas.microsoft.com/office/powerpoint/2010/main" val="11555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861C7F-C938-3173-9BA4-348A79B7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B882B-5B88-1A4C-C3DD-04C2677ECC2D}"/>
              </a:ext>
            </a:extLst>
          </p:cNvPr>
          <p:cNvSpPr txBox="1"/>
          <p:nvPr/>
        </p:nvSpPr>
        <p:spPr>
          <a:xfrm>
            <a:off x="2315213" y="3010283"/>
            <a:ext cx="756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인공지능의 기초 원리 알아보기</a:t>
            </a:r>
          </a:p>
        </p:txBody>
      </p:sp>
    </p:spTree>
    <p:extLst>
      <p:ext uri="{BB962C8B-B14F-4D97-AF65-F5344CB8AC3E}">
        <p14:creationId xmlns:p14="http://schemas.microsoft.com/office/powerpoint/2010/main" val="347856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C515-207D-7D08-7C0F-A8BDE528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E3336-F30B-8C57-AC8E-78FC2707BD73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CB512E-9ED1-A990-8C99-57F2EE89575C}"/>
              </a:ext>
            </a:extLst>
          </p:cNvPr>
          <p:cNvGrpSpPr/>
          <p:nvPr/>
        </p:nvGrpSpPr>
        <p:grpSpPr>
          <a:xfrm>
            <a:off x="1304901" y="1254271"/>
            <a:ext cx="1844330" cy="471023"/>
            <a:chOff x="1333476" y="1301896"/>
            <a:chExt cx="1844330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B919D4-2990-D13D-BE8F-768DF243B16E}"/>
                </a:ext>
              </a:extLst>
            </p:cNvPr>
            <p:cNvSpPr txBox="1"/>
            <p:nvPr/>
          </p:nvSpPr>
          <p:spPr>
            <a:xfrm>
              <a:off x="1736386" y="1372809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뉴런의 구조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148CA4-6E9A-1E7F-9A84-FF7840F8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7D4AE0-0BA4-CF76-A118-A074B92BB41A}"/>
              </a:ext>
            </a:extLst>
          </p:cNvPr>
          <p:cNvGrpSpPr/>
          <p:nvPr/>
        </p:nvGrpSpPr>
        <p:grpSpPr>
          <a:xfrm>
            <a:off x="1751758" y="1845666"/>
            <a:ext cx="6034728" cy="384721"/>
            <a:chOff x="1249830" y="2360390"/>
            <a:chExt cx="6034728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657861-BA81-CA87-2712-013C1BBFA58E}"/>
                </a:ext>
              </a:extLst>
            </p:cNvPr>
            <p:cNvSpPr txBox="1"/>
            <p:nvPr/>
          </p:nvSpPr>
          <p:spPr>
            <a:xfrm>
              <a:off x="1452512" y="2360390"/>
              <a:ext cx="58320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운동뉴런은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신경세포체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추상돌기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축삭돌기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로 구성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3D9273-FD85-BA17-7DB5-5838A0A8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E88F99-4BA7-6191-7FFE-7904FD374FF8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41997F-647F-46ED-AB56-2888E75F6C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16035" r="9185" b="5981"/>
          <a:stretch/>
        </p:blipFill>
        <p:spPr>
          <a:xfrm>
            <a:off x="3560154" y="3099005"/>
            <a:ext cx="3644795" cy="1788026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DDAF8B7C-7416-4C09-91BF-2D0F4CC068F4}"/>
              </a:ext>
            </a:extLst>
          </p:cNvPr>
          <p:cNvSpPr txBox="1"/>
          <p:nvPr/>
        </p:nvSpPr>
        <p:spPr>
          <a:xfrm>
            <a:off x="3632429" y="26698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수상돌기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7262B27-78DB-4058-A478-278407A97A1F}"/>
              </a:ext>
            </a:extLst>
          </p:cNvPr>
          <p:cNvSpPr txBox="1"/>
          <p:nvPr/>
        </p:nvSpPr>
        <p:spPr>
          <a:xfrm>
            <a:off x="3524891" y="489805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핵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99FF552-ECE8-465F-A507-810454930DF4}"/>
              </a:ext>
            </a:extLst>
          </p:cNvPr>
          <p:cNvSpPr txBox="1"/>
          <p:nvPr/>
        </p:nvSpPr>
        <p:spPr>
          <a:xfrm>
            <a:off x="7063928" y="32096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축삭말단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2A192E01-8CC3-425F-B6BB-683BBA42F5FB}"/>
              </a:ext>
            </a:extLst>
          </p:cNvPr>
          <p:cNvSpPr txBox="1"/>
          <p:nvPr/>
        </p:nvSpPr>
        <p:spPr>
          <a:xfrm>
            <a:off x="5401657" y="4554552"/>
            <a:ext cx="12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랑비에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결절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2E89FFA8-D532-41C9-890A-28D000745691}"/>
              </a:ext>
            </a:extLst>
          </p:cNvPr>
          <p:cNvSpPr txBox="1"/>
          <p:nvPr/>
        </p:nvSpPr>
        <p:spPr>
          <a:xfrm>
            <a:off x="5033327" y="36704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축삭돌기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9FA36DF-63AD-4AEB-875E-529842134E72}"/>
              </a:ext>
            </a:extLst>
          </p:cNvPr>
          <p:cNvSpPr/>
          <p:nvPr/>
        </p:nvSpPr>
        <p:spPr>
          <a:xfrm>
            <a:off x="4729219" y="3686952"/>
            <a:ext cx="1666875" cy="470430"/>
          </a:xfrm>
          <a:custGeom>
            <a:avLst/>
            <a:gdLst>
              <a:gd name="connsiteX0" fmla="*/ 0 w 1666875"/>
              <a:gd name="connsiteY0" fmla="*/ 316158 h 470430"/>
              <a:gd name="connsiteX1" fmla="*/ 200025 w 1666875"/>
              <a:gd name="connsiteY1" fmla="*/ 268533 h 470430"/>
              <a:gd name="connsiteX2" fmla="*/ 790575 w 1666875"/>
              <a:gd name="connsiteY2" fmla="*/ 449508 h 470430"/>
              <a:gd name="connsiteX3" fmla="*/ 1114425 w 1666875"/>
              <a:gd name="connsiteY3" fmla="*/ 439983 h 470430"/>
              <a:gd name="connsiteX4" fmla="*/ 1419225 w 1666875"/>
              <a:gd name="connsiteY4" fmla="*/ 211383 h 470430"/>
              <a:gd name="connsiteX5" fmla="*/ 1543050 w 1666875"/>
              <a:gd name="connsiteY5" fmla="*/ 30408 h 470430"/>
              <a:gd name="connsiteX6" fmla="*/ 1666875 w 1666875"/>
              <a:gd name="connsiteY6" fmla="*/ 1833 h 47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6875" h="470430">
                <a:moveTo>
                  <a:pt x="0" y="316158"/>
                </a:moveTo>
                <a:cubicBezTo>
                  <a:pt x="34131" y="281233"/>
                  <a:pt x="68263" y="246308"/>
                  <a:pt x="200025" y="268533"/>
                </a:cubicBezTo>
                <a:cubicBezTo>
                  <a:pt x="331788" y="290758"/>
                  <a:pt x="638175" y="420933"/>
                  <a:pt x="790575" y="449508"/>
                </a:cubicBezTo>
                <a:cubicBezTo>
                  <a:pt x="942975" y="478083"/>
                  <a:pt x="1009650" y="479670"/>
                  <a:pt x="1114425" y="439983"/>
                </a:cubicBezTo>
                <a:cubicBezTo>
                  <a:pt x="1219200" y="400296"/>
                  <a:pt x="1347788" y="279645"/>
                  <a:pt x="1419225" y="211383"/>
                </a:cubicBezTo>
                <a:cubicBezTo>
                  <a:pt x="1490663" y="143120"/>
                  <a:pt x="1501775" y="65333"/>
                  <a:pt x="1543050" y="30408"/>
                </a:cubicBezTo>
                <a:cubicBezTo>
                  <a:pt x="1584325" y="-4517"/>
                  <a:pt x="1625600" y="-1342"/>
                  <a:pt x="1666875" y="183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0029FF-0241-41DF-9269-512E4C99E72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>
            <a:off x="5519794" y="3993585"/>
            <a:ext cx="19050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61FFC9-C5C0-424A-8575-65F5B7E502BE}"/>
              </a:ext>
            </a:extLst>
          </p:cNvPr>
          <p:cNvCxnSpPr>
            <a:cxnSpLocks/>
          </p:cNvCxnSpPr>
          <p:nvPr/>
        </p:nvCxnSpPr>
        <p:spPr>
          <a:xfrm>
            <a:off x="3319519" y="3688785"/>
            <a:ext cx="933521" cy="37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7">
            <a:extLst>
              <a:ext uri="{FF2B5EF4-FFF2-40B4-BE49-F238E27FC236}">
                <a16:creationId xmlns:a16="http://schemas.microsoft.com/office/drawing/2014/main" id="{3EB7C8E7-6F91-4FCE-BEF5-D2455977ACAD}"/>
              </a:ext>
            </a:extLst>
          </p:cNvPr>
          <p:cNvSpPr txBox="1"/>
          <p:nvPr/>
        </p:nvSpPr>
        <p:spPr>
          <a:xfrm>
            <a:off x="2355307" y="33904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신경세포체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E041F0-E797-4149-BA2F-023A3AA78196}"/>
              </a:ext>
            </a:extLst>
          </p:cNvPr>
          <p:cNvCxnSpPr>
            <a:cxnSpLocks/>
          </p:cNvCxnSpPr>
          <p:nvPr/>
        </p:nvCxnSpPr>
        <p:spPr>
          <a:xfrm flipH="1">
            <a:off x="3767194" y="4220068"/>
            <a:ext cx="557436" cy="6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BDD8CB-726B-4BB0-B4B8-BB7743A230A0}"/>
              </a:ext>
            </a:extLst>
          </p:cNvPr>
          <p:cNvCxnSpPr>
            <a:cxnSpLocks/>
          </p:cNvCxnSpPr>
          <p:nvPr/>
        </p:nvCxnSpPr>
        <p:spPr>
          <a:xfrm>
            <a:off x="4149774" y="2980896"/>
            <a:ext cx="80970" cy="317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23F6488-0DC8-4A79-8275-5BFBF172AD0E}"/>
              </a:ext>
            </a:extLst>
          </p:cNvPr>
          <p:cNvCxnSpPr>
            <a:cxnSpLocks/>
          </p:cNvCxnSpPr>
          <p:nvPr/>
        </p:nvCxnSpPr>
        <p:spPr>
          <a:xfrm>
            <a:off x="5923313" y="4283258"/>
            <a:ext cx="94956" cy="25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DCB603-B958-4363-BC1B-94F1BB7F0CB9}"/>
              </a:ext>
            </a:extLst>
          </p:cNvPr>
          <p:cNvCxnSpPr>
            <a:cxnSpLocks/>
          </p:cNvCxnSpPr>
          <p:nvPr/>
        </p:nvCxnSpPr>
        <p:spPr>
          <a:xfrm flipV="1">
            <a:off x="6916794" y="3476060"/>
            <a:ext cx="20320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1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2B030-E5BE-4ECE-5A68-BE4F5CB5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E1361-ECFF-C525-8060-CD84C083F789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9B679B-7597-CCA7-33E7-B447472782B1}"/>
              </a:ext>
            </a:extLst>
          </p:cNvPr>
          <p:cNvGrpSpPr/>
          <p:nvPr/>
        </p:nvGrpSpPr>
        <p:grpSpPr>
          <a:xfrm>
            <a:off x="1304901" y="1254271"/>
            <a:ext cx="1773798" cy="471023"/>
            <a:chOff x="1333476" y="1301896"/>
            <a:chExt cx="1773798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0B749D-D905-15AF-0032-D291F9FDFB2D}"/>
                </a:ext>
              </a:extLst>
            </p:cNvPr>
            <p:cNvSpPr txBox="1"/>
            <p:nvPr/>
          </p:nvSpPr>
          <p:spPr>
            <a:xfrm>
              <a:off x="1736386" y="1372809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신경세포체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82889F-9521-C936-9ABD-30D66FD53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6EB678-FB5E-DA65-B5DC-2B948ADF871F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514371" y="1796207"/>
            <a:ext cx="939746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세포핵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미토콘드리아 등이 들어 있으며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수많은 수상돌기와 하나의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축삭돌기가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연결되어 있음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일정시간 동안에 들어온 자극은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신경세포체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내에서 가중되고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자극의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가중합이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임계치보다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커지면 뉴런이 활성화됨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41997F-647F-46ED-AB56-2888E75F6C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16035" r="9185" b="5981"/>
          <a:stretch/>
        </p:blipFill>
        <p:spPr>
          <a:xfrm>
            <a:off x="3770037" y="3893524"/>
            <a:ext cx="3644795" cy="1788026"/>
          </a:xfrm>
          <a:prstGeom prst="rect">
            <a:avLst/>
          </a:prstGeom>
        </p:spPr>
      </p:pic>
      <p:sp>
        <p:nvSpPr>
          <p:cNvPr id="15" name="TextBox 43">
            <a:extLst>
              <a:ext uri="{FF2B5EF4-FFF2-40B4-BE49-F238E27FC236}">
                <a16:creationId xmlns:a16="http://schemas.microsoft.com/office/drawing/2014/main" id="{3EB7C8E7-6F91-4FCE-BEF5-D2455977ACAD}"/>
              </a:ext>
            </a:extLst>
          </p:cNvPr>
          <p:cNvSpPr txBox="1"/>
          <p:nvPr/>
        </p:nvSpPr>
        <p:spPr>
          <a:xfrm>
            <a:off x="2565190" y="41849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신경세포체</a:t>
            </a:r>
          </a:p>
        </p:txBody>
      </p:sp>
    </p:spTree>
    <p:extLst>
      <p:ext uri="{BB962C8B-B14F-4D97-AF65-F5344CB8AC3E}">
        <p14:creationId xmlns:p14="http://schemas.microsoft.com/office/powerpoint/2010/main" val="186605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4BA-4254-DD45-BC8B-11C9C032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93120-5724-6808-2913-6C36F67DA0E1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7AD66B-B43C-4E89-7C9A-03152F6B278B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FD11CB-970C-A4D7-D600-C4316F842DC2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수상돌기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4F81EF-9273-2DDA-8B27-18BDF3C6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5534DF-6361-D37B-0F6E-2DE45F460A32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B374C601-405C-DA42-49EE-0ACACE6793B2}"/>
              </a:ext>
            </a:extLst>
          </p:cNvPr>
          <p:cNvSpPr txBox="1"/>
          <p:nvPr/>
        </p:nvSpPr>
        <p:spPr>
          <a:xfrm>
            <a:off x="1514371" y="1796207"/>
            <a:ext cx="9397469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신경세포체 주위에 섬유 더미 모양으로 연결되어 있으며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인접한 뉴런으로부터의 자극이 신경세포체로 들어오는 통로 역할을 수행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1997F-647F-46ED-AB56-2888E75F6C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16035" r="9185" b="5981"/>
          <a:stretch/>
        </p:blipFill>
        <p:spPr>
          <a:xfrm>
            <a:off x="2932482" y="3302686"/>
            <a:ext cx="3644795" cy="1788026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DDAF8B7C-7416-4C09-91BF-2D0F4CC068F4}"/>
              </a:ext>
            </a:extLst>
          </p:cNvPr>
          <p:cNvSpPr txBox="1"/>
          <p:nvPr/>
        </p:nvSpPr>
        <p:spPr>
          <a:xfrm>
            <a:off x="3004757" y="288198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수상돌기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BDD8CB-726B-4BB0-B4B8-BB7743A230A0}"/>
              </a:ext>
            </a:extLst>
          </p:cNvPr>
          <p:cNvCxnSpPr>
            <a:cxnSpLocks/>
          </p:cNvCxnSpPr>
          <p:nvPr/>
        </p:nvCxnSpPr>
        <p:spPr>
          <a:xfrm>
            <a:off x="3522102" y="3184577"/>
            <a:ext cx="80970" cy="317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0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9D45-CDAE-83B8-30FC-CE352CAC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2E0EF-FE27-B8AF-D5CB-6F9896C8B8EC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45DD6A-51CF-1512-E9BA-91F9269F24EC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21A9C8-74AD-46BD-63B7-E499808E3543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err="1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축삭돌기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E651BD-1DE2-9759-60EB-946F6A8C5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B78A5C-60C1-B46A-8663-AA7E6F663495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12AF2937-A4B1-CC14-FE94-7AC1675B3311}"/>
              </a:ext>
            </a:extLst>
          </p:cNvPr>
          <p:cNvSpPr txBox="1"/>
          <p:nvPr/>
        </p:nvSpPr>
        <p:spPr>
          <a:xfrm>
            <a:off x="1514371" y="1796207"/>
            <a:ext cx="9397469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하나의 가늘고 긴 신경 섬유로 되어 있으며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인접한 뉴런으로 신호를 전달하는 통로 역할을 수행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1997F-647F-46ED-AB56-2888E75F6C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16035" r="9185" b="5981"/>
          <a:stretch/>
        </p:blipFill>
        <p:spPr>
          <a:xfrm>
            <a:off x="3002151" y="3391158"/>
            <a:ext cx="3644795" cy="1788026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2E89FFA8-D532-41C9-890A-28D000745691}"/>
              </a:ext>
            </a:extLst>
          </p:cNvPr>
          <p:cNvSpPr txBox="1"/>
          <p:nvPr/>
        </p:nvSpPr>
        <p:spPr>
          <a:xfrm>
            <a:off x="4475324" y="39625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축삭돌기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9FA36DF-63AD-4AEB-875E-529842134E72}"/>
              </a:ext>
            </a:extLst>
          </p:cNvPr>
          <p:cNvSpPr/>
          <p:nvPr/>
        </p:nvSpPr>
        <p:spPr>
          <a:xfrm>
            <a:off x="4171216" y="3979105"/>
            <a:ext cx="1666875" cy="470430"/>
          </a:xfrm>
          <a:custGeom>
            <a:avLst/>
            <a:gdLst>
              <a:gd name="connsiteX0" fmla="*/ 0 w 1666875"/>
              <a:gd name="connsiteY0" fmla="*/ 316158 h 470430"/>
              <a:gd name="connsiteX1" fmla="*/ 200025 w 1666875"/>
              <a:gd name="connsiteY1" fmla="*/ 268533 h 470430"/>
              <a:gd name="connsiteX2" fmla="*/ 790575 w 1666875"/>
              <a:gd name="connsiteY2" fmla="*/ 449508 h 470430"/>
              <a:gd name="connsiteX3" fmla="*/ 1114425 w 1666875"/>
              <a:gd name="connsiteY3" fmla="*/ 439983 h 470430"/>
              <a:gd name="connsiteX4" fmla="*/ 1419225 w 1666875"/>
              <a:gd name="connsiteY4" fmla="*/ 211383 h 470430"/>
              <a:gd name="connsiteX5" fmla="*/ 1543050 w 1666875"/>
              <a:gd name="connsiteY5" fmla="*/ 30408 h 470430"/>
              <a:gd name="connsiteX6" fmla="*/ 1666875 w 1666875"/>
              <a:gd name="connsiteY6" fmla="*/ 1833 h 47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6875" h="470430">
                <a:moveTo>
                  <a:pt x="0" y="316158"/>
                </a:moveTo>
                <a:cubicBezTo>
                  <a:pt x="34131" y="281233"/>
                  <a:pt x="68263" y="246308"/>
                  <a:pt x="200025" y="268533"/>
                </a:cubicBezTo>
                <a:cubicBezTo>
                  <a:pt x="331788" y="290758"/>
                  <a:pt x="638175" y="420933"/>
                  <a:pt x="790575" y="449508"/>
                </a:cubicBezTo>
                <a:cubicBezTo>
                  <a:pt x="942975" y="478083"/>
                  <a:pt x="1009650" y="479670"/>
                  <a:pt x="1114425" y="439983"/>
                </a:cubicBezTo>
                <a:cubicBezTo>
                  <a:pt x="1219200" y="400296"/>
                  <a:pt x="1347788" y="279645"/>
                  <a:pt x="1419225" y="211383"/>
                </a:cubicBezTo>
                <a:cubicBezTo>
                  <a:pt x="1490663" y="143120"/>
                  <a:pt x="1501775" y="65333"/>
                  <a:pt x="1543050" y="30408"/>
                </a:cubicBezTo>
                <a:cubicBezTo>
                  <a:pt x="1584325" y="-4517"/>
                  <a:pt x="1625600" y="-1342"/>
                  <a:pt x="1666875" y="183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0029FF-0241-41DF-9269-512E4C99E726}"/>
              </a:ext>
            </a:extLst>
          </p:cNvPr>
          <p:cNvCxnSpPr>
            <a:cxnSpLocks/>
          </p:cNvCxnSpPr>
          <p:nvPr/>
        </p:nvCxnSpPr>
        <p:spPr>
          <a:xfrm flipH="1">
            <a:off x="4961791" y="4285738"/>
            <a:ext cx="19050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7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1D0F2-53BE-BD20-2284-D86F96E9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F3819-1473-DADF-35C5-E751C1125F7E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ACBA94-2F4E-BC94-922E-03DD2C93106E}"/>
              </a:ext>
            </a:extLst>
          </p:cNvPr>
          <p:cNvGrpSpPr/>
          <p:nvPr/>
        </p:nvGrpSpPr>
        <p:grpSpPr>
          <a:xfrm>
            <a:off x="1304901" y="1254271"/>
            <a:ext cx="1844330" cy="471023"/>
            <a:chOff x="1333476" y="1301896"/>
            <a:chExt cx="1844330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208425-D882-DAEE-3C4A-D139EE6C317E}"/>
                </a:ext>
              </a:extLst>
            </p:cNvPr>
            <p:cNvSpPr txBox="1"/>
            <p:nvPr/>
          </p:nvSpPr>
          <p:spPr>
            <a:xfrm>
              <a:off x="1736386" y="1372809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뉴런의 동작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D6DA80-5E2C-82A7-9947-7344DA9DB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E78173-6B31-35A9-9BF0-9B8F25E799C4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5A9B894-2DE8-DEC8-4A31-30EB76A85A4A}"/>
              </a:ext>
            </a:extLst>
          </p:cNvPr>
          <p:cNvSpPr txBox="1"/>
          <p:nvPr/>
        </p:nvSpPr>
        <p:spPr>
          <a:xfrm>
            <a:off x="1514371" y="1796207"/>
            <a:ext cx="9397469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뉴런은 다른 뉴런들과 시냅스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(Synapse)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통해서 소통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시냅스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뉴런에서 다른 뉴런으로 신호를 전달하는 연결지점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2BB702-8C94-92D2-6BC8-D2579BD3BAFF}"/>
              </a:ext>
            </a:extLst>
          </p:cNvPr>
          <p:cNvGrpSpPr/>
          <p:nvPr/>
        </p:nvGrpSpPr>
        <p:grpSpPr>
          <a:xfrm>
            <a:off x="2031621" y="3222964"/>
            <a:ext cx="7641078" cy="1788026"/>
            <a:chOff x="688061" y="3286895"/>
            <a:chExt cx="7641078" cy="17880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41997F-647F-46ED-AB56-2888E75F6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1" t="16035" r="9185" b="5981"/>
            <a:stretch/>
          </p:blipFill>
          <p:spPr>
            <a:xfrm>
              <a:off x="2780391" y="3286895"/>
              <a:ext cx="3644795" cy="1788026"/>
            </a:xfrm>
            <a:prstGeom prst="rect">
              <a:avLst/>
            </a:prstGeom>
          </p:spPr>
        </p:pic>
        <p:pic>
          <p:nvPicPr>
            <p:cNvPr id="8" name="그래픽 10" descr="선 화살표 시계 반대 방향 곡선">
              <a:extLst>
                <a:ext uri="{FF2B5EF4-FFF2-40B4-BE49-F238E27FC236}">
                  <a16:creationId xmlns:a16="http://schemas.microsoft.com/office/drawing/2014/main" id="{8F993242-2B0C-4290-B77A-DAFEF414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787079">
              <a:off x="4288456" y="3419607"/>
              <a:ext cx="914400" cy="1211509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9A569D9-FCE2-43F8-A998-E1792A17C03F}"/>
                </a:ext>
              </a:extLst>
            </p:cNvPr>
            <p:cNvCxnSpPr/>
            <p:nvPr/>
          </p:nvCxnSpPr>
          <p:spPr>
            <a:xfrm>
              <a:off x="6497964" y="3544911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ECD9F6E-1A12-4725-A20A-8CDDAD47D610}"/>
                </a:ext>
              </a:extLst>
            </p:cNvPr>
            <p:cNvCxnSpPr/>
            <p:nvPr/>
          </p:nvCxnSpPr>
          <p:spPr>
            <a:xfrm>
              <a:off x="6497964" y="3853065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F10923D-9755-4F95-9039-FA44AC25F98E}"/>
                </a:ext>
              </a:extLst>
            </p:cNvPr>
            <p:cNvCxnSpPr/>
            <p:nvPr/>
          </p:nvCxnSpPr>
          <p:spPr>
            <a:xfrm>
              <a:off x="6497964" y="4137186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210A684-050C-4E51-A27E-3B1C150C4D96}"/>
                </a:ext>
              </a:extLst>
            </p:cNvPr>
            <p:cNvCxnSpPr/>
            <p:nvPr/>
          </p:nvCxnSpPr>
          <p:spPr>
            <a:xfrm>
              <a:off x="6497964" y="4828173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9A569D9-FCE2-43F8-A998-E1792A17C03F}"/>
                </a:ext>
              </a:extLst>
            </p:cNvPr>
            <p:cNvCxnSpPr/>
            <p:nvPr/>
          </p:nvCxnSpPr>
          <p:spPr>
            <a:xfrm>
              <a:off x="1670960" y="3544911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ECD9F6E-1A12-4725-A20A-8CDDAD47D610}"/>
                </a:ext>
              </a:extLst>
            </p:cNvPr>
            <p:cNvCxnSpPr/>
            <p:nvPr/>
          </p:nvCxnSpPr>
          <p:spPr>
            <a:xfrm>
              <a:off x="1670960" y="3853065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10923D-9755-4F95-9039-FA44AC25F98E}"/>
                </a:ext>
              </a:extLst>
            </p:cNvPr>
            <p:cNvCxnSpPr/>
            <p:nvPr/>
          </p:nvCxnSpPr>
          <p:spPr>
            <a:xfrm>
              <a:off x="1670960" y="4137186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210A684-050C-4E51-A27E-3B1C150C4D96}"/>
                </a:ext>
              </a:extLst>
            </p:cNvPr>
            <p:cNvCxnSpPr/>
            <p:nvPr/>
          </p:nvCxnSpPr>
          <p:spPr>
            <a:xfrm>
              <a:off x="1670960" y="4828173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41">
                  <a:extLst>
                    <a:ext uri="{FF2B5EF4-FFF2-40B4-BE49-F238E27FC236}">
                      <a16:creationId xmlns:a16="http://schemas.microsoft.com/office/drawing/2014/main" id="{0E2F7AB2-F1C6-4894-8742-5AB4E7A0B78D}"/>
                    </a:ext>
                  </a:extLst>
                </p:cNvPr>
                <p:cNvSpPr txBox="1"/>
                <p:nvPr/>
              </p:nvSpPr>
              <p:spPr>
                <a:xfrm>
                  <a:off x="6673906" y="4179848"/>
                  <a:ext cx="4283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6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32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98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6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3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99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6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2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⋮</m:t>
                        </m:r>
                      </m:oMath>
                    </m:oMathPara>
                  </a14:m>
                  <a:endParaRPr lang="ko-KR" altLang="en-US" sz="3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21" name="TextBox 41">
                  <a:extLst>
                    <a:ext uri="{FF2B5EF4-FFF2-40B4-BE49-F238E27FC236}">
                      <a16:creationId xmlns:a16="http://schemas.microsoft.com/office/drawing/2014/main" id="{0E2F7AB2-F1C6-4894-8742-5AB4E7A0B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906" y="4179848"/>
                  <a:ext cx="428322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42">
                  <a:extLst>
                    <a:ext uri="{FF2B5EF4-FFF2-40B4-BE49-F238E27FC236}">
                      <a16:creationId xmlns:a16="http://schemas.microsoft.com/office/drawing/2014/main" id="{0E2F7AB2-F1C6-4894-8742-5AB4E7A0B78D}"/>
                    </a:ext>
                  </a:extLst>
                </p:cNvPr>
                <p:cNvSpPr txBox="1"/>
                <p:nvPr/>
              </p:nvSpPr>
              <p:spPr>
                <a:xfrm>
                  <a:off x="1819740" y="4179848"/>
                  <a:ext cx="4283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6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32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98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6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3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99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6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2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⋮</m:t>
                        </m:r>
                      </m:oMath>
                    </m:oMathPara>
                  </a14:m>
                  <a:endParaRPr lang="ko-KR" altLang="en-US" sz="3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22" name="TextBox 42">
                  <a:extLst>
                    <a:ext uri="{FF2B5EF4-FFF2-40B4-BE49-F238E27FC236}">
                      <a16:creationId xmlns:a16="http://schemas.microsoft.com/office/drawing/2014/main" id="{0E2F7AB2-F1C6-4894-8742-5AB4E7A0B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740" y="4179848"/>
                  <a:ext cx="428322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43">
              <a:extLst>
                <a:ext uri="{FF2B5EF4-FFF2-40B4-BE49-F238E27FC236}">
                  <a16:creationId xmlns:a16="http://schemas.microsoft.com/office/drawing/2014/main" id="{20904B19-D6F8-EBC2-E9B1-12FF38FC9B86}"/>
                </a:ext>
              </a:extLst>
            </p:cNvPr>
            <p:cNvSpPr txBox="1"/>
            <p:nvPr/>
          </p:nvSpPr>
          <p:spPr>
            <a:xfrm>
              <a:off x="7524936" y="3776462"/>
              <a:ext cx="8042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출력</a:t>
              </a:r>
            </a:p>
          </p:txBody>
        </p:sp>
        <p:sp>
          <p:nvSpPr>
            <p:cNvPr id="24" name="TextBox 44">
              <a:extLst>
                <a:ext uri="{FF2B5EF4-FFF2-40B4-BE49-F238E27FC236}">
                  <a16:creationId xmlns:a16="http://schemas.microsoft.com/office/drawing/2014/main" id="{7BFDB474-1E4C-C8E2-4A73-235A5421EE62}"/>
                </a:ext>
              </a:extLst>
            </p:cNvPr>
            <p:cNvSpPr txBox="1"/>
            <p:nvPr/>
          </p:nvSpPr>
          <p:spPr>
            <a:xfrm>
              <a:off x="688061" y="3776462"/>
              <a:ext cx="8042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74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A1C8-435E-DD78-BC56-7D037FA6D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9EF88-CF27-480F-864D-DB0765D7873F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9E6E86-5970-1F0B-6E7E-3B4C3FBAD3FA}"/>
              </a:ext>
            </a:extLst>
          </p:cNvPr>
          <p:cNvGrpSpPr/>
          <p:nvPr/>
        </p:nvGrpSpPr>
        <p:grpSpPr>
          <a:xfrm>
            <a:off x="1304901" y="1254271"/>
            <a:ext cx="2227448" cy="471023"/>
            <a:chOff x="1333476" y="1301896"/>
            <a:chExt cx="2227448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C0EC38-24DF-778A-8003-28443A612D1E}"/>
                </a:ext>
              </a:extLst>
            </p:cNvPr>
            <p:cNvSpPr txBox="1"/>
            <p:nvPr/>
          </p:nvSpPr>
          <p:spPr>
            <a:xfrm>
              <a:off x="1736386" y="1372809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시냅스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(Synapse)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FB53BD-1BCF-47C2-99DB-533C0D65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2DE111-8D90-B60C-17B2-F9F49D4EBC10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B62A108B-3011-5744-6D95-BE8CBAE96D73}"/>
              </a:ext>
            </a:extLst>
          </p:cNvPr>
          <p:cNvSpPr txBox="1"/>
          <p:nvPr/>
        </p:nvSpPr>
        <p:spPr>
          <a:xfrm>
            <a:off x="1514371" y="1796207"/>
            <a:ext cx="939746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뉴런에서 다른 뉴런으로 신호를 전달하는 연결점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시냅스를 통한 신호의 전달은 단방향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특성에 따라 전달되는 신호가 증폭 또는 감쇄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BE7C20-1B36-D9CC-56BA-D5F515763E20}"/>
              </a:ext>
            </a:extLst>
          </p:cNvPr>
          <p:cNvGrpSpPr/>
          <p:nvPr/>
        </p:nvGrpSpPr>
        <p:grpSpPr>
          <a:xfrm>
            <a:off x="2031621" y="3222964"/>
            <a:ext cx="7641078" cy="1788026"/>
            <a:chOff x="688061" y="3286895"/>
            <a:chExt cx="7641078" cy="17880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3E042E-46AF-F414-2AA7-7ECB198D2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1" t="16035" r="9185" b="5981"/>
            <a:stretch/>
          </p:blipFill>
          <p:spPr>
            <a:xfrm>
              <a:off x="2780391" y="3286895"/>
              <a:ext cx="3644795" cy="1788026"/>
            </a:xfrm>
            <a:prstGeom prst="rect">
              <a:avLst/>
            </a:prstGeom>
          </p:spPr>
        </p:pic>
        <p:pic>
          <p:nvPicPr>
            <p:cNvPr id="8" name="그래픽 10" descr="선 화살표 시계 반대 방향 곡선">
              <a:extLst>
                <a:ext uri="{FF2B5EF4-FFF2-40B4-BE49-F238E27FC236}">
                  <a16:creationId xmlns:a16="http://schemas.microsoft.com/office/drawing/2014/main" id="{1A9D7C0F-2669-EBC4-DDA5-2B655B472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787079">
              <a:off x="4288456" y="3419607"/>
              <a:ext cx="914400" cy="1211509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4C3A7AE-2B52-E925-0B80-3572217AD9D6}"/>
                </a:ext>
              </a:extLst>
            </p:cNvPr>
            <p:cNvCxnSpPr/>
            <p:nvPr/>
          </p:nvCxnSpPr>
          <p:spPr>
            <a:xfrm>
              <a:off x="6497964" y="3544911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01EDFFD-92E8-644C-EE63-C7066A86183A}"/>
                </a:ext>
              </a:extLst>
            </p:cNvPr>
            <p:cNvCxnSpPr/>
            <p:nvPr/>
          </p:nvCxnSpPr>
          <p:spPr>
            <a:xfrm>
              <a:off x="6497964" y="3853065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F819E8D-2804-2F7A-5373-D9FDC4D82C81}"/>
                </a:ext>
              </a:extLst>
            </p:cNvPr>
            <p:cNvCxnSpPr/>
            <p:nvPr/>
          </p:nvCxnSpPr>
          <p:spPr>
            <a:xfrm>
              <a:off x="6497964" y="4137186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CCAC114-0A7A-4985-F521-A16FE2B0450E}"/>
                </a:ext>
              </a:extLst>
            </p:cNvPr>
            <p:cNvCxnSpPr/>
            <p:nvPr/>
          </p:nvCxnSpPr>
          <p:spPr>
            <a:xfrm>
              <a:off x="6497964" y="4828173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C55A981-99EF-8692-22B7-F3158BD59961}"/>
                </a:ext>
              </a:extLst>
            </p:cNvPr>
            <p:cNvCxnSpPr/>
            <p:nvPr/>
          </p:nvCxnSpPr>
          <p:spPr>
            <a:xfrm>
              <a:off x="1670960" y="3544911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ABD7092-C54C-8B8B-6593-EBECF9994F45}"/>
                </a:ext>
              </a:extLst>
            </p:cNvPr>
            <p:cNvCxnSpPr/>
            <p:nvPr/>
          </p:nvCxnSpPr>
          <p:spPr>
            <a:xfrm>
              <a:off x="1670960" y="3853065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94B6C37-2099-DADB-9E96-A1E08FA4ADB3}"/>
                </a:ext>
              </a:extLst>
            </p:cNvPr>
            <p:cNvCxnSpPr/>
            <p:nvPr/>
          </p:nvCxnSpPr>
          <p:spPr>
            <a:xfrm>
              <a:off x="1670960" y="4137186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B069B3C-CFB1-2280-8ABB-0852B65D3CF7}"/>
                </a:ext>
              </a:extLst>
            </p:cNvPr>
            <p:cNvCxnSpPr/>
            <p:nvPr/>
          </p:nvCxnSpPr>
          <p:spPr>
            <a:xfrm>
              <a:off x="1670960" y="4828173"/>
              <a:ext cx="85495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41">
                  <a:extLst>
                    <a:ext uri="{FF2B5EF4-FFF2-40B4-BE49-F238E27FC236}">
                      <a16:creationId xmlns:a16="http://schemas.microsoft.com/office/drawing/2014/main" id="{E35EF5FE-79E3-6B7B-34C7-A6DECE30D266}"/>
                    </a:ext>
                  </a:extLst>
                </p:cNvPr>
                <p:cNvSpPr txBox="1"/>
                <p:nvPr/>
              </p:nvSpPr>
              <p:spPr>
                <a:xfrm>
                  <a:off x="6673906" y="4179848"/>
                  <a:ext cx="4283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6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32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98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6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3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99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6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2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⋮</m:t>
                        </m:r>
                      </m:oMath>
                    </m:oMathPara>
                  </a14:m>
                  <a:endParaRPr lang="ko-KR" altLang="en-US" sz="3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21" name="TextBox 41">
                  <a:extLst>
                    <a:ext uri="{FF2B5EF4-FFF2-40B4-BE49-F238E27FC236}">
                      <a16:creationId xmlns:a16="http://schemas.microsoft.com/office/drawing/2014/main" id="{E35EF5FE-79E3-6B7B-34C7-A6DECE30D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906" y="4179848"/>
                  <a:ext cx="428322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42">
                  <a:extLst>
                    <a:ext uri="{FF2B5EF4-FFF2-40B4-BE49-F238E27FC236}">
                      <a16:creationId xmlns:a16="http://schemas.microsoft.com/office/drawing/2014/main" id="{825E9270-F588-11CD-5420-1FF15CFBD846}"/>
                    </a:ext>
                  </a:extLst>
                </p:cNvPr>
                <p:cNvSpPr txBox="1"/>
                <p:nvPr/>
              </p:nvSpPr>
              <p:spPr>
                <a:xfrm>
                  <a:off x="1819740" y="4179848"/>
                  <a:ext cx="4283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6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32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98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6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3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994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60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27" algn="l" defTabSz="914332" rtl="0" eaLnBrk="1" latinLnBrk="1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⋮</m:t>
                        </m:r>
                      </m:oMath>
                    </m:oMathPara>
                  </a14:m>
                  <a:endParaRPr lang="ko-KR" altLang="en-US" sz="3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22" name="TextBox 42">
                  <a:extLst>
                    <a:ext uri="{FF2B5EF4-FFF2-40B4-BE49-F238E27FC236}">
                      <a16:creationId xmlns:a16="http://schemas.microsoft.com/office/drawing/2014/main" id="{825E9270-F588-11CD-5420-1FF15CFBD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740" y="4179848"/>
                  <a:ext cx="428322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43">
              <a:extLst>
                <a:ext uri="{FF2B5EF4-FFF2-40B4-BE49-F238E27FC236}">
                  <a16:creationId xmlns:a16="http://schemas.microsoft.com/office/drawing/2014/main" id="{E95E69F3-90EC-36EF-AC4B-8907C211EBF3}"/>
                </a:ext>
              </a:extLst>
            </p:cNvPr>
            <p:cNvSpPr txBox="1"/>
            <p:nvPr/>
          </p:nvSpPr>
          <p:spPr>
            <a:xfrm>
              <a:off x="7524936" y="3776462"/>
              <a:ext cx="8042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출력</a:t>
              </a:r>
            </a:p>
          </p:txBody>
        </p:sp>
        <p:sp>
          <p:nvSpPr>
            <p:cNvPr id="24" name="TextBox 44">
              <a:extLst>
                <a:ext uri="{FF2B5EF4-FFF2-40B4-BE49-F238E27FC236}">
                  <a16:creationId xmlns:a16="http://schemas.microsoft.com/office/drawing/2014/main" id="{3CE24628-2E89-C9A2-71D2-CC20DA6F47E4}"/>
                </a:ext>
              </a:extLst>
            </p:cNvPr>
            <p:cNvSpPr txBox="1"/>
            <p:nvPr/>
          </p:nvSpPr>
          <p:spPr>
            <a:xfrm>
              <a:off x="688061" y="3776462"/>
              <a:ext cx="8042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1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366F-7799-76B3-957B-69E009B2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DB31C-741F-B23C-8ECA-3EED8014832C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B54EF3-2E77-B88D-F847-CB0459311F78}"/>
              </a:ext>
            </a:extLst>
          </p:cNvPr>
          <p:cNvGrpSpPr/>
          <p:nvPr/>
        </p:nvGrpSpPr>
        <p:grpSpPr>
          <a:xfrm>
            <a:off x="1304901" y="1254271"/>
            <a:ext cx="2081575" cy="471023"/>
            <a:chOff x="1333476" y="1301896"/>
            <a:chExt cx="2081575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33E3C-0DAB-3482-46A5-55ACEA294336}"/>
                </a:ext>
              </a:extLst>
            </p:cNvPr>
            <p:cNvSpPr txBox="1"/>
            <p:nvPr/>
          </p:nvSpPr>
          <p:spPr>
            <a:xfrm>
              <a:off x="1736386" y="1372809"/>
              <a:ext cx="1678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시냅스의 유형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2D9351-F559-3A8D-F108-3B12D6BDF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875DF5-08B2-7385-A102-1F0ECF05A982}"/>
              </a:ext>
            </a:extLst>
          </p:cNvPr>
          <p:cNvGrpSpPr/>
          <p:nvPr/>
        </p:nvGrpSpPr>
        <p:grpSpPr>
          <a:xfrm>
            <a:off x="1751758" y="1845666"/>
            <a:ext cx="2072105" cy="384721"/>
            <a:chOff x="1249830" y="2360390"/>
            <a:chExt cx="2072105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6C3541-FD6E-20F9-FB16-2D4613F2F2AE}"/>
                </a:ext>
              </a:extLst>
            </p:cNvPr>
            <p:cNvSpPr txBox="1"/>
            <p:nvPr/>
          </p:nvSpPr>
          <p:spPr>
            <a:xfrm>
              <a:off x="1452512" y="2360390"/>
              <a:ext cx="186942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흥분성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시냅스 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F6D29C-CDCF-E3F1-D181-6A061C90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4E5E25-1287-F2A5-06E8-BDD90B77D5CD}"/>
              </a:ext>
            </a:extLst>
          </p:cNvPr>
          <p:cNvGrpSpPr/>
          <p:nvPr/>
        </p:nvGrpSpPr>
        <p:grpSpPr>
          <a:xfrm>
            <a:off x="1723842" y="3117920"/>
            <a:ext cx="1934246" cy="384721"/>
            <a:chOff x="1249830" y="2360390"/>
            <a:chExt cx="193424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D5831B-3DD6-7B19-558D-4637CEB0F61E}"/>
                </a:ext>
              </a:extLst>
            </p:cNvPr>
            <p:cNvSpPr txBox="1"/>
            <p:nvPr/>
          </p:nvSpPr>
          <p:spPr>
            <a:xfrm>
              <a:off x="1452512" y="2360390"/>
              <a:ext cx="173156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억제성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시냅스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23EBB8-392F-1CD7-0220-329BDFC5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E0C38B3-15B7-4D3D-C519-560218705880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1ECD016D-E4D5-B8E3-90AB-1F035DEB8B29}"/>
              </a:ext>
            </a:extLst>
          </p:cNvPr>
          <p:cNvSpPr txBox="1"/>
          <p:nvPr/>
        </p:nvSpPr>
        <p:spPr>
          <a:xfrm>
            <a:off x="1751758" y="2336296"/>
            <a:ext cx="9397469" cy="41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인접 뉴런으로부터 전달되는 신호가 뉴런을 활성화 되도록 함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47F6C032-82F2-4EA6-738B-CEE28649DA2F}"/>
              </a:ext>
            </a:extLst>
          </p:cNvPr>
          <p:cNvSpPr txBox="1"/>
          <p:nvPr/>
        </p:nvSpPr>
        <p:spPr>
          <a:xfrm>
            <a:off x="1751757" y="3589635"/>
            <a:ext cx="9397469" cy="41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인접 뉴런으로부터 전달되는 신호가 뉴런의 활성화를 억제하게 함</a:t>
            </a:r>
          </a:p>
        </p:txBody>
      </p:sp>
    </p:spTree>
    <p:extLst>
      <p:ext uri="{BB962C8B-B14F-4D97-AF65-F5344CB8AC3E}">
        <p14:creationId xmlns:p14="http://schemas.microsoft.com/office/powerpoint/2010/main" val="422075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4BA-DF1E-0386-F1B1-F5FBB581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E2D0B-8829-DB77-F9BD-9ACC1D1D1FAF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5A2EDE-4F93-1617-8C90-4F456AB8749F}"/>
              </a:ext>
            </a:extLst>
          </p:cNvPr>
          <p:cNvGrpSpPr/>
          <p:nvPr/>
        </p:nvGrpSpPr>
        <p:grpSpPr>
          <a:xfrm>
            <a:off x="1304901" y="1254271"/>
            <a:ext cx="2626596" cy="471023"/>
            <a:chOff x="1333476" y="1301896"/>
            <a:chExt cx="262659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AE4626-AB9C-BB9C-5F3D-E0F2D6AE0065}"/>
                </a:ext>
              </a:extLst>
            </p:cNvPr>
            <p:cNvSpPr txBox="1"/>
            <p:nvPr/>
          </p:nvSpPr>
          <p:spPr>
            <a:xfrm>
              <a:off x="1736386" y="1372809"/>
              <a:ext cx="2223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뉴런의 활성화 조건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DBF0CD4-14E9-FC0D-9D15-5CAB77B8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7F9E36-7620-336C-2DC0-5221EA43A1DA}"/>
              </a:ext>
            </a:extLst>
          </p:cNvPr>
          <p:cNvGrpSpPr/>
          <p:nvPr/>
        </p:nvGrpSpPr>
        <p:grpSpPr>
          <a:xfrm>
            <a:off x="1751758" y="1845666"/>
            <a:ext cx="4710647" cy="384721"/>
            <a:chOff x="1249830" y="2360390"/>
            <a:chExt cx="4710647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A7A93-8728-131B-D043-3519CA5569CD}"/>
                </a:ext>
              </a:extLst>
            </p:cNvPr>
            <p:cNvSpPr txBox="1"/>
            <p:nvPr/>
          </p:nvSpPr>
          <p:spPr>
            <a:xfrm>
              <a:off x="1452512" y="2360390"/>
              <a:ext cx="45079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자극의 크기가 임계치 이상으로 커야 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3B1470-6774-D120-53AC-245D5DCE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7AC655-C115-0DB9-701A-DFD3BD7BA701}"/>
              </a:ext>
            </a:extLst>
          </p:cNvPr>
          <p:cNvGrpSpPr/>
          <p:nvPr/>
        </p:nvGrpSpPr>
        <p:grpSpPr>
          <a:xfrm>
            <a:off x="1751758" y="2249695"/>
            <a:ext cx="3407405" cy="384721"/>
            <a:chOff x="1249830" y="2360390"/>
            <a:chExt cx="3407405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9D1B1-C108-77E0-B2C0-EB765BCB51B8}"/>
                </a:ext>
              </a:extLst>
            </p:cNvPr>
            <p:cNvSpPr txBox="1"/>
            <p:nvPr/>
          </p:nvSpPr>
          <p:spPr>
            <a:xfrm>
              <a:off x="1452512" y="2360390"/>
              <a:ext cx="320472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자극이 일정 시간 이상 지속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C3B41F-6C30-768E-24B0-915E0F26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DDDA8E-890F-153D-65A4-BA2B6507BD3A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E1CDC1-9BB0-07A6-830D-F34784E857E5}"/>
              </a:ext>
            </a:extLst>
          </p:cNvPr>
          <p:cNvGrpSpPr/>
          <p:nvPr/>
        </p:nvGrpSpPr>
        <p:grpSpPr>
          <a:xfrm>
            <a:off x="1772895" y="2746310"/>
            <a:ext cx="4466991" cy="384721"/>
            <a:chOff x="1249830" y="2360390"/>
            <a:chExt cx="4466991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1FACF-727C-48B7-7774-04D69DEC5749}"/>
                </a:ext>
              </a:extLst>
            </p:cNvPr>
            <p:cNvSpPr txBox="1"/>
            <p:nvPr/>
          </p:nvSpPr>
          <p:spPr>
            <a:xfrm>
              <a:off x="1452512" y="2360390"/>
              <a:ext cx="426430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자극이 약할 경우 자극을 반복해야 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4A53C7-DFAA-0C16-BA08-DADC5C8C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5BFABF-4C5E-D75A-C238-514D98A19C7F}"/>
              </a:ext>
            </a:extLst>
          </p:cNvPr>
          <p:cNvGrpSpPr/>
          <p:nvPr/>
        </p:nvGrpSpPr>
        <p:grpSpPr>
          <a:xfrm>
            <a:off x="1772895" y="3150339"/>
            <a:ext cx="4954304" cy="384721"/>
            <a:chOff x="1249830" y="2360390"/>
            <a:chExt cx="4954304" cy="3847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8E09DC-733B-20B7-6986-E4A8420A55EA}"/>
                </a:ext>
              </a:extLst>
            </p:cNvPr>
            <p:cNvSpPr txBox="1"/>
            <p:nvPr/>
          </p:nvSpPr>
          <p:spPr>
            <a:xfrm>
              <a:off x="1452512" y="2360390"/>
              <a:ext cx="475162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활성화된 뉴런은 일정 시간이 경과되야 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20CE927-A475-59FE-239F-5E5108944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37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EF4E-DB4D-F860-0E6D-F3F4434E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021FA-B3BC-B1D4-9762-D45D3418C719}"/>
              </a:ext>
            </a:extLst>
          </p:cNvPr>
          <p:cNvSpPr txBox="1"/>
          <p:nvPr/>
        </p:nvSpPr>
        <p:spPr>
          <a:xfrm>
            <a:off x="1166812" y="6630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신경망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D84F31-DA10-2F42-325B-E3E6BFACB977}"/>
              </a:ext>
            </a:extLst>
          </p:cNvPr>
          <p:cNvGrpSpPr/>
          <p:nvPr/>
        </p:nvGrpSpPr>
        <p:grpSpPr>
          <a:xfrm>
            <a:off x="1304901" y="1254271"/>
            <a:ext cx="2341261" cy="471023"/>
            <a:chOff x="1333476" y="1301896"/>
            <a:chExt cx="234126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E6606D-A8B0-72A3-D568-AD2C2221F7E7}"/>
                </a:ext>
              </a:extLst>
            </p:cNvPr>
            <p:cNvSpPr txBox="1"/>
            <p:nvPr/>
          </p:nvSpPr>
          <p:spPr>
            <a:xfrm>
              <a:off x="1736386" y="1372809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뉴런의 </a:t>
              </a:r>
              <a:r>
                <a:rPr lang="ko-KR" altLang="en-US" sz="2000" spc="-150" dirty="0" err="1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편항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(Bias)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5DAEAB-D0B7-DF19-CA14-D58C1F45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81CC79-0B28-9E8B-8A35-27F388BA6D7E}"/>
              </a:ext>
            </a:extLst>
          </p:cNvPr>
          <p:cNvGrpSpPr/>
          <p:nvPr/>
        </p:nvGrpSpPr>
        <p:grpSpPr>
          <a:xfrm>
            <a:off x="1751758" y="1845666"/>
            <a:ext cx="5039262" cy="384721"/>
            <a:chOff x="1249830" y="2360390"/>
            <a:chExt cx="5039262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AEA86-DB3F-9753-4E43-738F0DA2E8BA}"/>
                </a:ext>
              </a:extLst>
            </p:cNvPr>
            <p:cNvSpPr txBox="1"/>
            <p:nvPr/>
          </p:nvSpPr>
          <p:spPr>
            <a:xfrm>
              <a:off x="1452512" y="2360390"/>
              <a:ext cx="483658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외부 자극만 뉴런에 영향을 주는 것이 아님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5131FC9-80D3-2F7B-EB8E-31F79041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A90492-93FE-A0E1-7D53-C9AD616E6C04}"/>
              </a:ext>
            </a:extLst>
          </p:cNvPr>
          <p:cNvGrpSpPr/>
          <p:nvPr/>
        </p:nvGrpSpPr>
        <p:grpSpPr>
          <a:xfrm>
            <a:off x="1751758" y="2249695"/>
            <a:ext cx="2835134" cy="384721"/>
            <a:chOff x="1249830" y="2360390"/>
            <a:chExt cx="2835134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7B63BB-31D1-C243-3455-20293AB2F40E}"/>
                </a:ext>
              </a:extLst>
            </p:cNvPr>
            <p:cNvSpPr txBox="1"/>
            <p:nvPr/>
          </p:nvSpPr>
          <p:spPr>
            <a:xfrm>
              <a:off x="1452512" y="2360390"/>
              <a:ext cx="263245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편향에 의해 영향을 줌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EAAD58-B2E0-93B6-A40B-A1F7361EC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F62EEA-A55F-3909-F1CB-3C8F187FDE18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AE7F6-6E73-3996-EAC7-CE9FCB8C7FBA}"/>
              </a:ext>
            </a:extLst>
          </p:cNvPr>
          <p:cNvGrpSpPr/>
          <p:nvPr/>
        </p:nvGrpSpPr>
        <p:grpSpPr>
          <a:xfrm>
            <a:off x="1751758" y="2692269"/>
            <a:ext cx="6659899" cy="384721"/>
            <a:chOff x="1249830" y="2360390"/>
            <a:chExt cx="6659899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2FFDC-A05F-6679-80CC-3F3695B1E136}"/>
                </a:ext>
              </a:extLst>
            </p:cNvPr>
            <p:cNvSpPr txBox="1"/>
            <p:nvPr/>
          </p:nvSpPr>
          <p:spPr>
            <a:xfrm>
              <a:off x="1452512" y="2360390"/>
              <a:ext cx="645721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사람의 경우 같은 것을 보고 다르게 판단할 수 있음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편향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945DA51-46D9-C824-BDE5-71C3D59E5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19CE45-3C03-01C1-1DF3-74321BD352F3}"/>
              </a:ext>
            </a:extLst>
          </p:cNvPr>
          <p:cNvGrpSpPr/>
          <p:nvPr/>
        </p:nvGrpSpPr>
        <p:grpSpPr>
          <a:xfrm>
            <a:off x="1752357" y="3134843"/>
            <a:ext cx="9806593" cy="384721"/>
            <a:chOff x="1249830" y="2360390"/>
            <a:chExt cx="9806593" cy="3847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CD476-3D71-5FF0-15DD-94A1CA111A29}"/>
                </a:ext>
              </a:extLst>
            </p:cNvPr>
            <p:cNvSpPr txBox="1"/>
            <p:nvPr/>
          </p:nvSpPr>
          <p:spPr>
            <a:xfrm>
              <a:off x="1452512" y="2360390"/>
              <a:ext cx="960391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양치기 소년 이야기를 생각해보면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믿는 사람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 믿는 사람으로 구분될 수 있음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편향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8CF8F80-DDB4-8A46-9D21-3F79D0F99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62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36DA-29EE-F0DB-98BC-0F99CB6C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C4E8C-68B4-94AC-A019-E308D1BDCB09}"/>
              </a:ext>
            </a:extLst>
          </p:cNvPr>
          <p:cNvSpPr txBox="1"/>
          <p:nvPr/>
        </p:nvSpPr>
        <p:spPr>
          <a:xfrm>
            <a:off x="1166812" y="66305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기억 </a:t>
            </a:r>
            <a:r>
              <a:rPr lang="ko-KR" altLang="en-US" spc="-15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메카니즘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417DAD-672B-1558-FCD4-1D06B4E28789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3720F-817C-2F37-FEF0-9CE3EC5DF07F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단기기억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ADE003-2999-2D1E-0EC0-22783292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0FC8F7F-86A1-DCF1-06C8-5E0694FFBEC1}"/>
              </a:ext>
            </a:extLst>
          </p:cNvPr>
          <p:cNvGrpSpPr/>
          <p:nvPr/>
        </p:nvGrpSpPr>
        <p:grpSpPr>
          <a:xfrm>
            <a:off x="1751758" y="1845666"/>
            <a:ext cx="7073474" cy="384721"/>
            <a:chOff x="1249830" y="2360390"/>
            <a:chExt cx="7073474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9E92B5-2987-8544-53FB-BA0E4EC67C18}"/>
                </a:ext>
              </a:extLst>
            </p:cNvPr>
            <p:cNvSpPr txBox="1"/>
            <p:nvPr/>
          </p:nvSpPr>
          <p:spPr>
            <a:xfrm>
              <a:off x="1452512" y="2360390"/>
              <a:ext cx="687079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자극에 의해 대뇌피질에 약간의 변화가 일어나서 정보가 기억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57C3CF-97C0-8935-7B04-1103E6648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CA5F79-0831-5D0D-5F24-E51F677867F2}"/>
              </a:ext>
            </a:extLst>
          </p:cNvPr>
          <p:cNvGrpSpPr/>
          <p:nvPr/>
        </p:nvGrpSpPr>
        <p:grpSpPr>
          <a:xfrm>
            <a:off x="1751758" y="2249695"/>
            <a:ext cx="2506518" cy="384721"/>
            <a:chOff x="1249830" y="2360390"/>
            <a:chExt cx="2506518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3B9B8A-E8A6-59E7-C25B-A2F7D2C9BF22}"/>
                </a:ext>
              </a:extLst>
            </p:cNvPr>
            <p:cNvSpPr txBox="1"/>
            <p:nvPr/>
          </p:nvSpPr>
          <p:spPr>
            <a:xfrm>
              <a:off x="1452512" y="2360390"/>
              <a:ext cx="230383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바로 소멸되는 기억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30BB4A-2D49-5C97-AF40-C1E38E49E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8269E7-815E-0CEF-16DA-D51A256A3384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DE3BDD-38C1-F7E1-F042-3A53F943D195}"/>
              </a:ext>
            </a:extLst>
          </p:cNvPr>
          <p:cNvGrpSpPr/>
          <p:nvPr/>
        </p:nvGrpSpPr>
        <p:grpSpPr>
          <a:xfrm>
            <a:off x="1751758" y="2692269"/>
            <a:ext cx="3837010" cy="384721"/>
            <a:chOff x="1249830" y="2360390"/>
            <a:chExt cx="3837010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D9C5F0-70B9-A7C7-5592-AD649E15B098}"/>
                </a:ext>
              </a:extLst>
            </p:cNvPr>
            <p:cNvSpPr txBox="1"/>
            <p:nvPr/>
          </p:nvSpPr>
          <p:spPr>
            <a:xfrm>
              <a:off x="1452512" y="2360390"/>
              <a:ext cx="363432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방금 지나간 사람 인상착의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2671FA1-7586-E1EA-0FCC-18731748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25A4E1-2900-A5C0-521A-3A72CAF531A3}"/>
              </a:ext>
            </a:extLst>
          </p:cNvPr>
          <p:cNvGrpSpPr/>
          <p:nvPr/>
        </p:nvGrpSpPr>
        <p:grpSpPr>
          <a:xfrm>
            <a:off x="1707811" y="3604098"/>
            <a:ext cx="8280920" cy="2180748"/>
            <a:chOff x="793424" y="3736319"/>
            <a:chExt cx="7680616" cy="21807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257604-71B0-4311-AEB3-30052F4C693F}"/>
                </a:ext>
              </a:extLst>
            </p:cNvPr>
            <p:cNvSpPr/>
            <p:nvPr/>
          </p:nvSpPr>
          <p:spPr>
            <a:xfrm>
              <a:off x="1416420" y="4019740"/>
              <a:ext cx="2972748" cy="1384171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76">
              <a:extLst>
                <a:ext uri="{FF2B5EF4-FFF2-40B4-BE49-F238E27FC236}">
                  <a16:creationId xmlns:a16="http://schemas.microsoft.com/office/drawing/2014/main" id="{91B5F772-7709-474C-B687-3DA66B7092B3}"/>
                </a:ext>
              </a:extLst>
            </p:cNvPr>
            <p:cNvSpPr txBox="1"/>
            <p:nvPr/>
          </p:nvSpPr>
          <p:spPr>
            <a:xfrm>
              <a:off x="793424" y="4684037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자극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A883E6-E88B-439E-BD30-05FBBD356E7E}"/>
                </a:ext>
              </a:extLst>
            </p:cNvPr>
            <p:cNvSpPr/>
            <p:nvPr/>
          </p:nvSpPr>
          <p:spPr>
            <a:xfrm>
              <a:off x="1710752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인지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초 이하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0D00F9-16C4-49A5-8B88-028FE4293FC4}"/>
                </a:ext>
              </a:extLst>
            </p:cNvPr>
            <p:cNvSpPr/>
            <p:nvPr/>
          </p:nvSpPr>
          <p:spPr>
            <a:xfrm>
              <a:off x="3180591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초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409433-D971-479D-A96C-83A17E571D70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1401066" y="4852054"/>
              <a:ext cx="309686" cy="12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18D94CD-A0BE-4B9E-8F31-A3973E667D44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666754" y="4852054"/>
              <a:ext cx="5138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6AC54C9-7D28-4F79-BB34-9F3C122F91E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2881019" y="4870769"/>
              <a:ext cx="7036" cy="7077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82">
              <a:extLst>
                <a:ext uri="{FF2B5EF4-FFF2-40B4-BE49-F238E27FC236}">
                  <a16:creationId xmlns:a16="http://schemas.microsoft.com/office/drawing/2014/main" id="{1B254EE6-C241-4371-ABA7-03F3AA02D1CE}"/>
                </a:ext>
              </a:extLst>
            </p:cNvPr>
            <p:cNvSpPr txBox="1"/>
            <p:nvPr/>
          </p:nvSpPr>
          <p:spPr>
            <a:xfrm>
              <a:off x="2577198" y="5578513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A0F4970-00B1-48BA-A29E-4ED7A0CA0C75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4249575" y="4904296"/>
              <a:ext cx="1738" cy="6742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84">
              <a:extLst>
                <a:ext uri="{FF2B5EF4-FFF2-40B4-BE49-F238E27FC236}">
                  <a16:creationId xmlns:a16="http://schemas.microsoft.com/office/drawing/2014/main" id="{4A3BB546-01DF-42DC-A3C1-26D0A18C893A}"/>
                </a:ext>
              </a:extLst>
            </p:cNvPr>
            <p:cNvSpPr txBox="1"/>
            <p:nvPr/>
          </p:nvSpPr>
          <p:spPr>
            <a:xfrm>
              <a:off x="3947492" y="5578513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1135B2-AEF3-4749-8133-15102A5AD1AE}"/>
                </a:ext>
              </a:extLst>
            </p:cNvPr>
            <p:cNvSpPr/>
            <p:nvPr/>
          </p:nvSpPr>
          <p:spPr>
            <a:xfrm>
              <a:off x="4903377" y="4019740"/>
              <a:ext cx="3570663" cy="1384171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C394B2-6510-4B8F-AC8C-FE82C16C1A55}"/>
                </a:ext>
              </a:extLst>
            </p:cNvPr>
            <p:cNvSpPr/>
            <p:nvPr/>
          </p:nvSpPr>
          <p:spPr>
            <a:xfrm>
              <a:off x="5143391" y="4591254"/>
              <a:ext cx="1345176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분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년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73391A-9AA2-43FE-AB03-CAE66D55FB0D}"/>
                </a:ext>
              </a:extLst>
            </p:cNvPr>
            <p:cNvSpPr/>
            <p:nvPr/>
          </p:nvSpPr>
          <p:spPr>
            <a:xfrm>
              <a:off x="7192170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영구적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3E6D20B-EE9A-45AD-A521-4D2C780A0BCF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6488567" y="4852054"/>
              <a:ext cx="70360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DCBAF9A-6623-45BF-9469-A6D547EA4E9E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>
              <a:off x="4136593" y="4852054"/>
              <a:ext cx="10067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62322B3-67ED-4CA6-8B6D-BE76500C9E42}"/>
                </a:ext>
              </a:extLst>
            </p:cNvPr>
            <p:cNvCxnSpPr>
              <a:cxnSpLocks/>
              <a:stCxn id="43" idx="4"/>
              <a:endCxn id="36" idx="0"/>
            </p:cNvCxnSpPr>
            <p:nvPr/>
          </p:nvCxnSpPr>
          <p:spPr>
            <a:xfrm>
              <a:off x="6935145" y="4905679"/>
              <a:ext cx="2494" cy="6574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91">
              <a:extLst>
                <a:ext uri="{FF2B5EF4-FFF2-40B4-BE49-F238E27FC236}">
                  <a16:creationId xmlns:a16="http://schemas.microsoft.com/office/drawing/2014/main" id="{DF4FE27F-5534-4782-B325-F0F9DF56651B}"/>
                </a:ext>
              </a:extLst>
            </p:cNvPr>
            <p:cNvSpPr txBox="1"/>
            <p:nvPr/>
          </p:nvSpPr>
          <p:spPr>
            <a:xfrm>
              <a:off x="6633818" y="5563108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A4C1117D-BF78-43A4-B001-BEAD2BD2973C}"/>
                </a:ext>
              </a:extLst>
            </p:cNvPr>
            <p:cNvCxnSpPr>
              <a:cxnSpLocks/>
              <a:stCxn id="43" idx="0"/>
              <a:endCxn id="31" idx="0"/>
            </p:cNvCxnSpPr>
            <p:nvPr/>
          </p:nvCxnSpPr>
          <p:spPr>
            <a:xfrm rot="16200000" flipV="1">
              <a:off x="6262019" y="4145215"/>
              <a:ext cx="227087" cy="1119166"/>
            </a:xfrm>
            <a:prstGeom prst="bentConnector3">
              <a:avLst>
                <a:gd name="adj1" fmla="val 200666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93">
              <a:extLst>
                <a:ext uri="{FF2B5EF4-FFF2-40B4-BE49-F238E27FC236}">
                  <a16:creationId xmlns:a16="http://schemas.microsoft.com/office/drawing/2014/main" id="{A1A5AA35-65DD-4D69-8282-DF821DE20383}"/>
                </a:ext>
              </a:extLst>
            </p:cNvPr>
            <p:cNvSpPr txBox="1"/>
            <p:nvPr/>
          </p:nvSpPr>
          <p:spPr>
            <a:xfrm>
              <a:off x="2534611" y="3745374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단기 기억</a:t>
              </a:r>
            </a:p>
          </p:txBody>
        </p:sp>
        <p:sp>
          <p:nvSpPr>
            <p:cNvPr id="39" name="TextBox 94">
              <a:extLst>
                <a:ext uri="{FF2B5EF4-FFF2-40B4-BE49-F238E27FC236}">
                  <a16:creationId xmlns:a16="http://schemas.microsoft.com/office/drawing/2014/main" id="{743AF53C-8557-4F4D-B7B6-14DB0A3E6645}"/>
                </a:ext>
              </a:extLst>
            </p:cNvPr>
            <p:cNvSpPr txBox="1"/>
            <p:nvPr/>
          </p:nvSpPr>
          <p:spPr>
            <a:xfrm>
              <a:off x="6123732" y="3736319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장기 기억</a:t>
              </a:r>
            </a:p>
          </p:txBody>
        </p:sp>
        <p:sp>
          <p:nvSpPr>
            <p:cNvPr id="40" name="TextBox 95">
              <a:extLst>
                <a:ext uri="{FF2B5EF4-FFF2-40B4-BE49-F238E27FC236}">
                  <a16:creationId xmlns:a16="http://schemas.microsoft.com/office/drawing/2014/main" id="{A4455A09-4A3D-4C21-A94B-917910AFFC70}"/>
                </a:ext>
              </a:extLst>
            </p:cNvPr>
            <p:cNvSpPr txBox="1"/>
            <p:nvPr/>
          </p:nvSpPr>
          <p:spPr>
            <a:xfrm>
              <a:off x="5604526" y="4035680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학습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5DD40C3-9972-4A19-8436-BE7FC02F30F4}"/>
                </a:ext>
              </a:extLst>
            </p:cNvPr>
            <p:cNvCxnSpPr>
              <a:cxnSpLocks/>
              <a:stCxn id="44" idx="0"/>
              <a:endCxn id="20" idx="0"/>
            </p:cNvCxnSpPr>
            <p:nvPr/>
          </p:nvCxnSpPr>
          <p:spPr>
            <a:xfrm rot="16200000" flipV="1">
              <a:off x="3841232" y="4408614"/>
              <a:ext cx="225704" cy="590983"/>
            </a:xfrm>
            <a:prstGeom prst="bentConnector3">
              <a:avLst>
                <a:gd name="adj1" fmla="val 201283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FA746E6C-A398-4B59-9422-D5F47E81F026}"/>
                </a:ext>
              </a:extLst>
            </p:cNvPr>
            <p:cNvSpPr txBox="1"/>
            <p:nvPr/>
          </p:nvSpPr>
          <p:spPr>
            <a:xfrm>
              <a:off x="3366113" y="4035680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학습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9AFB201-EACA-41DF-BAB3-1DDE51568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1476" y="4818341"/>
              <a:ext cx="87338" cy="87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1FB3CCF-4E7D-41C3-9FDF-898834FD6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5906" y="4816958"/>
              <a:ext cx="87338" cy="87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2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2B0E0-BEF9-A18C-23B2-258F19BDAAF3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429CAC-CEE5-FB9A-B671-BA2A61CA80E8}"/>
              </a:ext>
            </a:extLst>
          </p:cNvPr>
          <p:cNvGrpSpPr/>
          <p:nvPr/>
        </p:nvGrpSpPr>
        <p:grpSpPr>
          <a:xfrm>
            <a:off x="1304901" y="1254271"/>
            <a:ext cx="3873732" cy="471023"/>
            <a:chOff x="1333476" y="1301896"/>
            <a:chExt cx="3873732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4D2240-7A74-8098-05F2-EADFFAEE7A9C}"/>
                </a:ext>
              </a:extLst>
            </p:cNvPr>
            <p:cNvSpPr txBox="1"/>
            <p:nvPr/>
          </p:nvSpPr>
          <p:spPr>
            <a:xfrm>
              <a:off x="1736386" y="1372809"/>
              <a:ext cx="3470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 </a:t>
              </a:r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 </a:t>
              </a:r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인공신경망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931ADA-ED91-87BB-0FF0-E68D2ED6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734213-71BC-63F6-2B23-219C9F00139F}"/>
              </a:ext>
            </a:extLst>
          </p:cNvPr>
          <p:cNvGrpSpPr/>
          <p:nvPr/>
        </p:nvGrpSpPr>
        <p:grpSpPr>
          <a:xfrm>
            <a:off x="1751758" y="1845666"/>
            <a:ext cx="6098848" cy="384721"/>
            <a:chOff x="1249830" y="2360390"/>
            <a:chExt cx="6098848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9457D-0691-E093-BC9D-7A5757BB5B50}"/>
                </a:ext>
              </a:extLst>
            </p:cNvPr>
            <p:cNvSpPr txBox="1"/>
            <p:nvPr/>
          </p:nvSpPr>
          <p:spPr>
            <a:xfrm>
              <a:off x="1452512" y="2360390"/>
              <a:ext cx="589616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인공신경망의 기술 중 하나가 요즘 가장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핫한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딥러닝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FAA55B-0BCA-7D93-47DB-AE251265D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C66A53-5ACF-6B5A-BECE-802CBD4A3D3F}"/>
              </a:ext>
            </a:extLst>
          </p:cNvPr>
          <p:cNvGrpSpPr/>
          <p:nvPr/>
        </p:nvGrpSpPr>
        <p:grpSpPr>
          <a:xfrm>
            <a:off x="1751758" y="2249695"/>
            <a:ext cx="6172586" cy="384721"/>
            <a:chOff x="1249830" y="2360390"/>
            <a:chExt cx="617258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C3EE42-1160-EFEA-DD49-1AF3599F2236}"/>
                </a:ext>
              </a:extLst>
            </p:cNvPr>
            <p:cNvSpPr txBox="1"/>
            <p:nvPr/>
          </p:nvSpPr>
          <p:spPr>
            <a:xfrm>
              <a:off x="1452512" y="2360390"/>
              <a:ext cx="596990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딥러닝을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이해하기 위해서 인공신경망의 이해가 필요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0DB90F-8B32-A38E-CC9E-1CBA289B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331520-26B5-CEED-F8EB-F93ABDE2A79B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72863C9-FBC0-EB9F-0EDE-4480D96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6023" y="5532816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F75947-870D-CBB6-E0A8-816ACAEAC957}"/>
              </a:ext>
            </a:extLst>
          </p:cNvPr>
          <p:cNvGrpSpPr/>
          <p:nvPr/>
        </p:nvGrpSpPr>
        <p:grpSpPr>
          <a:xfrm>
            <a:off x="1954440" y="3174074"/>
            <a:ext cx="7602246" cy="2448272"/>
            <a:chOff x="1283087" y="4004916"/>
            <a:chExt cx="5428578" cy="2448272"/>
          </a:xfrm>
        </p:grpSpPr>
        <p:sp>
          <p:nvSpPr>
            <p:cNvPr id="15" name="사각형: 둥근 모서리 12">
              <a:extLst>
                <a:ext uri="{FF2B5EF4-FFF2-40B4-BE49-F238E27FC236}">
                  <a16:creationId xmlns:a16="http://schemas.microsoft.com/office/drawing/2014/main" id="{5017E80D-6710-6D8A-6307-5723ED6333D3}"/>
                </a:ext>
              </a:extLst>
            </p:cNvPr>
            <p:cNvSpPr/>
            <p:nvPr/>
          </p:nvSpPr>
          <p:spPr>
            <a:xfrm>
              <a:off x="1283087" y="4004916"/>
              <a:ext cx="5428578" cy="244827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인공지능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(Artificial</a:t>
              </a:r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Intelligence, AI)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사각형: 둥근 모서리 13">
              <a:extLst>
                <a:ext uri="{FF2B5EF4-FFF2-40B4-BE49-F238E27FC236}">
                  <a16:creationId xmlns:a16="http://schemas.microsoft.com/office/drawing/2014/main" id="{1CF5BEA5-0098-9A45-12E3-53BDBAB276F9}"/>
                </a:ext>
              </a:extLst>
            </p:cNvPr>
            <p:cNvSpPr/>
            <p:nvPr/>
          </p:nvSpPr>
          <p:spPr>
            <a:xfrm>
              <a:off x="1517703" y="4599756"/>
              <a:ext cx="4959345" cy="1734816"/>
            </a:xfrm>
            <a:prstGeom prst="roundRect">
              <a:avLst>
                <a:gd name="adj" fmla="val 21059"/>
              </a:avLst>
            </a:prstGeom>
            <a:solidFill>
              <a:schemeClr val="tx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기계학습 또는 </a:t>
              </a:r>
              <a:r>
                <a:rPr lang="ko-KR" altLang="en-US" sz="20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머신러닝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(Machine Learning)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" name="사각형: 둥근 모서리 14">
              <a:extLst>
                <a:ext uri="{FF2B5EF4-FFF2-40B4-BE49-F238E27FC236}">
                  <a16:creationId xmlns:a16="http://schemas.microsoft.com/office/drawing/2014/main" id="{8362CE53-EF2E-8A55-462B-BDBFCD7B3336}"/>
                </a:ext>
              </a:extLst>
            </p:cNvPr>
            <p:cNvSpPr/>
            <p:nvPr/>
          </p:nvSpPr>
          <p:spPr>
            <a:xfrm>
              <a:off x="1796361" y="5137150"/>
              <a:ext cx="4402031" cy="1085849"/>
            </a:xfrm>
            <a:prstGeom prst="roundRect">
              <a:avLst>
                <a:gd name="adj" fmla="val 25907"/>
              </a:avLst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인공신경망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(Artificial Neural Networks)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사각형: 둥근 모서리 15">
              <a:extLst>
                <a:ext uri="{FF2B5EF4-FFF2-40B4-BE49-F238E27FC236}">
                  <a16:creationId xmlns:a16="http://schemas.microsoft.com/office/drawing/2014/main" id="{556A5323-B503-FA01-57D1-4FF9D40C2314}"/>
                </a:ext>
              </a:extLst>
            </p:cNvPr>
            <p:cNvSpPr/>
            <p:nvPr/>
          </p:nvSpPr>
          <p:spPr>
            <a:xfrm>
              <a:off x="2342530" y="5671148"/>
              <a:ext cx="3309692" cy="47578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딥러닝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(Deep Learning)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82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24BE9-2E3A-E72F-D226-2DDD6695A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E8A48-E75F-0D5C-D780-0AC7288ACAFC}"/>
              </a:ext>
            </a:extLst>
          </p:cNvPr>
          <p:cNvSpPr txBox="1"/>
          <p:nvPr/>
        </p:nvSpPr>
        <p:spPr>
          <a:xfrm>
            <a:off x="1166812" y="66305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기억 </a:t>
            </a:r>
            <a:r>
              <a:rPr lang="ko-KR" altLang="en-US" spc="-15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메카니즘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FC3294-9B50-FE64-7D8D-944B1213E518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7139FD-6E84-9BF5-40F2-17897041F95E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장기기억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4B4542-0220-C5DB-AA36-2164FBF52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7B7778-D6FD-C593-54DE-E490F2607801}"/>
              </a:ext>
            </a:extLst>
          </p:cNvPr>
          <p:cNvGrpSpPr/>
          <p:nvPr/>
        </p:nvGrpSpPr>
        <p:grpSpPr>
          <a:xfrm>
            <a:off x="1751758" y="1845666"/>
            <a:ext cx="3131689" cy="384721"/>
            <a:chOff x="1249830" y="2360390"/>
            <a:chExt cx="3131689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96FFF8-5B70-0C32-E67C-C8CE5C0AEF34}"/>
                </a:ext>
              </a:extLst>
            </p:cNvPr>
            <p:cNvSpPr txBox="1"/>
            <p:nvPr/>
          </p:nvSpPr>
          <p:spPr>
            <a:xfrm>
              <a:off x="1452512" y="2360390"/>
              <a:ext cx="292900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자극이 반복적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자극이 큼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E16278-0FEB-F4A9-93B6-87391A7B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3D6340-3430-6FF4-68E3-951DE9285182}"/>
              </a:ext>
            </a:extLst>
          </p:cNvPr>
          <p:cNvGrpSpPr/>
          <p:nvPr/>
        </p:nvGrpSpPr>
        <p:grpSpPr>
          <a:xfrm>
            <a:off x="1751758" y="2249695"/>
            <a:ext cx="6236706" cy="384721"/>
            <a:chOff x="1249830" y="2360390"/>
            <a:chExt cx="623670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B8EB65-80D5-7DB0-88C1-9CD10C0721C8}"/>
                </a:ext>
              </a:extLst>
            </p:cNvPr>
            <p:cNvSpPr txBox="1"/>
            <p:nvPr/>
          </p:nvSpPr>
          <p:spPr>
            <a:xfrm>
              <a:off x="1452512" y="2360390"/>
              <a:ext cx="603402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자극에 관련된 뉴런 간의 연결이 강함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효과가 오래 감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000CE3-5B3F-6E92-6794-7E712AE8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D8301F-27FD-EB8C-6F4E-1BD872CC9C19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7AB3D3-1FDB-0290-CF87-547170152998}"/>
              </a:ext>
            </a:extLst>
          </p:cNvPr>
          <p:cNvGrpSpPr/>
          <p:nvPr/>
        </p:nvGrpSpPr>
        <p:grpSpPr>
          <a:xfrm>
            <a:off x="1751758" y="2692269"/>
            <a:ext cx="5007202" cy="384721"/>
            <a:chOff x="1249830" y="2360390"/>
            <a:chExt cx="5007202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B0FA56-E80B-6372-3085-2E6CE91BBEF6}"/>
                </a:ext>
              </a:extLst>
            </p:cNvPr>
            <p:cNvSpPr txBox="1"/>
            <p:nvPr/>
          </p:nvSpPr>
          <p:spPr>
            <a:xfrm>
              <a:off x="1452512" y="2360390"/>
              <a:ext cx="480452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유명 연예인 이름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시험 공부 했던 내용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5F1B8E-5A35-74FF-7436-A7E85B48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0A1392-48F7-19CB-D06B-0F8314C190CD}"/>
              </a:ext>
            </a:extLst>
          </p:cNvPr>
          <p:cNvGrpSpPr/>
          <p:nvPr/>
        </p:nvGrpSpPr>
        <p:grpSpPr>
          <a:xfrm>
            <a:off x="1707811" y="3604098"/>
            <a:ext cx="8280920" cy="2180748"/>
            <a:chOff x="793424" y="3736319"/>
            <a:chExt cx="7680616" cy="21807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263B0-3D36-423D-C5F5-A47E94846FA7}"/>
                </a:ext>
              </a:extLst>
            </p:cNvPr>
            <p:cNvSpPr/>
            <p:nvPr/>
          </p:nvSpPr>
          <p:spPr>
            <a:xfrm>
              <a:off x="1416420" y="4019740"/>
              <a:ext cx="2972748" cy="1384171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76">
              <a:extLst>
                <a:ext uri="{FF2B5EF4-FFF2-40B4-BE49-F238E27FC236}">
                  <a16:creationId xmlns:a16="http://schemas.microsoft.com/office/drawing/2014/main" id="{32538CF4-2B29-E586-52C1-BB6D50651647}"/>
                </a:ext>
              </a:extLst>
            </p:cNvPr>
            <p:cNvSpPr txBox="1"/>
            <p:nvPr/>
          </p:nvSpPr>
          <p:spPr>
            <a:xfrm>
              <a:off x="793424" y="4684037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자극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D7AFCF-FD5C-F351-F3EA-4CA1B6732FF1}"/>
                </a:ext>
              </a:extLst>
            </p:cNvPr>
            <p:cNvSpPr/>
            <p:nvPr/>
          </p:nvSpPr>
          <p:spPr>
            <a:xfrm>
              <a:off x="1710752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인지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초 이하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3F856A-F97E-FDC6-CD76-DC99CF8E3088}"/>
                </a:ext>
              </a:extLst>
            </p:cNvPr>
            <p:cNvSpPr/>
            <p:nvPr/>
          </p:nvSpPr>
          <p:spPr>
            <a:xfrm>
              <a:off x="3180591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초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FA2C20-AFF3-FA55-143B-C9A7EFC2A654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1401066" y="4852054"/>
              <a:ext cx="309686" cy="12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552946-2A85-9C7C-FB63-7BE4B5C78E7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666754" y="4852054"/>
              <a:ext cx="5138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99403AB-8F72-9D50-E61B-AF17946D8BA9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2881019" y="4870769"/>
              <a:ext cx="7036" cy="7077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82">
              <a:extLst>
                <a:ext uri="{FF2B5EF4-FFF2-40B4-BE49-F238E27FC236}">
                  <a16:creationId xmlns:a16="http://schemas.microsoft.com/office/drawing/2014/main" id="{694A828A-F31F-72D4-F027-9ABEAAC2B149}"/>
                </a:ext>
              </a:extLst>
            </p:cNvPr>
            <p:cNvSpPr txBox="1"/>
            <p:nvPr/>
          </p:nvSpPr>
          <p:spPr>
            <a:xfrm>
              <a:off x="2577198" y="5578513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DB58C51-634A-0306-ABD0-D58500EA2217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4249575" y="4904296"/>
              <a:ext cx="1738" cy="6742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84">
              <a:extLst>
                <a:ext uri="{FF2B5EF4-FFF2-40B4-BE49-F238E27FC236}">
                  <a16:creationId xmlns:a16="http://schemas.microsoft.com/office/drawing/2014/main" id="{EC046BF5-30C2-B60C-3319-D3C75E7B07ED}"/>
                </a:ext>
              </a:extLst>
            </p:cNvPr>
            <p:cNvSpPr txBox="1"/>
            <p:nvPr/>
          </p:nvSpPr>
          <p:spPr>
            <a:xfrm>
              <a:off x="3947492" y="5578513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203D2B1-5E87-70CC-C105-9717C85D77CA}"/>
                </a:ext>
              </a:extLst>
            </p:cNvPr>
            <p:cNvSpPr/>
            <p:nvPr/>
          </p:nvSpPr>
          <p:spPr>
            <a:xfrm>
              <a:off x="4903377" y="4019740"/>
              <a:ext cx="3570663" cy="1384171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4CB729-E3FB-91D4-2BBE-A1D8E405810C}"/>
                </a:ext>
              </a:extLst>
            </p:cNvPr>
            <p:cNvSpPr/>
            <p:nvPr/>
          </p:nvSpPr>
          <p:spPr>
            <a:xfrm>
              <a:off x="5143391" y="4591254"/>
              <a:ext cx="1345176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분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 년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B67167-365E-401F-A2B1-65A26B5187ED}"/>
                </a:ext>
              </a:extLst>
            </p:cNvPr>
            <p:cNvSpPr/>
            <p:nvPr/>
          </p:nvSpPr>
          <p:spPr>
            <a:xfrm>
              <a:off x="7192170" y="4591254"/>
              <a:ext cx="956002" cy="5216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기억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영구적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FB6CDB7-C4CB-8FBC-9F55-8AE53A6640F6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6488567" y="4852054"/>
              <a:ext cx="70360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9A1055D-0244-143C-ACEC-C6AAC890BE54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>
              <a:off x="4136593" y="4852054"/>
              <a:ext cx="10067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E7C57FB-C815-FA69-7840-2ED013142AC2}"/>
                </a:ext>
              </a:extLst>
            </p:cNvPr>
            <p:cNvCxnSpPr>
              <a:cxnSpLocks/>
              <a:stCxn id="43" idx="4"/>
              <a:endCxn id="36" idx="0"/>
            </p:cNvCxnSpPr>
            <p:nvPr/>
          </p:nvCxnSpPr>
          <p:spPr>
            <a:xfrm>
              <a:off x="6935145" y="4905679"/>
              <a:ext cx="2494" cy="6574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91">
              <a:extLst>
                <a:ext uri="{FF2B5EF4-FFF2-40B4-BE49-F238E27FC236}">
                  <a16:creationId xmlns:a16="http://schemas.microsoft.com/office/drawing/2014/main" id="{4F6B5442-E515-3814-0F0D-85B88FAFD772}"/>
                </a:ext>
              </a:extLst>
            </p:cNvPr>
            <p:cNvSpPr txBox="1"/>
            <p:nvPr/>
          </p:nvSpPr>
          <p:spPr>
            <a:xfrm>
              <a:off x="6633818" y="5563108"/>
              <a:ext cx="6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망각</a:t>
              </a: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38325B7-7997-2883-BA98-CA6BE1BA0A65}"/>
                </a:ext>
              </a:extLst>
            </p:cNvPr>
            <p:cNvCxnSpPr>
              <a:cxnSpLocks/>
              <a:stCxn id="43" idx="0"/>
              <a:endCxn id="31" idx="0"/>
            </p:cNvCxnSpPr>
            <p:nvPr/>
          </p:nvCxnSpPr>
          <p:spPr>
            <a:xfrm rot="16200000" flipV="1">
              <a:off x="6262019" y="4145215"/>
              <a:ext cx="227087" cy="1119166"/>
            </a:xfrm>
            <a:prstGeom prst="bentConnector3">
              <a:avLst>
                <a:gd name="adj1" fmla="val 200666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93">
              <a:extLst>
                <a:ext uri="{FF2B5EF4-FFF2-40B4-BE49-F238E27FC236}">
                  <a16:creationId xmlns:a16="http://schemas.microsoft.com/office/drawing/2014/main" id="{E835937B-0A47-A285-A3A3-AC635A38C65C}"/>
                </a:ext>
              </a:extLst>
            </p:cNvPr>
            <p:cNvSpPr txBox="1"/>
            <p:nvPr/>
          </p:nvSpPr>
          <p:spPr>
            <a:xfrm>
              <a:off x="2534611" y="3745374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단기 기억</a:t>
              </a:r>
            </a:p>
          </p:txBody>
        </p:sp>
        <p:sp>
          <p:nvSpPr>
            <p:cNvPr id="39" name="TextBox 94">
              <a:extLst>
                <a:ext uri="{FF2B5EF4-FFF2-40B4-BE49-F238E27FC236}">
                  <a16:creationId xmlns:a16="http://schemas.microsoft.com/office/drawing/2014/main" id="{90E40A55-B916-35DC-2C8C-FE54569122A5}"/>
                </a:ext>
              </a:extLst>
            </p:cNvPr>
            <p:cNvSpPr txBox="1"/>
            <p:nvPr/>
          </p:nvSpPr>
          <p:spPr>
            <a:xfrm>
              <a:off x="6123732" y="3736319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장기 기억</a:t>
              </a:r>
            </a:p>
          </p:txBody>
        </p:sp>
        <p:sp>
          <p:nvSpPr>
            <p:cNvPr id="40" name="TextBox 95">
              <a:extLst>
                <a:ext uri="{FF2B5EF4-FFF2-40B4-BE49-F238E27FC236}">
                  <a16:creationId xmlns:a16="http://schemas.microsoft.com/office/drawing/2014/main" id="{800CC789-02AE-0CAA-30F2-2127B92B8CB7}"/>
                </a:ext>
              </a:extLst>
            </p:cNvPr>
            <p:cNvSpPr txBox="1"/>
            <p:nvPr/>
          </p:nvSpPr>
          <p:spPr>
            <a:xfrm>
              <a:off x="5604526" y="4035680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학습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E5DCCB2C-4BAB-46F0-D3A8-FE6F201974A7}"/>
                </a:ext>
              </a:extLst>
            </p:cNvPr>
            <p:cNvCxnSpPr>
              <a:cxnSpLocks/>
              <a:stCxn id="44" idx="0"/>
              <a:endCxn id="20" idx="0"/>
            </p:cNvCxnSpPr>
            <p:nvPr/>
          </p:nvCxnSpPr>
          <p:spPr>
            <a:xfrm rot="16200000" flipV="1">
              <a:off x="3841232" y="4408614"/>
              <a:ext cx="225704" cy="590983"/>
            </a:xfrm>
            <a:prstGeom prst="bentConnector3">
              <a:avLst>
                <a:gd name="adj1" fmla="val 201283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F2B50832-5DA3-3D3F-3C47-ED26ED7E9EA5}"/>
                </a:ext>
              </a:extLst>
            </p:cNvPr>
            <p:cNvSpPr txBox="1"/>
            <p:nvPr/>
          </p:nvSpPr>
          <p:spPr>
            <a:xfrm>
              <a:off x="3366113" y="4035680"/>
              <a:ext cx="102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학습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DEA5629-6ED5-49F3-3120-6D20C306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1476" y="4818341"/>
              <a:ext cx="87338" cy="87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ED21947-2544-5164-EF1D-7C9438DF4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5906" y="4816958"/>
              <a:ext cx="87338" cy="87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1" hangingPunct="1">
                <a:defRPr sz="1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97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963A8-C736-6A21-DE0B-554FD3AA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47A6C-FD96-3171-DC12-5A6734767DFA}"/>
              </a:ext>
            </a:extLst>
          </p:cNvPr>
          <p:cNvSpPr txBox="1"/>
          <p:nvPr/>
        </p:nvSpPr>
        <p:spPr>
          <a:xfrm>
            <a:off x="1166812" y="66305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인간의 기억 </a:t>
            </a:r>
            <a:r>
              <a:rPr lang="ko-KR" altLang="en-US" spc="-15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메카니즘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A7D1C0-259E-4CC5-CDDA-CDC711E2FE04}"/>
              </a:ext>
            </a:extLst>
          </p:cNvPr>
          <p:cNvGrpSpPr/>
          <p:nvPr/>
        </p:nvGrpSpPr>
        <p:grpSpPr>
          <a:xfrm>
            <a:off x="1304901" y="1254271"/>
            <a:ext cx="2389351" cy="471023"/>
            <a:chOff x="1333476" y="1301896"/>
            <a:chExt cx="238935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6D1BF4-F410-75E2-E31E-B4E2B0E91E6D}"/>
                </a:ext>
              </a:extLst>
            </p:cNvPr>
            <p:cNvSpPr txBox="1"/>
            <p:nvPr/>
          </p:nvSpPr>
          <p:spPr>
            <a:xfrm>
              <a:off x="1736386" y="1372809"/>
              <a:ext cx="1986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뇌에서 정보 처리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A4371EC-FA94-CC88-E05E-38B5D6ECD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8118A5-87EC-D876-F786-1FB46256A134}"/>
              </a:ext>
            </a:extLst>
          </p:cNvPr>
          <p:cNvGrpSpPr/>
          <p:nvPr/>
        </p:nvGrpSpPr>
        <p:grpSpPr>
          <a:xfrm>
            <a:off x="1751758" y="1845666"/>
            <a:ext cx="3894718" cy="384721"/>
            <a:chOff x="1249830" y="2360390"/>
            <a:chExt cx="3894718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28A423-D91D-3FAE-E3C9-EF423CD351A0}"/>
                </a:ext>
              </a:extLst>
            </p:cNvPr>
            <p:cNvSpPr txBox="1"/>
            <p:nvPr/>
          </p:nvSpPr>
          <p:spPr>
            <a:xfrm>
              <a:off x="1452512" y="2360390"/>
              <a:ext cx="369203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뉴런의 활성화 동작에 의해 수행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D0BBF9-A48D-9E84-00BC-BA2CE095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495A06-0CC6-A970-82CB-CE060C89F916}"/>
              </a:ext>
            </a:extLst>
          </p:cNvPr>
          <p:cNvGrpSpPr/>
          <p:nvPr/>
        </p:nvGrpSpPr>
        <p:grpSpPr>
          <a:xfrm>
            <a:off x="1751758" y="2249695"/>
            <a:ext cx="5750996" cy="384721"/>
            <a:chOff x="1249830" y="2360390"/>
            <a:chExt cx="5750996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E9404-5072-4821-DA88-8FEEE24DD780}"/>
                </a:ext>
              </a:extLst>
            </p:cNvPr>
            <p:cNvSpPr txBox="1"/>
            <p:nvPr/>
          </p:nvSpPr>
          <p:spPr>
            <a:xfrm>
              <a:off x="1452512" y="2360390"/>
              <a:ext cx="554831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자극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뉴런 활성화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시냅스 연결 강도 강하게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590EF0-878D-BFAB-5580-7388F49A0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B10D32-3984-51C4-D1F9-07E89246C37E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D82D55-DCBB-196C-19EC-4EC9A85D8604}"/>
              </a:ext>
            </a:extLst>
          </p:cNvPr>
          <p:cNvGrpSpPr/>
          <p:nvPr/>
        </p:nvGrpSpPr>
        <p:grpSpPr>
          <a:xfrm>
            <a:off x="1751758" y="2692269"/>
            <a:ext cx="6257545" cy="384721"/>
            <a:chOff x="1249830" y="2360390"/>
            <a:chExt cx="6257545" cy="3847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F794C6-5989-DE0E-F244-462A870B014D}"/>
                </a:ext>
              </a:extLst>
            </p:cNvPr>
            <p:cNvSpPr txBox="1"/>
            <p:nvPr/>
          </p:nvSpPr>
          <p:spPr>
            <a:xfrm>
              <a:off x="1452512" y="2360390"/>
              <a:ext cx="605486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시냅스의 연결 강도가 변하지 않고 고정되면 장기기억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70849AD-8388-31DE-FE0E-1ADD7452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6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50A8-B9C4-5754-1105-805AC7A77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C3E431-2D01-DC29-9E9C-F8D19F54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32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9E4C6-2DC5-233B-50B9-0CD7432A2326}"/>
              </a:ext>
            </a:extLst>
          </p:cNvPr>
          <p:cNvSpPr txBox="1"/>
          <p:nvPr/>
        </p:nvSpPr>
        <p:spPr>
          <a:xfrm>
            <a:off x="2315213" y="3010283"/>
            <a:ext cx="756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인공지능 구현의 기초</a:t>
            </a:r>
          </a:p>
        </p:txBody>
      </p:sp>
    </p:spTree>
    <p:extLst>
      <p:ext uri="{BB962C8B-B14F-4D97-AF65-F5344CB8AC3E}">
        <p14:creationId xmlns:p14="http://schemas.microsoft.com/office/powerpoint/2010/main" val="4085828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2877A-1260-DAE7-1B4A-2573F185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CF0EF-8AF2-0470-3350-BC8A86F525A2}"/>
              </a:ext>
            </a:extLst>
          </p:cNvPr>
          <p:cNvSpPr txBox="1"/>
          <p:nvPr/>
        </p:nvSpPr>
        <p:spPr>
          <a:xfrm>
            <a:off x="1166812" y="6630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미지의 일 예측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C45EF9-826E-B9ED-D433-00143221EABA}"/>
              </a:ext>
            </a:extLst>
          </p:cNvPr>
          <p:cNvGrpSpPr/>
          <p:nvPr/>
        </p:nvGrpSpPr>
        <p:grpSpPr>
          <a:xfrm>
            <a:off x="1304901" y="1254271"/>
            <a:ext cx="2825368" cy="471023"/>
            <a:chOff x="1333476" y="1301896"/>
            <a:chExt cx="2825368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AB7562-56BB-2447-B291-AC158B51E840}"/>
                </a:ext>
              </a:extLst>
            </p:cNvPr>
            <p:cNvSpPr txBox="1"/>
            <p:nvPr/>
          </p:nvSpPr>
          <p:spPr>
            <a:xfrm>
              <a:off x="1736386" y="1372809"/>
              <a:ext cx="2422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일반 프로그래밍과 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AI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20EB72-B4D5-389D-714C-7363FAFB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86E153-7F41-BB3E-C0EB-EC0EE1490246}"/>
              </a:ext>
            </a:extLst>
          </p:cNvPr>
          <p:cNvGrpSpPr/>
          <p:nvPr/>
        </p:nvGrpSpPr>
        <p:grpSpPr>
          <a:xfrm>
            <a:off x="1751758" y="1845666"/>
            <a:ext cx="6977293" cy="384721"/>
            <a:chOff x="1249830" y="2360390"/>
            <a:chExt cx="6977293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F74E46-E763-C7E9-0541-62B2E9B0DB1F}"/>
                </a:ext>
              </a:extLst>
            </p:cNvPr>
            <p:cNvSpPr txBox="1"/>
            <p:nvPr/>
          </p:nvSpPr>
          <p:spPr>
            <a:xfrm>
              <a:off x="1452512" y="2360390"/>
              <a:ext cx="677461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일반 프로그래밍은 규칙을 정하고 코딩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규칙은 사람이 만듦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162634-4CFC-95C6-C544-88CC2DDC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727CBA-DF89-8157-9A13-D14F8958E02C}"/>
              </a:ext>
            </a:extLst>
          </p:cNvPr>
          <p:cNvGrpSpPr/>
          <p:nvPr/>
        </p:nvGrpSpPr>
        <p:grpSpPr>
          <a:xfrm>
            <a:off x="1751758" y="2249695"/>
            <a:ext cx="4693014" cy="384721"/>
            <a:chOff x="1249830" y="2360390"/>
            <a:chExt cx="4693014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B20DF1-F480-E644-E286-1E559135150B}"/>
                </a:ext>
              </a:extLst>
            </p:cNvPr>
            <p:cNvSpPr txBox="1"/>
            <p:nvPr/>
          </p:nvSpPr>
          <p:spPr>
            <a:xfrm>
              <a:off x="1452512" y="2360390"/>
              <a:ext cx="449033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데이터를 보고 스스로 규칙을 만듦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04091B-2C75-491F-02EE-BDC4817CC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73E98A-44BD-EB51-CCB5-365DFBE5D325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8D4007-1159-4209-804C-8A5EF5187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10" y="2851921"/>
            <a:ext cx="3895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5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E448-E43C-741B-E9D1-FC5E4C6B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8333A-C933-2582-4017-1A5D491D7D7E}"/>
              </a:ext>
            </a:extLst>
          </p:cNvPr>
          <p:cNvSpPr txBox="1"/>
          <p:nvPr/>
        </p:nvSpPr>
        <p:spPr>
          <a:xfrm>
            <a:off x="1166812" y="6630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미지의 일 예측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C5CED2-40C7-E3CD-6C34-533A5BA453B6}"/>
              </a:ext>
            </a:extLst>
          </p:cNvPr>
          <p:cNvGrpSpPr/>
          <p:nvPr/>
        </p:nvGrpSpPr>
        <p:grpSpPr>
          <a:xfrm>
            <a:off x="1304901" y="1254271"/>
            <a:ext cx="3408861" cy="471023"/>
            <a:chOff x="1333476" y="1301896"/>
            <a:chExt cx="340886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E19B00-712A-2B81-34F6-1684C6F34E1C}"/>
                </a:ext>
              </a:extLst>
            </p:cNvPr>
            <p:cNvSpPr txBox="1"/>
            <p:nvPr/>
          </p:nvSpPr>
          <p:spPr>
            <a:xfrm>
              <a:off x="1736386" y="1372809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환자 데이터를 활용한 예측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9CB3A1-2D7E-18C6-74EE-1CE039E81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318E20-D3F5-884C-744B-246090996011}"/>
              </a:ext>
            </a:extLst>
          </p:cNvPr>
          <p:cNvGrpSpPr/>
          <p:nvPr/>
        </p:nvGrpSpPr>
        <p:grpSpPr>
          <a:xfrm>
            <a:off x="1751758" y="1845666"/>
            <a:ext cx="7220950" cy="384721"/>
            <a:chOff x="1249830" y="2360390"/>
            <a:chExt cx="7220950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3B2C5-12B2-B215-08FB-389F63E89E1C}"/>
                </a:ext>
              </a:extLst>
            </p:cNvPr>
            <p:cNvSpPr txBox="1"/>
            <p:nvPr/>
          </p:nvSpPr>
          <p:spPr>
            <a:xfrm>
              <a:off x="1452512" y="2360390"/>
              <a:ext cx="701826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환자 데이터를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입력받음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내용과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수술후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생존여부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0D0AF4-DD72-616B-5B1D-D84AAAC2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1F7C98-4D07-5DC2-680A-970EE016D9AB}"/>
              </a:ext>
            </a:extLst>
          </p:cNvPr>
          <p:cNvGrpSpPr/>
          <p:nvPr/>
        </p:nvGrpSpPr>
        <p:grpSpPr>
          <a:xfrm>
            <a:off x="1751758" y="2249695"/>
            <a:ext cx="3894718" cy="384721"/>
            <a:chOff x="1249830" y="2360390"/>
            <a:chExt cx="3894718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3AE2C-6D5A-C0BF-6DCA-E309B30F117D}"/>
                </a:ext>
              </a:extLst>
            </p:cNvPr>
            <p:cNvSpPr txBox="1"/>
            <p:nvPr/>
          </p:nvSpPr>
          <p:spPr>
            <a:xfrm>
              <a:off x="1452512" y="2360390"/>
              <a:ext cx="369203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환자 데이터에 따른 예측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E33333-CDE4-2747-61C9-3D13B4A7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FDFDD4-3329-1F2A-5D2B-82032DB4089E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85C4A8-3542-4492-B397-79892EA22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17" y="2986904"/>
            <a:ext cx="67246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EFD5-DA1E-9304-271E-410409F4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B8C83-5119-176E-FA08-F2B32D519058}"/>
              </a:ext>
            </a:extLst>
          </p:cNvPr>
          <p:cNvSpPr txBox="1"/>
          <p:nvPr/>
        </p:nvSpPr>
        <p:spPr>
          <a:xfrm>
            <a:off x="1166812" y="6630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미지의 일 예측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367F67-6AF8-AFFF-1878-DE9D22E2B537}"/>
              </a:ext>
            </a:extLst>
          </p:cNvPr>
          <p:cNvGrpSpPr/>
          <p:nvPr/>
        </p:nvGrpSpPr>
        <p:grpSpPr>
          <a:xfrm>
            <a:off x="1304901" y="1254271"/>
            <a:ext cx="3408861" cy="471023"/>
            <a:chOff x="1333476" y="1301896"/>
            <a:chExt cx="340886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8C01A6-136C-186D-B04A-F3B77724EE3F}"/>
                </a:ext>
              </a:extLst>
            </p:cNvPr>
            <p:cNvSpPr txBox="1"/>
            <p:nvPr/>
          </p:nvSpPr>
          <p:spPr>
            <a:xfrm>
              <a:off x="1736386" y="1372809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환자 데이터를 활용한 예측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D271E3-7E17-5CFB-8D8F-ABB493DB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85CBE9-D156-5EE3-2E02-16AF5325EABC}"/>
              </a:ext>
            </a:extLst>
          </p:cNvPr>
          <p:cNvGrpSpPr/>
          <p:nvPr/>
        </p:nvGrpSpPr>
        <p:grpSpPr>
          <a:xfrm>
            <a:off x="1751758" y="1845666"/>
            <a:ext cx="6257545" cy="384721"/>
            <a:chOff x="1249830" y="2360390"/>
            <a:chExt cx="6257545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8962AB-0C8B-4954-F34A-5CA8071DF2F9}"/>
                </a:ext>
              </a:extLst>
            </p:cNvPr>
            <p:cNvSpPr txBox="1"/>
            <p:nvPr/>
          </p:nvSpPr>
          <p:spPr>
            <a:xfrm>
              <a:off x="1452512" y="2360390"/>
              <a:ext cx="605486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 성공률은 얼마나 정확한 경계선을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긋느냐에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달림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F579E1B-C5AF-BF29-192F-283AD166F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FC70-AC21-74C0-F415-83F9344B8EED}"/>
              </a:ext>
            </a:extLst>
          </p:cNvPr>
          <p:cNvGrpSpPr/>
          <p:nvPr/>
        </p:nvGrpSpPr>
        <p:grpSpPr>
          <a:xfrm>
            <a:off x="1751758" y="2249695"/>
            <a:ext cx="9562937" cy="384721"/>
            <a:chOff x="1249830" y="2360390"/>
            <a:chExt cx="9562937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8ED397-7BBE-11A3-92AF-8241D2EAF894}"/>
                </a:ext>
              </a:extLst>
            </p:cNvPr>
            <p:cNvSpPr txBox="1"/>
            <p:nvPr/>
          </p:nvSpPr>
          <p:spPr>
            <a:xfrm>
              <a:off x="1452512" y="2360390"/>
              <a:ext cx="936025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정확한 선을 긋기 위한 다양한 알고리즘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선형회귀 등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통해 </a:t>
              </a:r>
              <a:r>
                <a:rPr lang="ko-KR" altLang="en-US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딥러닝까지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C522D9-1D14-F14F-C9D7-635438D0E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794AC47-941F-A42D-4EAE-2911050B1107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248479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F4B7-E72D-7EFC-ACFF-AC0C030D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542F2-FDC1-5E0E-B10A-80AB4646E9C2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AD7CC8-2017-1039-7FB6-3BBBA966CB20}"/>
              </a:ext>
            </a:extLst>
          </p:cNvPr>
          <p:cNvGrpSpPr/>
          <p:nvPr/>
        </p:nvGrpSpPr>
        <p:grpSpPr>
          <a:xfrm>
            <a:off x="1304901" y="1254271"/>
            <a:ext cx="1607086" cy="471023"/>
            <a:chOff x="1333476" y="1301896"/>
            <a:chExt cx="160708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2F5B33-66E2-8C02-F0B3-E8136A9D15AB}"/>
                </a:ext>
              </a:extLst>
            </p:cNvPr>
            <p:cNvSpPr txBox="1"/>
            <p:nvPr/>
          </p:nvSpPr>
          <p:spPr>
            <a:xfrm>
              <a:off x="1736386" y="1372809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실습 환경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D2A87E-9EE5-204F-C892-C59E3264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AEAA02-F33A-4F2E-E1B8-E0C835041758}"/>
              </a:ext>
            </a:extLst>
          </p:cNvPr>
          <p:cNvGrpSpPr/>
          <p:nvPr/>
        </p:nvGrpSpPr>
        <p:grpSpPr>
          <a:xfrm>
            <a:off x="1751758" y="1845666"/>
            <a:ext cx="4910125" cy="384721"/>
            <a:chOff x="1249830" y="2360390"/>
            <a:chExt cx="4910125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7653B0-EB3C-E7DA-70A6-06D2D75E526E}"/>
                </a:ext>
              </a:extLst>
            </p:cNvPr>
            <p:cNvSpPr txBox="1"/>
            <p:nvPr/>
          </p:nvSpPr>
          <p:spPr>
            <a:xfrm>
              <a:off x="1452512" y="2360390"/>
              <a:ext cx="47074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Python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컴퓨터에 설치해서 진행해도 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C9578C-6E10-3E27-29D2-05CB89FB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CCE0D7-7587-A29D-4CB5-1C50500C3217}"/>
              </a:ext>
            </a:extLst>
          </p:cNvPr>
          <p:cNvGrpSpPr/>
          <p:nvPr/>
        </p:nvGrpSpPr>
        <p:grpSpPr>
          <a:xfrm>
            <a:off x="1751758" y="2249695"/>
            <a:ext cx="8858834" cy="384721"/>
            <a:chOff x="1249830" y="2360390"/>
            <a:chExt cx="8858834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4338C6-516E-301B-D9FC-0291498F574D}"/>
                </a:ext>
              </a:extLst>
            </p:cNvPr>
            <p:cNvSpPr txBox="1"/>
            <p:nvPr/>
          </p:nvSpPr>
          <p:spPr>
            <a:xfrm>
              <a:off x="1452512" y="2360390"/>
              <a:ext cx="865615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컴퓨터에서 진행할 경우 다양한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 알고리즘을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import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하고 설치하는 과정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92A32F-755A-A9C7-00BD-39516CD8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1B1A17-CC76-7ACF-F550-90B2C7A5F9E8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A259DD-7678-80EE-289B-26E9E5562672}"/>
              </a:ext>
            </a:extLst>
          </p:cNvPr>
          <p:cNvGrpSpPr/>
          <p:nvPr/>
        </p:nvGrpSpPr>
        <p:grpSpPr>
          <a:xfrm>
            <a:off x="1751758" y="2746310"/>
            <a:ext cx="4869344" cy="384721"/>
            <a:chOff x="1249830" y="2360390"/>
            <a:chExt cx="4869344" cy="3847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D9AA7F-E4D3-51F5-9DF8-02DE9DF73367}"/>
                </a:ext>
              </a:extLst>
            </p:cNvPr>
            <p:cNvSpPr txBox="1"/>
            <p:nvPr/>
          </p:nvSpPr>
          <p:spPr>
            <a:xfrm>
              <a:off x="1452512" y="2360390"/>
              <a:ext cx="466666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우리는 클라우드 환경에서 간단히 실행함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F2A0113-B8D3-D692-30AB-203C9EA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E0E337-2629-19EA-5105-542AF4E2300C}"/>
              </a:ext>
            </a:extLst>
          </p:cNvPr>
          <p:cNvGrpSpPr/>
          <p:nvPr/>
        </p:nvGrpSpPr>
        <p:grpSpPr>
          <a:xfrm>
            <a:off x="1751758" y="3216295"/>
            <a:ext cx="4282645" cy="384721"/>
            <a:chOff x="1249830" y="2360390"/>
            <a:chExt cx="4282645" cy="3847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14736D-2D59-8577-5910-A87492C8CD09}"/>
                </a:ext>
              </a:extLst>
            </p:cNvPr>
            <p:cNvSpPr txBox="1"/>
            <p:nvPr/>
          </p:nvSpPr>
          <p:spPr>
            <a:xfrm>
              <a:off x="1452512" y="2360390"/>
              <a:ext cx="407996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구글에서 </a:t>
              </a:r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이라는 환경을 제공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12DEBE3-517E-592B-5044-8263F5FA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551D66-3A20-1C12-D6C9-DBE3970A0B45}"/>
              </a:ext>
            </a:extLst>
          </p:cNvPr>
          <p:cNvGrpSpPr/>
          <p:nvPr/>
        </p:nvGrpSpPr>
        <p:grpSpPr>
          <a:xfrm>
            <a:off x="1751758" y="3654782"/>
            <a:ext cx="2381484" cy="384721"/>
            <a:chOff x="1249830" y="2360390"/>
            <a:chExt cx="2381484" cy="3847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6EBB6B-C4CD-28EE-E914-C0CA1A33EF01}"/>
                </a:ext>
              </a:extLst>
            </p:cNvPr>
            <p:cNvSpPr txBox="1"/>
            <p:nvPr/>
          </p:nvSpPr>
          <p:spPr>
            <a:xfrm>
              <a:off x="1452512" y="2360390"/>
              <a:ext cx="217880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colab.google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접속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2EB9B2E-DA8F-22DA-41EC-288F8629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73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2BE5-5341-E2B1-ECD2-04BE0B0F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04A54-2748-215A-B927-EA6386F79253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09F6B8-8D20-8917-6834-54374D42BBD1}"/>
              </a:ext>
            </a:extLst>
          </p:cNvPr>
          <p:cNvGrpSpPr/>
          <p:nvPr/>
        </p:nvGrpSpPr>
        <p:grpSpPr>
          <a:xfrm>
            <a:off x="1304901" y="1254271"/>
            <a:ext cx="1607086" cy="471023"/>
            <a:chOff x="1333476" y="1301896"/>
            <a:chExt cx="160708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F64BD3-52C5-C7EF-F8D4-33EA92CA04E3}"/>
                </a:ext>
              </a:extLst>
            </p:cNvPr>
            <p:cNvSpPr txBox="1"/>
            <p:nvPr/>
          </p:nvSpPr>
          <p:spPr>
            <a:xfrm>
              <a:off x="1736386" y="1372809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실습 환경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469BF0-B946-0961-1BA3-43EAB7EB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B2FF37-3619-C283-BB95-8FA90FA5F797}"/>
              </a:ext>
            </a:extLst>
          </p:cNvPr>
          <p:cNvGrpSpPr/>
          <p:nvPr/>
        </p:nvGrpSpPr>
        <p:grpSpPr>
          <a:xfrm>
            <a:off x="1751758" y="1845666"/>
            <a:ext cx="4910125" cy="384721"/>
            <a:chOff x="1249830" y="2360390"/>
            <a:chExt cx="4910125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E317F-44E3-3858-9D27-65CE24B6CD7B}"/>
                </a:ext>
              </a:extLst>
            </p:cNvPr>
            <p:cNvSpPr txBox="1"/>
            <p:nvPr/>
          </p:nvSpPr>
          <p:spPr>
            <a:xfrm>
              <a:off x="1452512" y="2360390"/>
              <a:ext cx="47074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Python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컴퓨터에 설치해서 진행해도 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CD3836-0D2F-0A4E-A296-6B966A290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0BC827-649D-8369-AF9F-0D91CF797320}"/>
              </a:ext>
            </a:extLst>
          </p:cNvPr>
          <p:cNvGrpSpPr/>
          <p:nvPr/>
        </p:nvGrpSpPr>
        <p:grpSpPr>
          <a:xfrm>
            <a:off x="1751758" y="2249695"/>
            <a:ext cx="8858834" cy="384721"/>
            <a:chOff x="1249830" y="2360390"/>
            <a:chExt cx="8858834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7B8995-0902-9FEF-52F2-3E51DF780353}"/>
                </a:ext>
              </a:extLst>
            </p:cNvPr>
            <p:cNvSpPr txBox="1"/>
            <p:nvPr/>
          </p:nvSpPr>
          <p:spPr>
            <a:xfrm>
              <a:off x="1452512" y="2360390"/>
              <a:ext cx="865615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컴퓨터에서 진행할 경우 다양한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 알고리즘을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import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하고 설치하는 과정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A591D5-D957-A62D-2A80-EF0C4C8D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7A1A04-FE12-324E-B733-1D48BB6FE9AD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0AB861-5984-BD8B-EAD9-CF77E6036CA3}"/>
              </a:ext>
            </a:extLst>
          </p:cNvPr>
          <p:cNvGrpSpPr/>
          <p:nvPr/>
        </p:nvGrpSpPr>
        <p:grpSpPr>
          <a:xfrm>
            <a:off x="1751758" y="2746310"/>
            <a:ext cx="4869344" cy="384721"/>
            <a:chOff x="1249830" y="2360390"/>
            <a:chExt cx="4869344" cy="3847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8D131C-A6A1-9D18-9EE4-80CEED575B69}"/>
                </a:ext>
              </a:extLst>
            </p:cNvPr>
            <p:cNvSpPr txBox="1"/>
            <p:nvPr/>
          </p:nvSpPr>
          <p:spPr>
            <a:xfrm>
              <a:off x="1452512" y="2360390"/>
              <a:ext cx="466666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우리는 클라우드 환경에서 간단히 실행함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578C517-6E1B-406E-F364-F64B6A1B3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1BD117-7E0D-41D4-7251-B5E953A6B0AF}"/>
              </a:ext>
            </a:extLst>
          </p:cNvPr>
          <p:cNvGrpSpPr/>
          <p:nvPr/>
        </p:nvGrpSpPr>
        <p:grpSpPr>
          <a:xfrm>
            <a:off x="1751758" y="3216295"/>
            <a:ext cx="4282645" cy="384721"/>
            <a:chOff x="1249830" y="2360390"/>
            <a:chExt cx="4282645" cy="3847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849A37-5B1E-F8CC-B5F8-0E9700C773F7}"/>
                </a:ext>
              </a:extLst>
            </p:cNvPr>
            <p:cNvSpPr txBox="1"/>
            <p:nvPr/>
          </p:nvSpPr>
          <p:spPr>
            <a:xfrm>
              <a:off x="1452512" y="2360390"/>
              <a:ext cx="407996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구글에서 </a:t>
              </a:r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이라는 환경을 제공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F82CAC3-215F-152D-7220-1CF13CB6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82690-4945-B546-C21C-72EB436D83A6}"/>
              </a:ext>
            </a:extLst>
          </p:cNvPr>
          <p:cNvGrpSpPr/>
          <p:nvPr/>
        </p:nvGrpSpPr>
        <p:grpSpPr>
          <a:xfrm>
            <a:off x="1751758" y="3654782"/>
            <a:ext cx="2381484" cy="384721"/>
            <a:chOff x="1249830" y="2360390"/>
            <a:chExt cx="2381484" cy="3847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08B458-6F13-DF58-ED16-682B8D2E7555}"/>
                </a:ext>
              </a:extLst>
            </p:cNvPr>
            <p:cNvSpPr txBox="1"/>
            <p:nvPr/>
          </p:nvSpPr>
          <p:spPr>
            <a:xfrm>
              <a:off x="1452512" y="2360390"/>
              <a:ext cx="217880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colab.google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접속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4899D68-19CC-7E13-C3CC-052D16CA4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36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D3D6-8ED5-9C43-8029-7411B6E87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82BB5-67C1-9ED4-4059-BE4F807786C4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14A12-284B-E6A8-E229-7319703A16CF}"/>
              </a:ext>
            </a:extLst>
          </p:cNvPr>
          <p:cNvGrpSpPr/>
          <p:nvPr/>
        </p:nvGrpSpPr>
        <p:grpSpPr>
          <a:xfrm>
            <a:off x="1304901" y="1254271"/>
            <a:ext cx="1607086" cy="471023"/>
            <a:chOff x="1333476" y="1301896"/>
            <a:chExt cx="1607086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6D241F-7F75-A70A-4FEC-4A4DF75A7B30}"/>
                </a:ext>
              </a:extLst>
            </p:cNvPr>
            <p:cNvSpPr txBox="1"/>
            <p:nvPr/>
          </p:nvSpPr>
          <p:spPr>
            <a:xfrm>
              <a:off x="1736386" y="1372809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err="1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코랩</a:t>
              </a:r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실행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BE4E4D-1BDE-9B8A-8BB0-37FDC29C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731754-074B-32CF-7C2B-9CCF778C0E7C}"/>
              </a:ext>
            </a:extLst>
          </p:cNvPr>
          <p:cNvGrpSpPr/>
          <p:nvPr/>
        </p:nvGrpSpPr>
        <p:grpSpPr>
          <a:xfrm>
            <a:off x="1751758" y="1845666"/>
            <a:ext cx="4486227" cy="384721"/>
            <a:chOff x="1249830" y="2360390"/>
            <a:chExt cx="4486227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97EF03-560C-F033-BB5F-D0493DE2C3E4}"/>
                </a:ext>
              </a:extLst>
            </p:cNvPr>
            <p:cNvSpPr txBox="1"/>
            <p:nvPr/>
          </p:nvSpPr>
          <p:spPr>
            <a:xfrm>
              <a:off x="1452512" y="2360390"/>
              <a:ext cx="428354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통해 기존의 작업 확인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D95819-3FD7-E8FA-C485-B18ECCED5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57FA40C-7346-B0F8-FDD4-753514F3550C}"/>
              </a:ext>
            </a:extLst>
          </p:cNvPr>
          <p:cNvGrpSpPr/>
          <p:nvPr/>
        </p:nvGrpSpPr>
        <p:grpSpPr>
          <a:xfrm>
            <a:off x="1751758" y="2249695"/>
            <a:ext cx="4678138" cy="384721"/>
            <a:chOff x="1249830" y="2360390"/>
            <a:chExt cx="4678138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1E7BDD-5505-3DB5-1E78-AB2567E79D6E}"/>
                </a:ext>
              </a:extLst>
            </p:cNvPr>
            <p:cNvSpPr txBox="1"/>
            <p:nvPr/>
          </p:nvSpPr>
          <p:spPr>
            <a:xfrm>
              <a:off x="1452512" y="2360390"/>
              <a:ext cx="447545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새롭게 작성하려면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New Notebook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실행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FFB0020-5869-45BB-D20C-D56C3126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6B6EE5-CE95-6844-02E6-75DD0E89F6B9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1B6AB5-69A3-C9EA-D8DB-5DB023C3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505" y="2954994"/>
            <a:ext cx="7232959" cy="30703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6CB96E-42E0-CB52-1AA7-C76DD93B3D84}"/>
              </a:ext>
            </a:extLst>
          </p:cNvPr>
          <p:cNvSpPr txBox="1"/>
          <p:nvPr/>
        </p:nvSpPr>
        <p:spPr>
          <a:xfrm>
            <a:off x="4720046" y="2770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3E8B2B-57A3-D2C8-26A7-551ACA1243E2}"/>
              </a:ext>
            </a:extLst>
          </p:cNvPr>
          <p:cNvCxnSpPr>
            <a:stCxn id="24" idx="1"/>
          </p:cNvCxnSpPr>
          <p:nvPr/>
        </p:nvCxnSpPr>
        <p:spPr>
          <a:xfrm flipH="1">
            <a:off x="4096212" y="2954994"/>
            <a:ext cx="623834" cy="10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980725-BD97-0AA5-AB43-0403505905D4}"/>
              </a:ext>
            </a:extLst>
          </p:cNvPr>
          <p:cNvSpPr txBox="1"/>
          <p:nvPr/>
        </p:nvSpPr>
        <p:spPr>
          <a:xfrm>
            <a:off x="1380812" y="36970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실행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987B4E-168C-6E2C-5AC6-D4153CA0D189}"/>
              </a:ext>
            </a:extLst>
          </p:cNvPr>
          <p:cNvCxnSpPr>
            <a:cxnSpLocks/>
          </p:cNvCxnSpPr>
          <p:nvPr/>
        </p:nvCxnSpPr>
        <p:spPr>
          <a:xfrm>
            <a:off x="2185851" y="3934082"/>
            <a:ext cx="948064" cy="28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0BD0C5-F8D1-C339-BD47-4F5A6096B23F}"/>
              </a:ext>
            </a:extLst>
          </p:cNvPr>
          <p:cNvCxnSpPr>
            <a:cxnSpLocks/>
          </p:cNvCxnSpPr>
          <p:nvPr/>
        </p:nvCxnSpPr>
        <p:spPr>
          <a:xfrm flipV="1">
            <a:off x="2185851" y="4220463"/>
            <a:ext cx="2858425" cy="42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00CD60-7FA8-44C1-CDE0-0A99DB5D6936}"/>
              </a:ext>
            </a:extLst>
          </p:cNvPr>
          <p:cNvSpPr txBox="1"/>
          <p:nvPr/>
        </p:nvSpPr>
        <p:spPr>
          <a:xfrm>
            <a:off x="1151507" y="44801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1772160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B56C-E481-D743-98B0-C5F918EC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B7EA1FC-0503-E7FE-8D5D-681A5048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40" y="2904142"/>
            <a:ext cx="8584418" cy="2927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B79259-A4B5-64B2-745F-86C6537AD066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B86E56-9DE1-636B-1DF4-4C5F5A390F70}"/>
              </a:ext>
            </a:extLst>
          </p:cNvPr>
          <p:cNvGrpSpPr/>
          <p:nvPr/>
        </p:nvGrpSpPr>
        <p:grpSpPr>
          <a:xfrm>
            <a:off x="1304901" y="1254271"/>
            <a:ext cx="3953882" cy="471023"/>
            <a:chOff x="1333476" y="1301896"/>
            <a:chExt cx="3953882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46D10A-DFCF-5721-D32E-CE7CB65F9344}"/>
                </a:ext>
              </a:extLst>
            </p:cNvPr>
            <p:cNvSpPr txBox="1"/>
            <p:nvPr/>
          </p:nvSpPr>
          <p:spPr>
            <a:xfrm>
              <a:off x="1736386" y="1372809"/>
              <a:ext cx="3550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폐암 수술환자 생존율 예측 실습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2B56FD-D890-B592-ACE6-9B55053E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57A68-0A60-23A7-31A3-89D49D1A0055}"/>
              </a:ext>
            </a:extLst>
          </p:cNvPr>
          <p:cNvGrpSpPr/>
          <p:nvPr/>
        </p:nvGrpSpPr>
        <p:grpSpPr>
          <a:xfrm>
            <a:off x="1751758" y="1845666"/>
            <a:ext cx="7219346" cy="384721"/>
            <a:chOff x="1249830" y="2360390"/>
            <a:chExt cx="7219346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AE1938-ECE0-AF40-AB95-25A4960F005E}"/>
                </a:ext>
              </a:extLst>
            </p:cNvPr>
            <p:cNvSpPr txBox="1"/>
            <p:nvPr/>
          </p:nvSpPr>
          <p:spPr>
            <a:xfrm>
              <a:off x="1452512" y="2360390"/>
              <a:ext cx="701666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폐암 수술 환자의 수술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후 생존율 예측을 위한 모델 만들기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CC9C75-D10B-7C4C-5849-607F1D24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E776D1-B600-2D71-7FDA-E933F3F031D3}"/>
              </a:ext>
            </a:extLst>
          </p:cNvPr>
          <p:cNvGrpSpPr/>
          <p:nvPr/>
        </p:nvGrpSpPr>
        <p:grpSpPr>
          <a:xfrm>
            <a:off x="1751758" y="2249695"/>
            <a:ext cx="9643793" cy="384721"/>
            <a:chOff x="1249830" y="2360390"/>
            <a:chExt cx="9643793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988E5-0568-D798-4083-00EE71C292CC}"/>
                </a:ext>
              </a:extLst>
            </p:cNvPr>
            <p:cNvSpPr txBox="1"/>
            <p:nvPr/>
          </p:nvSpPr>
          <p:spPr>
            <a:xfrm>
              <a:off x="1452512" y="2360390"/>
              <a:ext cx="944111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ThoraricSurgery3.csv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파일을 다운받아서 </a:t>
              </a:r>
              <a:r>
                <a:rPr lang="en-US" altLang="ko-KR" sz="1900" dirty="0" err="1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Colab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업로드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(data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폴더 만들고 폴더 안에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8061BA-BB13-127D-C012-7C984C53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904B73-1CA3-586B-45D5-69BD0A3E5E40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3E13A-21E0-0B38-E149-400AAA48C0CB}"/>
              </a:ext>
            </a:extLst>
          </p:cNvPr>
          <p:cNvSpPr txBox="1"/>
          <p:nvPr/>
        </p:nvSpPr>
        <p:spPr>
          <a:xfrm>
            <a:off x="818116" y="494804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D5062F-49B6-2711-AFE0-40F2860D2B73}"/>
              </a:ext>
            </a:extLst>
          </p:cNvPr>
          <p:cNvCxnSpPr>
            <a:cxnSpLocks/>
          </p:cNvCxnSpPr>
          <p:nvPr/>
        </p:nvCxnSpPr>
        <p:spPr>
          <a:xfrm>
            <a:off x="1879346" y="5141986"/>
            <a:ext cx="127588" cy="36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1FF-A6DB-305A-0C99-FB6723066D23}"/>
              </a:ext>
            </a:extLst>
          </p:cNvPr>
          <p:cNvSpPr txBox="1"/>
          <p:nvPr/>
        </p:nvSpPr>
        <p:spPr>
          <a:xfrm>
            <a:off x="710734" y="396120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드래그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05D83E-8A75-E48A-736B-2EFE651DE062}"/>
              </a:ext>
            </a:extLst>
          </p:cNvPr>
          <p:cNvCxnSpPr>
            <a:cxnSpLocks/>
          </p:cNvCxnSpPr>
          <p:nvPr/>
        </p:nvCxnSpPr>
        <p:spPr>
          <a:xfrm>
            <a:off x="1771964" y="4155149"/>
            <a:ext cx="1023487" cy="97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962A-109D-7949-6FE9-B5366B59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86611-C857-2DE5-F068-076E78B07C11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36A07B-8C74-6C35-1490-94EFF05D3F3C}"/>
              </a:ext>
            </a:extLst>
          </p:cNvPr>
          <p:cNvGrpSpPr/>
          <p:nvPr/>
        </p:nvGrpSpPr>
        <p:grpSpPr>
          <a:xfrm>
            <a:off x="1304901" y="1254271"/>
            <a:ext cx="2863840" cy="471023"/>
            <a:chOff x="1333476" y="1301896"/>
            <a:chExt cx="2863840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422B7-8073-0984-E693-AC51FB6EC4A6}"/>
                </a:ext>
              </a:extLst>
            </p:cNvPr>
            <p:cNvSpPr txBox="1"/>
            <p:nvPr/>
          </p:nvSpPr>
          <p:spPr>
            <a:xfrm>
              <a:off x="1736386" y="1372809"/>
              <a:ext cx="2460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활용 사례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A92FEB-B1C7-AB88-FDBD-D2DC49B6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5FDED9-034B-DBB3-09A3-58774DCD290D}"/>
              </a:ext>
            </a:extLst>
          </p:cNvPr>
          <p:cNvGrpSpPr/>
          <p:nvPr/>
        </p:nvGrpSpPr>
        <p:grpSpPr>
          <a:xfrm>
            <a:off x="1751758" y="1845666"/>
            <a:ext cx="5864809" cy="384721"/>
            <a:chOff x="1249830" y="2360390"/>
            <a:chExt cx="5864809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45E508-9533-CA52-2AE7-5A797CF354F8}"/>
                </a:ext>
              </a:extLst>
            </p:cNvPr>
            <p:cNvSpPr txBox="1"/>
            <p:nvPr/>
          </p:nvSpPr>
          <p:spPr>
            <a:xfrm>
              <a:off x="1452512" y="2360390"/>
              <a:ext cx="566212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일상 생활에서 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활용되는 것을 생각해 볼까요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9C00FA-4F5A-8ADE-CD4B-C93E4D7F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AE5CCE-5CF9-5721-A594-58602F119661}"/>
              </a:ext>
            </a:extLst>
          </p:cNvPr>
          <p:cNvGrpSpPr/>
          <p:nvPr/>
        </p:nvGrpSpPr>
        <p:grpSpPr>
          <a:xfrm>
            <a:off x="1751758" y="2249695"/>
            <a:ext cx="5113001" cy="384721"/>
            <a:chOff x="1249830" y="2360390"/>
            <a:chExt cx="5113001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F5CC4C-9E1E-112A-6476-1DAF0FDF2A26}"/>
                </a:ext>
              </a:extLst>
            </p:cNvPr>
            <p:cNvSpPr txBox="1"/>
            <p:nvPr/>
          </p:nvSpPr>
          <p:spPr>
            <a:xfrm>
              <a:off x="1452512" y="2360390"/>
              <a:ext cx="491031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지난번 오리엔테이션에서 이미 사례를 확인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4610537-D608-CE69-D1C1-C69B534C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8E9B8A-AB6D-E886-FDAA-24E84A5409F7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437FFD-C886-4141-49FA-1BD8D20AAE29}"/>
              </a:ext>
            </a:extLst>
          </p:cNvPr>
          <p:cNvGrpSpPr/>
          <p:nvPr/>
        </p:nvGrpSpPr>
        <p:grpSpPr>
          <a:xfrm>
            <a:off x="1304901" y="3072328"/>
            <a:ext cx="2180961" cy="471023"/>
            <a:chOff x="1333476" y="1301896"/>
            <a:chExt cx="2180961" cy="4710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1FC360-D4F6-99D3-2967-4ABE5A747366}"/>
                </a:ext>
              </a:extLst>
            </p:cNvPr>
            <p:cNvSpPr txBox="1"/>
            <p:nvPr/>
          </p:nvSpPr>
          <p:spPr>
            <a:xfrm>
              <a:off x="1736386" y="1372809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 이란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52AD01-1B18-EE90-7336-EE68BB66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28F29E-D836-0386-D306-71D7BFE3F11E}"/>
              </a:ext>
            </a:extLst>
          </p:cNvPr>
          <p:cNvSpPr/>
          <p:nvPr/>
        </p:nvSpPr>
        <p:spPr>
          <a:xfrm>
            <a:off x="3646673" y="4494396"/>
            <a:ext cx="6733943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22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지능적 기계를 만들기 위한 과학과 공학입니다</a:t>
            </a:r>
            <a:r>
              <a:rPr lang="en-US" altLang="ko-KR" sz="22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CD64D4-6670-8702-6808-04E4CF6E0269}"/>
              </a:ext>
            </a:extLst>
          </p:cNvPr>
          <p:cNvGrpSpPr/>
          <p:nvPr/>
        </p:nvGrpSpPr>
        <p:grpSpPr>
          <a:xfrm>
            <a:off x="3646674" y="3792061"/>
            <a:ext cx="3091439" cy="601810"/>
            <a:chOff x="2897737" y="2347468"/>
            <a:chExt cx="3091439" cy="601810"/>
          </a:xfrm>
        </p:grpSpPr>
        <p:sp>
          <p:nvSpPr>
            <p:cNvPr id="30" name="자유형 20">
              <a:extLst>
                <a:ext uri="{FF2B5EF4-FFF2-40B4-BE49-F238E27FC236}">
                  <a16:creationId xmlns:a16="http://schemas.microsoft.com/office/drawing/2014/main" id="{4A7E0EE8-D2C0-143F-1FF6-103D3790AAF8}"/>
                </a:ext>
              </a:extLst>
            </p:cNvPr>
            <p:cNvSpPr/>
            <p:nvPr/>
          </p:nvSpPr>
          <p:spPr>
            <a:xfrm>
              <a:off x="2897737" y="2347468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31" name="자유형 21">
              <a:extLst>
                <a:ext uri="{FF2B5EF4-FFF2-40B4-BE49-F238E27FC236}">
                  <a16:creationId xmlns:a16="http://schemas.microsoft.com/office/drawing/2014/main" id="{E0AACCFF-0B84-E606-2A4D-1909C79D1A4D}"/>
                </a:ext>
              </a:extLst>
            </p:cNvPr>
            <p:cNvSpPr/>
            <p:nvPr/>
          </p:nvSpPr>
          <p:spPr>
            <a:xfrm rot="10800000">
              <a:off x="5534069" y="2347468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4F155F-E5E1-B3B8-4FC4-D5BED5D07E1D}"/>
                </a:ext>
              </a:extLst>
            </p:cNvPr>
            <p:cNvSpPr/>
            <p:nvPr/>
          </p:nvSpPr>
          <p:spPr>
            <a:xfrm>
              <a:off x="3437101" y="2516403"/>
              <a:ext cx="2350272" cy="432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인공지능</a:t>
              </a:r>
              <a:r>
                <a:rPr lang="ko-KR" altLang="en-US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이란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?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6E2BDF-F906-22ED-7A39-310F046AE74F}"/>
              </a:ext>
            </a:extLst>
          </p:cNvPr>
          <p:cNvSpPr/>
          <p:nvPr/>
        </p:nvSpPr>
        <p:spPr>
          <a:xfrm>
            <a:off x="3646674" y="5008746"/>
            <a:ext cx="5712863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Artificial Intelligence is the science and engineering</a:t>
            </a:r>
          </a:p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making intelligent machines.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C337BD-A84B-9E94-56A0-F6AA2B866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49" y="3829018"/>
            <a:ext cx="1907335" cy="220958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DECB46-F3A4-EFFB-76B9-38D92497DEF4}"/>
              </a:ext>
            </a:extLst>
          </p:cNvPr>
          <p:cNvSpPr/>
          <p:nvPr/>
        </p:nvSpPr>
        <p:spPr>
          <a:xfrm>
            <a:off x="3646675" y="5799321"/>
            <a:ext cx="5581650" cy="395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매카시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(John McCarthy,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943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CBCC-EAB1-0FB5-E7DE-FA19FA72D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1E5C5-37B9-15CA-0556-D62084FA784B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066B51-A98B-764F-1EC8-99F413F218F8}"/>
              </a:ext>
            </a:extLst>
          </p:cNvPr>
          <p:cNvGrpSpPr/>
          <p:nvPr/>
        </p:nvGrpSpPr>
        <p:grpSpPr>
          <a:xfrm>
            <a:off x="1304901" y="1254271"/>
            <a:ext cx="3953882" cy="471023"/>
            <a:chOff x="1333476" y="1301896"/>
            <a:chExt cx="3953882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122F8F-1DAF-9882-C2B1-28915451CAA0}"/>
                </a:ext>
              </a:extLst>
            </p:cNvPr>
            <p:cNvSpPr txBox="1"/>
            <p:nvPr/>
          </p:nvSpPr>
          <p:spPr>
            <a:xfrm>
              <a:off x="1736386" y="1372809"/>
              <a:ext cx="3550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폐암 수술환자 생존율 예측 실습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1B46D6-D09E-0202-62B2-B5CC008A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0E2D7F-44F6-7BB0-F314-A4B8651D9154}"/>
              </a:ext>
            </a:extLst>
          </p:cNvPr>
          <p:cNvGrpSpPr/>
          <p:nvPr/>
        </p:nvGrpSpPr>
        <p:grpSpPr>
          <a:xfrm>
            <a:off x="1751758" y="1845666"/>
            <a:ext cx="1934246" cy="384721"/>
            <a:chOff x="1249830" y="2360390"/>
            <a:chExt cx="1934246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98C263-8F40-539C-7893-1459B7905A32}"/>
                </a:ext>
              </a:extLst>
            </p:cNvPr>
            <p:cNvSpPr txBox="1"/>
            <p:nvPr/>
          </p:nvSpPr>
          <p:spPr>
            <a:xfrm>
              <a:off x="1452512" y="2360390"/>
              <a:ext cx="173156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데이터의 확인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B4C6DF-6F10-8408-D93B-46D1A633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D77DA8-71B3-C4E6-66BE-4EAA0B909ABE}"/>
              </a:ext>
            </a:extLst>
          </p:cNvPr>
          <p:cNvGrpSpPr/>
          <p:nvPr/>
        </p:nvGrpSpPr>
        <p:grpSpPr>
          <a:xfrm>
            <a:off x="1751758" y="2249695"/>
            <a:ext cx="6877907" cy="384721"/>
            <a:chOff x="1249830" y="2360390"/>
            <a:chExt cx="6877907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8752F2-1771-E082-621D-85F402A21EBA}"/>
                </a:ext>
              </a:extLst>
            </p:cNvPr>
            <p:cNvSpPr txBox="1"/>
            <p:nvPr/>
          </p:nvSpPr>
          <p:spPr>
            <a:xfrm>
              <a:off x="1452512" y="2360390"/>
              <a:ext cx="667522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470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명의 샘플 데이터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16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가지 의료기록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최종 생존여부 기록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4224DE-E48F-E11B-F547-577ECB5F6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7FA732-5C02-7A43-A194-0C7B1C299030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3EBC2B-BC94-48CD-A8F9-783194FE9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4" y="2746310"/>
            <a:ext cx="7799154" cy="39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21C97-4BC9-4C7B-9468-38D314AD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192E8-B405-148C-05E8-E5C36DE33F85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D0AF63-9119-8915-62B3-85469EB86A4C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F5E94-D480-76C1-4662-7F3D0681F474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코딩하기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C95A5D-5D86-50F9-F188-05C6C4BE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D39097-6445-BBA9-F093-FBCEC2A38D32}"/>
              </a:ext>
            </a:extLst>
          </p:cNvPr>
          <p:cNvGrpSpPr/>
          <p:nvPr/>
        </p:nvGrpSpPr>
        <p:grpSpPr>
          <a:xfrm>
            <a:off x="1751758" y="1845666"/>
            <a:ext cx="2750174" cy="384721"/>
            <a:chOff x="1249830" y="2360390"/>
            <a:chExt cx="2750174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2ACCF-0AC6-74EC-A77D-00252FA239CA}"/>
                </a:ext>
              </a:extLst>
            </p:cNvPr>
            <p:cNvSpPr txBox="1"/>
            <p:nvPr/>
          </p:nvSpPr>
          <p:spPr>
            <a:xfrm>
              <a:off x="1452512" y="2360390"/>
              <a:ext cx="254749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모듈 불러오기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5AB4D1-440B-01A1-D529-F79C1F7C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A1FE4-46CD-1D10-761F-B6C5F90FAFE6}"/>
              </a:ext>
            </a:extLst>
          </p:cNvPr>
          <p:cNvGrpSpPr/>
          <p:nvPr/>
        </p:nvGrpSpPr>
        <p:grpSpPr>
          <a:xfrm>
            <a:off x="1751758" y="2249695"/>
            <a:ext cx="1605630" cy="384721"/>
            <a:chOff x="1249830" y="2360390"/>
            <a:chExt cx="1605630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CADF91-C788-B1ED-B8AD-BF1EE3E1A849}"/>
                </a:ext>
              </a:extLst>
            </p:cNvPr>
            <p:cNvSpPr txBox="1"/>
            <p:nvPr/>
          </p:nvSpPr>
          <p:spPr>
            <a:xfrm>
              <a:off x="1452512" y="2360390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데이터준비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189DF1-B805-CFB5-BDB7-EC558761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B99442-108D-B537-2567-3D7AB14757DF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ADC24A-7438-204F-9B8F-3C50BFE224AB}"/>
              </a:ext>
            </a:extLst>
          </p:cNvPr>
          <p:cNvGrpSpPr/>
          <p:nvPr/>
        </p:nvGrpSpPr>
        <p:grpSpPr>
          <a:xfrm>
            <a:off x="1764429" y="2653724"/>
            <a:ext cx="2245229" cy="384721"/>
            <a:chOff x="1249830" y="2360390"/>
            <a:chExt cx="2245229" cy="3847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E7FABE-0E0A-0B85-1799-B80350B49141}"/>
                </a:ext>
              </a:extLst>
            </p:cNvPr>
            <p:cNvSpPr txBox="1"/>
            <p:nvPr/>
          </p:nvSpPr>
          <p:spPr>
            <a:xfrm>
              <a:off x="1452512" y="2360390"/>
              <a:ext cx="204254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모델 결정하기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49EBEE4-B986-9AF1-D073-CBCAC0E7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6A0D40-9165-581F-6B5A-DE35E308B7DE}"/>
              </a:ext>
            </a:extLst>
          </p:cNvPr>
          <p:cNvGrpSpPr/>
          <p:nvPr/>
        </p:nvGrpSpPr>
        <p:grpSpPr>
          <a:xfrm>
            <a:off x="1764429" y="3077061"/>
            <a:ext cx="2245229" cy="384721"/>
            <a:chOff x="1249830" y="2360390"/>
            <a:chExt cx="2245229" cy="3847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402F83-AA82-5D9D-E4CD-68D3F13DA907}"/>
                </a:ext>
              </a:extLst>
            </p:cNvPr>
            <p:cNvSpPr txBox="1"/>
            <p:nvPr/>
          </p:nvSpPr>
          <p:spPr>
            <a:xfrm>
              <a:off x="1452512" y="2360390"/>
              <a:ext cx="204254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모델 실행하기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840CAF4-B58E-A747-4498-B107F321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8D96470-8D33-15DB-94A0-2C0DCDF96906}"/>
              </a:ext>
            </a:extLst>
          </p:cNvPr>
          <p:cNvCxnSpPr>
            <a:stCxn id="7" idx="3"/>
            <a:endCxn id="10" idx="3"/>
          </p:cNvCxnSpPr>
          <p:nvPr/>
        </p:nvCxnSpPr>
        <p:spPr>
          <a:xfrm flipH="1">
            <a:off x="3357388" y="2038027"/>
            <a:ext cx="1144544" cy="404029"/>
          </a:xfrm>
          <a:prstGeom prst="bentConnector3">
            <a:avLst>
              <a:gd name="adj1" fmla="val -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3E8B0FA-393E-6F34-9C2F-3C5BE5B3419E}"/>
              </a:ext>
            </a:extLst>
          </p:cNvPr>
          <p:cNvCxnSpPr>
            <a:stCxn id="16" idx="3"/>
            <a:endCxn id="19" idx="3"/>
          </p:cNvCxnSpPr>
          <p:nvPr/>
        </p:nvCxnSpPr>
        <p:spPr>
          <a:xfrm>
            <a:off x="4009658" y="2846085"/>
            <a:ext cx="12700" cy="4233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F89F19-E0C4-0797-987F-25F933B80E0B}"/>
              </a:ext>
            </a:extLst>
          </p:cNvPr>
          <p:cNvSpPr txBox="1"/>
          <p:nvPr/>
        </p:nvSpPr>
        <p:spPr>
          <a:xfrm>
            <a:off x="4760336" y="204572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에서 배운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A36F1-E9A9-EFFD-B979-98AFAAA998D1}"/>
              </a:ext>
            </a:extLst>
          </p:cNvPr>
          <p:cNvSpPr txBox="1"/>
          <p:nvPr/>
        </p:nvSpPr>
        <p:spPr>
          <a:xfrm>
            <a:off x="4212340" y="2859887"/>
            <a:ext cx="320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인공지능을 위한 코딩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800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A57E9-1502-DFE2-3BAD-D376A5BF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29DD3-75C4-54A8-5882-BF34B765AE37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185A20-F756-807F-F351-DE3FDF3A2C69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4656C9-5064-34FA-ACAC-C02E3A4FCE26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코딩하기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1ACD13-2AAB-8960-A281-446F67F3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A57284-2EA8-1BEA-09F0-D30949ADF8E3}"/>
              </a:ext>
            </a:extLst>
          </p:cNvPr>
          <p:cNvGrpSpPr/>
          <p:nvPr/>
        </p:nvGrpSpPr>
        <p:grpSpPr>
          <a:xfrm>
            <a:off x="1751758" y="1845666"/>
            <a:ext cx="2750174" cy="384721"/>
            <a:chOff x="1249830" y="2360390"/>
            <a:chExt cx="2750174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DF08AC-FFE7-EC48-3148-0AA9AF65947E}"/>
                </a:ext>
              </a:extLst>
            </p:cNvPr>
            <p:cNvSpPr txBox="1"/>
            <p:nvPr/>
          </p:nvSpPr>
          <p:spPr>
            <a:xfrm>
              <a:off x="1452512" y="2360390"/>
              <a:ext cx="254749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모듈 불러오기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DF0A25-DCD8-3F48-BFCC-C05170BDF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DE7F2-B2A2-05D4-D365-23C659B4CC06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4EB45E-D089-32CF-83C9-8862E53B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40" y="2314739"/>
            <a:ext cx="6712295" cy="1568531"/>
          </a:xfrm>
          <a:prstGeom prst="rect">
            <a:avLst/>
          </a:prstGeom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9C456818-7331-92DA-1550-8AF2811C3648}"/>
              </a:ext>
            </a:extLst>
          </p:cNvPr>
          <p:cNvSpPr txBox="1"/>
          <p:nvPr/>
        </p:nvSpPr>
        <p:spPr>
          <a:xfrm>
            <a:off x="1954440" y="4103979"/>
            <a:ext cx="939746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인공지능을 위한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Tensorflow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프레임워크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keras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 불러오기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(Sequential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Keras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API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Dense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불러오기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Numpy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불러오기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이름이 길어서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줄여서 사용</a:t>
            </a:r>
          </a:p>
        </p:txBody>
      </p:sp>
    </p:spTree>
    <p:extLst>
      <p:ext uri="{BB962C8B-B14F-4D97-AF65-F5344CB8AC3E}">
        <p14:creationId xmlns:p14="http://schemas.microsoft.com/office/powerpoint/2010/main" val="225373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0E378-F3BC-29E3-C06F-A34EFA8D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1C9E2-B9D1-B61D-A189-7BFFA227E88E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EFADFB-070B-9F83-1A87-C44D60805AE8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A29BB-7D03-68F9-5C96-30CDD8B5F264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코딩하기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3F929B-2F36-1D8C-70F7-A534DC90E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BE6E32-38AF-FE5E-AF7E-13D1B5A80788}"/>
              </a:ext>
            </a:extLst>
          </p:cNvPr>
          <p:cNvGrpSpPr/>
          <p:nvPr/>
        </p:nvGrpSpPr>
        <p:grpSpPr>
          <a:xfrm>
            <a:off x="1751758" y="1845666"/>
            <a:ext cx="2177903" cy="384721"/>
            <a:chOff x="1249830" y="2360390"/>
            <a:chExt cx="2177903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4B591C-62B5-5FC9-D432-59A8A1AB4A58}"/>
                </a:ext>
              </a:extLst>
            </p:cNvPr>
            <p:cNvSpPr txBox="1"/>
            <p:nvPr/>
          </p:nvSpPr>
          <p:spPr>
            <a:xfrm>
              <a:off x="1452512" y="2360390"/>
              <a:ext cx="197522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준비하기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18752A-C626-B053-3A73-5CCD16C6D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B71BE4-8383-E5D6-D9A5-5C8445207689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842FD8F5-5DD4-EC2D-34EA-63C1A0EAF411}"/>
              </a:ext>
            </a:extLst>
          </p:cNvPr>
          <p:cNvSpPr txBox="1"/>
          <p:nvPr/>
        </p:nvSpPr>
        <p:spPr>
          <a:xfrm>
            <a:off x="1954440" y="4103979"/>
            <a:ext cx="939746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파일을 불러서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Data_set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데이터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의료기록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마지막 데이터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생존여부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F5400-948A-943F-8111-20543CED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90" y="2260762"/>
            <a:ext cx="6998060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2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34EF1-6931-DE56-60A0-AA209FC6F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FA9C0-E219-223A-628C-52B9C1B01F9A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6BB06F-0773-AEDF-527A-D3BA374499B9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05080D-6B0B-2E84-0719-8A9B4A29DDCE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코딩하기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941A02-6C57-B39B-B517-18E82FBE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A07E0D-CB7A-C7DE-F029-C18AAEBB44ED}"/>
              </a:ext>
            </a:extLst>
          </p:cNvPr>
          <p:cNvGrpSpPr/>
          <p:nvPr/>
        </p:nvGrpSpPr>
        <p:grpSpPr>
          <a:xfrm>
            <a:off x="1751758" y="1845666"/>
            <a:ext cx="2307745" cy="384721"/>
            <a:chOff x="1249830" y="2360390"/>
            <a:chExt cx="2307745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EFFD61-10D4-8C13-77F8-B0C63137F4F4}"/>
                </a:ext>
              </a:extLst>
            </p:cNvPr>
            <p:cNvSpPr txBox="1"/>
            <p:nvPr/>
          </p:nvSpPr>
          <p:spPr>
            <a:xfrm>
              <a:off x="1452512" y="2360390"/>
              <a:ext cx="210506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구조 결정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(AI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C95A16-47A1-17A5-C578-518C77F8A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FAB5CB-01C6-254B-39BA-DFCD12DB80F2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322FE49-08D8-6D99-BEA0-C43ED0E5F5AD}"/>
              </a:ext>
            </a:extLst>
          </p:cNvPr>
          <p:cNvSpPr txBox="1"/>
          <p:nvPr/>
        </p:nvSpPr>
        <p:spPr>
          <a:xfrm>
            <a:off x="1954440" y="4103979"/>
            <a:ext cx="9397469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Sequential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모델로 결정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 모델로 층을 만듦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2C966F-782E-C8C2-0AFD-EB2F7621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736" y="2409994"/>
            <a:ext cx="6597989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3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7909-16B9-1D63-8C20-8F12A04BF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36F4B-25AC-0E69-5D18-C302AA7769AB}"/>
              </a:ext>
            </a:extLst>
          </p:cNvPr>
          <p:cNvSpPr txBox="1"/>
          <p:nvPr/>
        </p:nvSpPr>
        <p:spPr>
          <a:xfrm>
            <a:off x="1166812" y="6630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간단한 실습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04D4D0-B050-E716-BB7F-E4AE3F415500}"/>
              </a:ext>
            </a:extLst>
          </p:cNvPr>
          <p:cNvGrpSpPr/>
          <p:nvPr/>
        </p:nvGrpSpPr>
        <p:grpSpPr>
          <a:xfrm>
            <a:off x="1304901" y="1254271"/>
            <a:ext cx="1536554" cy="471023"/>
            <a:chOff x="1333476" y="1301896"/>
            <a:chExt cx="1536554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F530-A7B2-E27A-D19E-7D61BB6C49FE}"/>
                </a:ext>
              </a:extLst>
            </p:cNvPr>
            <p:cNvSpPr txBox="1"/>
            <p:nvPr/>
          </p:nvSpPr>
          <p:spPr>
            <a:xfrm>
              <a:off x="1736386" y="137280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코딩하기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66E15B-437B-34D0-9D02-F274C26B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579075-F3E4-3B32-CF0B-260C593FA55A}"/>
              </a:ext>
            </a:extLst>
          </p:cNvPr>
          <p:cNvGrpSpPr/>
          <p:nvPr/>
        </p:nvGrpSpPr>
        <p:grpSpPr>
          <a:xfrm>
            <a:off x="1751758" y="1845666"/>
            <a:ext cx="1446933" cy="384721"/>
            <a:chOff x="1249830" y="2360390"/>
            <a:chExt cx="1446933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3A8A8-7121-361A-AD13-F25D70CC3273}"/>
                </a:ext>
              </a:extLst>
            </p:cNvPr>
            <p:cNvSpPr txBox="1"/>
            <p:nvPr/>
          </p:nvSpPr>
          <p:spPr>
            <a:xfrm>
              <a:off x="1452512" y="2360390"/>
              <a:ext cx="124425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실행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5AC954-B42D-8136-A281-431191EC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F6B791-17E1-622A-A71D-0D6319C10F81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5FA67A8D-5BEA-01DF-3E85-7ECEC938217B}"/>
              </a:ext>
            </a:extLst>
          </p:cNvPr>
          <p:cNvSpPr txBox="1"/>
          <p:nvPr/>
        </p:nvSpPr>
        <p:spPr>
          <a:xfrm>
            <a:off x="1954440" y="4103979"/>
            <a:ext cx="9397469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 실행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학습에 따라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모델이 생성됨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565B7C-4446-8466-31AA-916A70202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754" y="2447467"/>
            <a:ext cx="6363027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3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31A0-D336-2C7B-9DAF-DBEA7339E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FEB96-4010-A4BA-F6D0-3598DAA0C597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D43961-2352-ADA3-9132-D433D47743D6}"/>
              </a:ext>
            </a:extLst>
          </p:cNvPr>
          <p:cNvGrpSpPr/>
          <p:nvPr/>
        </p:nvGrpSpPr>
        <p:grpSpPr>
          <a:xfrm>
            <a:off x="1304901" y="1254271"/>
            <a:ext cx="2110429" cy="471023"/>
            <a:chOff x="1333476" y="1301896"/>
            <a:chExt cx="211042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9E081B-EC09-1841-D1C3-AFC4A4655E4D}"/>
                </a:ext>
              </a:extLst>
            </p:cNvPr>
            <p:cNvSpPr txBox="1"/>
            <p:nvPr/>
          </p:nvSpPr>
          <p:spPr>
            <a:xfrm>
              <a:off x="1736386" y="1372809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인공지능이란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2FC2A6-A121-0A3B-3CE5-12760EC62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FEE9B5-E39B-3588-58B8-FA0B879DCF2D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FA0ED8-D5D6-7139-4970-8F4542BC9F35}"/>
              </a:ext>
            </a:extLst>
          </p:cNvPr>
          <p:cNvGrpSpPr/>
          <p:nvPr/>
        </p:nvGrpSpPr>
        <p:grpSpPr>
          <a:xfrm>
            <a:off x="1613494" y="1885619"/>
            <a:ext cx="7765030" cy="1889775"/>
            <a:chOff x="716511" y="2381899"/>
            <a:chExt cx="7765030" cy="1889775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EA1AB1-4C09-D66C-78BC-2EBEBFD889E0}"/>
                </a:ext>
              </a:extLst>
            </p:cNvPr>
            <p:cNvSpPr txBox="1"/>
            <p:nvPr/>
          </p:nvSpPr>
          <p:spPr>
            <a:xfrm>
              <a:off x="2145826" y="2401817"/>
              <a:ext cx="6335715" cy="1869857"/>
            </a:xfrm>
            <a:prstGeom prst="rect">
              <a:avLst/>
            </a:prstGeom>
            <a:grpFill/>
          </p:spPr>
          <p:txBody>
            <a:bodyPr wrap="square" lIns="180000" rtlCol="0" anchor="ctr">
              <a:noAutofit/>
            </a:bodyPr>
            <a:lstStyle/>
            <a:p>
              <a:pPr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3E5742E-3196-C4A8-BDCC-56A0A553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11" y="2381899"/>
              <a:ext cx="894571" cy="1110130"/>
            </a:xfrm>
            <a:prstGeom prst="rect">
              <a:avLst/>
            </a:prstGeom>
            <a:grpFill/>
            <a:ln>
              <a:noFill/>
            </a:ln>
            <a:effectLst>
              <a:outerShdw dist="50800" dir="2520000" sx="102000" sy="102000" algn="ctr" rotWithShape="0">
                <a:schemeClr val="bg1">
                  <a:lumMod val="50000"/>
                  <a:alpha val="33000"/>
                </a:schemeClr>
              </a:outerShdw>
            </a:effec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39BB56-B7A5-C535-1F79-A25DA0D328CB}"/>
                </a:ext>
              </a:extLst>
            </p:cNvPr>
            <p:cNvSpPr/>
            <p:nvPr/>
          </p:nvSpPr>
          <p:spPr>
            <a:xfrm>
              <a:off x="1740312" y="2497725"/>
              <a:ext cx="5581650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사람이 수행할 때 지능이 요구되는 기능들을</a:t>
              </a:r>
            </a:p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수행할 수 있는 기계를 만드는 기술입니다</a:t>
              </a:r>
              <a: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EBC788-10C5-34B7-D9E7-9F965AB94B73}"/>
                </a:ext>
              </a:extLst>
            </p:cNvPr>
            <p:cNvSpPr/>
            <p:nvPr/>
          </p:nvSpPr>
          <p:spPr>
            <a:xfrm>
              <a:off x="1740312" y="3051614"/>
              <a:ext cx="5581650" cy="39562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-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레이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커즈와일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(Ray Kurzweil,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미래학자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99624A-D454-9562-D4DF-6BF9084B750B}"/>
              </a:ext>
            </a:extLst>
          </p:cNvPr>
          <p:cNvGrpSpPr/>
          <p:nvPr/>
        </p:nvGrpSpPr>
        <p:grpSpPr>
          <a:xfrm>
            <a:off x="2637295" y="3502155"/>
            <a:ext cx="6741229" cy="2340164"/>
            <a:chOff x="1740312" y="1931510"/>
            <a:chExt cx="6741229" cy="2340164"/>
          </a:xfrm>
          <a:solidFill>
            <a:schemeClr val="bg1"/>
          </a:solidFill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8F62FF-2987-586F-C29C-D6B043E61929}"/>
                </a:ext>
              </a:extLst>
            </p:cNvPr>
            <p:cNvSpPr txBox="1"/>
            <p:nvPr/>
          </p:nvSpPr>
          <p:spPr>
            <a:xfrm>
              <a:off x="2145826" y="2401817"/>
              <a:ext cx="6335715" cy="1869857"/>
            </a:xfrm>
            <a:prstGeom prst="rect">
              <a:avLst/>
            </a:prstGeom>
            <a:grpFill/>
          </p:spPr>
          <p:txBody>
            <a:bodyPr wrap="square" lIns="180000" rtlCol="0" anchor="ctr">
              <a:noAutofit/>
            </a:bodyPr>
            <a:lstStyle/>
            <a:p>
              <a:pPr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8A9C247-1F98-B82F-5037-B9F4C2886380}"/>
                </a:ext>
              </a:extLst>
            </p:cNvPr>
            <p:cNvSpPr/>
            <p:nvPr/>
          </p:nvSpPr>
          <p:spPr>
            <a:xfrm>
              <a:off x="1740312" y="1931510"/>
              <a:ext cx="5581650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지능적 행동의 자동화에 관련된 </a:t>
              </a:r>
              <a:b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컴퓨터 과학의 한 분야입니다</a:t>
              </a:r>
              <a: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3ED0E9-5FB9-8982-A35C-0E60DE65A130}"/>
                </a:ext>
              </a:extLst>
            </p:cNvPr>
            <p:cNvSpPr/>
            <p:nvPr/>
          </p:nvSpPr>
          <p:spPr>
            <a:xfrm>
              <a:off x="1740313" y="2541420"/>
              <a:ext cx="5581650" cy="39562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조지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루거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(George Luger,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컴퓨터 과학자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661A9781-E9FE-8FFC-397E-C1BDF48AB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" r="35387" b="942"/>
          <a:stretch>
            <a:fillRect/>
          </a:stretch>
        </p:blipFill>
        <p:spPr>
          <a:xfrm>
            <a:off x="1584167" y="3390521"/>
            <a:ext cx="893648" cy="110345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446822-C82F-7FDF-D1FA-A5D86C21D9B2}"/>
              </a:ext>
            </a:extLst>
          </p:cNvPr>
          <p:cNvSpPr/>
          <p:nvPr/>
        </p:nvSpPr>
        <p:spPr>
          <a:xfrm>
            <a:off x="2637295" y="4890332"/>
            <a:ext cx="5870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buClr>
                <a:srgbClr val="836AAD"/>
              </a:buClr>
              <a:buSzPct val="120000"/>
            </a:pPr>
            <a:r>
              <a:rPr lang="ko-KR" altLang="en-US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기계가 지능을 갖도록 만드는 작업을 의미하며</a:t>
            </a:r>
            <a:r>
              <a:rPr lang="en-US" altLang="ko-KR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 latinLnBrk="0">
              <a:buClr>
                <a:srgbClr val="836AAD"/>
              </a:buClr>
              <a:buSzPct val="120000"/>
            </a:pPr>
            <a:r>
              <a:rPr lang="ko-KR" altLang="en-US" sz="1800" spc="50" dirty="0">
                <a:ln w="127000">
                  <a:noFill/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지능이란 어떤 주체 주변 환경을 파악하고 예측하며 적절하게 기능하는 것을 의미합니다</a:t>
            </a:r>
            <a:r>
              <a:rPr lang="en-US" altLang="ko-KR" sz="1800" spc="50" dirty="0">
                <a:ln w="127000">
                  <a:noFill/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6FE200-61A8-1506-0F56-70D2941FBFDF}"/>
              </a:ext>
            </a:extLst>
          </p:cNvPr>
          <p:cNvSpPr/>
          <p:nvPr/>
        </p:nvSpPr>
        <p:spPr>
          <a:xfrm>
            <a:off x="2637296" y="5900664"/>
            <a:ext cx="558165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닐스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닐슨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(Nils John Nilsson,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C313985-700B-B161-F1AA-EFF3790A1A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/>
          <a:stretch/>
        </p:blipFill>
        <p:spPr>
          <a:xfrm>
            <a:off x="1569816" y="4905147"/>
            <a:ext cx="938250" cy="142127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5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2078F-9835-88BB-3135-A361E11D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41B0A-1BA0-3661-0141-1178A44EC77E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321E6C-538C-16B3-FD9D-12BBF10EBF53}"/>
              </a:ext>
            </a:extLst>
          </p:cNvPr>
          <p:cNvGrpSpPr/>
          <p:nvPr/>
        </p:nvGrpSpPr>
        <p:grpSpPr>
          <a:xfrm>
            <a:off x="1304901" y="1254271"/>
            <a:ext cx="2180961" cy="471023"/>
            <a:chOff x="1333476" y="1301896"/>
            <a:chExt cx="218096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D971D1-C5D8-1449-44DA-49F680D1F73B}"/>
                </a:ext>
              </a:extLst>
            </p:cNvPr>
            <p:cNvSpPr txBox="1"/>
            <p:nvPr/>
          </p:nvSpPr>
          <p:spPr>
            <a:xfrm>
              <a:off x="1736386" y="1372809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 이란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7D6A78-0B7F-8D09-A691-8B9FAE12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E9B84F-1912-571E-BE89-0EDBEB28490C}"/>
              </a:ext>
            </a:extLst>
          </p:cNvPr>
          <p:cNvGrpSpPr/>
          <p:nvPr/>
        </p:nvGrpSpPr>
        <p:grpSpPr>
          <a:xfrm>
            <a:off x="1751758" y="1845666"/>
            <a:ext cx="3981281" cy="384721"/>
            <a:chOff x="1249830" y="2360390"/>
            <a:chExt cx="398128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5B57C-13D0-F920-5FE4-48BED0A34488}"/>
                </a:ext>
              </a:extLst>
            </p:cNvPr>
            <p:cNvSpPr txBox="1"/>
            <p:nvPr/>
          </p:nvSpPr>
          <p:spPr>
            <a:xfrm>
              <a:off x="1452512" y="2360390"/>
              <a:ext cx="377859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사람처럼 만드는 것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(</a:t>
              </a:r>
              <a:r>
                <a:rPr lang="ko-KR" altLang="en-US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인공 인간</a:t>
              </a:r>
              <a:r>
                <a:rPr lang="en-US" altLang="ko-KR" sz="1900" dirty="0">
                  <a:solidFill>
                    <a:srgbClr val="2222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?)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EBDC0E-0F7C-04D1-1256-637ADCA6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8CD5A3C-6D69-AD43-5C87-B1B521974738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A9F78B-1744-B076-B5A9-9427A41148F2}"/>
              </a:ext>
            </a:extLst>
          </p:cNvPr>
          <p:cNvGrpSpPr/>
          <p:nvPr/>
        </p:nvGrpSpPr>
        <p:grpSpPr>
          <a:xfrm>
            <a:off x="3485862" y="2533107"/>
            <a:ext cx="5038020" cy="1631247"/>
            <a:chOff x="1693606" y="3772184"/>
            <a:chExt cx="5038020" cy="163124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B506B0-331A-B07F-B75C-65B7DFB1CB61}"/>
                </a:ext>
              </a:extLst>
            </p:cNvPr>
            <p:cNvSpPr/>
            <p:nvPr/>
          </p:nvSpPr>
          <p:spPr>
            <a:xfrm>
              <a:off x="1693606" y="3926103"/>
              <a:ext cx="503802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인공지능</a:t>
              </a: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(Artificial Intelligence)</a:t>
              </a:r>
            </a:p>
          </p:txBody>
        </p:sp>
        <p:sp>
          <p:nvSpPr>
            <p:cNvPr id="15" name="자유형 20">
              <a:extLst>
                <a:ext uri="{FF2B5EF4-FFF2-40B4-BE49-F238E27FC236}">
                  <a16:creationId xmlns:a16="http://schemas.microsoft.com/office/drawing/2014/main" id="{29F75857-056E-4090-CDA4-19FFE14E0581}"/>
                </a:ext>
              </a:extLst>
            </p:cNvPr>
            <p:cNvSpPr/>
            <p:nvPr/>
          </p:nvSpPr>
          <p:spPr>
            <a:xfrm>
              <a:off x="3009951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16" name="자유형 22">
              <a:extLst>
                <a:ext uri="{FF2B5EF4-FFF2-40B4-BE49-F238E27FC236}">
                  <a16:creationId xmlns:a16="http://schemas.microsoft.com/office/drawing/2014/main" id="{62751E05-C730-0DDC-F578-068C00EA7F68}"/>
                </a:ext>
              </a:extLst>
            </p:cNvPr>
            <p:cNvSpPr/>
            <p:nvPr/>
          </p:nvSpPr>
          <p:spPr>
            <a:xfrm rot="10800000">
              <a:off x="4889487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694E72-1245-813B-2D3F-B7ED9F1BC872}"/>
              </a:ext>
            </a:extLst>
          </p:cNvPr>
          <p:cNvGrpSpPr/>
          <p:nvPr/>
        </p:nvGrpSpPr>
        <p:grpSpPr>
          <a:xfrm>
            <a:off x="3471711" y="4004504"/>
            <a:ext cx="2238375" cy="1304925"/>
            <a:chOff x="2028825" y="3133725"/>
            <a:chExt cx="2238375" cy="1304925"/>
          </a:xfrm>
        </p:grpSpPr>
        <p:sp>
          <p:nvSpPr>
            <p:cNvPr id="18" name="모서리가 둥근 직사각형 5">
              <a:extLst>
                <a:ext uri="{FF2B5EF4-FFF2-40B4-BE49-F238E27FC236}">
                  <a16:creationId xmlns:a16="http://schemas.microsoft.com/office/drawing/2014/main" id="{ADD5EE71-5ADA-A80B-2574-FB39043059AA}"/>
                </a:ext>
              </a:extLst>
            </p:cNvPr>
            <p:cNvSpPr/>
            <p:nvPr/>
          </p:nvSpPr>
          <p:spPr>
            <a:xfrm>
              <a:off x="2028825" y="3133725"/>
              <a:ext cx="2238375" cy="1304925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3CA77A-1F4E-5E57-38E4-93D51CD4FE9A}"/>
                </a:ext>
              </a:extLst>
            </p:cNvPr>
            <p:cNvSpPr/>
            <p:nvPr/>
          </p:nvSpPr>
          <p:spPr>
            <a:xfrm>
              <a:off x="2368677" y="3437363"/>
              <a:ext cx="161133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사람의 지능을 </a:t>
              </a:r>
              <a:b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흉내 내는 지능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7375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407B3B-C2BC-15D4-3252-38B017B1D1B2}"/>
              </a:ext>
            </a:extLst>
          </p:cNvPr>
          <p:cNvGrpSpPr/>
          <p:nvPr/>
        </p:nvGrpSpPr>
        <p:grpSpPr>
          <a:xfrm>
            <a:off x="6253011" y="4004504"/>
            <a:ext cx="2238375" cy="1304925"/>
            <a:chOff x="2028825" y="3133725"/>
            <a:chExt cx="2238375" cy="1304925"/>
          </a:xfrm>
        </p:grpSpPr>
        <p:sp>
          <p:nvSpPr>
            <p:cNvPr id="21" name="모서리가 둥근 직사각형 23">
              <a:extLst>
                <a:ext uri="{FF2B5EF4-FFF2-40B4-BE49-F238E27FC236}">
                  <a16:creationId xmlns:a16="http://schemas.microsoft.com/office/drawing/2014/main" id="{5D8B1B32-94A9-13CA-9729-E67DBDD32FBE}"/>
                </a:ext>
              </a:extLst>
            </p:cNvPr>
            <p:cNvSpPr/>
            <p:nvPr/>
          </p:nvSpPr>
          <p:spPr>
            <a:xfrm>
              <a:off x="2028825" y="3133725"/>
              <a:ext cx="2238375" cy="1304925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9F1B7A3-D589-D613-6CA9-854E9A83DAEB}"/>
                </a:ext>
              </a:extLst>
            </p:cNvPr>
            <p:cNvSpPr/>
            <p:nvPr/>
          </p:nvSpPr>
          <p:spPr>
            <a:xfrm>
              <a:off x="2391119" y="3437363"/>
              <a:ext cx="15664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사람이 </a:t>
              </a:r>
              <a:b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만들어낸 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79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5128D-A4C4-6C09-8AA3-27BC5A1D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319E8-9842-9A36-B5B0-5B0FD0C0D1EB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D0DA13-BD74-FEFB-BF89-49318AA302FD}"/>
              </a:ext>
            </a:extLst>
          </p:cNvPr>
          <p:cNvGrpSpPr/>
          <p:nvPr/>
        </p:nvGrpSpPr>
        <p:grpSpPr>
          <a:xfrm>
            <a:off x="1304901" y="1254271"/>
            <a:ext cx="5784511" cy="471023"/>
            <a:chOff x="1333476" y="1301896"/>
            <a:chExt cx="578451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E1286-3813-FC06-AB1D-A1FC0F64DE2B}"/>
                </a:ext>
              </a:extLst>
            </p:cNvPr>
            <p:cNvSpPr txBox="1"/>
            <p:nvPr/>
          </p:nvSpPr>
          <p:spPr>
            <a:xfrm>
              <a:off x="1736386" y="1372809"/>
              <a:ext cx="5381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인공신경망을 하는데 왜 </a:t>
              </a:r>
              <a:r>
                <a:rPr lang="ko-KR" altLang="en-US" sz="2000" spc="-150" dirty="0" err="1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딥러닝이</a:t>
              </a:r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자꾸 나올까요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?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DA526D-0DBB-A2ED-68AB-74C7F034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F5C615-DD53-AC89-54D0-F8E2F666849F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54F039-AA1E-EB7A-FE3E-061CEDAAF9D8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인공지능의 큰 범주 안에 머신 러닝이 속하고</a:t>
              </a:r>
              <a:r>
                <a:rPr lang="en-US" altLang="ko-KR" sz="1800" dirty="0">
                  <a:latin typeface="KoPub돋움체_Pro Light" pitchFamily="18" charset="-127"/>
                  <a:ea typeface="KoPub돋움체_Pro Light" pitchFamily="18" charset="-127"/>
                </a:rPr>
                <a:t>, </a:t>
              </a:r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머신 러닝의 일부분이 </a:t>
              </a:r>
              <a:r>
                <a:rPr lang="ko-KR" altLang="en-US" sz="1800" dirty="0" err="1">
                  <a:latin typeface="KoPub돋움체_Pro Light" pitchFamily="18" charset="-127"/>
                  <a:ea typeface="KoPub돋움체_Pro Light" pitchFamily="18" charset="-127"/>
                </a:rPr>
                <a:t>딥러닝인</a:t>
              </a:r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 것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0BCA32-4323-BC0B-5573-BDD8D54F9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1550A8-3A84-C252-C05E-E65F137C1C68}"/>
              </a:ext>
            </a:extLst>
          </p:cNvPr>
          <p:cNvGrpSpPr/>
          <p:nvPr/>
        </p:nvGrpSpPr>
        <p:grpSpPr>
          <a:xfrm>
            <a:off x="1751758" y="2228685"/>
            <a:ext cx="8228834" cy="400110"/>
            <a:chOff x="1249830" y="2339380"/>
            <a:chExt cx="8228834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E3814C-E63F-4C06-8609-47550B1BD4AC}"/>
                </a:ext>
              </a:extLst>
            </p:cNvPr>
            <p:cNvSpPr txBox="1"/>
            <p:nvPr/>
          </p:nvSpPr>
          <p:spPr>
            <a:xfrm>
              <a:off x="1505006" y="2339380"/>
              <a:ext cx="797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KoPub돋움체_Pro Light" pitchFamily="18" charset="-127"/>
                  <a:ea typeface="KoPub돋움체_Pro Light" pitchFamily="18" charset="-127"/>
                </a:rPr>
                <a:t>머신 러닝은 영양가 많은 고기 음식</a:t>
              </a:r>
              <a:r>
                <a:rPr lang="en-US" altLang="ko-KR" sz="2000" dirty="0">
                  <a:latin typeface="KoPub돋움체_Pro Light" pitchFamily="18" charset="-127"/>
                  <a:ea typeface="KoPub돋움체_Pro Light" pitchFamily="18" charset="-127"/>
                </a:rPr>
                <a:t>, </a:t>
              </a:r>
              <a:r>
                <a:rPr lang="ko-KR" altLang="en-US" sz="2000" dirty="0" err="1">
                  <a:latin typeface="KoPub돋움체_Pro Light" pitchFamily="18" charset="-127"/>
                  <a:ea typeface="KoPub돋움체_Pro Light" pitchFamily="18" charset="-127"/>
                </a:rPr>
                <a:t>딥러닝은</a:t>
              </a:r>
              <a:r>
                <a:rPr lang="ko-KR" altLang="en-US" sz="2000" dirty="0">
                  <a:latin typeface="KoPub돋움체_Pro Light" pitchFamily="18" charset="-127"/>
                  <a:ea typeface="KoPub돋움체_Pro Light" pitchFamily="18" charset="-127"/>
                </a:rPr>
                <a:t> 최고급 스테이크 요리</a:t>
              </a:r>
              <a:endParaRPr lang="en-US" altLang="ko-KR" sz="19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EC12A5-D61E-4E8D-DEC2-B02C8A28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B9FF8C-37CD-B46E-C8CF-06C99A172836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32567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E680-3C4C-DEF8-758E-BD584D9FE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3DFC9-8699-9E0E-0FBB-CA8B2A763B2A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3AE655-B8BE-F99C-BFFF-978B35944AF9}"/>
              </a:ext>
            </a:extLst>
          </p:cNvPr>
          <p:cNvGrpSpPr/>
          <p:nvPr/>
        </p:nvGrpSpPr>
        <p:grpSpPr>
          <a:xfrm>
            <a:off x="1304901" y="1254271"/>
            <a:ext cx="2318819" cy="471023"/>
            <a:chOff x="1333476" y="1301896"/>
            <a:chExt cx="231881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8F4B03-26C0-218C-2C28-DED24B97C5C6}"/>
                </a:ext>
              </a:extLst>
            </p:cNvPr>
            <p:cNvSpPr txBox="1"/>
            <p:nvPr/>
          </p:nvSpPr>
          <p:spPr>
            <a:xfrm>
              <a:off x="1736386" y="1372809"/>
              <a:ext cx="1915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역사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492B49-362E-909C-8F9E-B59F6B716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A23353-5CC5-ABC8-0914-627CA86C2906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720FB2-939F-1159-F8E8-5D3D35C0786D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800" dirty="0">
                  <a:latin typeface="KoPub돋움체_Pro Light" pitchFamily="18" charset="-127"/>
                  <a:ea typeface="KoPub돋움체_Pro Light" pitchFamily="18" charset="-127"/>
                </a:rPr>
                <a:t>아주 최신 기술이 아님</a:t>
              </a:r>
              <a:r>
                <a:rPr lang="en-US" altLang="ko-KR" sz="1800" dirty="0">
                  <a:latin typeface="KoPub돋움체_Pro Light" pitchFamily="18" charset="-127"/>
                  <a:ea typeface="KoPub돋움체_Pro Light" pitchFamily="18" charset="-127"/>
                </a:rPr>
                <a:t>! 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인공지능의 좋은 시절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, </a:t>
              </a:r>
              <a:r>
                <a:rPr lang="ko-KR" altLang="en-US" dirty="0" err="1">
                  <a:latin typeface="KoPub돋움체_Pro Light" pitchFamily="18" charset="-127"/>
                  <a:ea typeface="KoPub돋움체_Pro Light" pitchFamily="18" charset="-127"/>
                </a:rPr>
                <a:t>나쁜시절이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 계속 반복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..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122E2C-BE1A-24BE-5272-B8B9DD8C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2221ED-B9C3-8E49-CC9A-C1058B978D8C}"/>
              </a:ext>
            </a:extLst>
          </p:cNvPr>
          <p:cNvGrpSpPr/>
          <p:nvPr/>
        </p:nvGrpSpPr>
        <p:grpSpPr>
          <a:xfrm>
            <a:off x="1751758" y="2245644"/>
            <a:ext cx="3233888" cy="369332"/>
            <a:chOff x="1249830" y="2356339"/>
            <a:chExt cx="323388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39A6BC-0428-219C-415C-BBD976952907}"/>
                </a:ext>
              </a:extLst>
            </p:cNvPr>
            <p:cNvSpPr txBox="1"/>
            <p:nvPr/>
          </p:nvSpPr>
          <p:spPr>
            <a:xfrm>
              <a:off x="1529063" y="235633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이제는 인공지능의 전성기</a:t>
              </a:r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!</a:t>
              </a:r>
              <a:endParaRPr lang="en-US" altLang="ko-KR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F4D9CB-E25D-B08A-F043-EFAF99E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11A84B-E919-2FDE-C6B7-CBFC48A868BE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1D29BF3-442F-4A3B-AC5D-97E915ED244B}"/>
              </a:ext>
            </a:extLst>
          </p:cNvPr>
          <p:cNvSpPr/>
          <p:nvPr/>
        </p:nvSpPr>
        <p:spPr>
          <a:xfrm>
            <a:off x="1871566" y="2620133"/>
            <a:ext cx="506990" cy="3206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78AA60-FA0D-4D6F-9F25-A8E7CF77806A}"/>
              </a:ext>
            </a:extLst>
          </p:cNvPr>
          <p:cNvSpPr>
            <a:spLocks noChangeAspect="1"/>
          </p:cNvSpPr>
          <p:nvPr/>
        </p:nvSpPr>
        <p:spPr>
          <a:xfrm>
            <a:off x="1984925" y="2824883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584307" y="3030811"/>
            <a:ext cx="6754812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매카시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(John McCarthy)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교수가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다트머스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학회의 개최를 준비하면서</a:t>
            </a:r>
          </a:p>
          <a:p>
            <a:pPr indent="153988" latinLnBrk="0">
              <a:lnSpc>
                <a:spcPts val="2400"/>
              </a:lnSpc>
              <a:buClr>
                <a:schemeClr val="bg1">
                  <a:lumMod val="65000"/>
                </a:schemeClr>
              </a:buClr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“인공지능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(Artificial Intelligence)”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용어를 처음 사용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5921D4-7A4C-AEC5-C262-8F59951421A8}"/>
              </a:ext>
            </a:extLst>
          </p:cNvPr>
          <p:cNvSpPr/>
          <p:nvPr/>
        </p:nvSpPr>
        <p:spPr>
          <a:xfrm>
            <a:off x="2584306" y="2597970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1956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AEAF0C-55AE-45DB-9661-2FE2FF886ED6}"/>
              </a:ext>
            </a:extLst>
          </p:cNvPr>
          <p:cNvSpPr/>
          <p:nvPr/>
        </p:nvSpPr>
        <p:spPr>
          <a:xfrm>
            <a:off x="2870324" y="4829192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</a:t>
            </a:r>
            <a:r>
              <a:rPr lang="ko-KR" altLang="en-US" sz="1500" dirty="0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번째 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9D4E16-0505-4F20-B847-EF672EC5E671}"/>
              </a:ext>
            </a:extLst>
          </p:cNvPr>
          <p:cNvSpPr>
            <a:spLocks noChangeAspect="1"/>
          </p:cNvSpPr>
          <p:nvPr/>
        </p:nvSpPr>
        <p:spPr>
          <a:xfrm>
            <a:off x="1984925" y="3706286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rgbClr val="16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594019" y="4049248"/>
            <a:ext cx="7393359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프랑크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로젠블라트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(Frank Rosenblatt)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b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인간의 신경세포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(Neuron,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뉴런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모델링한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퍼셉트론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(Perceptron)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BE66B6-D4B7-0778-6757-E090E82CB870}"/>
              </a:ext>
            </a:extLst>
          </p:cNvPr>
          <p:cNvSpPr/>
          <p:nvPr/>
        </p:nvSpPr>
        <p:spPr>
          <a:xfrm>
            <a:off x="2594019" y="3616407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1958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0253F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61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08AE-3253-8919-11E6-90BCD466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418F-508C-5FA8-A334-EF81E613FC1D}"/>
              </a:ext>
            </a:extLst>
          </p:cNvPr>
          <p:cNvSpPr txBox="1"/>
          <p:nvPr/>
        </p:nvSpPr>
        <p:spPr>
          <a:xfrm>
            <a:off x="1166812" y="66305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인공지능의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EA2AB1-8472-2517-E178-79AFBED15CEE}"/>
              </a:ext>
            </a:extLst>
          </p:cNvPr>
          <p:cNvGrpSpPr/>
          <p:nvPr/>
        </p:nvGrpSpPr>
        <p:grpSpPr>
          <a:xfrm>
            <a:off x="1304901" y="1254271"/>
            <a:ext cx="2318819" cy="471023"/>
            <a:chOff x="1333476" y="1301896"/>
            <a:chExt cx="2318819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A0C9D3-8615-C606-1A5D-3B744B8C63CE}"/>
                </a:ext>
              </a:extLst>
            </p:cNvPr>
            <p:cNvSpPr txBox="1"/>
            <p:nvPr/>
          </p:nvSpPr>
          <p:spPr>
            <a:xfrm>
              <a:off x="1736386" y="1372809"/>
              <a:ext cx="1915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인공지능의 역사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225AB2-A2CA-3F4A-B879-5651FF762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1B521A-FD36-E873-BFC3-AF6E6A30BF4C}"/>
              </a:ext>
            </a:extLst>
          </p:cNvPr>
          <p:cNvGrpSpPr/>
          <p:nvPr/>
        </p:nvGrpSpPr>
        <p:grpSpPr>
          <a:xfrm>
            <a:off x="1514371" y="1842835"/>
            <a:ext cx="9272090" cy="369332"/>
            <a:chOff x="1012443" y="2357559"/>
            <a:chExt cx="927209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6934D9-1569-3A39-F912-CDAFAD57D158}"/>
                </a:ext>
              </a:extLst>
            </p:cNvPr>
            <p:cNvSpPr txBox="1"/>
            <p:nvPr/>
          </p:nvSpPr>
          <p:spPr>
            <a:xfrm>
              <a:off x="1012443" y="2357559"/>
              <a:ext cx="92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 </a:t>
              </a:r>
              <a:r>
                <a:rPr lang="ko-KR" altLang="en-US" dirty="0" err="1">
                  <a:latin typeface="KoPub돋움체_Pro Light" pitchFamily="18" charset="-127"/>
                  <a:ea typeface="KoPub돋움체_Pro Light" pitchFamily="18" charset="-127"/>
                </a:rPr>
                <a:t>퍼셉트론의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 한계로 위기</a:t>
              </a:r>
              <a:endParaRPr lang="en-US" altLang="ko-KR" sz="1800" dirty="0">
                <a:latin typeface="KoPub돋움체_Pro Light" pitchFamily="18" charset="-127"/>
                <a:ea typeface="KoPub돋움체_Pro Light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FC5C97-288A-800A-CA66-FD60423D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56F29C-C653-1CCB-2C8D-8FA6AAC45341}"/>
              </a:ext>
            </a:extLst>
          </p:cNvPr>
          <p:cNvGrpSpPr/>
          <p:nvPr/>
        </p:nvGrpSpPr>
        <p:grpSpPr>
          <a:xfrm>
            <a:off x="1751758" y="2245644"/>
            <a:ext cx="4262568" cy="369332"/>
            <a:chOff x="1249830" y="2356339"/>
            <a:chExt cx="426256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1E5552-7A33-5C3C-DC22-7E3830135086}"/>
                </a:ext>
              </a:extLst>
            </p:cNvPr>
            <p:cNvSpPr txBox="1"/>
            <p:nvPr/>
          </p:nvSpPr>
          <p:spPr>
            <a:xfrm>
              <a:off x="1529063" y="2356339"/>
              <a:ext cx="398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돋움체_Pro Light" pitchFamily="18" charset="-127"/>
                  <a:ea typeface="KoPub돋움체_Pro Light" pitchFamily="18" charset="-127"/>
                </a:rPr>
                <a:t>Expert System</a:t>
              </a:r>
              <a:r>
                <a:rPr lang="ko-KR" altLang="en-US" dirty="0">
                  <a:latin typeface="KoPub돋움체_Pro Light" pitchFamily="18" charset="-127"/>
                  <a:ea typeface="KoPub돋움체_Pro Light" pitchFamily="18" charset="-127"/>
                </a:rPr>
                <a:t>에 의한 새로운 전환기</a:t>
              </a:r>
              <a:endParaRPr lang="en-US" altLang="ko-KR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84A49C-CAA5-B739-6538-F8219257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30" y="2472284"/>
              <a:ext cx="255176" cy="13430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19330B-CEF2-DCD5-70E8-905139385C7B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인공신경망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7CA402B-18D4-FFC4-8D0B-6142717C8BBF}"/>
              </a:ext>
            </a:extLst>
          </p:cNvPr>
          <p:cNvSpPr/>
          <p:nvPr/>
        </p:nvSpPr>
        <p:spPr>
          <a:xfrm>
            <a:off x="1871566" y="2620133"/>
            <a:ext cx="506990" cy="3206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357CB7-50E0-B360-9259-249F2113D867}"/>
              </a:ext>
            </a:extLst>
          </p:cNvPr>
          <p:cNvSpPr>
            <a:spLocks noChangeAspect="1"/>
          </p:cNvSpPr>
          <p:nvPr/>
        </p:nvSpPr>
        <p:spPr>
          <a:xfrm>
            <a:off x="2003691" y="2862517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8556" y="3198454"/>
            <a:ext cx="6131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마빈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민스키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(Marvin </a:t>
            </a:r>
            <a:r>
              <a:rPr lang="en-US" altLang="ko-KR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Minsky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교수가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퍼셉트론의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한계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발표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다층 </a:t>
            </a:r>
            <a:r>
              <a:rPr lang="ko-KR" altLang="en-US" sz="15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퍼셉트론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(Multi-layer Perceptron, MLP)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XOR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문제를 해결할 수 있지만 학습시킬 방법이 없다고 주장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E2DD7C-C0FA-8851-3F3F-CEEC7E228BD5}"/>
              </a:ext>
            </a:extLst>
          </p:cNvPr>
          <p:cNvSpPr/>
          <p:nvPr/>
        </p:nvSpPr>
        <p:spPr>
          <a:xfrm>
            <a:off x="2265197" y="2739217"/>
            <a:ext cx="736099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1969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AEAF0C-55AE-45DB-9661-2FE2FF886ED6}"/>
              </a:ext>
            </a:extLst>
          </p:cNvPr>
          <p:cNvSpPr/>
          <p:nvPr/>
        </p:nvSpPr>
        <p:spPr>
          <a:xfrm>
            <a:off x="3270600" y="2739217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</a:t>
            </a:r>
            <a:r>
              <a:rPr lang="ko-KR" altLang="en-US" sz="1500" dirty="0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번째 겨울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DAEAF0C-55AE-45DB-9661-2FE2FF886ED6}"/>
              </a:ext>
            </a:extLst>
          </p:cNvPr>
          <p:cNvSpPr/>
          <p:nvPr/>
        </p:nvSpPr>
        <p:spPr>
          <a:xfrm>
            <a:off x="3623720" y="4161327"/>
            <a:ext cx="3830523" cy="475781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</a:t>
            </a:r>
            <a:r>
              <a:rPr lang="ko-KR" altLang="en-US" sz="1500" dirty="0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번째 봄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372805" y="4557422"/>
            <a:ext cx="6963938" cy="3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전문가 시스템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(Expert System)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개발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5D4175-0107-F688-B347-D9FC6ED1B50C}"/>
              </a:ext>
            </a:extLst>
          </p:cNvPr>
          <p:cNvSpPr/>
          <p:nvPr/>
        </p:nvSpPr>
        <p:spPr>
          <a:xfrm>
            <a:off x="2372804" y="4124581"/>
            <a:ext cx="1329210" cy="40357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SzPct val="66000"/>
            </a:pP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1980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년대 초반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499926" y="4940476"/>
            <a:ext cx="6617978" cy="1036702"/>
          </a:xfrm>
          <a:prstGeom prst="rect">
            <a:avLst/>
          </a:prstGeom>
          <a:solidFill>
            <a:schemeClr val="bg2"/>
          </a:solidFill>
        </p:spPr>
        <p:txBody>
          <a:bodyPr wrap="square" lIns="180000" rtlCol="0" anchor="ctr">
            <a:no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전문가 시스템이란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</a:p>
          <a:p>
            <a:pPr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분야의 전문가가 가지고 있는 전문지식을 컴퓨터에 체계적으로 </a:t>
            </a:r>
            <a:endParaRPr lang="en-US" altLang="ko-KR" sz="15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저장하여</a:t>
            </a:r>
            <a:r>
              <a:rPr lang="en-US" altLang="ko-KR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5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사람도 저장된 전문지식을 이용할 수 있도록 돕는 시스템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A0A88F8-7993-E383-59C9-7FBE6B16F7A3}"/>
              </a:ext>
            </a:extLst>
          </p:cNvPr>
          <p:cNvSpPr>
            <a:spLocks noChangeAspect="1"/>
          </p:cNvSpPr>
          <p:nvPr/>
        </p:nvSpPr>
        <p:spPr>
          <a:xfrm>
            <a:off x="1982049" y="4223440"/>
            <a:ext cx="280272" cy="280272"/>
          </a:xfrm>
          <a:prstGeom prst="ellipse">
            <a:avLst/>
          </a:prstGeom>
          <a:solidFill>
            <a:schemeClr val="bg1"/>
          </a:solidFill>
          <a:ln w="50800">
            <a:solidFill>
              <a:srgbClr val="16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8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1774</Words>
  <Application>Microsoft Office PowerPoint</Application>
  <PresentationFormat>와이드스크린</PresentationFormat>
  <Paragraphs>407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0" baseType="lpstr">
      <vt:lpstr>KoPub돋움체_Pro Light</vt:lpstr>
      <vt:lpstr>Noto Sans CJK KR Bold</vt:lpstr>
      <vt:lpstr>Noto Sans CJK KR Regular</vt:lpstr>
      <vt:lpstr>나눔고딕</vt:lpstr>
      <vt:lpstr>나눔스퀘어</vt:lpstr>
      <vt:lpstr>나눔스퀘어 Bold</vt:lpstr>
      <vt:lpstr>맑은 고딕</vt:lpstr>
      <vt:lpstr>에스코어 드림 2 ExtraLight</vt:lpstr>
      <vt:lpstr>에스코어 드림 5 Medium</vt:lpstr>
      <vt:lpstr>카페24 단정해</vt:lpstr>
      <vt:lpstr>카페24 아네모네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jinny</dc:creator>
  <cp:lastModifiedBy>김유두</cp:lastModifiedBy>
  <cp:revision>136</cp:revision>
  <dcterms:created xsi:type="dcterms:W3CDTF">2023-02-02T00:14:00Z</dcterms:created>
  <dcterms:modified xsi:type="dcterms:W3CDTF">2024-09-08T09:11:40Z</dcterms:modified>
</cp:coreProperties>
</file>