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82" r:id="rId5"/>
    <p:sldId id="283" r:id="rId6"/>
    <p:sldId id="261" r:id="rId7"/>
    <p:sldId id="259" r:id="rId8"/>
    <p:sldId id="260" r:id="rId9"/>
    <p:sldId id="262" r:id="rId10"/>
    <p:sldId id="263" r:id="rId11"/>
    <p:sldId id="264" r:id="rId12"/>
    <p:sldId id="265" r:id="rId13"/>
    <p:sldId id="266" r:id="rId14"/>
    <p:sldId id="267" r:id="rId15"/>
    <p:sldId id="270" r:id="rId16"/>
    <p:sldId id="268" r:id="rId17"/>
    <p:sldId id="281" r:id="rId18"/>
    <p:sldId id="269" r:id="rId19"/>
    <p:sldId id="271" r:id="rId20"/>
    <p:sldId id="272" r:id="rId21"/>
    <p:sldId id="280" r:id="rId22"/>
    <p:sldId id="273" r:id="rId23"/>
    <p:sldId id="274" r:id="rId24"/>
    <p:sldId id="275" r:id="rId25"/>
    <p:sldId id="276" r:id="rId26"/>
    <p:sldId id="277"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EA971-9EE2-468A-821E-570534297B4E}" type="datetimeFigureOut">
              <a:rPr lang="en-GB" smtClean="0"/>
              <a:t>29/04/2022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AA005-631C-4249-B12F-A7A1126047B4}" type="slidenum">
              <a:rPr lang="en-GB" smtClean="0"/>
              <a:t>‹#›</a:t>
            </a:fld>
            <a:endParaRPr lang="en-GB"/>
          </a:p>
        </p:txBody>
      </p:sp>
    </p:spTree>
    <p:extLst>
      <p:ext uri="{BB962C8B-B14F-4D97-AF65-F5344CB8AC3E}">
        <p14:creationId xmlns:p14="http://schemas.microsoft.com/office/powerpoint/2010/main" val="420535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2AA005-631C-4249-B12F-A7A1126047B4}" type="slidenum">
              <a:rPr lang="en-GB" smtClean="0"/>
              <a:t>15</a:t>
            </a:fld>
            <a:endParaRPr lang="en-GB"/>
          </a:p>
        </p:txBody>
      </p:sp>
    </p:spTree>
    <p:extLst>
      <p:ext uri="{BB962C8B-B14F-4D97-AF65-F5344CB8AC3E}">
        <p14:creationId xmlns:p14="http://schemas.microsoft.com/office/powerpoint/2010/main" val="279594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429A-3C3A-4D70-92C7-49418CA348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25210E5-E7F0-48F8-8C09-5718740BE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CCA36D-25D7-4483-9323-ECCC11DDF4EE}"/>
              </a:ext>
            </a:extLst>
          </p:cNvPr>
          <p:cNvSpPr>
            <a:spLocks noGrp="1"/>
          </p:cNvSpPr>
          <p:nvPr>
            <p:ph type="dt" sz="half" idx="10"/>
          </p:nvPr>
        </p:nvSpPr>
        <p:spPr/>
        <p:txBody>
          <a:bodyPr/>
          <a:lstStyle/>
          <a:p>
            <a:fld id="{F1123942-504C-461A-9797-7A31D7D5396F}" type="datetimeFigureOut">
              <a:rPr lang="en-GB" smtClean="0"/>
              <a:t>29/04/2022</a:t>
            </a:fld>
            <a:endParaRPr lang="en-GB"/>
          </a:p>
        </p:txBody>
      </p:sp>
      <p:sp>
        <p:nvSpPr>
          <p:cNvPr id="5" name="Footer Placeholder 4">
            <a:extLst>
              <a:ext uri="{FF2B5EF4-FFF2-40B4-BE49-F238E27FC236}">
                <a16:creationId xmlns:a16="http://schemas.microsoft.com/office/drawing/2014/main" id="{619DFABA-1124-4625-8BEE-290C4F2339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C27C21-8701-4B8D-88F0-B3C1E3EC1DBF}"/>
              </a:ext>
            </a:extLst>
          </p:cNvPr>
          <p:cNvSpPr>
            <a:spLocks noGrp="1"/>
          </p:cNvSpPr>
          <p:nvPr>
            <p:ph type="sldNum" sz="quarter" idx="12"/>
          </p:nvPr>
        </p:nvSpPr>
        <p:spPr/>
        <p:txBody>
          <a:bodyPr/>
          <a:lstStyle/>
          <a:p>
            <a:fld id="{CE568048-4AD7-441A-A306-16D210D50EF2}" type="slidenum">
              <a:rPr lang="en-GB" smtClean="0"/>
              <a:t>‹#›</a:t>
            </a:fld>
            <a:endParaRPr lang="en-GB"/>
          </a:p>
        </p:txBody>
      </p:sp>
    </p:spTree>
    <p:extLst>
      <p:ext uri="{BB962C8B-B14F-4D97-AF65-F5344CB8AC3E}">
        <p14:creationId xmlns:p14="http://schemas.microsoft.com/office/powerpoint/2010/main" val="1499416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8C37-6DFF-44B6-951B-D8DF499E438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681C14-924B-4917-A565-6381454865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04BBF8-FC55-43BF-BF5E-49719526B8B0}"/>
              </a:ext>
            </a:extLst>
          </p:cNvPr>
          <p:cNvSpPr>
            <a:spLocks noGrp="1"/>
          </p:cNvSpPr>
          <p:nvPr>
            <p:ph type="dt" sz="half" idx="10"/>
          </p:nvPr>
        </p:nvSpPr>
        <p:spPr/>
        <p:txBody>
          <a:bodyPr/>
          <a:lstStyle/>
          <a:p>
            <a:fld id="{F1123942-504C-461A-9797-7A31D7D5396F}" type="datetimeFigureOut">
              <a:rPr lang="en-GB" smtClean="0"/>
              <a:t>29/04/2022</a:t>
            </a:fld>
            <a:endParaRPr lang="en-GB"/>
          </a:p>
        </p:txBody>
      </p:sp>
      <p:sp>
        <p:nvSpPr>
          <p:cNvPr id="5" name="Footer Placeholder 4">
            <a:extLst>
              <a:ext uri="{FF2B5EF4-FFF2-40B4-BE49-F238E27FC236}">
                <a16:creationId xmlns:a16="http://schemas.microsoft.com/office/drawing/2014/main" id="{A66A2358-12C7-439D-A73A-EC04395A64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B4BE6F-8203-4849-9FE9-FC80AF3F5D58}"/>
              </a:ext>
            </a:extLst>
          </p:cNvPr>
          <p:cNvSpPr>
            <a:spLocks noGrp="1"/>
          </p:cNvSpPr>
          <p:nvPr>
            <p:ph type="sldNum" sz="quarter" idx="12"/>
          </p:nvPr>
        </p:nvSpPr>
        <p:spPr/>
        <p:txBody>
          <a:bodyPr/>
          <a:lstStyle/>
          <a:p>
            <a:fld id="{CE568048-4AD7-441A-A306-16D210D50EF2}" type="slidenum">
              <a:rPr lang="en-GB" smtClean="0"/>
              <a:t>‹#›</a:t>
            </a:fld>
            <a:endParaRPr lang="en-GB"/>
          </a:p>
        </p:txBody>
      </p:sp>
    </p:spTree>
    <p:extLst>
      <p:ext uri="{BB962C8B-B14F-4D97-AF65-F5344CB8AC3E}">
        <p14:creationId xmlns:p14="http://schemas.microsoft.com/office/powerpoint/2010/main" val="339355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39889E-73AF-414E-9CB3-B81DB8CE06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3B78CC-A6FB-4F9D-A9A1-2C5AA19235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47F49A-1764-4493-9413-6DC25A3EE181}"/>
              </a:ext>
            </a:extLst>
          </p:cNvPr>
          <p:cNvSpPr>
            <a:spLocks noGrp="1"/>
          </p:cNvSpPr>
          <p:nvPr>
            <p:ph type="dt" sz="half" idx="10"/>
          </p:nvPr>
        </p:nvSpPr>
        <p:spPr/>
        <p:txBody>
          <a:bodyPr/>
          <a:lstStyle/>
          <a:p>
            <a:fld id="{F1123942-504C-461A-9797-7A31D7D5396F}" type="datetimeFigureOut">
              <a:rPr lang="en-GB" smtClean="0"/>
              <a:t>29/04/2022</a:t>
            </a:fld>
            <a:endParaRPr lang="en-GB"/>
          </a:p>
        </p:txBody>
      </p:sp>
      <p:sp>
        <p:nvSpPr>
          <p:cNvPr id="5" name="Footer Placeholder 4">
            <a:extLst>
              <a:ext uri="{FF2B5EF4-FFF2-40B4-BE49-F238E27FC236}">
                <a16:creationId xmlns:a16="http://schemas.microsoft.com/office/drawing/2014/main" id="{BD8794E7-869C-44BD-AA20-756D5329A0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5CAE14-D647-4450-85A4-083B1D257F92}"/>
              </a:ext>
            </a:extLst>
          </p:cNvPr>
          <p:cNvSpPr>
            <a:spLocks noGrp="1"/>
          </p:cNvSpPr>
          <p:nvPr>
            <p:ph type="sldNum" sz="quarter" idx="12"/>
          </p:nvPr>
        </p:nvSpPr>
        <p:spPr/>
        <p:txBody>
          <a:bodyPr/>
          <a:lstStyle/>
          <a:p>
            <a:fld id="{CE568048-4AD7-441A-A306-16D210D50EF2}" type="slidenum">
              <a:rPr lang="en-GB" smtClean="0"/>
              <a:t>‹#›</a:t>
            </a:fld>
            <a:endParaRPr lang="en-GB"/>
          </a:p>
        </p:txBody>
      </p:sp>
    </p:spTree>
    <p:extLst>
      <p:ext uri="{BB962C8B-B14F-4D97-AF65-F5344CB8AC3E}">
        <p14:creationId xmlns:p14="http://schemas.microsoft.com/office/powerpoint/2010/main" val="301376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AEA3-FE70-491D-9FBC-606644AA9A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06AE65-A704-4D43-B2AE-46C27008E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C91DC8-E5ED-49AB-93CD-58DCF003FB54}"/>
              </a:ext>
            </a:extLst>
          </p:cNvPr>
          <p:cNvSpPr>
            <a:spLocks noGrp="1"/>
          </p:cNvSpPr>
          <p:nvPr>
            <p:ph type="dt" sz="half" idx="10"/>
          </p:nvPr>
        </p:nvSpPr>
        <p:spPr/>
        <p:txBody>
          <a:bodyPr/>
          <a:lstStyle/>
          <a:p>
            <a:fld id="{F1123942-504C-461A-9797-7A31D7D5396F}" type="datetimeFigureOut">
              <a:rPr lang="en-GB" smtClean="0"/>
              <a:t>29/04/2022</a:t>
            </a:fld>
            <a:endParaRPr lang="en-GB"/>
          </a:p>
        </p:txBody>
      </p:sp>
      <p:sp>
        <p:nvSpPr>
          <p:cNvPr id="5" name="Footer Placeholder 4">
            <a:extLst>
              <a:ext uri="{FF2B5EF4-FFF2-40B4-BE49-F238E27FC236}">
                <a16:creationId xmlns:a16="http://schemas.microsoft.com/office/drawing/2014/main" id="{38A774AE-1FC7-4C78-BF8B-1180A24A48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D94D12-9469-469A-973B-E6753A506B53}"/>
              </a:ext>
            </a:extLst>
          </p:cNvPr>
          <p:cNvSpPr>
            <a:spLocks noGrp="1"/>
          </p:cNvSpPr>
          <p:nvPr>
            <p:ph type="sldNum" sz="quarter" idx="12"/>
          </p:nvPr>
        </p:nvSpPr>
        <p:spPr/>
        <p:txBody>
          <a:bodyPr/>
          <a:lstStyle/>
          <a:p>
            <a:fld id="{CE568048-4AD7-441A-A306-16D210D50EF2}" type="slidenum">
              <a:rPr lang="en-GB" smtClean="0"/>
              <a:t>‹#›</a:t>
            </a:fld>
            <a:endParaRPr lang="en-GB"/>
          </a:p>
        </p:txBody>
      </p:sp>
    </p:spTree>
    <p:extLst>
      <p:ext uri="{BB962C8B-B14F-4D97-AF65-F5344CB8AC3E}">
        <p14:creationId xmlns:p14="http://schemas.microsoft.com/office/powerpoint/2010/main" val="273554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C1AC-6523-4D3F-9C97-1AB3DFFCEA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A1507D-D3A7-46A2-B9B4-87FC908D59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DABBF-2044-49E6-8455-AF9C81F85088}"/>
              </a:ext>
            </a:extLst>
          </p:cNvPr>
          <p:cNvSpPr>
            <a:spLocks noGrp="1"/>
          </p:cNvSpPr>
          <p:nvPr>
            <p:ph type="dt" sz="half" idx="10"/>
          </p:nvPr>
        </p:nvSpPr>
        <p:spPr/>
        <p:txBody>
          <a:bodyPr/>
          <a:lstStyle/>
          <a:p>
            <a:fld id="{F1123942-504C-461A-9797-7A31D7D5396F}" type="datetimeFigureOut">
              <a:rPr lang="en-GB" smtClean="0"/>
              <a:t>29/04/2022</a:t>
            </a:fld>
            <a:endParaRPr lang="en-GB"/>
          </a:p>
        </p:txBody>
      </p:sp>
      <p:sp>
        <p:nvSpPr>
          <p:cNvPr id="5" name="Footer Placeholder 4">
            <a:extLst>
              <a:ext uri="{FF2B5EF4-FFF2-40B4-BE49-F238E27FC236}">
                <a16:creationId xmlns:a16="http://schemas.microsoft.com/office/drawing/2014/main" id="{5973CCAE-0271-424D-A5B9-5680098FFA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57C914-EFE4-48DD-93D0-0D322479A49D}"/>
              </a:ext>
            </a:extLst>
          </p:cNvPr>
          <p:cNvSpPr>
            <a:spLocks noGrp="1"/>
          </p:cNvSpPr>
          <p:nvPr>
            <p:ph type="sldNum" sz="quarter" idx="12"/>
          </p:nvPr>
        </p:nvSpPr>
        <p:spPr/>
        <p:txBody>
          <a:bodyPr/>
          <a:lstStyle/>
          <a:p>
            <a:fld id="{CE568048-4AD7-441A-A306-16D210D50EF2}" type="slidenum">
              <a:rPr lang="en-GB" smtClean="0"/>
              <a:t>‹#›</a:t>
            </a:fld>
            <a:endParaRPr lang="en-GB"/>
          </a:p>
        </p:txBody>
      </p:sp>
    </p:spTree>
    <p:extLst>
      <p:ext uri="{BB962C8B-B14F-4D97-AF65-F5344CB8AC3E}">
        <p14:creationId xmlns:p14="http://schemas.microsoft.com/office/powerpoint/2010/main" val="121986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613E-B3F5-4CF7-A253-E637124DE6D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8F9F8C-7C40-428C-908D-4E4FD35E1B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DE8F5BD-128C-4866-96E7-F0633A03D6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D43BC41-1DA1-41D8-8DF2-59D66E7E3B01}"/>
              </a:ext>
            </a:extLst>
          </p:cNvPr>
          <p:cNvSpPr>
            <a:spLocks noGrp="1"/>
          </p:cNvSpPr>
          <p:nvPr>
            <p:ph type="dt" sz="half" idx="10"/>
          </p:nvPr>
        </p:nvSpPr>
        <p:spPr/>
        <p:txBody>
          <a:bodyPr/>
          <a:lstStyle/>
          <a:p>
            <a:fld id="{F1123942-504C-461A-9797-7A31D7D5396F}" type="datetimeFigureOut">
              <a:rPr lang="en-GB" smtClean="0"/>
              <a:t>29/04/2022</a:t>
            </a:fld>
            <a:endParaRPr lang="en-GB"/>
          </a:p>
        </p:txBody>
      </p:sp>
      <p:sp>
        <p:nvSpPr>
          <p:cNvPr id="6" name="Footer Placeholder 5">
            <a:extLst>
              <a:ext uri="{FF2B5EF4-FFF2-40B4-BE49-F238E27FC236}">
                <a16:creationId xmlns:a16="http://schemas.microsoft.com/office/drawing/2014/main" id="{5EA1B8E4-939E-4CDC-BF79-7E6CFF8856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65B915-AA3A-4C54-BB77-774DEC462E27}"/>
              </a:ext>
            </a:extLst>
          </p:cNvPr>
          <p:cNvSpPr>
            <a:spLocks noGrp="1"/>
          </p:cNvSpPr>
          <p:nvPr>
            <p:ph type="sldNum" sz="quarter" idx="12"/>
          </p:nvPr>
        </p:nvSpPr>
        <p:spPr/>
        <p:txBody>
          <a:bodyPr/>
          <a:lstStyle/>
          <a:p>
            <a:fld id="{CE568048-4AD7-441A-A306-16D210D50EF2}" type="slidenum">
              <a:rPr lang="en-GB" smtClean="0"/>
              <a:t>‹#›</a:t>
            </a:fld>
            <a:endParaRPr lang="en-GB"/>
          </a:p>
        </p:txBody>
      </p:sp>
    </p:spTree>
    <p:extLst>
      <p:ext uri="{BB962C8B-B14F-4D97-AF65-F5344CB8AC3E}">
        <p14:creationId xmlns:p14="http://schemas.microsoft.com/office/powerpoint/2010/main" val="392642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4EFA-522E-4B0B-9DE2-C2B2C7347A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68EFE0-BC87-499B-8758-3CCF4E53D4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46E86-F80F-42A2-BC6A-641AD51045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B93AC51-32F2-4AB4-904C-BA12EE564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2DBC0-D246-4CBD-964F-0BA64F929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B53BC1-C951-4BC8-9B5A-572F156D4D64}"/>
              </a:ext>
            </a:extLst>
          </p:cNvPr>
          <p:cNvSpPr>
            <a:spLocks noGrp="1"/>
          </p:cNvSpPr>
          <p:nvPr>
            <p:ph type="dt" sz="half" idx="10"/>
          </p:nvPr>
        </p:nvSpPr>
        <p:spPr/>
        <p:txBody>
          <a:bodyPr/>
          <a:lstStyle/>
          <a:p>
            <a:fld id="{F1123942-504C-461A-9797-7A31D7D5396F}" type="datetimeFigureOut">
              <a:rPr lang="en-GB" smtClean="0"/>
              <a:t>29/04/2022</a:t>
            </a:fld>
            <a:endParaRPr lang="en-GB"/>
          </a:p>
        </p:txBody>
      </p:sp>
      <p:sp>
        <p:nvSpPr>
          <p:cNvPr id="8" name="Footer Placeholder 7">
            <a:extLst>
              <a:ext uri="{FF2B5EF4-FFF2-40B4-BE49-F238E27FC236}">
                <a16:creationId xmlns:a16="http://schemas.microsoft.com/office/drawing/2014/main" id="{D9368339-931D-48E5-BAD4-914641C1CC5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F891921-D36F-4992-98E7-FEE871F2510B}"/>
              </a:ext>
            </a:extLst>
          </p:cNvPr>
          <p:cNvSpPr>
            <a:spLocks noGrp="1"/>
          </p:cNvSpPr>
          <p:nvPr>
            <p:ph type="sldNum" sz="quarter" idx="12"/>
          </p:nvPr>
        </p:nvSpPr>
        <p:spPr/>
        <p:txBody>
          <a:bodyPr/>
          <a:lstStyle/>
          <a:p>
            <a:fld id="{CE568048-4AD7-441A-A306-16D210D50EF2}" type="slidenum">
              <a:rPr lang="en-GB" smtClean="0"/>
              <a:t>‹#›</a:t>
            </a:fld>
            <a:endParaRPr lang="en-GB"/>
          </a:p>
        </p:txBody>
      </p:sp>
    </p:spTree>
    <p:extLst>
      <p:ext uri="{BB962C8B-B14F-4D97-AF65-F5344CB8AC3E}">
        <p14:creationId xmlns:p14="http://schemas.microsoft.com/office/powerpoint/2010/main" val="17245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3793-2B0F-4FCD-914D-866218A7073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203BD7E-1D9F-4A02-815E-D0C43F4DEB22}"/>
              </a:ext>
            </a:extLst>
          </p:cNvPr>
          <p:cNvSpPr>
            <a:spLocks noGrp="1"/>
          </p:cNvSpPr>
          <p:nvPr>
            <p:ph type="dt" sz="half" idx="10"/>
          </p:nvPr>
        </p:nvSpPr>
        <p:spPr/>
        <p:txBody>
          <a:bodyPr/>
          <a:lstStyle/>
          <a:p>
            <a:fld id="{F1123942-504C-461A-9797-7A31D7D5396F}" type="datetimeFigureOut">
              <a:rPr lang="en-GB" smtClean="0"/>
              <a:t>29/04/2022</a:t>
            </a:fld>
            <a:endParaRPr lang="en-GB"/>
          </a:p>
        </p:txBody>
      </p:sp>
      <p:sp>
        <p:nvSpPr>
          <p:cNvPr id="4" name="Footer Placeholder 3">
            <a:extLst>
              <a:ext uri="{FF2B5EF4-FFF2-40B4-BE49-F238E27FC236}">
                <a16:creationId xmlns:a16="http://schemas.microsoft.com/office/drawing/2014/main" id="{CCA4FD38-7462-426C-8E34-89E7A18EFA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F1F8E7-AF9F-4C1F-8F94-9AA9C077C393}"/>
              </a:ext>
            </a:extLst>
          </p:cNvPr>
          <p:cNvSpPr>
            <a:spLocks noGrp="1"/>
          </p:cNvSpPr>
          <p:nvPr>
            <p:ph type="sldNum" sz="quarter" idx="12"/>
          </p:nvPr>
        </p:nvSpPr>
        <p:spPr/>
        <p:txBody>
          <a:bodyPr/>
          <a:lstStyle/>
          <a:p>
            <a:fld id="{CE568048-4AD7-441A-A306-16D210D50EF2}" type="slidenum">
              <a:rPr lang="en-GB" smtClean="0"/>
              <a:t>‹#›</a:t>
            </a:fld>
            <a:endParaRPr lang="en-GB"/>
          </a:p>
        </p:txBody>
      </p:sp>
    </p:spTree>
    <p:extLst>
      <p:ext uri="{BB962C8B-B14F-4D97-AF65-F5344CB8AC3E}">
        <p14:creationId xmlns:p14="http://schemas.microsoft.com/office/powerpoint/2010/main" val="75127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3D62CE-854D-449D-8352-CF2194428E72}"/>
              </a:ext>
            </a:extLst>
          </p:cNvPr>
          <p:cNvSpPr>
            <a:spLocks noGrp="1"/>
          </p:cNvSpPr>
          <p:nvPr>
            <p:ph type="dt" sz="half" idx="10"/>
          </p:nvPr>
        </p:nvSpPr>
        <p:spPr/>
        <p:txBody>
          <a:bodyPr/>
          <a:lstStyle/>
          <a:p>
            <a:fld id="{F1123942-504C-461A-9797-7A31D7D5396F}" type="datetimeFigureOut">
              <a:rPr lang="en-GB" smtClean="0"/>
              <a:t>29/04/2022</a:t>
            </a:fld>
            <a:endParaRPr lang="en-GB"/>
          </a:p>
        </p:txBody>
      </p:sp>
      <p:sp>
        <p:nvSpPr>
          <p:cNvPr id="3" name="Footer Placeholder 2">
            <a:extLst>
              <a:ext uri="{FF2B5EF4-FFF2-40B4-BE49-F238E27FC236}">
                <a16:creationId xmlns:a16="http://schemas.microsoft.com/office/drawing/2014/main" id="{C1984659-C5F0-47D7-BF57-C3F4CA5180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89FFE83-905D-4786-968F-256E438ECE0E}"/>
              </a:ext>
            </a:extLst>
          </p:cNvPr>
          <p:cNvSpPr>
            <a:spLocks noGrp="1"/>
          </p:cNvSpPr>
          <p:nvPr>
            <p:ph type="sldNum" sz="quarter" idx="12"/>
          </p:nvPr>
        </p:nvSpPr>
        <p:spPr/>
        <p:txBody>
          <a:bodyPr/>
          <a:lstStyle/>
          <a:p>
            <a:fld id="{CE568048-4AD7-441A-A306-16D210D50EF2}" type="slidenum">
              <a:rPr lang="en-GB" smtClean="0"/>
              <a:t>‹#›</a:t>
            </a:fld>
            <a:endParaRPr lang="en-GB"/>
          </a:p>
        </p:txBody>
      </p:sp>
    </p:spTree>
    <p:extLst>
      <p:ext uri="{BB962C8B-B14F-4D97-AF65-F5344CB8AC3E}">
        <p14:creationId xmlns:p14="http://schemas.microsoft.com/office/powerpoint/2010/main" val="371113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5AA2-DA31-458D-BD10-F0A4178BB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EBFFA2-3FEA-4F1F-9197-57BA1E9FD4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C3E7D5-541C-4AF4-BF11-0C8BF7089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B628B-8FDE-4607-8B4A-7A015863509F}"/>
              </a:ext>
            </a:extLst>
          </p:cNvPr>
          <p:cNvSpPr>
            <a:spLocks noGrp="1"/>
          </p:cNvSpPr>
          <p:nvPr>
            <p:ph type="dt" sz="half" idx="10"/>
          </p:nvPr>
        </p:nvSpPr>
        <p:spPr/>
        <p:txBody>
          <a:bodyPr/>
          <a:lstStyle/>
          <a:p>
            <a:fld id="{F1123942-504C-461A-9797-7A31D7D5396F}" type="datetimeFigureOut">
              <a:rPr lang="en-GB" smtClean="0"/>
              <a:t>29/04/2022</a:t>
            </a:fld>
            <a:endParaRPr lang="en-GB"/>
          </a:p>
        </p:txBody>
      </p:sp>
      <p:sp>
        <p:nvSpPr>
          <p:cNvPr id="6" name="Footer Placeholder 5">
            <a:extLst>
              <a:ext uri="{FF2B5EF4-FFF2-40B4-BE49-F238E27FC236}">
                <a16:creationId xmlns:a16="http://schemas.microsoft.com/office/drawing/2014/main" id="{8C79F098-ED8A-472E-97A3-FA824E2A29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4A992E-4D91-4EFB-A3C7-88D666DF8D08}"/>
              </a:ext>
            </a:extLst>
          </p:cNvPr>
          <p:cNvSpPr>
            <a:spLocks noGrp="1"/>
          </p:cNvSpPr>
          <p:nvPr>
            <p:ph type="sldNum" sz="quarter" idx="12"/>
          </p:nvPr>
        </p:nvSpPr>
        <p:spPr/>
        <p:txBody>
          <a:bodyPr/>
          <a:lstStyle/>
          <a:p>
            <a:fld id="{CE568048-4AD7-441A-A306-16D210D50EF2}" type="slidenum">
              <a:rPr lang="en-GB" smtClean="0"/>
              <a:t>‹#›</a:t>
            </a:fld>
            <a:endParaRPr lang="en-GB"/>
          </a:p>
        </p:txBody>
      </p:sp>
    </p:spTree>
    <p:extLst>
      <p:ext uri="{BB962C8B-B14F-4D97-AF65-F5344CB8AC3E}">
        <p14:creationId xmlns:p14="http://schemas.microsoft.com/office/powerpoint/2010/main" val="18886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6ABC-9619-41ED-A17A-3089B60CB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0EBB537-FF0B-4539-8E33-CB527E545E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6CCD147-E5D0-49E3-BE9D-2D9E8617E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306BC-398A-41A6-8F71-66A992DF4BC4}"/>
              </a:ext>
            </a:extLst>
          </p:cNvPr>
          <p:cNvSpPr>
            <a:spLocks noGrp="1"/>
          </p:cNvSpPr>
          <p:nvPr>
            <p:ph type="dt" sz="half" idx="10"/>
          </p:nvPr>
        </p:nvSpPr>
        <p:spPr/>
        <p:txBody>
          <a:bodyPr/>
          <a:lstStyle/>
          <a:p>
            <a:fld id="{F1123942-504C-461A-9797-7A31D7D5396F}" type="datetimeFigureOut">
              <a:rPr lang="en-GB" smtClean="0"/>
              <a:t>29/04/2022</a:t>
            </a:fld>
            <a:endParaRPr lang="en-GB"/>
          </a:p>
        </p:txBody>
      </p:sp>
      <p:sp>
        <p:nvSpPr>
          <p:cNvPr id="6" name="Footer Placeholder 5">
            <a:extLst>
              <a:ext uri="{FF2B5EF4-FFF2-40B4-BE49-F238E27FC236}">
                <a16:creationId xmlns:a16="http://schemas.microsoft.com/office/drawing/2014/main" id="{917539B4-0D0E-44A1-915B-306804B118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EE5C63-43BF-4D52-90B3-D2A50C7BB905}"/>
              </a:ext>
            </a:extLst>
          </p:cNvPr>
          <p:cNvSpPr>
            <a:spLocks noGrp="1"/>
          </p:cNvSpPr>
          <p:nvPr>
            <p:ph type="sldNum" sz="quarter" idx="12"/>
          </p:nvPr>
        </p:nvSpPr>
        <p:spPr/>
        <p:txBody>
          <a:bodyPr/>
          <a:lstStyle/>
          <a:p>
            <a:fld id="{CE568048-4AD7-441A-A306-16D210D50EF2}" type="slidenum">
              <a:rPr lang="en-GB" smtClean="0"/>
              <a:t>‹#›</a:t>
            </a:fld>
            <a:endParaRPr lang="en-GB"/>
          </a:p>
        </p:txBody>
      </p:sp>
    </p:spTree>
    <p:extLst>
      <p:ext uri="{BB962C8B-B14F-4D97-AF65-F5344CB8AC3E}">
        <p14:creationId xmlns:p14="http://schemas.microsoft.com/office/powerpoint/2010/main" val="108892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18853-06A9-4690-B658-4B93486C7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76E807-B232-4765-AEEC-8FB810DD19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88ECA2-792D-4180-800F-DD632D17A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23942-504C-461A-9797-7A31D7D5396F}" type="datetimeFigureOut">
              <a:rPr lang="en-GB" smtClean="0"/>
              <a:t>29/04/2022</a:t>
            </a:fld>
            <a:endParaRPr lang="en-GB"/>
          </a:p>
        </p:txBody>
      </p:sp>
      <p:sp>
        <p:nvSpPr>
          <p:cNvPr id="5" name="Footer Placeholder 4">
            <a:extLst>
              <a:ext uri="{FF2B5EF4-FFF2-40B4-BE49-F238E27FC236}">
                <a16:creationId xmlns:a16="http://schemas.microsoft.com/office/drawing/2014/main" id="{9C8E8295-D1C0-4AE5-BF1B-C1F4A6D16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CC4687C-9C1A-4984-88BD-B51BACD08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68048-4AD7-441A-A306-16D210D50EF2}" type="slidenum">
              <a:rPr lang="en-GB" smtClean="0"/>
              <a:t>‹#›</a:t>
            </a:fld>
            <a:endParaRPr lang="en-GB"/>
          </a:p>
        </p:txBody>
      </p:sp>
    </p:spTree>
    <p:extLst>
      <p:ext uri="{BB962C8B-B14F-4D97-AF65-F5344CB8AC3E}">
        <p14:creationId xmlns:p14="http://schemas.microsoft.com/office/powerpoint/2010/main" val="302734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8188-CDC7-4097-9779-EAF6096CCF46}"/>
              </a:ext>
            </a:extLst>
          </p:cNvPr>
          <p:cNvSpPr>
            <a:spLocks noGrp="1"/>
          </p:cNvSpPr>
          <p:nvPr>
            <p:ph type="ctrTitle"/>
          </p:nvPr>
        </p:nvSpPr>
        <p:spPr/>
        <p:txBody>
          <a:bodyPr/>
          <a:lstStyle/>
          <a:p>
            <a:r>
              <a:rPr lang="en-GB" dirty="0" err="1"/>
              <a:t>titlu</a:t>
            </a:r>
            <a:endParaRPr lang="en-GB" dirty="0"/>
          </a:p>
        </p:txBody>
      </p:sp>
      <p:sp>
        <p:nvSpPr>
          <p:cNvPr id="3" name="Subtitle 2">
            <a:extLst>
              <a:ext uri="{FF2B5EF4-FFF2-40B4-BE49-F238E27FC236}">
                <a16:creationId xmlns:a16="http://schemas.microsoft.com/office/drawing/2014/main" id="{8209960E-0777-40A6-BAF5-31F18E5FD2E3}"/>
              </a:ext>
            </a:extLst>
          </p:cNvPr>
          <p:cNvSpPr>
            <a:spLocks noGrp="1"/>
          </p:cNvSpPr>
          <p:nvPr>
            <p:ph type="subTitle" idx="1"/>
          </p:nvPr>
        </p:nvSpPr>
        <p:spPr>
          <a:xfrm>
            <a:off x="4974210" y="4337329"/>
            <a:ext cx="9144000" cy="1655762"/>
          </a:xfrm>
        </p:spPr>
        <p:txBody>
          <a:bodyPr/>
          <a:lstStyle/>
          <a:p>
            <a:r>
              <a:rPr lang="en-GB" dirty="0" err="1"/>
              <a:t>autori</a:t>
            </a:r>
            <a:endParaRPr lang="en-GB" dirty="0"/>
          </a:p>
        </p:txBody>
      </p:sp>
      <p:sp>
        <p:nvSpPr>
          <p:cNvPr id="4" name="TextBox 3">
            <a:extLst>
              <a:ext uri="{FF2B5EF4-FFF2-40B4-BE49-F238E27FC236}">
                <a16:creationId xmlns:a16="http://schemas.microsoft.com/office/drawing/2014/main" id="{19B18345-432C-4017-814A-014EC4796BCC}"/>
              </a:ext>
            </a:extLst>
          </p:cNvPr>
          <p:cNvSpPr txBox="1"/>
          <p:nvPr/>
        </p:nvSpPr>
        <p:spPr>
          <a:xfrm>
            <a:off x="2168165" y="5024487"/>
            <a:ext cx="1074140" cy="369332"/>
          </a:xfrm>
          <a:prstGeom prst="rect">
            <a:avLst/>
          </a:prstGeom>
          <a:noFill/>
        </p:spPr>
        <p:txBody>
          <a:bodyPr wrap="none" rtlCol="0">
            <a:spAutoFit/>
          </a:bodyPr>
          <a:lstStyle/>
          <a:p>
            <a:r>
              <a:rPr lang="en-GB" dirty="0"/>
              <a:t>Logo </a:t>
            </a:r>
            <a:r>
              <a:rPr lang="en-GB" dirty="0" err="1"/>
              <a:t>cerc</a:t>
            </a:r>
            <a:endParaRPr lang="en-GB" dirty="0"/>
          </a:p>
        </p:txBody>
      </p:sp>
      <p:sp>
        <p:nvSpPr>
          <p:cNvPr id="5" name="TextBox 4">
            <a:extLst>
              <a:ext uri="{FF2B5EF4-FFF2-40B4-BE49-F238E27FC236}">
                <a16:creationId xmlns:a16="http://schemas.microsoft.com/office/drawing/2014/main" id="{56D80121-6255-4E5A-A380-5B99C847DD32}"/>
              </a:ext>
            </a:extLst>
          </p:cNvPr>
          <p:cNvSpPr txBox="1"/>
          <p:nvPr/>
        </p:nvSpPr>
        <p:spPr>
          <a:xfrm>
            <a:off x="9087439" y="5476973"/>
            <a:ext cx="1035861" cy="369332"/>
          </a:xfrm>
          <a:prstGeom prst="rect">
            <a:avLst/>
          </a:prstGeom>
          <a:noFill/>
        </p:spPr>
        <p:txBody>
          <a:bodyPr wrap="none" rtlCol="0">
            <a:spAutoFit/>
          </a:bodyPr>
          <a:lstStyle/>
          <a:p>
            <a:r>
              <a:rPr lang="en-GB" dirty="0"/>
              <a:t>Logo poli</a:t>
            </a:r>
          </a:p>
        </p:txBody>
      </p:sp>
    </p:spTree>
    <p:extLst>
      <p:ext uri="{BB962C8B-B14F-4D97-AF65-F5344CB8AC3E}">
        <p14:creationId xmlns:p14="http://schemas.microsoft.com/office/powerpoint/2010/main" val="2732196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3D64-AE6F-4DFF-BC08-68B29FCCE340}"/>
              </a:ext>
            </a:extLst>
          </p:cNvPr>
          <p:cNvSpPr>
            <a:spLocks noGrp="1"/>
          </p:cNvSpPr>
          <p:nvPr>
            <p:ph type="title"/>
          </p:nvPr>
        </p:nvSpPr>
        <p:spPr/>
        <p:txBody>
          <a:bodyPr/>
          <a:lstStyle/>
          <a:p>
            <a:r>
              <a:rPr lang="en-GB" dirty="0"/>
              <a:t>nuclear</a:t>
            </a:r>
          </a:p>
        </p:txBody>
      </p:sp>
      <p:pic>
        <p:nvPicPr>
          <p:cNvPr id="5" name="Content Placeholder 4" descr="A picture containing chime&#10;&#10;Description automatically generated">
            <a:extLst>
              <a:ext uri="{FF2B5EF4-FFF2-40B4-BE49-F238E27FC236}">
                <a16:creationId xmlns:a16="http://schemas.microsoft.com/office/drawing/2014/main" id="{BFCC71B4-0C0B-4611-9F92-FFC14D7B33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662" y="1958713"/>
            <a:ext cx="5485714" cy="3657143"/>
          </a:xfrm>
        </p:spPr>
      </p:pic>
      <p:pic>
        <p:nvPicPr>
          <p:cNvPr id="7" name="Picture 6" descr="Chart&#10;&#10;Description automatically generated">
            <a:extLst>
              <a:ext uri="{FF2B5EF4-FFF2-40B4-BE49-F238E27FC236}">
                <a16:creationId xmlns:a16="http://schemas.microsoft.com/office/drawing/2014/main" id="{6E32A91B-F609-47EF-A11F-2103A245B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485714" cy="3657143"/>
          </a:xfrm>
          <a:prstGeom prst="rect">
            <a:avLst/>
          </a:prstGeom>
        </p:spPr>
      </p:pic>
      <p:graphicFrame>
        <p:nvGraphicFramePr>
          <p:cNvPr id="8" name="Table 7">
            <a:extLst>
              <a:ext uri="{FF2B5EF4-FFF2-40B4-BE49-F238E27FC236}">
                <a16:creationId xmlns:a16="http://schemas.microsoft.com/office/drawing/2014/main" id="{7CE6A29C-184D-446A-A14B-AD54E83DAFD6}"/>
              </a:ext>
            </a:extLst>
          </p:cNvPr>
          <p:cNvGraphicFramePr>
            <a:graphicFrameLocks noGrp="1"/>
          </p:cNvGraphicFramePr>
          <p:nvPr>
            <p:extLst>
              <p:ext uri="{D42A27DB-BD31-4B8C-83A1-F6EECF244321}">
                <p14:modId xmlns:p14="http://schemas.microsoft.com/office/powerpoint/2010/main" val="3153438334"/>
              </p:ext>
            </p:extLst>
          </p:nvPr>
        </p:nvGraphicFramePr>
        <p:xfrm>
          <a:off x="4578284" y="5883881"/>
          <a:ext cx="3657600" cy="5334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2701611"/>
                    </a:ext>
                  </a:extLst>
                </a:gridCol>
                <a:gridCol w="609600">
                  <a:extLst>
                    <a:ext uri="{9D8B030D-6E8A-4147-A177-3AD203B41FA5}">
                      <a16:colId xmlns:a16="http://schemas.microsoft.com/office/drawing/2014/main" val="2958779066"/>
                    </a:ext>
                  </a:extLst>
                </a:gridCol>
                <a:gridCol w="609600">
                  <a:extLst>
                    <a:ext uri="{9D8B030D-6E8A-4147-A177-3AD203B41FA5}">
                      <a16:colId xmlns:a16="http://schemas.microsoft.com/office/drawing/2014/main" val="1358270989"/>
                    </a:ext>
                  </a:extLst>
                </a:gridCol>
                <a:gridCol w="609600">
                  <a:extLst>
                    <a:ext uri="{9D8B030D-6E8A-4147-A177-3AD203B41FA5}">
                      <a16:colId xmlns:a16="http://schemas.microsoft.com/office/drawing/2014/main" val="948138584"/>
                    </a:ext>
                  </a:extLst>
                </a:gridCol>
                <a:gridCol w="609600">
                  <a:extLst>
                    <a:ext uri="{9D8B030D-6E8A-4147-A177-3AD203B41FA5}">
                      <a16:colId xmlns:a16="http://schemas.microsoft.com/office/drawing/2014/main" val="3191888280"/>
                    </a:ext>
                  </a:extLst>
                </a:gridCol>
                <a:gridCol w="609600">
                  <a:extLst>
                    <a:ext uri="{9D8B030D-6E8A-4147-A177-3AD203B41FA5}">
                      <a16:colId xmlns:a16="http://schemas.microsoft.com/office/drawing/2014/main" val="3699011699"/>
                    </a:ext>
                  </a:extLst>
                </a:gridCol>
              </a:tblGrid>
              <a:tr h="1905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075935897"/>
                  </a:ext>
                </a:extLst>
              </a:tr>
              <a:tr h="342900">
                <a:tc>
                  <a:txBody>
                    <a:bodyPr/>
                    <a:lstStyle/>
                    <a:p>
                      <a:pPr algn="r" fontAlgn="ctr"/>
                      <a:r>
                        <a:rPr lang="en-GB" sz="1000" u="none" strike="noStrike">
                          <a:effectLst/>
                        </a:rPr>
                        <a:t>Nuclear</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1319</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224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-2.48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4.68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0.17</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552024678"/>
                  </a:ext>
                </a:extLst>
              </a:tr>
            </a:tbl>
          </a:graphicData>
        </a:graphic>
      </p:graphicFrame>
    </p:spTree>
    <p:extLst>
      <p:ext uri="{BB962C8B-B14F-4D97-AF65-F5344CB8AC3E}">
        <p14:creationId xmlns:p14="http://schemas.microsoft.com/office/powerpoint/2010/main" val="138803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6DCF-D20C-42BB-8650-D31BCB9104F0}"/>
              </a:ext>
            </a:extLst>
          </p:cNvPr>
          <p:cNvSpPr>
            <a:spLocks noGrp="1"/>
          </p:cNvSpPr>
          <p:nvPr>
            <p:ph type="title"/>
          </p:nvPr>
        </p:nvSpPr>
        <p:spPr/>
        <p:txBody>
          <a:bodyPr/>
          <a:lstStyle/>
          <a:p>
            <a:r>
              <a:rPr lang="en-GB" dirty="0"/>
              <a:t>wind</a:t>
            </a:r>
          </a:p>
        </p:txBody>
      </p:sp>
      <p:pic>
        <p:nvPicPr>
          <p:cNvPr id="5" name="Content Placeholder 4" descr="Chart, histogram&#10;&#10;Description automatically generated">
            <a:extLst>
              <a:ext uri="{FF2B5EF4-FFF2-40B4-BE49-F238E27FC236}">
                <a16:creationId xmlns:a16="http://schemas.microsoft.com/office/drawing/2014/main" id="{6198FE7A-147F-4FC8-AB32-87CA191A7A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211" y="1690688"/>
            <a:ext cx="5485714" cy="3657143"/>
          </a:xfrm>
        </p:spPr>
      </p:pic>
      <p:pic>
        <p:nvPicPr>
          <p:cNvPr id="7" name="Picture 6" descr="A picture containing shape&#10;&#10;Description automatically generated">
            <a:extLst>
              <a:ext uri="{FF2B5EF4-FFF2-40B4-BE49-F238E27FC236}">
                <a16:creationId xmlns:a16="http://schemas.microsoft.com/office/drawing/2014/main" id="{C8786C44-3894-48AB-BBF0-0810ADC29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25330"/>
            <a:ext cx="5485714" cy="3657143"/>
          </a:xfrm>
          <a:prstGeom prst="rect">
            <a:avLst/>
          </a:prstGeom>
        </p:spPr>
      </p:pic>
      <p:graphicFrame>
        <p:nvGraphicFramePr>
          <p:cNvPr id="8" name="Table 7">
            <a:extLst>
              <a:ext uri="{FF2B5EF4-FFF2-40B4-BE49-F238E27FC236}">
                <a16:creationId xmlns:a16="http://schemas.microsoft.com/office/drawing/2014/main" id="{83949452-33A9-4FF1-B0CE-407BCD75895F}"/>
              </a:ext>
            </a:extLst>
          </p:cNvPr>
          <p:cNvGraphicFramePr>
            <a:graphicFrameLocks noGrp="1"/>
          </p:cNvGraphicFramePr>
          <p:nvPr>
            <p:extLst>
              <p:ext uri="{D42A27DB-BD31-4B8C-83A1-F6EECF244321}">
                <p14:modId xmlns:p14="http://schemas.microsoft.com/office/powerpoint/2010/main" val="2590664279"/>
              </p:ext>
            </p:extLst>
          </p:nvPr>
        </p:nvGraphicFramePr>
        <p:xfrm>
          <a:off x="4150125" y="5874636"/>
          <a:ext cx="3657600" cy="5334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285469061"/>
                    </a:ext>
                  </a:extLst>
                </a:gridCol>
                <a:gridCol w="609600">
                  <a:extLst>
                    <a:ext uri="{9D8B030D-6E8A-4147-A177-3AD203B41FA5}">
                      <a16:colId xmlns:a16="http://schemas.microsoft.com/office/drawing/2014/main" val="2043546227"/>
                    </a:ext>
                  </a:extLst>
                </a:gridCol>
                <a:gridCol w="609600">
                  <a:extLst>
                    <a:ext uri="{9D8B030D-6E8A-4147-A177-3AD203B41FA5}">
                      <a16:colId xmlns:a16="http://schemas.microsoft.com/office/drawing/2014/main" val="1205320093"/>
                    </a:ext>
                  </a:extLst>
                </a:gridCol>
                <a:gridCol w="609600">
                  <a:extLst>
                    <a:ext uri="{9D8B030D-6E8A-4147-A177-3AD203B41FA5}">
                      <a16:colId xmlns:a16="http://schemas.microsoft.com/office/drawing/2014/main" val="2174962546"/>
                    </a:ext>
                  </a:extLst>
                </a:gridCol>
                <a:gridCol w="609600">
                  <a:extLst>
                    <a:ext uri="{9D8B030D-6E8A-4147-A177-3AD203B41FA5}">
                      <a16:colId xmlns:a16="http://schemas.microsoft.com/office/drawing/2014/main" val="3885759530"/>
                    </a:ext>
                  </a:extLst>
                </a:gridCol>
                <a:gridCol w="609600">
                  <a:extLst>
                    <a:ext uri="{9D8B030D-6E8A-4147-A177-3AD203B41FA5}">
                      <a16:colId xmlns:a16="http://schemas.microsoft.com/office/drawing/2014/main" val="3833483427"/>
                    </a:ext>
                  </a:extLst>
                </a:gridCol>
              </a:tblGrid>
              <a:tr h="3429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861539776"/>
                  </a:ext>
                </a:extLst>
              </a:tr>
              <a:tr h="190500">
                <a:tc>
                  <a:txBody>
                    <a:bodyPr/>
                    <a:lstStyle/>
                    <a:p>
                      <a:pPr algn="r" fontAlgn="ctr"/>
                      <a:r>
                        <a:rPr lang="en-GB" sz="1000" u="none" strike="noStrike">
                          <a:effectLst/>
                        </a:rPr>
                        <a:t>Wind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488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618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1.49</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1.49</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1.26</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389576748"/>
                  </a:ext>
                </a:extLst>
              </a:tr>
            </a:tbl>
          </a:graphicData>
        </a:graphic>
      </p:graphicFrame>
    </p:spTree>
    <p:extLst>
      <p:ext uri="{BB962C8B-B14F-4D97-AF65-F5344CB8AC3E}">
        <p14:creationId xmlns:p14="http://schemas.microsoft.com/office/powerpoint/2010/main" val="380790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818B-039F-4CCA-9D04-BD17487535EF}"/>
              </a:ext>
            </a:extLst>
          </p:cNvPr>
          <p:cNvSpPr>
            <a:spLocks noGrp="1"/>
          </p:cNvSpPr>
          <p:nvPr>
            <p:ph type="title"/>
          </p:nvPr>
        </p:nvSpPr>
        <p:spPr/>
        <p:txBody>
          <a:bodyPr/>
          <a:lstStyle/>
          <a:p>
            <a:r>
              <a:rPr lang="en-GB" dirty="0"/>
              <a:t>solar</a:t>
            </a:r>
          </a:p>
        </p:txBody>
      </p:sp>
      <p:pic>
        <p:nvPicPr>
          <p:cNvPr id="5" name="Content Placeholder 4" descr="Chart, histogram&#10;&#10;Description automatically generated">
            <a:extLst>
              <a:ext uri="{FF2B5EF4-FFF2-40B4-BE49-F238E27FC236}">
                <a16:creationId xmlns:a16="http://schemas.microsoft.com/office/drawing/2014/main" id="{FB5839A9-ED21-456C-B0E6-57E5B4192F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675" y="1764161"/>
            <a:ext cx="5485714" cy="3657143"/>
          </a:xfrm>
        </p:spPr>
      </p:pic>
      <p:pic>
        <p:nvPicPr>
          <p:cNvPr id="7" name="Picture 6" descr="Shape, square&#10;&#10;Description automatically generated">
            <a:extLst>
              <a:ext uri="{FF2B5EF4-FFF2-40B4-BE49-F238E27FC236}">
                <a16:creationId xmlns:a16="http://schemas.microsoft.com/office/drawing/2014/main" id="{B4931225-A84D-4264-807F-B6C22BD52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806" y="1690688"/>
            <a:ext cx="5485714" cy="3657143"/>
          </a:xfrm>
          <a:prstGeom prst="rect">
            <a:avLst/>
          </a:prstGeom>
        </p:spPr>
      </p:pic>
      <p:graphicFrame>
        <p:nvGraphicFramePr>
          <p:cNvPr id="8" name="Table 7">
            <a:extLst>
              <a:ext uri="{FF2B5EF4-FFF2-40B4-BE49-F238E27FC236}">
                <a16:creationId xmlns:a16="http://schemas.microsoft.com/office/drawing/2014/main" id="{20B6C431-DE90-4A56-AA0A-DED8336B1F17}"/>
              </a:ext>
            </a:extLst>
          </p:cNvPr>
          <p:cNvGraphicFramePr>
            <a:graphicFrameLocks noGrp="1"/>
          </p:cNvGraphicFramePr>
          <p:nvPr>
            <p:extLst>
              <p:ext uri="{D42A27DB-BD31-4B8C-83A1-F6EECF244321}">
                <p14:modId xmlns:p14="http://schemas.microsoft.com/office/powerpoint/2010/main" val="1136975438"/>
              </p:ext>
            </p:extLst>
          </p:nvPr>
        </p:nvGraphicFramePr>
        <p:xfrm>
          <a:off x="4653699" y="5632122"/>
          <a:ext cx="3657600" cy="5334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836848938"/>
                    </a:ext>
                  </a:extLst>
                </a:gridCol>
                <a:gridCol w="609600">
                  <a:extLst>
                    <a:ext uri="{9D8B030D-6E8A-4147-A177-3AD203B41FA5}">
                      <a16:colId xmlns:a16="http://schemas.microsoft.com/office/drawing/2014/main" val="3832731471"/>
                    </a:ext>
                  </a:extLst>
                </a:gridCol>
                <a:gridCol w="609600">
                  <a:extLst>
                    <a:ext uri="{9D8B030D-6E8A-4147-A177-3AD203B41FA5}">
                      <a16:colId xmlns:a16="http://schemas.microsoft.com/office/drawing/2014/main" val="1819487879"/>
                    </a:ext>
                  </a:extLst>
                </a:gridCol>
                <a:gridCol w="609600">
                  <a:extLst>
                    <a:ext uri="{9D8B030D-6E8A-4147-A177-3AD203B41FA5}">
                      <a16:colId xmlns:a16="http://schemas.microsoft.com/office/drawing/2014/main" val="2482903519"/>
                    </a:ext>
                  </a:extLst>
                </a:gridCol>
                <a:gridCol w="609600">
                  <a:extLst>
                    <a:ext uri="{9D8B030D-6E8A-4147-A177-3AD203B41FA5}">
                      <a16:colId xmlns:a16="http://schemas.microsoft.com/office/drawing/2014/main" val="2413027529"/>
                    </a:ext>
                  </a:extLst>
                </a:gridCol>
                <a:gridCol w="609600">
                  <a:extLst>
                    <a:ext uri="{9D8B030D-6E8A-4147-A177-3AD203B41FA5}">
                      <a16:colId xmlns:a16="http://schemas.microsoft.com/office/drawing/2014/main" val="15844639"/>
                    </a:ext>
                  </a:extLst>
                </a:gridCol>
              </a:tblGrid>
              <a:tr h="1905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606787282"/>
                  </a:ext>
                </a:extLst>
              </a:tr>
              <a:tr h="342900">
                <a:tc>
                  <a:txBody>
                    <a:bodyPr/>
                    <a:lstStyle/>
                    <a:p>
                      <a:pPr algn="r" fontAlgn="ctr"/>
                      <a:r>
                        <a:rPr lang="en-GB" sz="1000" u="none" strike="noStrike">
                          <a:effectLst/>
                        </a:rPr>
                        <a:t>Solar</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80</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175</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2.32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2.19</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06782482"/>
                  </a:ext>
                </a:extLst>
              </a:tr>
            </a:tbl>
          </a:graphicData>
        </a:graphic>
      </p:graphicFrame>
    </p:spTree>
    <p:extLst>
      <p:ext uri="{BB962C8B-B14F-4D97-AF65-F5344CB8AC3E}">
        <p14:creationId xmlns:p14="http://schemas.microsoft.com/office/powerpoint/2010/main" val="61061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55B4-C2AD-461F-8152-3526EA5AE5F1}"/>
              </a:ext>
            </a:extLst>
          </p:cNvPr>
          <p:cNvSpPr>
            <a:spLocks noGrp="1"/>
          </p:cNvSpPr>
          <p:nvPr>
            <p:ph type="title"/>
          </p:nvPr>
        </p:nvSpPr>
        <p:spPr/>
        <p:txBody>
          <a:bodyPr/>
          <a:lstStyle/>
          <a:p>
            <a:r>
              <a:rPr lang="en-GB" dirty="0"/>
              <a:t>biomass</a:t>
            </a:r>
          </a:p>
        </p:txBody>
      </p:sp>
      <p:pic>
        <p:nvPicPr>
          <p:cNvPr id="5" name="Content Placeholder 4" descr="Chart&#10;&#10;Description automatically generated">
            <a:extLst>
              <a:ext uri="{FF2B5EF4-FFF2-40B4-BE49-F238E27FC236}">
                <a16:creationId xmlns:a16="http://schemas.microsoft.com/office/drawing/2014/main" id="{3F62E0FC-B91A-4CE0-BBA4-1AAE1F24BF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72330"/>
            <a:ext cx="5485714" cy="3657143"/>
          </a:xfrm>
        </p:spPr>
      </p:pic>
      <p:pic>
        <p:nvPicPr>
          <p:cNvPr id="7" name="Picture 6" descr="Chart, histogram&#10;&#10;Description automatically generated">
            <a:extLst>
              <a:ext uri="{FF2B5EF4-FFF2-40B4-BE49-F238E27FC236}">
                <a16:creationId xmlns:a16="http://schemas.microsoft.com/office/drawing/2014/main" id="{4A123B22-87A6-425A-8260-E5DF090E5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900" y="1182139"/>
            <a:ext cx="5485714" cy="3657143"/>
          </a:xfrm>
          <a:prstGeom prst="rect">
            <a:avLst/>
          </a:prstGeom>
        </p:spPr>
      </p:pic>
      <p:graphicFrame>
        <p:nvGraphicFramePr>
          <p:cNvPr id="8" name="Table 7">
            <a:extLst>
              <a:ext uri="{FF2B5EF4-FFF2-40B4-BE49-F238E27FC236}">
                <a16:creationId xmlns:a16="http://schemas.microsoft.com/office/drawing/2014/main" id="{0347D14F-3F00-4404-B05F-B6AD90D08339}"/>
              </a:ext>
            </a:extLst>
          </p:cNvPr>
          <p:cNvGraphicFramePr>
            <a:graphicFrameLocks noGrp="1"/>
          </p:cNvGraphicFramePr>
          <p:nvPr>
            <p:extLst>
              <p:ext uri="{D42A27DB-BD31-4B8C-83A1-F6EECF244321}">
                <p14:modId xmlns:p14="http://schemas.microsoft.com/office/powerpoint/2010/main" val="146802410"/>
              </p:ext>
            </p:extLst>
          </p:nvPr>
        </p:nvGraphicFramePr>
        <p:xfrm>
          <a:off x="3987538" y="5946487"/>
          <a:ext cx="3657600" cy="5334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695050758"/>
                    </a:ext>
                  </a:extLst>
                </a:gridCol>
                <a:gridCol w="609600">
                  <a:extLst>
                    <a:ext uri="{9D8B030D-6E8A-4147-A177-3AD203B41FA5}">
                      <a16:colId xmlns:a16="http://schemas.microsoft.com/office/drawing/2014/main" val="2310515126"/>
                    </a:ext>
                  </a:extLst>
                </a:gridCol>
                <a:gridCol w="609600">
                  <a:extLst>
                    <a:ext uri="{9D8B030D-6E8A-4147-A177-3AD203B41FA5}">
                      <a16:colId xmlns:a16="http://schemas.microsoft.com/office/drawing/2014/main" val="1389889533"/>
                    </a:ext>
                  </a:extLst>
                </a:gridCol>
                <a:gridCol w="609600">
                  <a:extLst>
                    <a:ext uri="{9D8B030D-6E8A-4147-A177-3AD203B41FA5}">
                      <a16:colId xmlns:a16="http://schemas.microsoft.com/office/drawing/2014/main" val="1723238809"/>
                    </a:ext>
                  </a:extLst>
                </a:gridCol>
                <a:gridCol w="609600">
                  <a:extLst>
                    <a:ext uri="{9D8B030D-6E8A-4147-A177-3AD203B41FA5}">
                      <a16:colId xmlns:a16="http://schemas.microsoft.com/office/drawing/2014/main" val="2396090375"/>
                    </a:ext>
                  </a:extLst>
                </a:gridCol>
                <a:gridCol w="609600">
                  <a:extLst>
                    <a:ext uri="{9D8B030D-6E8A-4147-A177-3AD203B41FA5}">
                      <a16:colId xmlns:a16="http://schemas.microsoft.com/office/drawing/2014/main" val="22489596"/>
                    </a:ext>
                  </a:extLst>
                </a:gridCol>
              </a:tblGrid>
              <a:tr h="3429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107052806"/>
                  </a:ext>
                </a:extLst>
              </a:tr>
              <a:tr h="190500">
                <a:tc>
                  <a:txBody>
                    <a:bodyPr/>
                    <a:lstStyle/>
                    <a:p>
                      <a:pPr algn="r" fontAlgn="ctr"/>
                      <a:r>
                        <a:rPr lang="en-GB" sz="1000" u="none" strike="noStrike">
                          <a:effectLst/>
                        </a:rPr>
                        <a:t>Biomass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GB" sz="1000" u="none" strike="noStrike">
                          <a:effectLst/>
                        </a:rPr>
                        <a:t>30</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0.04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-1.62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0.91</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836533983"/>
                  </a:ext>
                </a:extLst>
              </a:tr>
            </a:tbl>
          </a:graphicData>
        </a:graphic>
      </p:graphicFrame>
    </p:spTree>
    <p:extLst>
      <p:ext uri="{BB962C8B-B14F-4D97-AF65-F5344CB8AC3E}">
        <p14:creationId xmlns:p14="http://schemas.microsoft.com/office/powerpoint/2010/main" val="249166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8CDE-80EC-43AD-86D2-10815782D5F1}"/>
              </a:ext>
            </a:extLst>
          </p:cNvPr>
          <p:cNvSpPr>
            <a:spLocks noGrp="1"/>
          </p:cNvSpPr>
          <p:nvPr>
            <p:ph type="title"/>
          </p:nvPr>
        </p:nvSpPr>
        <p:spPr/>
        <p:txBody>
          <a:bodyPr/>
          <a:lstStyle/>
          <a:p>
            <a:r>
              <a:rPr lang="en-GB" dirty="0"/>
              <a:t>consumption</a:t>
            </a:r>
          </a:p>
        </p:txBody>
      </p:sp>
      <p:pic>
        <p:nvPicPr>
          <p:cNvPr id="5" name="Content Placeholder 4" descr="A picture containing text, candelabrum&#10;&#10;Description automatically generated">
            <a:extLst>
              <a:ext uri="{FF2B5EF4-FFF2-40B4-BE49-F238E27FC236}">
                <a16:creationId xmlns:a16="http://schemas.microsoft.com/office/drawing/2014/main" id="{5230ADA5-BAAE-49AF-88D8-88E9BC428D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122" y="1690688"/>
            <a:ext cx="5485714" cy="3657143"/>
          </a:xfrm>
        </p:spPr>
      </p:pic>
      <p:pic>
        <p:nvPicPr>
          <p:cNvPr id="7" name="Picture 6" descr="Chart, histogram&#10;&#10;Description automatically generated">
            <a:extLst>
              <a:ext uri="{FF2B5EF4-FFF2-40B4-BE49-F238E27FC236}">
                <a16:creationId xmlns:a16="http://schemas.microsoft.com/office/drawing/2014/main" id="{C6EDB52B-4536-433E-B7E4-2F3841671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18326"/>
            <a:ext cx="5485714" cy="3657143"/>
          </a:xfrm>
          <a:prstGeom prst="rect">
            <a:avLst/>
          </a:prstGeom>
        </p:spPr>
      </p:pic>
      <p:graphicFrame>
        <p:nvGraphicFramePr>
          <p:cNvPr id="8" name="Table 7">
            <a:extLst>
              <a:ext uri="{FF2B5EF4-FFF2-40B4-BE49-F238E27FC236}">
                <a16:creationId xmlns:a16="http://schemas.microsoft.com/office/drawing/2014/main" id="{857B5B9C-71BE-434A-8AF3-01D455D820E8}"/>
              </a:ext>
            </a:extLst>
          </p:cNvPr>
          <p:cNvGraphicFramePr>
            <a:graphicFrameLocks noGrp="1"/>
          </p:cNvGraphicFramePr>
          <p:nvPr>
            <p:extLst>
              <p:ext uri="{D42A27DB-BD31-4B8C-83A1-F6EECF244321}">
                <p14:modId xmlns:p14="http://schemas.microsoft.com/office/powerpoint/2010/main" val="2519327086"/>
              </p:ext>
            </p:extLst>
          </p:nvPr>
        </p:nvGraphicFramePr>
        <p:xfrm>
          <a:off x="4634845" y="5539674"/>
          <a:ext cx="3657600" cy="5334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568296414"/>
                    </a:ext>
                  </a:extLst>
                </a:gridCol>
                <a:gridCol w="609600">
                  <a:extLst>
                    <a:ext uri="{9D8B030D-6E8A-4147-A177-3AD203B41FA5}">
                      <a16:colId xmlns:a16="http://schemas.microsoft.com/office/drawing/2014/main" val="1605500250"/>
                    </a:ext>
                  </a:extLst>
                </a:gridCol>
                <a:gridCol w="609600">
                  <a:extLst>
                    <a:ext uri="{9D8B030D-6E8A-4147-A177-3AD203B41FA5}">
                      <a16:colId xmlns:a16="http://schemas.microsoft.com/office/drawing/2014/main" val="1185818610"/>
                    </a:ext>
                  </a:extLst>
                </a:gridCol>
                <a:gridCol w="609600">
                  <a:extLst>
                    <a:ext uri="{9D8B030D-6E8A-4147-A177-3AD203B41FA5}">
                      <a16:colId xmlns:a16="http://schemas.microsoft.com/office/drawing/2014/main" val="295052387"/>
                    </a:ext>
                  </a:extLst>
                </a:gridCol>
                <a:gridCol w="609600">
                  <a:extLst>
                    <a:ext uri="{9D8B030D-6E8A-4147-A177-3AD203B41FA5}">
                      <a16:colId xmlns:a16="http://schemas.microsoft.com/office/drawing/2014/main" val="3040214200"/>
                    </a:ext>
                  </a:extLst>
                </a:gridCol>
                <a:gridCol w="609600">
                  <a:extLst>
                    <a:ext uri="{9D8B030D-6E8A-4147-A177-3AD203B41FA5}">
                      <a16:colId xmlns:a16="http://schemas.microsoft.com/office/drawing/2014/main" val="399070711"/>
                    </a:ext>
                  </a:extLst>
                </a:gridCol>
              </a:tblGrid>
              <a:tr h="3429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426032214"/>
                  </a:ext>
                </a:extLst>
              </a:tr>
              <a:tr h="190500">
                <a:tc>
                  <a:txBody>
                    <a:bodyPr/>
                    <a:lstStyle/>
                    <a:p>
                      <a:pPr algn="r" fontAlgn="ctr"/>
                      <a:r>
                        <a:rPr lang="en-GB" sz="1000" u="none" strike="noStrike">
                          <a:effectLst/>
                        </a:rPr>
                        <a:t>Consum</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GB" sz="1000" u="none" strike="noStrike">
                          <a:effectLst/>
                        </a:rPr>
                        <a:t>6706</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1025</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0.19</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-0.53</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0.15</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963138878"/>
                  </a:ext>
                </a:extLst>
              </a:tr>
            </a:tbl>
          </a:graphicData>
        </a:graphic>
      </p:graphicFrame>
    </p:spTree>
    <p:extLst>
      <p:ext uri="{BB962C8B-B14F-4D97-AF65-F5344CB8AC3E}">
        <p14:creationId xmlns:p14="http://schemas.microsoft.com/office/powerpoint/2010/main" val="1792518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497E-4A5C-4F7A-8209-7A6702BA8692}"/>
              </a:ext>
            </a:extLst>
          </p:cNvPr>
          <p:cNvSpPr>
            <a:spLocks noGrp="1"/>
          </p:cNvSpPr>
          <p:nvPr>
            <p:ph type="title"/>
          </p:nvPr>
        </p:nvSpPr>
        <p:spPr/>
        <p:txBody>
          <a:bodyPr/>
          <a:lstStyle/>
          <a:p>
            <a:r>
              <a:rPr lang="en-GB"/>
              <a:t>Tabel cu toate valoriile analizai statistice</a:t>
            </a:r>
            <a:endParaRPr lang="en-GB" dirty="0"/>
          </a:p>
        </p:txBody>
      </p:sp>
      <p:sp>
        <p:nvSpPr>
          <p:cNvPr id="3" name="Content Placeholder 2">
            <a:extLst>
              <a:ext uri="{FF2B5EF4-FFF2-40B4-BE49-F238E27FC236}">
                <a16:creationId xmlns:a16="http://schemas.microsoft.com/office/drawing/2014/main" id="{82F046BA-CDD1-45F1-B08E-FA8951406183}"/>
              </a:ext>
            </a:extLst>
          </p:cNvPr>
          <p:cNvSpPr>
            <a:spLocks noGrp="1"/>
          </p:cNvSpPr>
          <p:nvPr>
            <p:ph idx="1"/>
          </p:nvPr>
        </p:nvSpPr>
        <p:spPr/>
        <p:txBody>
          <a:bodyPr/>
          <a:lstStyle/>
          <a:p>
            <a:r>
              <a:rPr lang="en-GB" dirty="0" err="1"/>
              <a:t>colorez</a:t>
            </a:r>
            <a:r>
              <a:rPr lang="en-GB" dirty="0"/>
              <a:t> cu </a:t>
            </a:r>
            <a:r>
              <a:rPr lang="en-GB" dirty="0" err="1"/>
              <a:t>verde</a:t>
            </a:r>
            <a:r>
              <a:rPr lang="en-GB" dirty="0"/>
              <a:t> </a:t>
            </a:r>
            <a:r>
              <a:rPr lang="en-GB" dirty="0" err="1"/>
              <a:t>alea</a:t>
            </a:r>
            <a:r>
              <a:rPr lang="en-GB" dirty="0"/>
              <a:t> la care ma </a:t>
            </a:r>
            <a:r>
              <a:rPr lang="en-GB" dirty="0" err="1"/>
              <a:t>astept</a:t>
            </a:r>
            <a:r>
              <a:rPr lang="en-GB" dirty="0"/>
              <a:t> </a:t>
            </a:r>
            <a:r>
              <a:rPr lang="en-GB" dirty="0" err="1"/>
              <a:t>sa</a:t>
            </a:r>
            <a:r>
              <a:rPr lang="en-GB" dirty="0"/>
              <a:t> fie forecasting bun </a:t>
            </a:r>
            <a:r>
              <a:rPr lang="en-GB" dirty="0" err="1"/>
              <a:t>si</a:t>
            </a:r>
            <a:r>
              <a:rPr lang="en-GB" dirty="0"/>
              <a:t> cu </a:t>
            </a:r>
            <a:r>
              <a:rPr lang="en-GB" dirty="0" err="1"/>
              <a:t>rosu</a:t>
            </a:r>
            <a:r>
              <a:rPr lang="en-GB" dirty="0"/>
              <a:t> </a:t>
            </a:r>
            <a:r>
              <a:rPr lang="en-GB" dirty="0" err="1"/>
              <a:t>alea</a:t>
            </a:r>
            <a:r>
              <a:rPr lang="en-GB" dirty="0"/>
              <a:t> cu forecasting </a:t>
            </a:r>
            <a:r>
              <a:rPr lang="en-GB" dirty="0" err="1"/>
              <a:t>prost</a:t>
            </a:r>
            <a:r>
              <a:rPr lang="en-GB" dirty="0"/>
              <a:t> (</a:t>
            </a:r>
            <a:r>
              <a:rPr lang="en-GB" dirty="0" err="1"/>
              <a:t>explicatia</a:t>
            </a:r>
            <a:r>
              <a:rPr lang="en-GB" dirty="0"/>
              <a:t> dc ma </a:t>
            </a:r>
            <a:r>
              <a:rPr lang="en-GB" dirty="0" err="1"/>
              <a:t>astpet</a:t>
            </a:r>
            <a:r>
              <a:rPr lang="en-GB" dirty="0"/>
              <a:t> la </a:t>
            </a:r>
            <a:r>
              <a:rPr lang="en-GB" dirty="0" err="1"/>
              <a:t>asta</a:t>
            </a:r>
            <a:r>
              <a:rPr lang="en-GB" dirty="0"/>
              <a:t> e in paper pe care il ai pe email)</a:t>
            </a:r>
          </a:p>
        </p:txBody>
      </p:sp>
      <p:graphicFrame>
        <p:nvGraphicFramePr>
          <p:cNvPr id="4" name="Table 3">
            <a:extLst>
              <a:ext uri="{FF2B5EF4-FFF2-40B4-BE49-F238E27FC236}">
                <a16:creationId xmlns:a16="http://schemas.microsoft.com/office/drawing/2014/main" id="{B11070BE-701E-411D-80CC-6767F09C2296}"/>
              </a:ext>
            </a:extLst>
          </p:cNvPr>
          <p:cNvGraphicFramePr>
            <a:graphicFrameLocks noGrp="1"/>
          </p:cNvGraphicFramePr>
          <p:nvPr>
            <p:extLst>
              <p:ext uri="{D42A27DB-BD31-4B8C-83A1-F6EECF244321}">
                <p14:modId xmlns:p14="http://schemas.microsoft.com/office/powerpoint/2010/main" val="2024069761"/>
              </p:ext>
            </p:extLst>
          </p:nvPr>
        </p:nvGraphicFramePr>
        <p:xfrm>
          <a:off x="3843594" y="3177109"/>
          <a:ext cx="5470086" cy="2886377"/>
        </p:xfrm>
        <a:graphic>
          <a:graphicData uri="http://schemas.openxmlformats.org/drawingml/2006/table">
            <a:tbl>
              <a:tblPr>
                <a:tableStyleId>{5C22544A-7EE6-4342-B048-85BDC9FD1C3A}</a:tableStyleId>
              </a:tblPr>
              <a:tblGrid>
                <a:gridCol w="911681">
                  <a:extLst>
                    <a:ext uri="{9D8B030D-6E8A-4147-A177-3AD203B41FA5}">
                      <a16:colId xmlns:a16="http://schemas.microsoft.com/office/drawing/2014/main" val="709843030"/>
                    </a:ext>
                  </a:extLst>
                </a:gridCol>
                <a:gridCol w="911681">
                  <a:extLst>
                    <a:ext uri="{9D8B030D-6E8A-4147-A177-3AD203B41FA5}">
                      <a16:colId xmlns:a16="http://schemas.microsoft.com/office/drawing/2014/main" val="1665610559"/>
                    </a:ext>
                  </a:extLst>
                </a:gridCol>
                <a:gridCol w="911681">
                  <a:extLst>
                    <a:ext uri="{9D8B030D-6E8A-4147-A177-3AD203B41FA5}">
                      <a16:colId xmlns:a16="http://schemas.microsoft.com/office/drawing/2014/main" val="2025988512"/>
                    </a:ext>
                  </a:extLst>
                </a:gridCol>
                <a:gridCol w="911681">
                  <a:extLst>
                    <a:ext uri="{9D8B030D-6E8A-4147-A177-3AD203B41FA5}">
                      <a16:colId xmlns:a16="http://schemas.microsoft.com/office/drawing/2014/main" val="2743024332"/>
                    </a:ext>
                  </a:extLst>
                </a:gridCol>
                <a:gridCol w="911681">
                  <a:extLst>
                    <a:ext uri="{9D8B030D-6E8A-4147-A177-3AD203B41FA5}">
                      <a16:colId xmlns:a16="http://schemas.microsoft.com/office/drawing/2014/main" val="1488644928"/>
                    </a:ext>
                  </a:extLst>
                </a:gridCol>
                <a:gridCol w="911681">
                  <a:extLst>
                    <a:ext uri="{9D8B030D-6E8A-4147-A177-3AD203B41FA5}">
                      <a16:colId xmlns:a16="http://schemas.microsoft.com/office/drawing/2014/main" val="1125395752"/>
                    </a:ext>
                  </a:extLst>
                </a:gridCol>
              </a:tblGrid>
              <a:tr h="461855">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Mean</a:t>
                      </a:r>
                      <a:endParaRPr lang="en-GB"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Variation</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910031837"/>
                  </a:ext>
                </a:extLst>
              </a:tr>
              <a:tr h="239496">
                <a:tc>
                  <a:txBody>
                    <a:bodyPr/>
                    <a:lstStyle/>
                    <a:p>
                      <a:pPr algn="r" fontAlgn="ctr"/>
                      <a:r>
                        <a:rPr lang="en-GB" sz="1000" u="none" strike="noStrike">
                          <a:effectLst/>
                        </a:rPr>
                        <a:t>Coal</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2143</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764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0.28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-0.6</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0.35</a:t>
                      </a:r>
                      <a:endParaRPr lang="en-GB" sz="1000" b="0" i="0" u="none" strike="noStrike" dirty="0">
                        <a:solidFill>
                          <a:srgbClr val="000000"/>
                        </a:solidFill>
                        <a:effectLst/>
                        <a:latin typeface="Times New Roman" panose="02020603050405020304" pitchFamily="18" charset="0"/>
                      </a:endParaRPr>
                    </a:p>
                  </a:txBody>
                  <a:tcPr marL="7620" marR="7620" marT="7620" marB="0" anchor="ctr">
                    <a:solidFill>
                      <a:srgbClr val="00B050"/>
                    </a:solidFill>
                  </a:tcPr>
                </a:tc>
                <a:extLst>
                  <a:ext uri="{0D108BD9-81ED-4DB2-BD59-A6C34878D82A}">
                    <a16:rowId xmlns:a16="http://schemas.microsoft.com/office/drawing/2014/main" val="1806162331"/>
                  </a:ext>
                </a:extLst>
              </a:tr>
              <a:tr h="431092">
                <a:tc>
                  <a:txBody>
                    <a:bodyPr/>
                    <a:lstStyle/>
                    <a:p>
                      <a:pPr algn="r" fontAlgn="ctr"/>
                      <a:r>
                        <a:rPr lang="en-GB" sz="1000" u="none" strike="noStrike">
                          <a:effectLst/>
                        </a:rPr>
                        <a:t>Hydroelectric</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1859</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720</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0.25</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-0.39</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0.38</a:t>
                      </a:r>
                      <a:endParaRPr lang="en-GB" sz="1000" b="0" i="0" u="none" strike="noStrike" dirty="0">
                        <a:solidFill>
                          <a:srgbClr val="000000"/>
                        </a:solidFill>
                        <a:effectLst/>
                        <a:latin typeface="Times New Roman" panose="02020603050405020304" pitchFamily="18" charset="0"/>
                      </a:endParaRPr>
                    </a:p>
                  </a:txBody>
                  <a:tcPr marL="7620" marR="7620" marT="7620" marB="0" anchor="ctr">
                    <a:solidFill>
                      <a:srgbClr val="00B050"/>
                    </a:solidFill>
                  </a:tcPr>
                </a:tc>
                <a:extLst>
                  <a:ext uri="{0D108BD9-81ED-4DB2-BD59-A6C34878D82A}">
                    <a16:rowId xmlns:a16="http://schemas.microsoft.com/office/drawing/2014/main" val="234358489"/>
                  </a:ext>
                </a:extLst>
              </a:tr>
              <a:tr h="239496">
                <a:tc>
                  <a:txBody>
                    <a:bodyPr/>
                    <a:lstStyle/>
                    <a:p>
                      <a:pPr algn="r" fontAlgn="ctr"/>
                      <a:r>
                        <a:rPr lang="en-GB" sz="1000" u="none" strike="noStrike">
                          <a:effectLst/>
                        </a:rPr>
                        <a:t>Oil &amp; Gas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1057</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471</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0.21</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-0.84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0.44</a:t>
                      </a:r>
                      <a:endParaRPr lang="en-GB" sz="1000" b="0" i="0" u="none" strike="noStrike" dirty="0">
                        <a:solidFill>
                          <a:srgbClr val="000000"/>
                        </a:solidFill>
                        <a:effectLst/>
                        <a:latin typeface="Times New Roman" panose="02020603050405020304" pitchFamily="18" charset="0"/>
                      </a:endParaRPr>
                    </a:p>
                  </a:txBody>
                  <a:tcPr marL="7620" marR="7620" marT="7620" marB="0" anchor="ctr">
                    <a:solidFill>
                      <a:srgbClr val="FF0000"/>
                    </a:solidFill>
                  </a:tcPr>
                </a:tc>
                <a:extLst>
                  <a:ext uri="{0D108BD9-81ED-4DB2-BD59-A6C34878D82A}">
                    <a16:rowId xmlns:a16="http://schemas.microsoft.com/office/drawing/2014/main" val="81632929"/>
                  </a:ext>
                </a:extLst>
              </a:tr>
              <a:tr h="239496">
                <a:tc>
                  <a:txBody>
                    <a:bodyPr/>
                    <a:lstStyle/>
                    <a:p>
                      <a:pPr algn="r" fontAlgn="ctr"/>
                      <a:r>
                        <a:rPr lang="en-GB" sz="1000" u="none" strike="noStrike">
                          <a:effectLst/>
                        </a:rPr>
                        <a:t>Nuclear</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1319</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224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-2.48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4.68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0.17</a:t>
                      </a:r>
                      <a:endParaRPr lang="en-GB" sz="1000" b="0" i="0" u="none" strike="noStrike" dirty="0">
                        <a:solidFill>
                          <a:srgbClr val="000000"/>
                        </a:solidFill>
                        <a:effectLst/>
                        <a:latin typeface="Times New Roman" panose="02020603050405020304" pitchFamily="18" charset="0"/>
                      </a:endParaRPr>
                    </a:p>
                  </a:txBody>
                  <a:tcPr marL="7620" marR="7620" marT="7620" marB="0" anchor="ctr">
                    <a:solidFill>
                      <a:srgbClr val="00B050"/>
                    </a:solidFill>
                  </a:tcPr>
                </a:tc>
                <a:extLst>
                  <a:ext uri="{0D108BD9-81ED-4DB2-BD59-A6C34878D82A}">
                    <a16:rowId xmlns:a16="http://schemas.microsoft.com/office/drawing/2014/main" val="158825115"/>
                  </a:ext>
                </a:extLst>
              </a:tr>
              <a:tr h="239496">
                <a:tc>
                  <a:txBody>
                    <a:bodyPr/>
                    <a:lstStyle/>
                    <a:p>
                      <a:pPr algn="r" fontAlgn="ctr"/>
                      <a:r>
                        <a:rPr lang="en-GB" sz="1000" u="none" strike="noStrike">
                          <a:effectLst/>
                        </a:rPr>
                        <a:t>Wind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488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618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1.49</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1.49</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1.26</a:t>
                      </a:r>
                      <a:endParaRPr lang="en-GB" sz="1000" b="0" i="0" u="none" strike="noStrike" dirty="0">
                        <a:solidFill>
                          <a:srgbClr val="000000"/>
                        </a:solidFill>
                        <a:effectLst/>
                        <a:latin typeface="Times New Roman" panose="02020603050405020304" pitchFamily="18" charset="0"/>
                      </a:endParaRPr>
                    </a:p>
                  </a:txBody>
                  <a:tcPr marL="7620" marR="7620" marT="7620" marB="0" anchor="ctr">
                    <a:solidFill>
                      <a:srgbClr val="FF0000"/>
                    </a:solidFill>
                  </a:tcPr>
                </a:tc>
                <a:extLst>
                  <a:ext uri="{0D108BD9-81ED-4DB2-BD59-A6C34878D82A}">
                    <a16:rowId xmlns:a16="http://schemas.microsoft.com/office/drawing/2014/main" val="2863596265"/>
                  </a:ext>
                </a:extLst>
              </a:tr>
              <a:tr h="316958">
                <a:tc>
                  <a:txBody>
                    <a:bodyPr/>
                    <a:lstStyle/>
                    <a:p>
                      <a:pPr algn="r" fontAlgn="ctr"/>
                      <a:r>
                        <a:rPr lang="en-GB" sz="1000" u="none" strike="noStrike">
                          <a:effectLst/>
                        </a:rPr>
                        <a:t>Solar</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80</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175</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2.32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2.19</a:t>
                      </a:r>
                      <a:endParaRPr lang="en-GB" sz="1000" b="0" i="0" u="none" strike="noStrike" dirty="0">
                        <a:solidFill>
                          <a:srgbClr val="000000"/>
                        </a:solidFill>
                        <a:effectLst/>
                        <a:latin typeface="Times New Roman" panose="02020603050405020304" pitchFamily="18" charset="0"/>
                      </a:endParaRPr>
                    </a:p>
                  </a:txBody>
                  <a:tcPr marL="7620" marR="7620" marT="7620" marB="0" anchor="ctr">
                    <a:solidFill>
                      <a:srgbClr val="FF0000"/>
                    </a:solidFill>
                  </a:tcPr>
                </a:tc>
                <a:extLst>
                  <a:ext uri="{0D108BD9-81ED-4DB2-BD59-A6C34878D82A}">
                    <a16:rowId xmlns:a16="http://schemas.microsoft.com/office/drawing/2014/main" val="2930943352"/>
                  </a:ext>
                </a:extLst>
              </a:tr>
              <a:tr h="239496">
                <a:tc>
                  <a:txBody>
                    <a:bodyPr/>
                    <a:lstStyle/>
                    <a:p>
                      <a:pPr algn="r" fontAlgn="ctr"/>
                      <a:r>
                        <a:rPr lang="en-GB" sz="1000" u="none" strike="noStrike">
                          <a:effectLst/>
                        </a:rPr>
                        <a:t>Biomass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GB" sz="1000" u="none" strike="noStrike">
                          <a:effectLst/>
                        </a:rPr>
                        <a:t>30</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0.04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-1.62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0.91</a:t>
                      </a:r>
                      <a:endParaRPr lang="en-GB" sz="1000" b="0" i="0" u="none" strike="noStrike" dirty="0">
                        <a:solidFill>
                          <a:srgbClr val="000000"/>
                        </a:solidFill>
                        <a:effectLst/>
                        <a:latin typeface="Times New Roman" panose="02020603050405020304" pitchFamily="18" charset="0"/>
                      </a:endParaRPr>
                    </a:p>
                  </a:txBody>
                  <a:tcPr marL="7620" marR="7620" marT="7620" marB="0" anchor="ctr">
                    <a:solidFill>
                      <a:srgbClr val="FF0000"/>
                    </a:solidFill>
                  </a:tcPr>
                </a:tc>
                <a:extLst>
                  <a:ext uri="{0D108BD9-81ED-4DB2-BD59-A6C34878D82A}">
                    <a16:rowId xmlns:a16="http://schemas.microsoft.com/office/drawing/2014/main" val="1275570414"/>
                  </a:ext>
                </a:extLst>
              </a:tr>
              <a:tr h="239496">
                <a:tc>
                  <a:txBody>
                    <a:bodyPr/>
                    <a:lstStyle/>
                    <a:p>
                      <a:pPr algn="r" fontAlgn="ctr"/>
                      <a:r>
                        <a:rPr lang="en-GB" sz="1000" u="none" strike="noStrike">
                          <a:effectLst/>
                        </a:rPr>
                        <a:t>Consum</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GB" sz="1000" u="none" strike="noStrike">
                          <a:effectLst/>
                        </a:rPr>
                        <a:t>6706</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1025</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0.19</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-0.53</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0.15</a:t>
                      </a:r>
                      <a:endParaRPr lang="en-GB" sz="1000" b="0" i="0" u="none" strike="noStrike" dirty="0">
                        <a:solidFill>
                          <a:srgbClr val="000000"/>
                        </a:solidFill>
                        <a:effectLst/>
                        <a:latin typeface="Times New Roman" panose="02020603050405020304" pitchFamily="18" charset="0"/>
                      </a:endParaRPr>
                    </a:p>
                  </a:txBody>
                  <a:tcPr marL="7620" marR="7620" marT="7620" marB="0" anchor="ctr">
                    <a:solidFill>
                      <a:srgbClr val="00B050"/>
                    </a:solidFill>
                  </a:tcPr>
                </a:tc>
                <a:extLst>
                  <a:ext uri="{0D108BD9-81ED-4DB2-BD59-A6C34878D82A}">
                    <a16:rowId xmlns:a16="http://schemas.microsoft.com/office/drawing/2014/main" val="505786457"/>
                  </a:ext>
                </a:extLst>
              </a:tr>
              <a:tr h="239496">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 </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204014781"/>
                  </a:ext>
                </a:extLst>
              </a:tr>
            </a:tbl>
          </a:graphicData>
        </a:graphic>
      </p:graphicFrame>
    </p:spTree>
    <p:extLst>
      <p:ext uri="{BB962C8B-B14F-4D97-AF65-F5344CB8AC3E}">
        <p14:creationId xmlns:p14="http://schemas.microsoft.com/office/powerpoint/2010/main" val="2884570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A243-CB49-46E2-90C0-9F325FC5E761}"/>
              </a:ext>
            </a:extLst>
          </p:cNvPr>
          <p:cNvSpPr>
            <a:spLocks noGrp="1"/>
          </p:cNvSpPr>
          <p:nvPr>
            <p:ph type="title"/>
          </p:nvPr>
        </p:nvSpPr>
        <p:spPr/>
        <p:txBody>
          <a:bodyPr/>
          <a:lstStyle/>
          <a:p>
            <a:r>
              <a:rPr lang="en-GB" dirty="0" err="1"/>
              <a:t>Xgb</a:t>
            </a:r>
            <a:r>
              <a:rPr lang="en-GB" dirty="0"/>
              <a:t> what it is</a:t>
            </a:r>
          </a:p>
        </p:txBody>
      </p:sp>
      <p:sp>
        <p:nvSpPr>
          <p:cNvPr id="3" name="Content Placeholder 2">
            <a:extLst>
              <a:ext uri="{FF2B5EF4-FFF2-40B4-BE49-F238E27FC236}">
                <a16:creationId xmlns:a16="http://schemas.microsoft.com/office/drawing/2014/main" id="{3A54B3BA-B7A5-4379-B9A1-CD7F1AB8A0C2}"/>
              </a:ext>
            </a:extLst>
          </p:cNvPr>
          <p:cNvSpPr>
            <a:spLocks noGrp="1"/>
          </p:cNvSpPr>
          <p:nvPr>
            <p:ph idx="1"/>
          </p:nvPr>
        </p:nvSpPr>
        <p:spPr/>
        <p:txBody>
          <a:bodyPr/>
          <a:lstStyle/>
          <a:p>
            <a:r>
              <a:rPr lang="en-GB" dirty="0" err="1"/>
              <a:t>Scriu</a:t>
            </a:r>
            <a:r>
              <a:rPr lang="en-GB" dirty="0"/>
              <a:t> </a:t>
            </a:r>
            <a:r>
              <a:rPr lang="en-GB" dirty="0" err="1"/>
              <a:t>eu</a:t>
            </a:r>
            <a:r>
              <a:rPr lang="en-GB" dirty="0"/>
              <a:t> </a:t>
            </a:r>
            <a:r>
              <a:rPr lang="en-GB" dirty="0" err="1"/>
              <a:t>copiaza</a:t>
            </a:r>
            <a:r>
              <a:rPr lang="en-GB" dirty="0"/>
              <a:t> intro din </a:t>
            </a:r>
            <a:r>
              <a:rPr lang="en-GB" dirty="0" err="1"/>
              <a:t>xgb</a:t>
            </a:r>
            <a:r>
              <a:rPr lang="en-GB" dirty="0"/>
              <a:t> paper </a:t>
            </a:r>
            <a:r>
              <a:rPr lang="en-GB" dirty="0" err="1"/>
              <a:t>chen</a:t>
            </a:r>
            <a:endParaRPr lang="en-GB" dirty="0"/>
          </a:p>
          <a:p>
            <a:endParaRPr lang="en-GB" dirty="0"/>
          </a:p>
          <a:p>
            <a:r>
              <a:rPr lang="en-GB" dirty="0"/>
              <a:t>One of a few </a:t>
            </a:r>
            <a:r>
              <a:rPr lang="en-GB" dirty="0" err="1"/>
              <a:t>nn</a:t>
            </a:r>
            <a:r>
              <a:rPr lang="en-GB" dirty="0"/>
              <a:t> algorithms with </a:t>
            </a:r>
            <a:r>
              <a:rPr lang="en-GB" dirty="0" err="1"/>
              <a:t>aReal</a:t>
            </a:r>
            <a:r>
              <a:rPr lang="en-GB" dirty="0"/>
              <a:t> world application ad click through rate prediction [15]. Chen </a:t>
            </a:r>
            <a:r>
              <a:rPr lang="en-GB" dirty="0" err="1"/>
              <a:t>citeaza</a:t>
            </a:r>
            <a:endParaRPr lang="en-GB" dirty="0"/>
          </a:p>
        </p:txBody>
      </p:sp>
    </p:spTree>
    <p:extLst>
      <p:ext uri="{BB962C8B-B14F-4D97-AF65-F5344CB8AC3E}">
        <p14:creationId xmlns:p14="http://schemas.microsoft.com/office/powerpoint/2010/main" val="2070915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7CBA-69FA-4604-BC3C-57A8D4F5AE2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1776ABA-C5E9-4183-850F-AB0731D5D987}"/>
              </a:ext>
            </a:extLst>
          </p:cNvPr>
          <p:cNvSpPr>
            <a:spLocks noGrp="1"/>
          </p:cNvSpPr>
          <p:nvPr>
            <p:ph idx="1"/>
          </p:nvPr>
        </p:nvSpPr>
        <p:spPr/>
        <p:txBody>
          <a:bodyPr/>
          <a:lstStyle/>
          <a:p>
            <a:r>
              <a:rPr lang="en-GB" dirty="0"/>
              <a:t>Gradient boosting tree</a:t>
            </a:r>
          </a:p>
        </p:txBody>
      </p:sp>
    </p:spTree>
    <p:extLst>
      <p:ext uri="{BB962C8B-B14F-4D97-AF65-F5344CB8AC3E}">
        <p14:creationId xmlns:p14="http://schemas.microsoft.com/office/powerpoint/2010/main" val="307014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ADF2-B0BA-4D3D-B834-B4037666AB4F}"/>
              </a:ext>
            </a:extLst>
          </p:cNvPr>
          <p:cNvSpPr>
            <a:spLocks noGrp="1"/>
          </p:cNvSpPr>
          <p:nvPr>
            <p:ph type="title"/>
          </p:nvPr>
        </p:nvSpPr>
        <p:spPr/>
        <p:txBody>
          <a:bodyPr/>
          <a:lstStyle/>
          <a:p>
            <a:r>
              <a:rPr lang="en-GB" dirty="0"/>
              <a:t>How do the features look like</a:t>
            </a:r>
          </a:p>
        </p:txBody>
      </p:sp>
      <p:sp>
        <p:nvSpPr>
          <p:cNvPr id="3" name="Content Placeholder 2">
            <a:extLst>
              <a:ext uri="{FF2B5EF4-FFF2-40B4-BE49-F238E27FC236}">
                <a16:creationId xmlns:a16="http://schemas.microsoft.com/office/drawing/2014/main" id="{1DF8C065-39CB-4BFE-B8C5-AA7E460E4A35}"/>
              </a:ext>
            </a:extLst>
          </p:cNvPr>
          <p:cNvSpPr>
            <a:spLocks noGrp="1"/>
          </p:cNvSpPr>
          <p:nvPr>
            <p:ph idx="1"/>
          </p:nvPr>
        </p:nvSpPr>
        <p:spPr/>
        <p:txBody>
          <a:bodyPr/>
          <a:lstStyle/>
          <a:p>
            <a:r>
              <a:rPr lang="en-GB" dirty="0" err="1"/>
              <a:t>Scriu</a:t>
            </a:r>
            <a:r>
              <a:rPr lang="en-GB" dirty="0"/>
              <a:t> </a:t>
            </a:r>
            <a:r>
              <a:rPr lang="en-GB" dirty="0" err="1"/>
              <a:t>eu</a:t>
            </a:r>
            <a:endParaRPr lang="en-GB" dirty="0"/>
          </a:p>
        </p:txBody>
      </p:sp>
    </p:spTree>
    <p:extLst>
      <p:ext uri="{BB962C8B-B14F-4D97-AF65-F5344CB8AC3E}">
        <p14:creationId xmlns:p14="http://schemas.microsoft.com/office/powerpoint/2010/main" val="2887510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D5BB-09E7-4FDD-B474-577039ABD50C}"/>
              </a:ext>
            </a:extLst>
          </p:cNvPr>
          <p:cNvSpPr>
            <a:spLocks noGrp="1"/>
          </p:cNvSpPr>
          <p:nvPr>
            <p:ph type="title"/>
          </p:nvPr>
        </p:nvSpPr>
        <p:spPr/>
        <p:txBody>
          <a:bodyPr/>
          <a:lstStyle/>
          <a:p>
            <a:r>
              <a:rPr lang="en-GB" dirty="0"/>
              <a:t>Results coal</a:t>
            </a:r>
          </a:p>
        </p:txBody>
      </p:sp>
      <p:pic>
        <p:nvPicPr>
          <p:cNvPr id="8" name="Content Placeholder 7" descr="Chart&#10;&#10;Description automatically generated">
            <a:extLst>
              <a:ext uri="{FF2B5EF4-FFF2-40B4-BE49-F238E27FC236}">
                <a16:creationId xmlns:a16="http://schemas.microsoft.com/office/drawing/2014/main" id="{D2F8C15B-78B5-42E2-8164-65774E11EA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1600428"/>
            <a:ext cx="5485714" cy="3657143"/>
          </a:xfrm>
        </p:spPr>
      </p:pic>
      <p:sp>
        <p:nvSpPr>
          <p:cNvPr id="4" name="TextBox 3">
            <a:extLst>
              <a:ext uri="{FF2B5EF4-FFF2-40B4-BE49-F238E27FC236}">
                <a16:creationId xmlns:a16="http://schemas.microsoft.com/office/drawing/2014/main" id="{141CB495-ADD5-432D-B48A-FEE87DA74B32}"/>
              </a:ext>
            </a:extLst>
          </p:cNvPr>
          <p:cNvSpPr txBox="1"/>
          <p:nvPr/>
        </p:nvSpPr>
        <p:spPr>
          <a:xfrm>
            <a:off x="1734532" y="1330783"/>
            <a:ext cx="2827762" cy="369332"/>
          </a:xfrm>
          <a:prstGeom prst="rect">
            <a:avLst/>
          </a:prstGeom>
          <a:noFill/>
        </p:spPr>
        <p:txBody>
          <a:bodyPr wrap="none" rtlCol="0">
            <a:spAutoFit/>
          </a:bodyPr>
          <a:lstStyle/>
          <a:p>
            <a:r>
              <a:rPr lang="en-GB" dirty="0"/>
              <a:t>Cum </a:t>
            </a:r>
            <a:r>
              <a:rPr lang="en-GB" dirty="0" err="1"/>
              <a:t>arat</a:t>
            </a:r>
            <a:r>
              <a:rPr lang="en-GB" dirty="0"/>
              <a:t> </a:t>
            </a:r>
            <a:r>
              <a:rPr lang="en-GB" dirty="0" err="1"/>
              <a:t>pt</a:t>
            </a:r>
            <a:r>
              <a:rPr lang="en-GB" dirty="0"/>
              <a:t> </a:t>
            </a:r>
            <a:r>
              <a:rPr lang="en-GB" dirty="0" err="1"/>
              <a:t>toata</a:t>
            </a:r>
            <a:r>
              <a:rPr lang="en-GB" dirty="0"/>
              <a:t> </a:t>
            </a:r>
            <a:r>
              <a:rPr lang="en-GB" dirty="0" err="1"/>
              <a:t>perioada</a:t>
            </a:r>
            <a:endParaRPr lang="en-GB" dirty="0"/>
          </a:p>
        </p:txBody>
      </p:sp>
      <p:sp>
        <p:nvSpPr>
          <p:cNvPr id="5" name="TextBox 4">
            <a:extLst>
              <a:ext uri="{FF2B5EF4-FFF2-40B4-BE49-F238E27FC236}">
                <a16:creationId xmlns:a16="http://schemas.microsoft.com/office/drawing/2014/main" id="{8848BB42-383D-4333-BF31-F479D65B330B}"/>
              </a:ext>
            </a:extLst>
          </p:cNvPr>
          <p:cNvSpPr txBox="1"/>
          <p:nvPr/>
        </p:nvSpPr>
        <p:spPr>
          <a:xfrm>
            <a:off x="7494309" y="1330783"/>
            <a:ext cx="2686248" cy="369332"/>
          </a:xfrm>
          <a:prstGeom prst="rect">
            <a:avLst/>
          </a:prstGeom>
          <a:noFill/>
        </p:spPr>
        <p:txBody>
          <a:bodyPr wrap="none" rtlCol="0">
            <a:spAutoFit/>
          </a:bodyPr>
          <a:lstStyle/>
          <a:p>
            <a:r>
              <a:rPr lang="en-GB" dirty="0" err="1"/>
              <a:t>Histograma</a:t>
            </a:r>
            <a:r>
              <a:rPr lang="en-GB" dirty="0"/>
              <a:t> </a:t>
            </a:r>
            <a:r>
              <a:rPr lang="en-GB" dirty="0" err="1"/>
              <a:t>toata</a:t>
            </a:r>
            <a:r>
              <a:rPr lang="en-GB" dirty="0"/>
              <a:t> </a:t>
            </a:r>
            <a:r>
              <a:rPr lang="en-GB" dirty="0" err="1"/>
              <a:t>perioada</a:t>
            </a:r>
            <a:endParaRPr lang="en-GB" dirty="0"/>
          </a:p>
        </p:txBody>
      </p:sp>
      <p:sp>
        <p:nvSpPr>
          <p:cNvPr id="6" name="TextBox 5">
            <a:extLst>
              <a:ext uri="{FF2B5EF4-FFF2-40B4-BE49-F238E27FC236}">
                <a16:creationId xmlns:a16="http://schemas.microsoft.com/office/drawing/2014/main" id="{C6F5A804-D15E-4A61-8A20-A5B57BC96CE1}"/>
              </a:ext>
            </a:extLst>
          </p:cNvPr>
          <p:cNvSpPr txBox="1"/>
          <p:nvPr/>
        </p:nvSpPr>
        <p:spPr>
          <a:xfrm>
            <a:off x="3148413" y="5270108"/>
            <a:ext cx="5296130" cy="369332"/>
          </a:xfrm>
          <a:prstGeom prst="rect">
            <a:avLst/>
          </a:prstGeom>
          <a:noFill/>
        </p:spPr>
        <p:txBody>
          <a:bodyPr wrap="none" rtlCol="0">
            <a:spAutoFit/>
          </a:bodyPr>
          <a:lstStyle/>
          <a:p>
            <a:r>
              <a:rPr lang="en-GB" dirty="0" err="1"/>
              <a:t>Valori</a:t>
            </a:r>
            <a:r>
              <a:rPr lang="en-GB" dirty="0"/>
              <a:t> </a:t>
            </a:r>
            <a:r>
              <a:rPr lang="en-GB" dirty="0" err="1"/>
              <a:t>analiza</a:t>
            </a:r>
            <a:r>
              <a:rPr lang="en-GB" dirty="0"/>
              <a:t> </a:t>
            </a:r>
            <a:r>
              <a:rPr lang="en-GB" dirty="0" err="1"/>
              <a:t>statistica</a:t>
            </a:r>
            <a:r>
              <a:rPr lang="en-GB" dirty="0"/>
              <a:t> pe </a:t>
            </a:r>
            <a:r>
              <a:rPr lang="en-GB" dirty="0" err="1"/>
              <a:t>perioada</a:t>
            </a:r>
            <a:r>
              <a:rPr lang="en-GB" dirty="0"/>
              <a:t> de test vs </a:t>
            </a:r>
            <a:r>
              <a:rPr lang="en-GB" dirty="0" err="1"/>
              <a:t>predicita</a:t>
            </a:r>
            <a:endParaRPr lang="en-GB" dirty="0"/>
          </a:p>
        </p:txBody>
      </p:sp>
      <p:pic>
        <p:nvPicPr>
          <p:cNvPr id="10" name="Picture 9" descr="Chart, histogram&#10;&#10;Description automatically generated">
            <a:extLst>
              <a:ext uri="{FF2B5EF4-FFF2-40B4-BE49-F238E27FC236}">
                <a16:creationId xmlns:a16="http://schemas.microsoft.com/office/drawing/2014/main" id="{C5BDE0E0-F6BD-4BD9-B9AB-E060C6C4D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4941" y="1515449"/>
            <a:ext cx="5485714" cy="3657143"/>
          </a:xfrm>
          <a:prstGeom prst="rect">
            <a:avLst/>
          </a:prstGeom>
        </p:spPr>
      </p:pic>
      <p:graphicFrame>
        <p:nvGraphicFramePr>
          <p:cNvPr id="11" name="Table 10">
            <a:extLst>
              <a:ext uri="{FF2B5EF4-FFF2-40B4-BE49-F238E27FC236}">
                <a16:creationId xmlns:a16="http://schemas.microsoft.com/office/drawing/2014/main" id="{C1EB672A-D82E-409E-9875-92F2C7BC06C3}"/>
              </a:ext>
            </a:extLst>
          </p:cNvPr>
          <p:cNvGraphicFramePr>
            <a:graphicFrameLocks noGrp="1"/>
          </p:cNvGraphicFramePr>
          <p:nvPr>
            <p:extLst>
              <p:ext uri="{D42A27DB-BD31-4B8C-83A1-F6EECF244321}">
                <p14:modId xmlns:p14="http://schemas.microsoft.com/office/powerpoint/2010/main" val="38273625"/>
              </p:ext>
            </p:extLst>
          </p:nvPr>
        </p:nvGraphicFramePr>
        <p:xfrm>
          <a:off x="4757092" y="5951705"/>
          <a:ext cx="3657600" cy="571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675295083"/>
                    </a:ext>
                  </a:extLst>
                </a:gridCol>
                <a:gridCol w="609600">
                  <a:extLst>
                    <a:ext uri="{9D8B030D-6E8A-4147-A177-3AD203B41FA5}">
                      <a16:colId xmlns:a16="http://schemas.microsoft.com/office/drawing/2014/main" val="4085971991"/>
                    </a:ext>
                  </a:extLst>
                </a:gridCol>
                <a:gridCol w="609600">
                  <a:extLst>
                    <a:ext uri="{9D8B030D-6E8A-4147-A177-3AD203B41FA5}">
                      <a16:colId xmlns:a16="http://schemas.microsoft.com/office/drawing/2014/main" val="3274684"/>
                    </a:ext>
                  </a:extLst>
                </a:gridCol>
                <a:gridCol w="609600">
                  <a:extLst>
                    <a:ext uri="{9D8B030D-6E8A-4147-A177-3AD203B41FA5}">
                      <a16:colId xmlns:a16="http://schemas.microsoft.com/office/drawing/2014/main" val="2832865666"/>
                    </a:ext>
                  </a:extLst>
                </a:gridCol>
                <a:gridCol w="609600">
                  <a:extLst>
                    <a:ext uri="{9D8B030D-6E8A-4147-A177-3AD203B41FA5}">
                      <a16:colId xmlns:a16="http://schemas.microsoft.com/office/drawing/2014/main" val="2624112281"/>
                    </a:ext>
                  </a:extLst>
                </a:gridCol>
                <a:gridCol w="609600">
                  <a:extLst>
                    <a:ext uri="{9D8B030D-6E8A-4147-A177-3AD203B41FA5}">
                      <a16:colId xmlns:a16="http://schemas.microsoft.com/office/drawing/2014/main" val="2078440258"/>
                    </a:ext>
                  </a:extLst>
                </a:gridCol>
              </a:tblGrid>
              <a:tr h="1905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349395892"/>
                  </a:ext>
                </a:extLst>
              </a:tr>
              <a:tr h="190500">
                <a:tc>
                  <a:txBody>
                    <a:bodyPr/>
                    <a:lstStyle/>
                    <a:p>
                      <a:pPr algn="r" fontAlgn="ctr"/>
                      <a:r>
                        <a:rPr lang="en-GB" sz="1000" u="none" strike="noStrike">
                          <a:effectLst/>
                        </a:rPr>
                        <a:t>target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1477</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432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0.16</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-0.04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0.29</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306926322"/>
                  </a:ext>
                </a:extLst>
              </a:tr>
              <a:tr h="190500">
                <a:tc>
                  <a:txBody>
                    <a:bodyPr/>
                    <a:lstStyle/>
                    <a:p>
                      <a:pPr algn="r" fontAlgn="ctr"/>
                      <a:r>
                        <a:rPr lang="en-GB" sz="1000" u="none" strike="noStrike">
                          <a:effectLst/>
                        </a:rPr>
                        <a:t>forecast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1424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395</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0.1</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-0.02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0.27</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883724819"/>
                  </a:ext>
                </a:extLst>
              </a:tr>
            </a:tbl>
          </a:graphicData>
        </a:graphic>
      </p:graphicFrame>
    </p:spTree>
    <p:extLst>
      <p:ext uri="{BB962C8B-B14F-4D97-AF65-F5344CB8AC3E}">
        <p14:creationId xmlns:p14="http://schemas.microsoft.com/office/powerpoint/2010/main" val="284691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C5D5-FACA-49A8-A186-9CD75C261577}"/>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D8CF55E1-B356-46B1-A65E-47F883E6E25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844312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D532-A1E8-4955-92E5-C2DAEA346D85}"/>
              </a:ext>
            </a:extLst>
          </p:cNvPr>
          <p:cNvSpPr>
            <a:spLocks noGrp="1"/>
          </p:cNvSpPr>
          <p:nvPr>
            <p:ph type="title"/>
          </p:nvPr>
        </p:nvSpPr>
        <p:spPr/>
        <p:txBody>
          <a:bodyPr/>
          <a:lstStyle/>
          <a:p>
            <a:r>
              <a:rPr lang="en-GB" dirty="0"/>
              <a:t>Results hydro</a:t>
            </a:r>
          </a:p>
        </p:txBody>
      </p:sp>
      <p:pic>
        <p:nvPicPr>
          <p:cNvPr id="7" name="Content Placeholder 6" descr="Chart&#10;&#10;Description automatically generated">
            <a:extLst>
              <a:ext uri="{FF2B5EF4-FFF2-40B4-BE49-F238E27FC236}">
                <a16:creationId xmlns:a16="http://schemas.microsoft.com/office/drawing/2014/main" id="{170BD4B7-648C-46BE-A79E-34571D3913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554" y="1918198"/>
            <a:ext cx="5485714" cy="3657143"/>
          </a:xfrm>
        </p:spPr>
      </p:pic>
      <p:pic>
        <p:nvPicPr>
          <p:cNvPr id="9" name="Picture 8" descr="Chart, histogram&#10;&#10;Description automatically generated">
            <a:extLst>
              <a:ext uri="{FF2B5EF4-FFF2-40B4-BE49-F238E27FC236}">
                <a16:creationId xmlns:a16="http://schemas.microsoft.com/office/drawing/2014/main" id="{927F4F52-9D38-448B-809F-1C9DFCD7B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662" y="1364757"/>
            <a:ext cx="5485714" cy="3657143"/>
          </a:xfrm>
          <a:prstGeom prst="rect">
            <a:avLst/>
          </a:prstGeom>
        </p:spPr>
      </p:pic>
      <p:graphicFrame>
        <p:nvGraphicFramePr>
          <p:cNvPr id="10" name="Table 9">
            <a:extLst>
              <a:ext uri="{FF2B5EF4-FFF2-40B4-BE49-F238E27FC236}">
                <a16:creationId xmlns:a16="http://schemas.microsoft.com/office/drawing/2014/main" id="{134D943D-6780-46EB-A4EE-F330E6B41F01}"/>
              </a:ext>
            </a:extLst>
          </p:cNvPr>
          <p:cNvGraphicFramePr>
            <a:graphicFrameLocks noGrp="1"/>
          </p:cNvGraphicFramePr>
          <p:nvPr>
            <p:extLst>
              <p:ext uri="{D42A27DB-BD31-4B8C-83A1-F6EECF244321}">
                <p14:modId xmlns:p14="http://schemas.microsoft.com/office/powerpoint/2010/main" val="184814178"/>
              </p:ext>
            </p:extLst>
          </p:nvPr>
        </p:nvGraphicFramePr>
        <p:xfrm>
          <a:off x="4644273" y="5921375"/>
          <a:ext cx="3657600" cy="571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239018888"/>
                    </a:ext>
                  </a:extLst>
                </a:gridCol>
                <a:gridCol w="609600">
                  <a:extLst>
                    <a:ext uri="{9D8B030D-6E8A-4147-A177-3AD203B41FA5}">
                      <a16:colId xmlns:a16="http://schemas.microsoft.com/office/drawing/2014/main" val="1301859582"/>
                    </a:ext>
                  </a:extLst>
                </a:gridCol>
                <a:gridCol w="609600">
                  <a:extLst>
                    <a:ext uri="{9D8B030D-6E8A-4147-A177-3AD203B41FA5}">
                      <a16:colId xmlns:a16="http://schemas.microsoft.com/office/drawing/2014/main" val="4260684099"/>
                    </a:ext>
                  </a:extLst>
                </a:gridCol>
                <a:gridCol w="609600">
                  <a:extLst>
                    <a:ext uri="{9D8B030D-6E8A-4147-A177-3AD203B41FA5}">
                      <a16:colId xmlns:a16="http://schemas.microsoft.com/office/drawing/2014/main" val="2035290137"/>
                    </a:ext>
                  </a:extLst>
                </a:gridCol>
                <a:gridCol w="609600">
                  <a:extLst>
                    <a:ext uri="{9D8B030D-6E8A-4147-A177-3AD203B41FA5}">
                      <a16:colId xmlns:a16="http://schemas.microsoft.com/office/drawing/2014/main" val="883628873"/>
                    </a:ext>
                  </a:extLst>
                </a:gridCol>
                <a:gridCol w="609600">
                  <a:extLst>
                    <a:ext uri="{9D8B030D-6E8A-4147-A177-3AD203B41FA5}">
                      <a16:colId xmlns:a16="http://schemas.microsoft.com/office/drawing/2014/main" val="1362698809"/>
                    </a:ext>
                  </a:extLst>
                </a:gridCol>
              </a:tblGrid>
              <a:tr h="1905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273793760"/>
                  </a:ext>
                </a:extLst>
              </a:tr>
              <a:tr h="190500">
                <a:tc>
                  <a:txBody>
                    <a:bodyPr/>
                    <a:lstStyle/>
                    <a:p>
                      <a:pPr algn="r" fontAlgn="ctr"/>
                      <a:r>
                        <a:rPr lang="en-GB" sz="1000" u="none" strike="noStrike">
                          <a:effectLst/>
                        </a:rPr>
                        <a:t>target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1826</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703</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0.6</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0.02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0.38</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953039719"/>
                  </a:ext>
                </a:extLst>
              </a:tr>
              <a:tr h="190500">
                <a:tc>
                  <a:txBody>
                    <a:bodyPr/>
                    <a:lstStyle/>
                    <a:p>
                      <a:pPr algn="r" fontAlgn="ctr"/>
                      <a:r>
                        <a:rPr lang="en-GB" sz="1000" u="none" strike="noStrike">
                          <a:effectLst/>
                        </a:rPr>
                        <a:t>forecast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1826</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565</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0.94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0.5</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0.3</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993447104"/>
                  </a:ext>
                </a:extLst>
              </a:tr>
            </a:tbl>
          </a:graphicData>
        </a:graphic>
      </p:graphicFrame>
    </p:spTree>
    <p:extLst>
      <p:ext uri="{BB962C8B-B14F-4D97-AF65-F5344CB8AC3E}">
        <p14:creationId xmlns:p14="http://schemas.microsoft.com/office/powerpoint/2010/main" val="255472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988D-F358-4619-9B10-05A12495BF4E}"/>
              </a:ext>
            </a:extLst>
          </p:cNvPr>
          <p:cNvSpPr>
            <a:spLocks noGrp="1"/>
          </p:cNvSpPr>
          <p:nvPr>
            <p:ph type="title"/>
          </p:nvPr>
        </p:nvSpPr>
        <p:spPr/>
        <p:txBody>
          <a:bodyPr/>
          <a:lstStyle/>
          <a:p>
            <a:r>
              <a:rPr lang="en-GB" dirty="0"/>
              <a:t>Oil gas</a:t>
            </a:r>
          </a:p>
        </p:txBody>
      </p:sp>
      <p:pic>
        <p:nvPicPr>
          <p:cNvPr id="5" name="Content Placeholder 4" descr="Chart, histogram&#10;&#10;Description automatically generated">
            <a:extLst>
              <a:ext uri="{FF2B5EF4-FFF2-40B4-BE49-F238E27FC236}">
                <a16:creationId xmlns:a16="http://schemas.microsoft.com/office/drawing/2014/main" id="{F607905C-0EB2-418C-8A3E-E9A863DC6B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6286" y="1908772"/>
            <a:ext cx="5485714" cy="3657143"/>
          </a:xfrm>
        </p:spPr>
      </p:pic>
      <p:pic>
        <p:nvPicPr>
          <p:cNvPr id="7" name="Picture 6" descr="Chart&#10;&#10;Description automatically generated">
            <a:extLst>
              <a:ext uri="{FF2B5EF4-FFF2-40B4-BE49-F238E27FC236}">
                <a16:creationId xmlns:a16="http://schemas.microsoft.com/office/drawing/2014/main" id="{D2B6C0E1-8DFD-4125-AFC7-791FEF6E5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286" y="2543109"/>
            <a:ext cx="5485714" cy="3657143"/>
          </a:xfrm>
          <a:prstGeom prst="rect">
            <a:avLst/>
          </a:prstGeom>
        </p:spPr>
      </p:pic>
      <p:graphicFrame>
        <p:nvGraphicFramePr>
          <p:cNvPr id="8" name="Table 7">
            <a:extLst>
              <a:ext uri="{FF2B5EF4-FFF2-40B4-BE49-F238E27FC236}">
                <a16:creationId xmlns:a16="http://schemas.microsoft.com/office/drawing/2014/main" id="{CEE3D5AD-4DBE-4501-BA39-5A6D86D89D36}"/>
              </a:ext>
            </a:extLst>
          </p:cNvPr>
          <p:cNvGraphicFramePr>
            <a:graphicFrameLocks noGrp="1"/>
          </p:cNvGraphicFramePr>
          <p:nvPr>
            <p:extLst>
              <p:ext uri="{D42A27DB-BD31-4B8C-83A1-F6EECF244321}">
                <p14:modId xmlns:p14="http://schemas.microsoft.com/office/powerpoint/2010/main" val="3322852802"/>
              </p:ext>
            </p:extLst>
          </p:nvPr>
        </p:nvGraphicFramePr>
        <p:xfrm>
          <a:off x="5002491" y="5783999"/>
          <a:ext cx="3657600" cy="571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131184268"/>
                    </a:ext>
                  </a:extLst>
                </a:gridCol>
                <a:gridCol w="609600">
                  <a:extLst>
                    <a:ext uri="{9D8B030D-6E8A-4147-A177-3AD203B41FA5}">
                      <a16:colId xmlns:a16="http://schemas.microsoft.com/office/drawing/2014/main" val="1629001006"/>
                    </a:ext>
                  </a:extLst>
                </a:gridCol>
                <a:gridCol w="609600">
                  <a:extLst>
                    <a:ext uri="{9D8B030D-6E8A-4147-A177-3AD203B41FA5}">
                      <a16:colId xmlns:a16="http://schemas.microsoft.com/office/drawing/2014/main" val="1911835334"/>
                    </a:ext>
                  </a:extLst>
                </a:gridCol>
                <a:gridCol w="609600">
                  <a:extLst>
                    <a:ext uri="{9D8B030D-6E8A-4147-A177-3AD203B41FA5}">
                      <a16:colId xmlns:a16="http://schemas.microsoft.com/office/drawing/2014/main" val="1391443418"/>
                    </a:ext>
                  </a:extLst>
                </a:gridCol>
                <a:gridCol w="609600">
                  <a:extLst>
                    <a:ext uri="{9D8B030D-6E8A-4147-A177-3AD203B41FA5}">
                      <a16:colId xmlns:a16="http://schemas.microsoft.com/office/drawing/2014/main" val="2339462748"/>
                    </a:ext>
                  </a:extLst>
                </a:gridCol>
                <a:gridCol w="609600">
                  <a:extLst>
                    <a:ext uri="{9D8B030D-6E8A-4147-A177-3AD203B41FA5}">
                      <a16:colId xmlns:a16="http://schemas.microsoft.com/office/drawing/2014/main" val="1652690503"/>
                    </a:ext>
                  </a:extLst>
                </a:gridCol>
              </a:tblGrid>
              <a:tr h="1905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652688286"/>
                  </a:ext>
                </a:extLst>
              </a:tr>
              <a:tr h="190500">
                <a:tc>
                  <a:txBody>
                    <a:bodyPr/>
                    <a:lstStyle/>
                    <a:p>
                      <a:pPr algn="r" fontAlgn="ctr"/>
                      <a:r>
                        <a:rPr lang="en-GB" sz="1000" u="none" strike="noStrike">
                          <a:effectLst/>
                        </a:rPr>
                        <a:t>target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1167</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450</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0.12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-0.81</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0.38</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039067457"/>
                  </a:ext>
                </a:extLst>
              </a:tr>
              <a:tr h="190500">
                <a:tc>
                  <a:txBody>
                    <a:bodyPr/>
                    <a:lstStyle/>
                    <a:p>
                      <a:pPr algn="r" fontAlgn="ctr"/>
                      <a:r>
                        <a:rPr lang="en-GB" sz="1000" u="none" strike="noStrike">
                          <a:effectLst/>
                        </a:rPr>
                        <a:t>forecast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1167</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418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0.08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-0.84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0.35</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462718173"/>
                  </a:ext>
                </a:extLst>
              </a:tr>
            </a:tbl>
          </a:graphicData>
        </a:graphic>
      </p:graphicFrame>
    </p:spTree>
    <p:extLst>
      <p:ext uri="{BB962C8B-B14F-4D97-AF65-F5344CB8AC3E}">
        <p14:creationId xmlns:p14="http://schemas.microsoft.com/office/powerpoint/2010/main" val="213099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E537-BDB9-4EA5-8728-989F8672D570}"/>
              </a:ext>
            </a:extLst>
          </p:cNvPr>
          <p:cNvSpPr>
            <a:spLocks noGrp="1"/>
          </p:cNvSpPr>
          <p:nvPr>
            <p:ph type="title"/>
          </p:nvPr>
        </p:nvSpPr>
        <p:spPr/>
        <p:txBody>
          <a:bodyPr/>
          <a:lstStyle/>
          <a:p>
            <a:r>
              <a:rPr lang="en-GB" dirty="0"/>
              <a:t>Results </a:t>
            </a:r>
            <a:r>
              <a:rPr lang="en-GB" dirty="0" err="1"/>
              <a:t>nucelar</a:t>
            </a:r>
            <a:endParaRPr lang="en-GB" dirty="0"/>
          </a:p>
        </p:txBody>
      </p:sp>
      <p:pic>
        <p:nvPicPr>
          <p:cNvPr id="5" name="Content Placeholder 4" descr="A picture containing text, pencil&#10;&#10;Description automatically generated">
            <a:extLst>
              <a:ext uri="{FF2B5EF4-FFF2-40B4-BE49-F238E27FC236}">
                <a16:creationId xmlns:a16="http://schemas.microsoft.com/office/drawing/2014/main" id="{A3599CD7-5511-4907-83C8-825966F28E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395" y="2012466"/>
            <a:ext cx="5485714" cy="3657143"/>
          </a:xfrm>
        </p:spPr>
      </p:pic>
      <p:pic>
        <p:nvPicPr>
          <p:cNvPr id="7" name="Picture 6" descr="Chart, histogram&#10;&#10;Description automatically generated">
            <a:extLst>
              <a:ext uri="{FF2B5EF4-FFF2-40B4-BE49-F238E27FC236}">
                <a16:creationId xmlns:a16="http://schemas.microsoft.com/office/drawing/2014/main" id="{2C54E840-FADE-4886-BF94-E2E5BB3E8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485714" cy="3657143"/>
          </a:xfrm>
          <a:prstGeom prst="rect">
            <a:avLst/>
          </a:prstGeom>
        </p:spPr>
      </p:pic>
      <p:graphicFrame>
        <p:nvGraphicFramePr>
          <p:cNvPr id="8" name="Table 7">
            <a:extLst>
              <a:ext uri="{FF2B5EF4-FFF2-40B4-BE49-F238E27FC236}">
                <a16:creationId xmlns:a16="http://schemas.microsoft.com/office/drawing/2014/main" id="{5A2BC820-03E3-4DB6-9174-9C1BC96D2338}"/>
              </a:ext>
            </a:extLst>
          </p:cNvPr>
          <p:cNvGraphicFramePr>
            <a:graphicFrameLocks noGrp="1"/>
          </p:cNvGraphicFramePr>
          <p:nvPr>
            <p:extLst>
              <p:ext uri="{D42A27DB-BD31-4B8C-83A1-F6EECF244321}">
                <p14:modId xmlns:p14="http://schemas.microsoft.com/office/powerpoint/2010/main" val="218783702"/>
              </p:ext>
            </p:extLst>
          </p:nvPr>
        </p:nvGraphicFramePr>
        <p:xfrm>
          <a:off x="4634845" y="5921375"/>
          <a:ext cx="3657600" cy="571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25400337"/>
                    </a:ext>
                  </a:extLst>
                </a:gridCol>
                <a:gridCol w="609600">
                  <a:extLst>
                    <a:ext uri="{9D8B030D-6E8A-4147-A177-3AD203B41FA5}">
                      <a16:colId xmlns:a16="http://schemas.microsoft.com/office/drawing/2014/main" val="3399707104"/>
                    </a:ext>
                  </a:extLst>
                </a:gridCol>
                <a:gridCol w="609600">
                  <a:extLst>
                    <a:ext uri="{9D8B030D-6E8A-4147-A177-3AD203B41FA5}">
                      <a16:colId xmlns:a16="http://schemas.microsoft.com/office/drawing/2014/main" val="2068818284"/>
                    </a:ext>
                  </a:extLst>
                </a:gridCol>
                <a:gridCol w="609600">
                  <a:extLst>
                    <a:ext uri="{9D8B030D-6E8A-4147-A177-3AD203B41FA5}">
                      <a16:colId xmlns:a16="http://schemas.microsoft.com/office/drawing/2014/main" val="3045058179"/>
                    </a:ext>
                  </a:extLst>
                </a:gridCol>
                <a:gridCol w="609600">
                  <a:extLst>
                    <a:ext uri="{9D8B030D-6E8A-4147-A177-3AD203B41FA5}">
                      <a16:colId xmlns:a16="http://schemas.microsoft.com/office/drawing/2014/main" val="3763595492"/>
                    </a:ext>
                  </a:extLst>
                </a:gridCol>
                <a:gridCol w="609600">
                  <a:extLst>
                    <a:ext uri="{9D8B030D-6E8A-4147-A177-3AD203B41FA5}">
                      <a16:colId xmlns:a16="http://schemas.microsoft.com/office/drawing/2014/main" val="2406841824"/>
                    </a:ext>
                  </a:extLst>
                </a:gridCol>
              </a:tblGrid>
              <a:tr h="1905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852125477"/>
                  </a:ext>
                </a:extLst>
              </a:tr>
              <a:tr h="190500">
                <a:tc>
                  <a:txBody>
                    <a:bodyPr/>
                    <a:lstStyle/>
                    <a:p>
                      <a:pPr algn="r" fontAlgn="ctr"/>
                      <a:r>
                        <a:rPr lang="en-GB" sz="1000" u="none" strike="noStrike">
                          <a:effectLst/>
                        </a:rPr>
                        <a:t>target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1311</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215</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-2.47</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4.34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0.16</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13988725"/>
                  </a:ext>
                </a:extLst>
              </a:tr>
              <a:tr h="190500">
                <a:tc>
                  <a:txBody>
                    <a:bodyPr/>
                    <a:lstStyle/>
                    <a:p>
                      <a:pPr algn="r" fontAlgn="ctr"/>
                      <a:r>
                        <a:rPr lang="en-GB" sz="1000" u="none" strike="noStrike">
                          <a:effectLst/>
                        </a:rPr>
                        <a:t>forecast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1311</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212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-2.5</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4.49</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0.16</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388724255"/>
                  </a:ext>
                </a:extLst>
              </a:tr>
            </a:tbl>
          </a:graphicData>
        </a:graphic>
      </p:graphicFrame>
    </p:spTree>
    <p:extLst>
      <p:ext uri="{BB962C8B-B14F-4D97-AF65-F5344CB8AC3E}">
        <p14:creationId xmlns:p14="http://schemas.microsoft.com/office/powerpoint/2010/main" val="1666433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D07D-93AA-4D0D-98DE-9B59BC4C9210}"/>
              </a:ext>
            </a:extLst>
          </p:cNvPr>
          <p:cNvSpPr>
            <a:spLocks noGrp="1"/>
          </p:cNvSpPr>
          <p:nvPr>
            <p:ph type="title"/>
          </p:nvPr>
        </p:nvSpPr>
        <p:spPr/>
        <p:txBody>
          <a:bodyPr/>
          <a:lstStyle/>
          <a:p>
            <a:r>
              <a:rPr lang="en-GB" dirty="0"/>
              <a:t>Results wind</a:t>
            </a:r>
          </a:p>
        </p:txBody>
      </p:sp>
      <p:pic>
        <p:nvPicPr>
          <p:cNvPr id="5" name="Content Placeholder 4" descr="Chart, histogram&#10;&#10;Description automatically generated">
            <a:extLst>
              <a:ext uri="{FF2B5EF4-FFF2-40B4-BE49-F238E27FC236}">
                <a16:creationId xmlns:a16="http://schemas.microsoft.com/office/drawing/2014/main" id="{D6615A67-E763-40A9-9FEE-95262D9E8E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11" y="1843126"/>
            <a:ext cx="5485714" cy="3657143"/>
          </a:xfrm>
        </p:spPr>
      </p:pic>
      <p:pic>
        <p:nvPicPr>
          <p:cNvPr id="7" name="Picture 6" descr="Chart, histogram&#10;&#10;Description automatically generated">
            <a:extLst>
              <a:ext uri="{FF2B5EF4-FFF2-40B4-BE49-F238E27FC236}">
                <a16:creationId xmlns:a16="http://schemas.microsoft.com/office/drawing/2014/main" id="{8D79CF2E-7BFA-4C06-9907-01D3E913F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222" y="1515587"/>
            <a:ext cx="5485714" cy="3657143"/>
          </a:xfrm>
          <a:prstGeom prst="rect">
            <a:avLst/>
          </a:prstGeom>
        </p:spPr>
      </p:pic>
      <p:graphicFrame>
        <p:nvGraphicFramePr>
          <p:cNvPr id="8" name="Table 7">
            <a:extLst>
              <a:ext uri="{FF2B5EF4-FFF2-40B4-BE49-F238E27FC236}">
                <a16:creationId xmlns:a16="http://schemas.microsoft.com/office/drawing/2014/main" id="{3F33D7B3-6C46-4E20-AFE2-925CE5023C8F}"/>
              </a:ext>
            </a:extLst>
          </p:cNvPr>
          <p:cNvGraphicFramePr>
            <a:graphicFrameLocks noGrp="1"/>
          </p:cNvGraphicFramePr>
          <p:nvPr>
            <p:extLst>
              <p:ext uri="{D42A27DB-BD31-4B8C-83A1-F6EECF244321}">
                <p14:modId xmlns:p14="http://schemas.microsoft.com/office/powerpoint/2010/main" val="3258802002"/>
              </p:ext>
            </p:extLst>
          </p:nvPr>
        </p:nvGraphicFramePr>
        <p:xfrm>
          <a:off x="4503215" y="5732838"/>
          <a:ext cx="3657600" cy="571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097052939"/>
                    </a:ext>
                  </a:extLst>
                </a:gridCol>
                <a:gridCol w="609600">
                  <a:extLst>
                    <a:ext uri="{9D8B030D-6E8A-4147-A177-3AD203B41FA5}">
                      <a16:colId xmlns:a16="http://schemas.microsoft.com/office/drawing/2014/main" val="1651391460"/>
                    </a:ext>
                  </a:extLst>
                </a:gridCol>
                <a:gridCol w="609600">
                  <a:extLst>
                    <a:ext uri="{9D8B030D-6E8A-4147-A177-3AD203B41FA5}">
                      <a16:colId xmlns:a16="http://schemas.microsoft.com/office/drawing/2014/main" val="124959883"/>
                    </a:ext>
                  </a:extLst>
                </a:gridCol>
                <a:gridCol w="609600">
                  <a:extLst>
                    <a:ext uri="{9D8B030D-6E8A-4147-A177-3AD203B41FA5}">
                      <a16:colId xmlns:a16="http://schemas.microsoft.com/office/drawing/2014/main" val="3468954155"/>
                    </a:ext>
                  </a:extLst>
                </a:gridCol>
                <a:gridCol w="609600">
                  <a:extLst>
                    <a:ext uri="{9D8B030D-6E8A-4147-A177-3AD203B41FA5}">
                      <a16:colId xmlns:a16="http://schemas.microsoft.com/office/drawing/2014/main" val="2048795880"/>
                    </a:ext>
                  </a:extLst>
                </a:gridCol>
                <a:gridCol w="609600">
                  <a:extLst>
                    <a:ext uri="{9D8B030D-6E8A-4147-A177-3AD203B41FA5}">
                      <a16:colId xmlns:a16="http://schemas.microsoft.com/office/drawing/2014/main" val="2517993523"/>
                    </a:ext>
                  </a:extLst>
                </a:gridCol>
              </a:tblGrid>
              <a:tr h="1905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512660931"/>
                  </a:ext>
                </a:extLst>
              </a:tr>
              <a:tr h="190500">
                <a:tc>
                  <a:txBody>
                    <a:bodyPr/>
                    <a:lstStyle/>
                    <a:p>
                      <a:pPr algn="r" fontAlgn="ctr"/>
                      <a:r>
                        <a:rPr lang="en-GB" sz="1000" u="none" strike="noStrike">
                          <a:effectLst/>
                        </a:rPr>
                        <a:t>target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815</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694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0.85</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-0.27</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0.85</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863215112"/>
                  </a:ext>
                </a:extLst>
              </a:tr>
              <a:tr h="190500">
                <a:tc>
                  <a:txBody>
                    <a:bodyPr/>
                    <a:lstStyle/>
                    <a:p>
                      <a:pPr algn="r" fontAlgn="ctr"/>
                      <a:r>
                        <a:rPr lang="en-GB" sz="1000" u="none" strike="noStrike">
                          <a:effectLst/>
                        </a:rPr>
                        <a:t>forecast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814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450</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0.84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-0.03</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0.55</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26181037"/>
                  </a:ext>
                </a:extLst>
              </a:tr>
            </a:tbl>
          </a:graphicData>
        </a:graphic>
      </p:graphicFrame>
    </p:spTree>
    <p:extLst>
      <p:ext uri="{BB962C8B-B14F-4D97-AF65-F5344CB8AC3E}">
        <p14:creationId xmlns:p14="http://schemas.microsoft.com/office/powerpoint/2010/main" val="1059622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B4EA-6F53-4D08-BDFC-A772BC57D2CF}"/>
              </a:ext>
            </a:extLst>
          </p:cNvPr>
          <p:cNvSpPr>
            <a:spLocks noGrp="1"/>
          </p:cNvSpPr>
          <p:nvPr>
            <p:ph type="title"/>
          </p:nvPr>
        </p:nvSpPr>
        <p:spPr/>
        <p:txBody>
          <a:bodyPr/>
          <a:lstStyle/>
          <a:p>
            <a:r>
              <a:rPr lang="en-GB" dirty="0"/>
              <a:t>Results solar</a:t>
            </a:r>
          </a:p>
        </p:txBody>
      </p:sp>
      <p:pic>
        <p:nvPicPr>
          <p:cNvPr id="5" name="Content Placeholder 4" descr="Chart, histogram&#10;&#10;Description automatically generated">
            <a:extLst>
              <a:ext uri="{FF2B5EF4-FFF2-40B4-BE49-F238E27FC236}">
                <a16:creationId xmlns:a16="http://schemas.microsoft.com/office/drawing/2014/main" id="{BED54244-7933-4D30-B0B2-F13C88EB4F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189" y="2069027"/>
            <a:ext cx="5485714" cy="3657143"/>
          </a:xfrm>
        </p:spPr>
      </p:pic>
      <p:pic>
        <p:nvPicPr>
          <p:cNvPr id="7" name="Picture 6" descr="A picture containing text&#10;&#10;Description automatically generated">
            <a:extLst>
              <a:ext uri="{FF2B5EF4-FFF2-40B4-BE49-F238E27FC236}">
                <a16:creationId xmlns:a16="http://schemas.microsoft.com/office/drawing/2014/main" id="{5A2EF4DE-7166-4B5F-B474-0E4DD00C7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598" y="1449599"/>
            <a:ext cx="5485714" cy="3657143"/>
          </a:xfrm>
          <a:prstGeom prst="rect">
            <a:avLst/>
          </a:prstGeom>
        </p:spPr>
      </p:pic>
      <p:graphicFrame>
        <p:nvGraphicFramePr>
          <p:cNvPr id="8" name="Table 7">
            <a:extLst>
              <a:ext uri="{FF2B5EF4-FFF2-40B4-BE49-F238E27FC236}">
                <a16:creationId xmlns:a16="http://schemas.microsoft.com/office/drawing/2014/main" id="{79E3822F-F3DD-4C40-89E4-AC07E909DC50}"/>
              </a:ext>
            </a:extLst>
          </p:cNvPr>
          <p:cNvGraphicFramePr>
            <a:graphicFrameLocks noGrp="1"/>
          </p:cNvGraphicFramePr>
          <p:nvPr>
            <p:extLst>
              <p:ext uri="{D42A27DB-BD31-4B8C-83A1-F6EECF244321}">
                <p14:modId xmlns:p14="http://schemas.microsoft.com/office/powerpoint/2010/main" val="1165304108"/>
              </p:ext>
            </p:extLst>
          </p:nvPr>
        </p:nvGraphicFramePr>
        <p:xfrm>
          <a:off x="4267200" y="5818759"/>
          <a:ext cx="3657600" cy="571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123427770"/>
                    </a:ext>
                  </a:extLst>
                </a:gridCol>
                <a:gridCol w="609600">
                  <a:extLst>
                    <a:ext uri="{9D8B030D-6E8A-4147-A177-3AD203B41FA5}">
                      <a16:colId xmlns:a16="http://schemas.microsoft.com/office/drawing/2014/main" val="58208466"/>
                    </a:ext>
                  </a:extLst>
                </a:gridCol>
                <a:gridCol w="609600">
                  <a:extLst>
                    <a:ext uri="{9D8B030D-6E8A-4147-A177-3AD203B41FA5}">
                      <a16:colId xmlns:a16="http://schemas.microsoft.com/office/drawing/2014/main" val="881270244"/>
                    </a:ext>
                  </a:extLst>
                </a:gridCol>
                <a:gridCol w="609600">
                  <a:extLst>
                    <a:ext uri="{9D8B030D-6E8A-4147-A177-3AD203B41FA5}">
                      <a16:colId xmlns:a16="http://schemas.microsoft.com/office/drawing/2014/main" val="3457692472"/>
                    </a:ext>
                  </a:extLst>
                </a:gridCol>
                <a:gridCol w="609600">
                  <a:extLst>
                    <a:ext uri="{9D8B030D-6E8A-4147-A177-3AD203B41FA5}">
                      <a16:colId xmlns:a16="http://schemas.microsoft.com/office/drawing/2014/main" val="2110797330"/>
                    </a:ext>
                  </a:extLst>
                </a:gridCol>
                <a:gridCol w="609600">
                  <a:extLst>
                    <a:ext uri="{9D8B030D-6E8A-4147-A177-3AD203B41FA5}">
                      <a16:colId xmlns:a16="http://schemas.microsoft.com/office/drawing/2014/main" val="2509855050"/>
                    </a:ext>
                  </a:extLst>
                </a:gridCol>
              </a:tblGrid>
              <a:tr h="1905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729880657"/>
                  </a:ext>
                </a:extLst>
              </a:tr>
              <a:tr h="190500">
                <a:tc>
                  <a:txBody>
                    <a:bodyPr/>
                    <a:lstStyle/>
                    <a:p>
                      <a:pPr algn="r" fontAlgn="ctr"/>
                      <a:r>
                        <a:rPr lang="en-GB" sz="1000" u="none" strike="noStrike">
                          <a:effectLst/>
                        </a:rPr>
                        <a:t>target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203</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238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0.86</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-0.56</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1.17</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30287250"/>
                  </a:ext>
                </a:extLst>
              </a:tr>
              <a:tr h="190500">
                <a:tc>
                  <a:txBody>
                    <a:bodyPr/>
                    <a:lstStyle/>
                    <a:p>
                      <a:pPr algn="r" fontAlgn="ctr"/>
                      <a:r>
                        <a:rPr lang="en-GB" sz="1000" u="none" strike="noStrike">
                          <a:effectLst/>
                        </a:rPr>
                        <a:t>forecast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202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77</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-0.28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0.38</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036741638"/>
                  </a:ext>
                </a:extLst>
              </a:tr>
            </a:tbl>
          </a:graphicData>
        </a:graphic>
      </p:graphicFrame>
    </p:spTree>
    <p:extLst>
      <p:ext uri="{BB962C8B-B14F-4D97-AF65-F5344CB8AC3E}">
        <p14:creationId xmlns:p14="http://schemas.microsoft.com/office/powerpoint/2010/main" val="1192868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125B-DD56-41F3-A844-B35AAA990FF5}"/>
              </a:ext>
            </a:extLst>
          </p:cNvPr>
          <p:cNvSpPr>
            <a:spLocks noGrp="1"/>
          </p:cNvSpPr>
          <p:nvPr>
            <p:ph type="title"/>
          </p:nvPr>
        </p:nvSpPr>
        <p:spPr/>
        <p:txBody>
          <a:bodyPr/>
          <a:lstStyle/>
          <a:p>
            <a:r>
              <a:rPr lang="en-GB" dirty="0"/>
              <a:t>Results biomass</a:t>
            </a:r>
          </a:p>
        </p:txBody>
      </p:sp>
      <p:pic>
        <p:nvPicPr>
          <p:cNvPr id="5" name="Content Placeholder 4" descr="Chart&#10;&#10;Description automatically generated">
            <a:extLst>
              <a:ext uri="{FF2B5EF4-FFF2-40B4-BE49-F238E27FC236}">
                <a16:creationId xmlns:a16="http://schemas.microsoft.com/office/drawing/2014/main" id="{22635FB9-ABEE-4C3C-AA95-1501544E8D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91" y="2012466"/>
            <a:ext cx="5485714" cy="3657143"/>
          </a:xfrm>
        </p:spPr>
      </p:pic>
      <p:pic>
        <p:nvPicPr>
          <p:cNvPr id="7" name="Picture 6" descr="Chart, histogram&#10;&#10;Description automatically generated">
            <a:extLst>
              <a:ext uri="{FF2B5EF4-FFF2-40B4-BE49-F238E27FC236}">
                <a16:creationId xmlns:a16="http://schemas.microsoft.com/office/drawing/2014/main" id="{E67E5343-6011-4CC9-B1E6-54109DF7B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405" y="1690688"/>
            <a:ext cx="5485714" cy="3657143"/>
          </a:xfrm>
          <a:prstGeom prst="rect">
            <a:avLst/>
          </a:prstGeom>
        </p:spPr>
      </p:pic>
      <p:graphicFrame>
        <p:nvGraphicFramePr>
          <p:cNvPr id="8" name="Table 7">
            <a:extLst>
              <a:ext uri="{FF2B5EF4-FFF2-40B4-BE49-F238E27FC236}">
                <a16:creationId xmlns:a16="http://schemas.microsoft.com/office/drawing/2014/main" id="{6D8039FC-E4F6-4215-9A10-DF6B3F9FA3B2}"/>
              </a:ext>
            </a:extLst>
          </p:cNvPr>
          <p:cNvGraphicFramePr>
            <a:graphicFrameLocks noGrp="1"/>
          </p:cNvGraphicFramePr>
          <p:nvPr>
            <p:extLst>
              <p:ext uri="{D42A27DB-BD31-4B8C-83A1-F6EECF244321}">
                <p14:modId xmlns:p14="http://schemas.microsoft.com/office/powerpoint/2010/main" val="2925764183"/>
              </p:ext>
            </p:extLst>
          </p:nvPr>
        </p:nvGraphicFramePr>
        <p:xfrm>
          <a:off x="4116371" y="5991387"/>
          <a:ext cx="3657600" cy="571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75904918"/>
                    </a:ext>
                  </a:extLst>
                </a:gridCol>
                <a:gridCol w="609600">
                  <a:extLst>
                    <a:ext uri="{9D8B030D-6E8A-4147-A177-3AD203B41FA5}">
                      <a16:colId xmlns:a16="http://schemas.microsoft.com/office/drawing/2014/main" val="2165993377"/>
                    </a:ext>
                  </a:extLst>
                </a:gridCol>
                <a:gridCol w="609600">
                  <a:extLst>
                    <a:ext uri="{9D8B030D-6E8A-4147-A177-3AD203B41FA5}">
                      <a16:colId xmlns:a16="http://schemas.microsoft.com/office/drawing/2014/main" val="1836992758"/>
                    </a:ext>
                  </a:extLst>
                </a:gridCol>
                <a:gridCol w="609600">
                  <a:extLst>
                    <a:ext uri="{9D8B030D-6E8A-4147-A177-3AD203B41FA5}">
                      <a16:colId xmlns:a16="http://schemas.microsoft.com/office/drawing/2014/main" val="2507302779"/>
                    </a:ext>
                  </a:extLst>
                </a:gridCol>
                <a:gridCol w="609600">
                  <a:extLst>
                    <a:ext uri="{9D8B030D-6E8A-4147-A177-3AD203B41FA5}">
                      <a16:colId xmlns:a16="http://schemas.microsoft.com/office/drawing/2014/main" val="3878322349"/>
                    </a:ext>
                  </a:extLst>
                </a:gridCol>
                <a:gridCol w="609600">
                  <a:extLst>
                    <a:ext uri="{9D8B030D-6E8A-4147-A177-3AD203B41FA5}">
                      <a16:colId xmlns:a16="http://schemas.microsoft.com/office/drawing/2014/main" val="1133301960"/>
                    </a:ext>
                  </a:extLst>
                </a:gridCol>
              </a:tblGrid>
              <a:tr h="1905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508715965"/>
                  </a:ext>
                </a:extLst>
              </a:tr>
              <a:tr h="190500">
                <a:tc>
                  <a:txBody>
                    <a:bodyPr/>
                    <a:lstStyle/>
                    <a:p>
                      <a:pPr algn="r" fontAlgn="ctr"/>
                      <a:r>
                        <a:rPr lang="en-GB" sz="1000" u="none" strike="noStrike">
                          <a:effectLst/>
                        </a:rPr>
                        <a:t>target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62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13</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-0.68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-0.3</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0.21</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289866622"/>
                  </a:ext>
                </a:extLst>
              </a:tr>
              <a:tr h="190500">
                <a:tc>
                  <a:txBody>
                    <a:bodyPr/>
                    <a:lstStyle/>
                    <a:p>
                      <a:pPr algn="r" fontAlgn="ctr"/>
                      <a:r>
                        <a:rPr lang="en-GB" sz="1000" u="none" strike="noStrike">
                          <a:effectLst/>
                        </a:rPr>
                        <a:t>forecast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62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-0.78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0.33</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0.2</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813700499"/>
                  </a:ext>
                </a:extLst>
              </a:tr>
            </a:tbl>
          </a:graphicData>
        </a:graphic>
      </p:graphicFrame>
    </p:spTree>
    <p:extLst>
      <p:ext uri="{BB962C8B-B14F-4D97-AF65-F5344CB8AC3E}">
        <p14:creationId xmlns:p14="http://schemas.microsoft.com/office/powerpoint/2010/main" val="1778517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C4D8-82E0-4026-921A-37AA28322A57}"/>
              </a:ext>
            </a:extLst>
          </p:cNvPr>
          <p:cNvSpPr>
            <a:spLocks noGrp="1"/>
          </p:cNvSpPr>
          <p:nvPr>
            <p:ph type="title"/>
          </p:nvPr>
        </p:nvSpPr>
        <p:spPr/>
        <p:txBody>
          <a:bodyPr/>
          <a:lstStyle/>
          <a:p>
            <a:r>
              <a:rPr lang="en-GB" dirty="0"/>
              <a:t>Results consumption</a:t>
            </a:r>
          </a:p>
        </p:txBody>
      </p:sp>
      <p:pic>
        <p:nvPicPr>
          <p:cNvPr id="5" name="Content Placeholder 4" descr="Chart, histogram&#10;&#10;Description automatically generated">
            <a:extLst>
              <a:ext uri="{FF2B5EF4-FFF2-40B4-BE49-F238E27FC236}">
                <a16:creationId xmlns:a16="http://schemas.microsoft.com/office/drawing/2014/main" id="{5301E035-A728-40C6-BCE7-81AE830FD1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5258" y="2219856"/>
            <a:ext cx="5485714" cy="3657143"/>
          </a:xfrm>
        </p:spPr>
      </p:pic>
      <p:pic>
        <p:nvPicPr>
          <p:cNvPr id="7" name="Picture 6" descr="Chart&#10;&#10;Description automatically generated">
            <a:extLst>
              <a:ext uri="{FF2B5EF4-FFF2-40B4-BE49-F238E27FC236}">
                <a16:creationId xmlns:a16="http://schemas.microsoft.com/office/drawing/2014/main" id="{BC64193C-D355-4958-A2C8-97D54F029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67694"/>
            <a:ext cx="5485714" cy="3657143"/>
          </a:xfrm>
          <a:prstGeom prst="rect">
            <a:avLst/>
          </a:prstGeom>
        </p:spPr>
      </p:pic>
      <p:graphicFrame>
        <p:nvGraphicFramePr>
          <p:cNvPr id="8" name="Table 7">
            <a:extLst>
              <a:ext uri="{FF2B5EF4-FFF2-40B4-BE49-F238E27FC236}">
                <a16:creationId xmlns:a16="http://schemas.microsoft.com/office/drawing/2014/main" id="{7D53ED36-2EF0-4B61-8DE9-CDDDF0C6A112}"/>
              </a:ext>
            </a:extLst>
          </p:cNvPr>
          <p:cNvGraphicFramePr>
            <a:graphicFrameLocks noGrp="1"/>
          </p:cNvGraphicFramePr>
          <p:nvPr>
            <p:extLst>
              <p:ext uri="{D42A27DB-BD31-4B8C-83A1-F6EECF244321}">
                <p14:modId xmlns:p14="http://schemas.microsoft.com/office/powerpoint/2010/main" val="1308619632"/>
              </p:ext>
            </p:extLst>
          </p:nvPr>
        </p:nvGraphicFramePr>
        <p:xfrm>
          <a:off x="4540577" y="6082505"/>
          <a:ext cx="3657600" cy="571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602990245"/>
                    </a:ext>
                  </a:extLst>
                </a:gridCol>
                <a:gridCol w="609600">
                  <a:extLst>
                    <a:ext uri="{9D8B030D-6E8A-4147-A177-3AD203B41FA5}">
                      <a16:colId xmlns:a16="http://schemas.microsoft.com/office/drawing/2014/main" val="1848943872"/>
                    </a:ext>
                  </a:extLst>
                </a:gridCol>
                <a:gridCol w="609600">
                  <a:extLst>
                    <a:ext uri="{9D8B030D-6E8A-4147-A177-3AD203B41FA5}">
                      <a16:colId xmlns:a16="http://schemas.microsoft.com/office/drawing/2014/main" val="3049472560"/>
                    </a:ext>
                  </a:extLst>
                </a:gridCol>
                <a:gridCol w="609600">
                  <a:extLst>
                    <a:ext uri="{9D8B030D-6E8A-4147-A177-3AD203B41FA5}">
                      <a16:colId xmlns:a16="http://schemas.microsoft.com/office/drawing/2014/main" val="1555567263"/>
                    </a:ext>
                  </a:extLst>
                </a:gridCol>
                <a:gridCol w="609600">
                  <a:extLst>
                    <a:ext uri="{9D8B030D-6E8A-4147-A177-3AD203B41FA5}">
                      <a16:colId xmlns:a16="http://schemas.microsoft.com/office/drawing/2014/main" val="2648642639"/>
                    </a:ext>
                  </a:extLst>
                </a:gridCol>
                <a:gridCol w="609600">
                  <a:extLst>
                    <a:ext uri="{9D8B030D-6E8A-4147-A177-3AD203B41FA5}">
                      <a16:colId xmlns:a16="http://schemas.microsoft.com/office/drawing/2014/main" val="1955911767"/>
                    </a:ext>
                  </a:extLst>
                </a:gridCol>
              </a:tblGrid>
              <a:tr h="1905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100056362"/>
                  </a:ext>
                </a:extLst>
              </a:tr>
              <a:tr h="190500">
                <a:tc>
                  <a:txBody>
                    <a:bodyPr/>
                    <a:lstStyle/>
                    <a:p>
                      <a:pPr algn="r" fontAlgn="ctr"/>
                      <a:r>
                        <a:rPr lang="en-GB" sz="1000" u="none" strike="noStrike">
                          <a:effectLst/>
                        </a:rPr>
                        <a:t>target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GB" sz="1000" u="none" strike="noStrike">
                          <a:effectLst/>
                        </a:rPr>
                        <a:t>6827</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1031</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0.18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-0.62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0.15</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17865042"/>
                  </a:ext>
                </a:extLst>
              </a:tr>
              <a:tr h="190500">
                <a:tc>
                  <a:txBody>
                    <a:bodyPr/>
                    <a:lstStyle/>
                    <a:p>
                      <a:pPr algn="r" fontAlgn="ctr"/>
                      <a:r>
                        <a:rPr lang="en-GB" sz="1000" u="none" strike="noStrike">
                          <a:effectLst/>
                        </a:rPr>
                        <a:t>forecast</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6827</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717</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-0.01</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0.22</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0.1</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963396361"/>
                  </a:ext>
                </a:extLst>
              </a:tr>
            </a:tbl>
          </a:graphicData>
        </a:graphic>
      </p:graphicFrame>
    </p:spTree>
    <p:extLst>
      <p:ext uri="{BB962C8B-B14F-4D97-AF65-F5344CB8AC3E}">
        <p14:creationId xmlns:p14="http://schemas.microsoft.com/office/powerpoint/2010/main" val="1461338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690B-D878-47DF-98E5-44CC90F5C6BB}"/>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F2C55F6A-9007-461D-A6C9-C7103185C12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7362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3090-2D33-42D4-AA11-FDD5D607FACA}"/>
              </a:ext>
            </a:extLst>
          </p:cNvPr>
          <p:cNvSpPr>
            <a:spLocks noGrp="1"/>
          </p:cNvSpPr>
          <p:nvPr>
            <p:ph type="title"/>
          </p:nvPr>
        </p:nvSpPr>
        <p:spPr/>
        <p:txBody>
          <a:bodyPr/>
          <a:lstStyle/>
          <a:p>
            <a:r>
              <a:rPr lang="en-GB" dirty="0"/>
              <a:t>bibliography</a:t>
            </a:r>
          </a:p>
        </p:txBody>
      </p:sp>
      <p:sp>
        <p:nvSpPr>
          <p:cNvPr id="3" name="Content Placeholder 2">
            <a:extLst>
              <a:ext uri="{FF2B5EF4-FFF2-40B4-BE49-F238E27FC236}">
                <a16:creationId xmlns:a16="http://schemas.microsoft.com/office/drawing/2014/main" id="{CEE7D0BE-FB2D-4770-BF27-0FD13EC4A830}"/>
              </a:ext>
            </a:extLst>
          </p:cNvPr>
          <p:cNvSpPr>
            <a:spLocks noGrp="1"/>
          </p:cNvSpPr>
          <p:nvPr>
            <p:ph idx="1"/>
          </p:nvPr>
        </p:nvSpPr>
        <p:spPr/>
        <p:txBody>
          <a:bodyPr/>
          <a:lstStyle/>
          <a:p>
            <a:r>
              <a:rPr lang="en-GB" dirty="0" err="1"/>
              <a:t>XGBoost</a:t>
            </a:r>
            <a:r>
              <a:rPr lang="en-GB" dirty="0"/>
              <a:t>: A Scalable Tree Boosting System </a:t>
            </a:r>
          </a:p>
        </p:txBody>
      </p:sp>
    </p:spTree>
    <p:extLst>
      <p:ext uri="{BB962C8B-B14F-4D97-AF65-F5344CB8AC3E}">
        <p14:creationId xmlns:p14="http://schemas.microsoft.com/office/powerpoint/2010/main" val="287173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1B75-E62B-46FD-A785-A13C10C086D6}"/>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382553FD-131A-4D22-8185-DD4A82F1DF20}"/>
              </a:ext>
            </a:extLst>
          </p:cNvPr>
          <p:cNvSpPr>
            <a:spLocks noGrp="1"/>
          </p:cNvSpPr>
          <p:nvPr>
            <p:ph idx="1"/>
          </p:nvPr>
        </p:nvSpPr>
        <p:spPr/>
        <p:txBody>
          <a:bodyPr/>
          <a:lstStyle/>
          <a:p>
            <a:r>
              <a:rPr lang="en-GB" dirty="0"/>
              <a:t>Machine learning and data-driven approaches are becoming very important in many areas. Smart spam classifiers protect our email by learning from massive amounts of spam data and user feedback; advertising systems learn to match the right ads with the right context; fraud detection systems protect banks from malicious attackers; anomaly event detection systems help experimental physicists to find events that lead to new physics. There are two important factors that drive these successful applications: usage of effective (statistical) models that capture the complex data dependencies and scalable learning systems that learn the model of interest from large datasets. </a:t>
            </a:r>
          </a:p>
        </p:txBody>
      </p:sp>
    </p:spTree>
    <p:extLst>
      <p:ext uri="{BB962C8B-B14F-4D97-AF65-F5344CB8AC3E}">
        <p14:creationId xmlns:p14="http://schemas.microsoft.com/office/powerpoint/2010/main" val="373729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81A2-0F24-48DD-ACEB-2D98FA9DADF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80DBA45-3B6E-4E0F-B341-F27A0E540EA1}"/>
              </a:ext>
            </a:extLst>
          </p:cNvPr>
          <p:cNvSpPr>
            <a:spLocks noGrp="1"/>
          </p:cNvSpPr>
          <p:nvPr>
            <p:ph idx="1"/>
          </p:nvPr>
        </p:nvSpPr>
        <p:spPr/>
        <p:txBody>
          <a:bodyPr>
            <a:normAutofit fontScale="77500" lnSpcReduction="20000"/>
          </a:bodyPr>
          <a:lstStyle/>
          <a:p>
            <a:r>
              <a:rPr lang="en-GB" dirty="0"/>
              <a:t>model of interest from large datasets. Among the machine learning methods used in practice, gradient tree boosting [10] 1 is one technique that shines in many applications. Tree boosting has been shown to give state-of-the-art results on many standard classification benchmarks [16]. </a:t>
            </a:r>
            <a:r>
              <a:rPr lang="en-GB" dirty="0" err="1"/>
              <a:t>LambdaMART</a:t>
            </a:r>
            <a:r>
              <a:rPr lang="en-GB" dirty="0"/>
              <a:t> [5], a variant of tree boosting for ranking, achieves state-of-the-art result for ranking 1Gradient tree boosting is also known as gradient boosting machine (GBM) or gradient boosted regression tree (GBRT) Permission to make digital or hard copies of all or part of this work for personal or classroom use is granted without fee provided that copies are not made or distributed for profit or commercial advantage and that copies bear this notice and the full citation on the first page. Copyrights for components of this work owned by others than ACM must be </a:t>
            </a:r>
            <a:r>
              <a:rPr lang="en-GB" dirty="0" err="1"/>
              <a:t>honored</a:t>
            </a:r>
            <a:r>
              <a:rPr lang="en-GB" dirty="0"/>
              <a:t>. Abstracting with credit is permitted. To copy otherwise, or republish, to post on servers or to redistribute to lists, requires prior specific permission and/or a fee. Request permissions from permissions@acm.org. KDD ’16, August 13-17, 2016, San Francisco, CA, USA c 2016 ACM. ISBN 978-1-4503-4232-2/16/08. . . $15.00 DOI: http://dx.doi.org/10.1145/2939672.2939785 problems. Besides being used as a stand-alone predictor, it is also incorporated into real-world production pipelines for ad click through rate prediction [15]. Finally, it is the </a:t>
            </a:r>
            <a:r>
              <a:rPr lang="en-GB" dirty="0" err="1"/>
              <a:t>defacto</a:t>
            </a:r>
            <a:r>
              <a:rPr lang="en-GB" dirty="0"/>
              <a:t> choice of ensemble method and is used in challenges such as the Netflix prize [3].</a:t>
            </a:r>
          </a:p>
        </p:txBody>
      </p:sp>
    </p:spTree>
    <p:extLst>
      <p:ext uri="{BB962C8B-B14F-4D97-AF65-F5344CB8AC3E}">
        <p14:creationId xmlns:p14="http://schemas.microsoft.com/office/powerpoint/2010/main" val="169372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8882-CB43-45F3-A471-CCEC3B25688C}"/>
              </a:ext>
            </a:extLst>
          </p:cNvPr>
          <p:cNvSpPr>
            <a:spLocks noGrp="1"/>
          </p:cNvSpPr>
          <p:nvPr>
            <p:ph type="title"/>
          </p:nvPr>
        </p:nvSpPr>
        <p:spPr/>
        <p:txBody>
          <a:bodyPr/>
          <a:lstStyle/>
          <a:p>
            <a:r>
              <a:rPr lang="en-GB" dirty="0"/>
              <a:t>We use a gradient tree boosting method called XGB (Extreme Gradient Boosting) </a:t>
            </a:r>
          </a:p>
        </p:txBody>
      </p:sp>
      <p:pic>
        <p:nvPicPr>
          <p:cNvPr id="1026" name="Picture 2">
            <a:extLst>
              <a:ext uri="{FF2B5EF4-FFF2-40B4-BE49-F238E27FC236}">
                <a16:creationId xmlns:a16="http://schemas.microsoft.com/office/drawing/2014/main" id="{C1C3057A-E98D-4A4C-AC91-E80CAD31CF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4298" y="1825625"/>
            <a:ext cx="64234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03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34B-2A90-4F5E-874D-25D9E27B837B}"/>
              </a:ext>
            </a:extLst>
          </p:cNvPr>
          <p:cNvSpPr>
            <a:spLocks noGrp="1"/>
          </p:cNvSpPr>
          <p:nvPr>
            <p:ph type="title"/>
          </p:nvPr>
        </p:nvSpPr>
        <p:spPr/>
        <p:txBody>
          <a:bodyPr/>
          <a:lstStyle/>
          <a:p>
            <a:r>
              <a:rPr lang="en-GB" dirty="0"/>
              <a:t>Parameters for statistical analysis</a:t>
            </a:r>
          </a:p>
        </p:txBody>
      </p:sp>
      <p:sp>
        <p:nvSpPr>
          <p:cNvPr id="3" name="Content Placeholder 2">
            <a:extLst>
              <a:ext uri="{FF2B5EF4-FFF2-40B4-BE49-F238E27FC236}">
                <a16:creationId xmlns:a16="http://schemas.microsoft.com/office/drawing/2014/main" id="{5EE4E491-D822-45DE-BCAA-89D08F7C3500}"/>
              </a:ext>
            </a:extLst>
          </p:cNvPr>
          <p:cNvSpPr>
            <a:spLocks noGrp="1"/>
          </p:cNvSpPr>
          <p:nvPr>
            <p:ph idx="1"/>
          </p:nvPr>
        </p:nvSpPr>
        <p:spPr/>
        <p:txBody>
          <a:bodyPr/>
          <a:lstStyle/>
          <a:p>
            <a:r>
              <a:rPr lang="en-GB" dirty="0"/>
              <a:t>Mean</a:t>
            </a:r>
          </a:p>
          <a:p>
            <a:r>
              <a:rPr lang="en-GB" dirty="0"/>
              <a:t>Std</a:t>
            </a:r>
          </a:p>
          <a:p>
            <a:r>
              <a:rPr lang="en-GB" dirty="0"/>
              <a:t>Skew</a:t>
            </a:r>
          </a:p>
          <a:p>
            <a:r>
              <a:rPr lang="en-GB" dirty="0"/>
              <a:t>Kurt </a:t>
            </a:r>
          </a:p>
          <a:p>
            <a:r>
              <a:rPr lang="en-GB" dirty="0"/>
              <a:t>variation</a:t>
            </a:r>
          </a:p>
        </p:txBody>
      </p:sp>
    </p:spTree>
    <p:extLst>
      <p:ext uri="{BB962C8B-B14F-4D97-AF65-F5344CB8AC3E}">
        <p14:creationId xmlns:p14="http://schemas.microsoft.com/office/powerpoint/2010/main" val="274821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2607-79F8-4874-BEC4-8459BAF3BA9C}"/>
              </a:ext>
            </a:extLst>
          </p:cNvPr>
          <p:cNvSpPr>
            <a:spLocks noGrp="1"/>
          </p:cNvSpPr>
          <p:nvPr>
            <p:ph type="title"/>
          </p:nvPr>
        </p:nvSpPr>
        <p:spPr/>
        <p:txBody>
          <a:bodyPr/>
          <a:lstStyle/>
          <a:p>
            <a:r>
              <a:rPr lang="en-GB" dirty="0"/>
              <a:t>coal</a:t>
            </a:r>
          </a:p>
        </p:txBody>
      </p:sp>
      <p:sp>
        <p:nvSpPr>
          <p:cNvPr id="4" name="TextBox 3">
            <a:extLst>
              <a:ext uri="{FF2B5EF4-FFF2-40B4-BE49-F238E27FC236}">
                <a16:creationId xmlns:a16="http://schemas.microsoft.com/office/drawing/2014/main" id="{7EB1A856-6E50-43C1-A660-7DDC3884B3D8}"/>
              </a:ext>
            </a:extLst>
          </p:cNvPr>
          <p:cNvSpPr txBox="1"/>
          <p:nvPr/>
        </p:nvSpPr>
        <p:spPr>
          <a:xfrm>
            <a:off x="1404594" y="1404594"/>
            <a:ext cx="2827762" cy="369332"/>
          </a:xfrm>
          <a:prstGeom prst="rect">
            <a:avLst/>
          </a:prstGeom>
          <a:noFill/>
        </p:spPr>
        <p:txBody>
          <a:bodyPr wrap="none" rtlCol="0">
            <a:spAutoFit/>
          </a:bodyPr>
          <a:lstStyle/>
          <a:p>
            <a:r>
              <a:rPr lang="en-GB" dirty="0"/>
              <a:t>Cum </a:t>
            </a:r>
            <a:r>
              <a:rPr lang="en-GB" dirty="0" err="1"/>
              <a:t>arata</a:t>
            </a:r>
            <a:r>
              <a:rPr lang="en-GB" dirty="0"/>
              <a:t> </a:t>
            </a:r>
            <a:r>
              <a:rPr lang="en-GB" dirty="0" err="1"/>
              <a:t>pt</a:t>
            </a:r>
            <a:r>
              <a:rPr lang="en-GB" dirty="0"/>
              <a:t> </a:t>
            </a:r>
            <a:r>
              <a:rPr lang="en-GB" dirty="0" err="1"/>
              <a:t>toata</a:t>
            </a:r>
            <a:r>
              <a:rPr lang="en-GB" dirty="0"/>
              <a:t> </a:t>
            </a:r>
            <a:r>
              <a:rPr lang="en-GB" dirty="0" err="1"/>
              <a:t>perioada</a:t>
            </a:r>
            <a:endParaRPr lang="en-GB" dirty="0"/>
          </a:p>
        </p:txBody>
      </p:sp>
      <p:sp>
        <p:nvSpPr>
          <p:cNvPr id="5" name="TextBox 4">
            <a:extLst>
              <a:ext uri="{FF2B5EF4-FFF2-40B4-BE49-F238E27FC236}">
                <a16:creationId xmlns:a16="http://schemas.microsoft.com/office/drawing/2014/main" id="{5C6615F8-A9D6-431D-8F99-C6ABD30A0703}"/>
              </a:ext>
            </a:extLst>
          </p:cNvPr>
          <p:cNvSpPr txBox="1"/>
          <p:nvPr/>
        </p:nvSpPr>
        <p:spPr>
          <a:xfrm>
            <a:off x="7651456" y="1404594"/>
            <a:ext cx="2686248" cy="369332"/>
          </a:xfrm>
          <a:prstGeom prst="rect">
            <a:avLst/>
          </a:prstGeom>
          <a:noFill/>
        </p:spPr>
        <p:txBody>
          <a:bodyPr wrap="none" rtlCol="0">
            <a:spAutoFit/>
          </a:bodyPr>
          <a:lstStyle/>
          <a:p>
            <a:r>
              <a:rPr lang="en-GB" dirty="0" err="1"/>
              <a:t>Histograma</a:t>
            </a:r>
            <a:r>
              <a:rPr lang="en-GB" dirty="0"/>
              <a:t> </a:t>
            </a:r>
            <a:r>
              <a:rPr lang="en-GB" dirty="0" err="1"/>
              <a:t>toata</a:t>
            </a:r>
            <a:r>
              <a:rPr lang="en-GB" dirty="0"/>
              <a:t> </a:t>
            </a:r>
            <a:r>
              <a:rPr lang="en-GB" dirty="0" err="1"/>
              <a:t>perioada</a:t>
            </a:r>
            <a:endParaRPr lang="en-GB" dirty="0"/>
          </a:p>
        </p:txBody>
      </p:sp>
      <p:sp>
        <p:nvSpPr>
          <p:cNvPr id="6" name="TextBox 5">
            <a:extLst>
              <a:ext uri="{FF2B5EF4-FFF2-40B4-BE49-F238E27FC236}">
                <a16:creationId xmlns:a16="http://schemas.microsoft.com/office/drawing/2014/main" id="{C3898FC4-86ED-4C7A-9745-A00D2498A46C}"/>
              </a:ext>
            </a:extLst>
          </p:cNvPr>
          <p:cNvSpPr txBox="1"/>
          <p:nvPr/>
        </p:nvSpPr>
        <p:spPr>
          <a:xfrm>
            <a:off x="5184742" y="5542961"/>
            <a:ext cx="2297617" cy="369332"/>
          </a:xfrm>
          <a:prstGeom prst="rect">
            <a:avLst/>
          </a:prstGeom>
          <a:noFill/>
        </p:spPr>
        <p:txBody>
          <a:bodyPr wrap="none" rtlCol="0">
            <a:spAutoFit/>
          </a:bodyPr>
          <a:lstStyle/>
          <a:p>
            <a:r>
              <a:rPr lang="en-GB" dirty="0" err="1"/>
              <a:t>Valori</a:t>
            </a:r>
            <a:r>
              <a:rPr lang="en-GB" dirty="0"/>
              <a:t> </a:t>
            </a:r>
            <a:r>
              <a:rPr lang="en-GB" dirty="0" err="1"/>
              <a:t>analiza</a:t>
            </a:r>
            <a:r>
              <a:rPr lang="en-GB" dirty="0"/>
              <a:t> </a:t>
            </a:r>
            <a:r>
              <a:rPr lang="en-GB" dirty="0" err="1"/>
              <a:t>statistica</a:t>
            </a:r>
            <a:endParaRPr lang="en-GB" dirty="0"/>
          </a:p>
        </p:txBody>
      </p:sp>
      <p:pic>
        <p:nvPicPr>
          <p:cNvPr id="8" name="Picture 7" descr="Chart&#10;&#10;Description automatically generated with medium confidence">
            <a:extLst>
              <a:ext uri="{FF2B5EF4-FFF2-40B4-BE49-F238E27FC236}">
                <a16:creationId xmlns:a16="http://schemas.microsoft.com/office/drawing/2014/main" id="{2F8A7B2A-5E44-46A4-A68A-FE5301DC7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8" y="1690688"/>
            <a:ext cx="5485714" cy="3657143"/>
          </a:xfrm>
          <a:prstGeom prst="rect">
            <a:avLst/>
          </a:prstGeom>
        </p:spPr>
      </p:pic>
      <p:pic>
        <p:nvPicPr>
          <p:cNvPr id="10" name="Picture 9" descr="Chart, histogram&#10;&#10;Description automatically generated">
            <a:extLst>
              <a:ext uri="{FF2B5EF4-FFF2-40B4-BE49-F238E27FC236}">
                <a16:creationId xmlns:a16="http://schemas.microsoft.com/office/drawing/2014/main" id="{65654481-0EA4-4FCB-B27F-15DD8FB41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723" y="1472255"/>
            <a:ext cx="5485714" cy="3657143"/>
          </a:xfrm>
          <a:prstGeom prst="rect">
            <a:avLst/>
          </a:prstGeom>
        </p:spPr>
      </p:pic>
      <p:graphicFrame>
        <p:nvGraphicFramePr>
          <p:cNvPr id="11" name="Table 10">
            <a:extLst>
              <a:ext uri="{FF2B5EF4-FFF2-40B4-BE49-F238E27FC236}">
                <a16:creationId xmlns:a16="http://schemas.microsoft.com/office/drawing/2014/main" id="{92ABCDCF-3197-4325-887D-6C6C822317ED}"/>
              </a:ext>
            </a:extLst>
          </p:cNvPr>
          <p:cNvGraphicFramePr>
            <a:graphicFrameLocks noGrp="1"/>
          </p:cNvGraphicFramePr>
          <p:nvPr>
            <p:extLst>
              <p:ext uri="{D42A27DB-BD31-4B8C-83A1-F6EECF244321}">
                <p14:modId xmlns:p14="http://schemas.microsoft.com/office/powerpoint/2010/main" val="2684074591"/>
              </p:ext>
            </p:extLst>
          </p:nvPr>
        </p:nvGraphicFramePr>
        <p:xfrm>
          <a:off x="4727723" y="6135356"/>
          <a:ext cx="3048000" cy="381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507724840"/>
                    </a:ext>
                  </a:extLst>
                </a:gridCol>
                <a:gridCol w="609600">
                  <a:extLst>
                    <a:ext uri="{9D8B030D-6E8A-4147-A177-3AD203B41FA5}">
                      <a16:colId xmlns:a16="http://schemas.microsoft.com/office/drawing/2014/main" val="1868495920"/>
                    </a:ext>
                  </a:extLst>
                </a:gridCol>
                <a:gridCol w="609600">
                  <a:extLst>
                    <a:ext uri="{9D8B030D-6E8A-4147-A177-3AD203B41FA5}">
                      <a16:colId xmlns:a16="http://schemas.microsoft.com/office/drawing/2014/main" val="995483975"/>
                    </a:ext>
                  </a:extLst>
                </a:gridCol>
                <a:gridCol w="609600">
                  <a:extLst>
                    <a:ext uri="{9D8B030D-6E8A-4147-A177-3AD203B41FA5}">
                      <a16:colId xmlns:a16="http://schemas.microsoft.com/office/drawing/2014/main" val="2206505531"/>
                    </a:ext>
                  </a:extLst>
                </a:gridCol>
                <a:gridCol w="609600">
                  <a:extLst>
                    <a:ext uri="{9D8B030D-6E8A-4147-A177-3AD203B41FA5}">
                      <a16:colId xmlns:a16="http://schemas.microsoft.com/office/drawing/2014/main" val="569942938"/>
                    </a:ext>
                  </a:extLst>
                </a:gridCol>
              </a:tblGrid>
              <a:tr h="190500">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072869534"/>
                  </a:ext>
                </a:extLst>
              </a:tr>
              <a:tr h="190500">
                <a:tc>
                  <a:txBody>
                    <a:bodyPr/>
                    <a:lstStyle/>
                    <a:p>
                      <a:pPr algn="r" fontAlgn="ctr"/>
                      <a:r>
                        <a:rPr lang="en-GB" sz="1000" u="none" strike="noStrike">
                          <a:effectLst/>
                        </a:rPr>
                        <a:t>2143</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764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0.28</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-0.6</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0.35</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265501610"/>
                  </a:ext>
                </a:extLst>
              </a:tr>
            </a:tbl>
          </a:graphicData>
        </a:graphic>
      </p:graphicFrame>
    </p:spTree>
    <p:extLst>
      <p:ext uri="{BB962C8B-B14F-4D97-AF65-F5344CB8AC3E}">
        <p14:creationId xmlns:p14="http://schemas.microsoft.com/office/powerpoint/2010/main" val="187916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A3E0-0D16-4A90-9BB3-A1EDA1AC9DA6}"/>
              </a:ext>
            </a:extLst>
          </p:cNvPr>
          <p:cNvSpPr>
            <a:spLocks noGrp="1"/>
          </p:cNvSpPr>
          <p:nvPr>
            <p:ph type="title"/>
          </p:nvPr>
        </p:nvSpPr>
        <p:spPr/>
        <p:txBody>
          <a:bodyPr/>
          <a:lstStyle/>
          <a:p>
            <a:r>
              <a:rPr lang="en-GB" dirty="0" err="1"/>
              <a:t>hydo</a:t>
            </a:r>
            <a:endParaRPr lang="en-GB" dirty="0"/>
          </a:p>
        </p:txBody>
      </p:sp>
      <p:pic>
        <p:nvPicPr>
          <p:cNvPr id="5" name="Content Placeholder 4" descr="Chart&#10;&#10;Description automatically generated">
            <a:extLst>
              <a:ext uri="{FF2B5EF4-FFF2-40B4-BE49-F238E27FC236}">
                <a16:creationId xmlns:a16="http://schemas.microsoft.com/office/drawing/2014/main" id="{AF4D1052-4277-47EA-A184-BC2E01753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1449866"/>
            <a:ext cx="5485714" cy="3657143"/>
          </a:xfrm>
        </p:spPr>
      </p:pic>
      <p:pic>
        <p:nvPicPr>
          <p:cNvPr id="7" name="Picture 6" descr="Chart, histogram&#10;&#10;Description automatically generated">
            <a:extLst>
              <a:ext uri="{FF2B5EF4-FFF2-40B4-BE49-F238E27FC236}">
                <a16:creationId xmlns:a16="http://schemas.microsoft.com/office/drawing/2014/main" id="{9E92B74C-4BCF-4647-AD03-A7792C0F0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075" y="1289143"/>
            <a:ext cx="5485714" cy="3657143"/>
          </a:xfrm>
          <a:prstGeom prst="rect">
            <a:avLst/>
          </a:prstGeom>
        </p:spPr>
      </p:pic>
      <p:graphicFrame>
        <p:nvGraphicFramePr>
          <p:cNvPr id="9" name="Table 8">
            <a:extLst>
              <a:ext uri="{FF2B5EF4-FFF2-40B4-BE49-F238E27FC236}">
                <a16:creationId xmlns:a16="http://schemas.microsoft.com/office/drawing/2014/main" id="{7CFC56A3-5F80-4F84-B98A-5A1C4598FE7F}"/>
              </a:ext>
            </a:extLst>
          </p:cNvPr>
          <p:cNvGraphicFramePr>
            <a:graphicFrameLocks noGrp="1"/>
          </p:cNvGraphicFramePr>
          <p:nvPr>
            <p:extLst>
              <p:ext uri="{D42A27DB-BD31-4B8C-83A1-F6EECF244321}">
                <p14:modId xmlns:p14="http://schemas.microsoft.com/office/powerpoint/2010/main" val="340661932"/>
              </p:ext>
            </p:extLst>
          </p:nvPr>
        </p:nvGraphicFramePr>
        <p:xfrm>
          <a:off x="4627124" y="5568857"/>
          <a:ext cx="3657600" cy="6858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766366687"/>
                    </a:ext>
                  </a:extLst>
                </a:gridCol>
                <a:gridCol w="609600">
                  <a:extLst>
                    <a:ext uri="{9D8B030D-6E8A-4147-A177-3AD203B41FA5}">
                      <a16:colId xmlns:a16="http://schemas.microsoft.com/office/drawing/2014/main" val="2306645587"/>
                    </a:ext>
                  </a:extLst>
                </a:gridCol>
                <a:gridCol w="609600">
                  <a:extLst>
                    <a:ext uri="{9D8B030D-6E8A-4147-A177-3AD203B41FA5}">
                      <a16:colId xmlns:a16="http://schemas.microsoft.com/office/drawing/2014/main" val="3361190190"/>
                    </a:ext>
                  </a:extLst>
                </a:gridCol>
                <a:gridCol w="609600">
                  <a:extLst>
                    <a:ext uri="{9D8B030D-6E8A-4147-A177-3AD203B41FA5}">
                      <a16:colId xmlns:a16="http://schemas.microsoft.com/office/drawing/2014/main" val="231753546"/>
                    </a:ext>
                  </a:extLst>
                </a:gridCol>
                <a:gridCol w="609600">
                  <a:extLst>
                    <a:ext uri="{9D8B030D-6E8A-4147-A177-3AD203B41FA5}">
                      <a16:colId xmlns:a16="http://schemas.microsoft.com/office/drawing/2014/main" val="1949052384"/>
                    </a:ext>
                  </a:extLst>
                </a:gridCol>
                <a:gridCol w="609600">
                  <a:extLst>
                    <a:ext uri="{9D8B030D-6E8A-4147-A177-3AD203B41FA5}">
                      <a16:colId xmlns:a16="http://schemas.microsoft.com/office/drawing/2014/main" val="1901073707"/>
                    </a:ext>
                  </a:extLst>
                </a:gridCol>
              </a:tblGrid>
              <a:tr h="342900">
                <a:tc>
                  <a:txBody>
                    <a:bodyPr/>
                    <a:lstStyle/>
                    <a:p>
                      <a:pPr algn="r" fontAlgn="ctr"/>
                      <a:r>
                        <a:rPr lang="en-GB" sz="1000" u="none" strike="noStrike" dirty="0">
                          <a:effectLst/>
                        </a:rPr>
                        <a:t> </a:t>
                      </a:r>
                      <a:endParaRPr lang="en-GB"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Std</a:t>
                      </a:r>
                      <a:endParaRPr lang="en-GB"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371357098"/>
                  </a:ext>
                </a:extLst>
              </a:tr>
              <a:tr h="342900">
                <a:tc>
                  <a:txBody>
                    <a:bodyPr/>
                    <a:lstStyle/>
                    <a:p>
                      <a:pPr algn="r" fontAlgn="ctr"/>
                      <a:r>
                        <a:rPr lang="en-GB" sz="1000" u="none" strike="noStrike" dirty="0">
                          <a:effectLst/>
                        </a:rPr>
                        <a:t>Hydroelectric</a:t>
                      </a:r>
                      <a:endParaRPr lang="en-GB"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1859</a:t>
                      </a:r>
                      <a:endParaRPr lang="en-GB"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720</a:t>
                      </a:r>
                      <a:endParaRPr lang="en-GB" sz="1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0.25</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-0.39</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0.38</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82369268"/>
                  </a:ext>
                </a:extLst>
              </a:tr>
            </a:tbl>
          </a:graphicData>
        </a:graphic>
      </p:graphicFrame>
    </p:spTree>
    <p:extLst>
      <p:ext uri="{BB962C8B-B14F-4D97-AF65-F5344CB8AC3E}">
        <p14:creationId xmlns:p14="http://schemas.microsoft.com/office/powerpoint/2010/main" val="16703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70A9-8CC4-4390-B593-669EB91AC54A}"/>
              </a:ext>
            </a:extLst>
          </p:cNvPr>
          <p:cNvSpPr>
            <a:spLocks noGrp="1"/>
          </p:cNvSpPr>
          <p:nvPr>
            <p:ph type="title"/>
          </p:nvPr>
        </p:nvSpPr>
        <p:spPr/>
        <p:txBody>
          <a:bodyPr/>
          <a:lstStyle/>
          <a:p>
            <a:r>
              <a:rPr lang="en-GB" dirty="0"/>
              <a:t>Oil gas</a:t>
            </a:r>
          </a:p>
        </p:txBody>
      </p:sp>
      <p:pic>
        <p:nvPicPr>
          <p:cNvPr id="5" name="Content Placeholder 4" descr="A picture containing candelabrum&#10;&#10;Description automatically generated">
            <a:extLst>
              <a:ext uri="{FF2B5EF4-FFF2-40B4-BE49-F238E27FC236}">
                <a16:creationId xmlns:a16="http://schemas.microsoft.com/office/drawing/2014/main" id="{6D610748-AC56-4D9D-9E94-D503E02C59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1805076"/>
            <a:ext cx="5485714" cy="3657143"/>
          </a:xfrm>
        </p:spPr>
      </p:pic>
      <p:pic>
        <p:nvPicPr>
          <p:cNvPr id="7" name="Picture 6" descr="Chart, histogram&#10;&#10;Description automatically generated">
            <a:extLst>
              <a:ext uri="{FF2B5EF4-FFF2-40B4-BE49-F238E27FC236}">
                <a16:creationId xmlns:a16="http://schemas.microsoft.com/office/drawing/2014/main" id="{00B9E75B-8BE3-47CE-BF47-1E2BD1A45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5781"/>
            <a:ext cx="5485714" cy="3657143"/>
          </a:xfrm>
          <a:prstGeom prst="rect">
            <a:avLst/>
          </a:prstGeom>
        </p:spPr>
      </p:pic>
      <p:graphicFrame>
        <p:nvGraphicFramePr>
          <p:cNvPr id="9" name="Table 8">
            <a:extLst>
              <a:ext uri="{FF2B5EF4-FFF2-40B4-BE49-F238E27FC236}">
                <a16:creationId xmlns:a16="http://schemas.microsoft.com/office/drawing/2014/main" id="{3CA12AC4-E0F3-4B97-A5D3-7098E7363AF6}"/>
              </a:ext>
            </a:extLst>
          </p:cNvPr>
          <p:cNvGraphicFramePr>
            <a:graphicFrameLocks noGrp="1"/>
          </p:cNvGraphicFramePr>
          <p:nvPr>
            <p:extLst>
              <p:ext uri="{D42A27DB-BD31-4B8C-83A1-F6EECF244321}">
                <p14:modId xmlns:p14="http://schemas.microsoft.com/office/powerpoint/2010/main" val="1813698209"/>
              </p:ext>
            </p:extLst>
          </p:nvPr>
        </p:nvGraphicFramePr>
        <p:xfrm>
          <a:off x="4464995" y="6029148"/>
          <a:ext cx="3657600" cy="381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95487222"/>
                    </a:ext>
                  </a:extLst>
                </a:gridCol>
                <a:gridCol w="609600">
                  <a:extLst>
                    <a:ext uri="{9D8B030D-6E8A-4147-A177-3AD203B41FA5}">
                      <a16:colId xmlns:a16="http://schemas.microsoft.com/office/drawing/2014/main" val="3450794301"/>
                    </a:ext>
                  </a:extLst>
                </a:gridCol>
                <a:gridCol w="609600">
                  <a:extLst>
                    <a:ext uri="{9D8B030D-6E8A-4147-A177-3AD203B41FA5}">
                      <a16:colId xmlns:a16="http://schemas.microsoft.com/office/drawing/2014/main" val="152340132"/>
                    </a:ext>
                  </a:extLst>
                </a:gridCol>
                <a:gridCol w="609600">
                  <a:extLst>
                    <a:ext uri="{9D8B030D-6E8A-4147-A177-3AD203B41FA5}">
                      <a16:colId xmlns:a16="http://schemas.microsoft.com/office/drawing/2014/main" val="1676323950"/>
                    </a:ext>
                  </a:extLst>
                </a:gridCol>
                <a:gridCol w="609600">
                  <a:extLst>
                    <a:ext uri="{9D8B030D-6E8A-4147-A177-3AD203B41FA5}">
                      <a16:colId xmlns:a16="http://schemas.microsoft.com/office/drawing/2014/main" val="1871577578"/>
                    </a:ext>
                  </a:extLst>
                </a:gridCol>
                <a:gridCol w="609600">
                  <a:extLst>
                    <a:ext uri="{9D8B030D-6E8A-4147-A177-3AD203B41FA5}">
                      <a16:colId xmlns:a16="http://schemas.microsoft.com/office/drawing/2014/main" val="283559208"/>
                    </a:ext>
                  </a:extLst>
                </a:gridCol>
              </a:tblGrid>
              <a:tr h="190500">
                <a:tc>
                  <a:txBody>
                    <a:bodyPr/>
                    <a:lstStyle/>
                    <a:p>
                      <a:pPr algn="r" fontAlgn="ctr"/>
                      <a:r>
                        <a:rPr lang="en-GB" sz="1000" u="none" strike="noStrike">
                          <a:effectLst/>
                        </a:rPr>
                        <a:t> </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Mean</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Std</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Skew</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Kurtosis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Variation</a:t>
                      </a:r>
                      <a:endParaRPr lang="en-GB" sz="10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83135416"/>
                  </a:ext>
                </a:extLst>
              </a:tr>
              <a:tr h="190500">
                <a:tc>
                  <a:txBody>
                    <a:bodyPr/>
                    <a:lstStyle/>
                    <a:p>
                      <a:pPr algn="r" fontAlgn="ctr"/>
                      <a:r>
                        <a:rPr lang="en-GB" sz="1000" u="none" strike="noStrike">
                          <a:effectLst/>
                        </a:rPr>
                        <a:t>Oil &amp; Gas</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1057</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471</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0.21</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a:effectLst/>
                        </a:rPr>
                        <a:t>-0.84</a:t>
                      </a:r>
                      <a:endParaRPr lang="en-GB" sz="10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ctr"/>
                      <a:r>
                        <a:rPr lang="en-GB" sz="1000" u="none" strike="noStrike" dirty="0">
                          <a:effectLst/>
                        </a:rPr>
                        <a:t>44</a:t>
                      </a:r>
                      <a:endParaRPr lang="en-GB" sz="10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068258605"/>
                  </a:ext>
                </a:extLst>
              </a:tr>
            </a:tbl>
          </a:graphicData>
        </a:graphic>
      </p:graphicFrame>
    </p:spTree>
    <p:extLst>
      <p:ext uri="{BB962C8B-B14F-4D97-AF65-F5344CB8AC3E}">
        <p14:creationId xmlns:p14="http://schemas.microsoft.com/office/powerpoint/2010/main" val="3645867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897</Words>
  <Application>Microsoft Office PowerPoint</Application>
  <PresentationFormat>Widescreen</PresentationFormat>
  <Paragraphs>348</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titlu</vt:lpstr>
      <vt:lpstr>contents</vt:lpstr>
      <vt:lpstr>Why?</vt:lpstr>
      <vt:lpstr>PowerPoint Presentation</vt:lpstr>
      <vt:lpstr>We use a gradient tree boosting method called XGB (Extreme Gradient Boosting) </vt:lpstr>
      <vt:lpstr>Parameters for statistical analysis</vt:lpstr>
      <vt:lpstr>coal</vt:lpstr>
      <vt:lpstr>hydo</vt:lpstr>
      <vt:lpstr>Oil gas</vt:lpstr>
      <vt:lpstr>nuclear</vt:lpstr>
      <vt:lpstr>wind</vt:lpstr>
      <vt:lpstr>solar</vt:lpstr>
      <vt:lpstr>biomass</vt:lpstr>
      <vt:lpstr>consumption</vt:lpstr>
      <vt:lpstr>Tabel cu toate valoriile analizai statistice</vt:lpstr>
      <vt:lpstr>Xgb what it is</vt:lpstr>
      <vt:lpstr>PowerPoint Presentation</vt:lpstr>
      <vt:lpstr>How do the features look like</vt:lpstr>
      <vt:lpstr>Results coal</vt:lpstr>
      <vt:lpstr>Results hydro</vt:lpstr>
      <vt:lpstr>Oil gas</vt:lpstr>
      <vt:lpstr>Results nucelar</vt:lpstr>
      <vt:lpstr>Results wind</vt:lpstr>
      <vt:lpstr>Results solar</vt:lpstr>
      <vt:lpstr>Results biomass</vt:lpstr>
      <vt:lpstr>Results consumption</vt:lpstr>
      <vt:lpstr>conclusions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titlu</dc:title>
  <dc:creator>Ştefan-Răzvan ANTON (112561)</dc:creator>
  <cp:lastModifiedBy>Ştefan-Răzvan ANTON (112561)</cp:lastModifiedBy>
  <cp:revision>3</cp:revision>
  <dcterms:created xsi:type="dcterms:W3CDTF">2022-04-27T05:04:23Z</dcterms:created>
  <dcterms:modified xsi:type="dcterms:W3CDTF">2022-04-29T10:32:38Z</dcterms:modified>
</cp:coreProperties>
</file>