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81" r:id="rId16"/>
    <p:sldId id="269" r:id="rId17"/>
    <p:sldId id="271" r:id="rId18"/>
    <p:sldId id="272" r:id="rId19"/>
    <p:sldId id="280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EA971-9EE2-468A-821E-570534297B4E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AA005-631C-4249-B12F-A7A112604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35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AA005-631C-4249-B12F-A7A1126047B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4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429A-3C3A-4D70-92C7-49418CA3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210E5-E7F0-48F8-8C09-5718740B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A36D-25D7-4483-9323-ECCC11DD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DFABA-1124-4625-8BEE-290C4F23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7C21-8701-4B8D-88F0-B3C1E3EC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1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C37-6DFF-44B6-951B-D8DF499E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81C14-924B-4917-A565-638145486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BBF8-FC55-43BF-BF5E-49719526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2358-12C7-439D-A73A-EC04395A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BE6F-8203-4849-9FE9-FC80AF3F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9889E-73AF-414E-9CB3-B81DB8CE0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B78CC-A6FB-4F9D-A9A1-2C5AA192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F49A-1764-4493-9413-6DC25A3E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94E7-869C-44BD-AA20-756D5329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AE14-D647-4450-85A4-083B1D25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6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AEA3-FE70-491D-9FBC-606644AA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AE65-A704-4D43-B2AE-46C27008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1DC8-E5ED-49AB-93CD-58DCF003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74AE-1FC7-4C78-BF8B-1180A24A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4D12-9469-469A-973B-E6753A50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54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C1AC-6523-4D3F-9C97-1AB3DFFC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507D-D3A7-46A2-B9B4-87FC908D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BBF-2044-49E6-8455-AF9C81F8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CCAE-0271-424D-A5B9-5680098F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C914-EFE4-48DD-93D0-0D322479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613E-B3F5-4CF7-A253-E637124D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9F8C-7C40-428C-908D-4E4FD35E1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8F5BD-128C-4866-96E7-F0633A03D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3BC41-1DA1-41D8-8DF2-59D66E7E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1B8E4-939E-4CDC-BF79-7E6CFF88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5B915-AA3A-4C54-BB77-774DEC46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42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4EFA-522E-4B0B-9DE2-C2B2C734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8EFE0-BC87-499B-8758-3CCF4E53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6E86-F80F-42A2-BC6A-641AD510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3AC51-32F2-4AB4-904C-BA12EE564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2DBC0-D246-4CBD-964F-0BA64F929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53BC1-C951-4BC8-9B5A-572F156D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68339-931D-48E5-BAD4-914641C1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91921-D36F-4992-98E7-FEE871F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3793-2B0F-4FCD-914D-866218A7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3BD7E-1D9F-4A02-815E-D0C43F4D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4FD38-7462-426C-8E34-89E7A18E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1F8E7-AF9F-4C1F-8F94-9AA9C077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7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D62CE-854D-449D-8352-CF219442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84659-C5F0-47D7-BF57-C3F4CA51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FFE83-905D-4786-968F-256E438E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3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5AA2-DA31-458D-BD10-F0A4178B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FFA2-3FEA-4F1F-9197-57BA1E9F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E7D5-541C-4AF4-BF11-0C8BF7089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B628B-8FDE-4607-8B4A-7A015863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F098-ED8A-472E-97A3-FA824E2A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A992E-4D91-4EFB-A3C7-88D666DF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6ABC-9619-41ED-A17A-3089B60C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BB537-FF0B-4539-8E33-CB527E54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CD147-E5D0-49E3-BE9D-2D9E8617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306BC-398A-41A6-8F71-66A992DF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39B4-0D0E-44A1-915B-306804B1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5C63-43BF-4D52-90B3-D2A50C7B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2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18853-06A9-4690-B658-4B93486C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E807-B232-4765-AEEC-8FB810DD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ECA2-792D-4180-800F-DD632D17A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3942-504C-461A-9797-7A31D7D5396F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8295-D1C0-4AE5-BF1B-C1F4A6D16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4687C-9C1A-4984-88BD-B51BACD08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8048-4AD7-441A-A306-16D210D50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8188-CDC7-4097-9779-EAF6096CC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titlu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9960E-0777-40A6-BAF5-31F18E5FD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210" y="4337329"/>
            <a:ext cx="9144000" cy="1655762"/>
          </a:xfrm>
        </p:spPr>
        <p:txBody>
          <a:bodyPr/>
          <a:lstStyle/>
          <a:p>
            <a:r>
              <a:rPr lang="en-GB" dirty="0" err="1"/>
              <a:t>autori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18345-432C-4017-814A-014EC4796BCC}"/>
              </a:ext>
            </a:extLst>
          </p:cNvPr>
          <p:cNvSpPr txBox="1"/>
          <p:nvPr/>
        </p:nvSpPr>
        <p:spPr>
          <a:xfrm>
            <a:off x="2168165" y="5024487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Logo </a:t>
            </a:r>
            <a:r>
              <a:rPr lang="en-GB" dirty="0" err="1"/>
              <a:t>cerc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80121-6255-4E5A-A380-5B99C847DD32}"/>
              </a:ext>
            </a:extLst>
          </p:cNvPr>
          <p:cNvSpPr txBox="1"/>
          <p:nvPr/>
        </p:nvSpPr>
        <p:spPr>
          <a:xfrm>
            <a:off x="9087439" y="547697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Logo poli</a:t>
            </a:r>
          </a:p>
        </p:txBody>
      </p:sp>
    </p:spTree>
    <p:extLst>
      <p:ext uri="{BB962C8B-B14F-4D97-AF65-F5344CB8AC3E}">
        <p14:creationId xmlns:p14="http://schemas.microsoft.com/office/powerpoint/2010/main" val="273219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818B-039F-4CCA-9D04-BD174875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solar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B5839A9-ED21-456C-B0E6-57E5B4192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" y="1764161"/>
            <a:ext cx="5485714" cy="3657143"/>
          </a:xfrm>
        </p:spPr>
      </p:pic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B4931225-A84D-4264-807F-B6C22BD52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06" y="1690688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B6C431-DE90-4A56-AA0A-DED8336B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75438"/>
              </p:ext>
            </p:extLst>
          </p:nvPr>
        </p:nvGraphicFramePr>
        <p:xfrm>
          <a:off x="4653699" y="5632122"/>
          <a:ext cx="3657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368489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27314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94878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2903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30275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446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678728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Solar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80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2.32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2.19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78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1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55B4-C2AD-461F-8152-3526EA5A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biomass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F62E0FC-B91A-4CE0-BBA4-1AAE1F24B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330"/>
            <a:ext cx="5485714" cy="365714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123B22-87A6-425A-8260-E5DF090E5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182139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47D14F-3F00-4404-B05F-B6AD90D08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2410"/>
              </p:ext>
            </p:extLst>
          </p:nvPr>
        </p:nvGraphicFramePr>
        <p:xfrm>
          <a:off x="3987538" y="5946487"/>
          <a:ext cx="3657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950507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05151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98895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32388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0903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8959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7052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Biomass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-1.62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0.91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653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66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8CDE-80EC-43AD-86D2-1081578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consumption</a:t>
            </a:r>
          </a:p>
        </p:txBody>
      </p:sp>
      <p:pic>
        <p:nvPicPr>
          <p:cNvPr id="5" name="Content Placeholder 4" descr="A picture containing text, candelabrum&#10;&#10;Description automatically generated">
            <a:extLst>
              <a:ext uri="{FF2B5EF4-FFF2-40B4-BE49-F238E27FC236}">
                <a16:creationId xmlns:a16="http://schemas.microsoft.com/office/drawing/2014/main" id="{5230ADA5-BAAE-49AF-88D8-88E9BC428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2" y="1690688"/>
            <a:ext cx="5485714" cy="365714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6EDB52B-4536-433E-B7E4-2F3841671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8326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7B5B9C-71BE-434A-8AF3-01D455D82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27086"/>
              </p:ext>
            </p:extLst>
          </p:nvPr>
        </p:nvGraphicFramePr>
        <p:xfrm>
          <a:off x="4634845" y="5539674"/>
          <a:ext cx="3657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68296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5500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58186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052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02142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907071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6032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Consum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6706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1025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3138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1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497E-4A5C-4F7A-8209-7A6702BA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Tabel cu toate valoriile analizai statistice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46BA-CDD1-45F1-B08E-FA895140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colorez</a:t>
            </a:r>
            <a:r>
              <a:rPr lang="en-GB" dirty="0"/>
              <a:t> cu </a:t>
            </a:r>
            <a:r>
              <a:rPr lang="en-GB" dirty="0" err="1"/>
              <a:t>verde</a:t>
            </a:r>
            <a:r>
              <a:rPr lang="en-GB" dirty="0"/>
              <a:t> </a:t>
            </a:r>
            <a:r>
              <a:rPr lang="en-GB" dirty="0" err="1"/>
              <a:t>alea</a:t>
            </a:r>
            <a:r>
              <a:rPr lang="en-GB" dirty="0"/>
              <a:t> la care ma </a:t>
            </a:r>
            <a:r>
              <a:rPr lang="en-GB" dirty="0" err="1"/>
              <a:t>astept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fie forecasting bun </a:t>
            </a:r>
            <a:r>
              <a:rPr lang="en-GB" dirty="0" err="1"/>
              <a:t>si</a:t>
            </a:r>
            <a:r>
              <a:rPr lang="en-GB" dirty="0"/>
              <a:t> cu </a:t>
            </a:r>
            <a:r>
              <a:rPr lang="en-GB" dirty="0" err="1"/>
              <a:t>rosu</a:t>
            </a:r>
            <a:r>
              <a:rPr lang="en-GB" dirty="0"/>
              <a:t> </a:t>
            </a:r>
            <a:r>
              <a:rPr lang="en-GB" dirty="0" err="1"/>
              <a:t>alea</a:t>
            </a:r>
            <a:r>
              <a:rPr lang="en-GB" dirty="0"/>
              <a:t> cu forecasting </a:t>
            </a:r>
            <a:r>
              <a:rPr lang="en-GB" dirty="0" err="1"/>
              <a:t>prost</a:t>
            </a:r>
            <a:r>
              <a:rPr lang="en-GB" dirty="0"/>
              <a:t> (</a:t>
            </a:r>
            <a:r>
              <a:rPr lang="en-GB" dirty="0" err="1"/>
              <a:t>explicatia</a:t>
            </a:r>
            <a:r>
              <a:rPr lang="en-GB" dirty="0"/>
              <a:t> dc ma </a:t>
            </a:r>
            <a:r>
              <a:rPr lang="en-GB" dirty="0" err="1"/>
              <a:t>astpet</a:t>
            </a:r>
            <a:r>
              <a:rPr lang="en-GB" dirty="0"/>
              <a:t> la </a:t>
            </a:r>
            <a:r>
              <a:rPr lang="en-GB" dirty="0" err="1"/>
              <a:t>asta</a:t>
            </a:r>
            <a:r>
              <a:rPr lang="en-GB" dirty="0"/>
              <a:t> e in paper pe care il ai pe email)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1070BE-701E-411D-80CC-6767F09C2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69761"/>
              </p:ext>
            </p:extLst>
          </p:nvPr>
        </p:nvGraphicFramePr>
        <p:xfrm>
          <a:off x="3843594" y="3177109"/>
          <a:ext cx="5470086" cy="2886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681">
                  <a:extLst>
                    <a:ext uri="{9D8B030D-6E8A-4147-A177-3AD203B41FA5}">
                      <a16:colId xmlns:a16="http://schemas.microsoft.com/office/drawing/2014/main" val="709843030"/>
                    </a:ext>
                  </a:extLst>
                </a:gridCol>
                <a:gridCol w="911681">
                  <a:extLst>
                    <a:ext uri="{9D8B030D-6E8A-4147-A177-3AD203B41FA5}">
                      <a16:colId xmlns:a16="http://schemas.microsoft.com/office/drawing/2014/main" val="1665610559"/>
                    </a:ext>
                  </a:extLst>
                </a:gridCol>
                <a:gridCol w="911681">
                  <a:extLst>
                    <a:ext uri="{9D8B030D-6E8A-4147-A177-3AD203B41FA5}">
                      <a16:colId xmlns:a16="http://schemas.microsoft.com/office/drawing/2014/main" val="2025988512"/>
                    </a:ext>
                  </a:extLst>
                </a:gridCol>
                <a:gridCol w="911681">
                  <a:extLst>
                    <a:ext uri="{9D8B030D-6E8A-4147-A177-3AD203B41FA5}">
                      <a16:colId xmlns:a16="http://schemas.microsoft.com/office/drawing/2014/main" val="2743024332"/>
                    </a:ext>
                  </a:extLst>
                </a:gridCol>
                <a:gridCol w="911681">
                  <a:extLst>
                    <a:ext uri="{9D8B030D-6E8A-4147-A177-3AD203B41FA5}">
                      <a16:colId xmlns:a16="http://schemas.microsoft.com/office/drawing/2014/main" val="1488644928"/>
                    </a:ext>
                  </a:extLst>
                </a:gridCol>
                <a:gridCol w="911681">
                  <a:extLst>
                    <a:ext uri="{9D8B030D-6E8A-4147-A177-3AD203B41FA5}">
                      <a16:colId xmlns:a16="http://schemas.microsoft.com/office/drawing/2014/main" val="1125395752"/>
                    </a:ext>
                  </a:extLst>
                </a:gridCol>
              </a:tblGrid>
              <a:tr h="46185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Mean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Variation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0031837"/>
                  </a:ext>
                </a:extLst>
              </a:tr>
              <a:tr h="2394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Coal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2143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764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0.35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62331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Hydroelectric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1859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720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-0.39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0.38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8489"/>
                  </a:ext>
                </a:extLst>
              </a:tr>
              <a:tr h="2394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Oil &amp; Gas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1057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471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0.44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2929"/>
                  </a:ext>
                </a:extLst>
              </a:tr>
              <a:tr h="2394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Nuclear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1319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-2.48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4.68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5115"/>
                  </a:ext>
                </a:extLst>
              </a:tr>
              <a:tr h="2394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Wind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618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1.49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1.49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1.26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96265"/>
                  </a:ext>
                </a:extLst>
              </a:tr>
              <a:tr h="31695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Solar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80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2.32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2.19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43352"/>
                  </a:ext>
                </a:extLst>
              </a:tr>
              <a:tr h="2394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Biomass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30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-1.62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0.91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70414"/>
                  </a:ext>
                </a:extLst>
              </a:tr>
              <a:tr h="2394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Consum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6706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1025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786457"/>
                  </a:ext>
                </a:extLst>
              </a:tr>
              <a:tr h="23949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 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401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57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A243-CB49-46E2-90C0-9F325FC5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</a:t>
            </a:r>
            <a:r>
              <a:rPr lang="en-GB" dirty="0"/>
              <a:t> what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B3BA-B7A5-4379-B9A1-CD7F1AB8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Scriu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copiaza</a:t>
            </a:r>
            <a:r>
              <a:rPr lang="en-GB" dirty="0"/>
              <a:t> intro din </a:t>
            </a:r>
            <a:r>
              <a:rPr lang="en-GB" dirty="0" err="1"/>
              <a:t>xgb</a:t>
            </a:r>
            <a:r>
              <a:rPr lang="en-GB" dirty="0"/>
              <a:t> paper </a:t>
            </a:r>
            <a:r>
              <a:rPr lang="en-GB" dirty="0" err="1"/>
              <a:t>chen</a:t>
            </a:r>
            <a:endParaRPr lang="en-GB" dirty="0"/>
          </a:p>
          <a:p>
            <a:endParaRPr lang="en-GB" dirty="0"/>
          </a:p>
          <a:p>
            <a:r>
              <a:rPr lang="en-GB" dirty="0"/>
              <a:t>One of a few </a:t>
            </a:r>
            <a:r>
              <a:rPr lang="en-GB" dirty="0" err="1"/>
              <a:t>nn</a:t>
            </a:r>
            <a:r>
              <a:rPr lang="en-GB" dirty="0"/>
              <a:t> algorithms with </a:t>
            </a:r>
            <a:r>
              <a:rPr lang="en-GB" dirty="0" err="1"/>
              <a:t>aReal</a:t>
            </a:r>
            <a:r>
              <a:rPr lang="en-GB" dirty="0"/>
              <a:t> world application ad click through rate prediction [15]. Chen </a:t>
            </a:r>
            <a:r>
              <a:rPr lang="en-GB" dirty="0" err="1"/>
              <a:t>citeaza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91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7CBA-69FA-4604-BC3C-57A8D4F5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6ABA-C5E9-4183-850F-AB0731D5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boosting tree</a:t>
            </a:r>
          </a:p>
        </p:txBody>
      </p:sp>
    </p:spTree>
    <p:extLst>
      <p:ext uri="{BB962C8B-B14F-4D97-AF65-F5344CB8AC3E}">
        <p14:creationId xmlns:p14="http://schemas.microsoft.com/office/powerpoint/2010/main" val="307014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ADF2-B0BA-4D3D-B834-B4037666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the features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C065-39CB-4BFE-B8C5-AA7E460E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Scriu</a:t>
            </a:r>
            <a:r>
              <a:rPr lang="en-GB" dirty="0"/>
              <a:t> </a:t>
            </a:r>
            <a:r>
              <a:rPr lang="en-GB" dirty="0" err="1"/>
              <a:t>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51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D5BB-09E7-4FDD-B474-577039AB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coal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D2F8C15B-78B5-42E2-8164-65774E11E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600428"/>
            <a:ext cx="5485714" cy="365714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1CB495-ADD5-432D-B48A-FEE87DA74B32}"/>
              </a:ext>
            </a:extLst>
          </p:cNvPr>
          <p:cNvSpPr txBox="1"/>
          <p:nvPr/>
        </p:nvSpPr>
        <p:spPr>
          <a:xfrm>
            <a:off x="1734532" y="1330783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 </a:t>
            </a:r>
            <a:r>
              <a:rPr lang="en-GB" dirty="0" err="1"/>
              <a:t>arat</a:t>
            </a:r>
            <a:r>
              <a:rPr lang="en-GB" dirty="0"/>
              <a:t> </a:t>
            </a:r>
            <a:r>
              <a:rPr lang="en-GB" dirty="0" err="1"/>
              <a:t>pt</a:t>
            </a:r>
            <a:r>
              <a:rPr lang="en-GB" dirty="0"/>
              <a:t> </a:t>
            </a:r>
            <a:r>
              <a:rPr lang="en-GB" dirty="0" err="1"/>
              <a:t>toata</a:t>
            </a:r>
            <a:r>
              <a:rPr lang="en-GB" dirty="0"/>
              <a:t> </a:t>
            </a:r>
            <a:r>
              <a:rPr lang="en-GB" dirty="0" err="1"/>
              <a:t>perioada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8BB42-383D-4333-BF31-F479D65B330B}"/>
              </a:ext>
            </a:extLst>
          </p:cNvPr>
          <p:cNvSpPr txBox="1"/>
          <p:nvPr/>
        </p:nvSpPr>
        <p:spPr>
          <a:xfrm>
            <a:off x="7494309" y="1330783"/>
            <a:ext cx="268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Histograma</a:t>
            </a:r>
            <a:r>
              <a:rPr lang="en-GB" dirty="0"/>
              <a:t> </a:t>
            </a:r>
            <a:r>
              <a:rPr lang="en-GB" dirty="0" err="1"/>
              <a:t>toata</a:t>
            </a:r>
            <a:r>
              <a:rPr lang="en-GB" dirty="0"/>
              <a:t> </a:t>
            </a:r>
            <a:r>
              <a:rPr lang="en-GB" dirty="0" err="1"/>
              <a:t>perioada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5A804-D15E-4A61-8A20-A5B57BC96CE1}"/>
              </a:ext>
            </a:extLst>
          </p:cNvPr>
          <p:cNvSpPr txBox="1"/>
          <p:nvPr/>
        </p:nvSpPr>
        <p:spPr>
          <a:xfrm>
            <a:off x="3148413" y="5270108"/>
            <a:ext cx="52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statistica</a:t>
            </a:r>
            <a:r>
              <a:rPr lang="en-GB" dirty="0"/>
              <a:t> pe </a:t>
            </a:r>
            <a:r>
              <a:rPr lang="en-GB" dirty="0" err="1"/>
              <a:t>perioada</a:t>
            </a:r>
            <a:r>
              <a:rPr lang="en-GB" dirty="0"/>
              <a:t> de test vs </a:t>
            </a:r>
            <a:r>
              <a:rPr lang="en-GB" dirty="0" err="1"/>
              <a:t>predicita</a:t>
            </a:r>
            <a:endParaRPr lang="en-GB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5BDE0E0-F6BD-4BD9-B9AB-E060C6C4D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41" y="1515449"/>
            <a:ext cx="5485714" cy="365714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EB672A-D82E-409E-9875-92F2C7BC0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625"/>
              </p:ext>
            </p:extLst>
          </p:nvPr>
        </p:nvGraphicFramePr>
        <p:xfrm>
          <a:off x="4757092" y="5951705"/>
          <a:ext cx="3657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752950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59719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74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2865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41122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84402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9395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target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1477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6926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forecast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1424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395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0.27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72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1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532-A1E8-4955-92E5-C2DAEA34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hydro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70BD4B7-648C-46BE-A79E-34571D391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4" y="1918198"/>
            <a:ext cx="5485714" cy="3657143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27F4F52-9D38-448B-809F-1C9DFCD7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62" y="1364757"/>
            <a:ext cx="5485714" cy="36571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4D943D-6780-46EB-A4EE-F330E6B41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4178"/>
              </p:ext>
            </p:extLst>
          </p:nvPr>
        </p:nvGraphicFramePr>
        <p:xfrm>
          <a:off x="4644273" y="5921375"/>
          <a:ext cx="3657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90188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018595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06840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5290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36288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26988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3793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target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1826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703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0.38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3039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forecast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1826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565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344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7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988D-F358-4619-9B10-05A12495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Oil gas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607905C-0EB2-418C-8A3E-E9A863DC6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86" y="1908772"/>
            <a:ext cx="5485714" cy="365714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2B6C0E1-8DFD-4125-AFC7-791FEF6E5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2543109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E3D5AD-4DBE-4501-BA39-5A6D86D89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52802"/>
              </p:ext>
            </p:extLst>
          </p:nvPr>
        </p:nvGraphicFramePr>
        <p:xfrm>
          <a:off x="5002491" y="5783999"/>
          <a:ext cx="3657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311842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9001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18353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14434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9462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6905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2688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target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1167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450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0.38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9067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forecast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1167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0.35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2718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C5D5-FACA-49A8-A186-9CD75C26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55E1-B356-46B1-A65E-47F883E6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31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E537-BDB9-4EA5-8728-989F8672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r>
              <a:rPr lang="en-GB" dirty="0" err="1"/>
              <a:t>nucelar</a:t>
            </a:r>
            <a:endParaRPr lang="en-GB" dirty="0"/>
          </a:p>
        </p:txBody>
      </p:sp>
      <p:pic>
        <p:nvPicPr>
          <p:cNvPr id="5" name="Content Placeholder 4" descr="A picture containing text, pencil&#10;&#10;Description automatically generated">
            <a:extLst>
              <a:ext uri="{FF2B5EF4-FFF2-40B4-BE49-F238E27FC236}">
                <a16:creationId xmlns:a16="http://schemas.microsoft.com/office/drawing/2014/main" id="{A3599CD7-5511-4907-83C8-825966F28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5" y="2012466"/>
            <a:ext cx="5485714" cy="365714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C54E840-FADE-4886-BF94-E2E5BB3E8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BC820-03E3-4DB6-9174-9C1BC96D2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3702"/>
              </p:ext>
            </p:extLst>
          </p:nvPr>
        </p:nvGraphicFramePr>
        <p:xfrm>
          <a:off x="4634845" y="5921375"/>
          <a:ext cx="3657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003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97071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8818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0581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35954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68418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2125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target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1311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-2.47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4.34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988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forecast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1311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-2.5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4.49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872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433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D07D-93AA-4D0D-98DE-9B59BC4C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wind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6615A67-E763-40A9-9FEE-95262D9E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1" y="1843126"/>
            <a:ext cx="5485714" cy="365714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D79CF2E-7BFA-4C06-9907-01D3E913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22" y="1515587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33D7B3-6C46-4E20-AFE2-925CE5023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02002"/>
              </p:ext>
            </p:extLst>
          </p:nvPr>
        </p:nvGraphicFramePr>
        <p:xfrm>
          <a:off x="4503215" y="5732838"/>
          <a:ext cx="3657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970529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1391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9598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68954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87958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79935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660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target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815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694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0.85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-0.27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0.85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215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forecast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814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450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-0.03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0.55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618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622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B4EA-6F53-4D08-BDFC-A772BC57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solar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ED54244-7933-4D30-B0B2-F13C88EB4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189" y="2069027"/>
            <a:ext cx="5485714" cy="3657143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A2EF4DE-7166-4B5F-B474-0E4DD00C7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98" y="1449599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E3822F-F3DD-4C40-89E4-AC07E909D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04108"/>
              </p:ext>
            </p:extLst>
          </p:nvPr>
        </p:nvGraphicFramePr>
        <p:xfrm>
          <a:off x="4267200" y="5818759"/>
          <a:ext cx="3657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234277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2084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1270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76924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07973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98550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9880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target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203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238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0.86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1.17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0287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forecast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77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0.38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674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6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125B-DD56-41F3-A844-B35AAA99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biomass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2635FB9-ABEE-4C3C-AA95-1501544E8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1" y="2012466"/>
            <a:ext cx="5485714" cy="365714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67E5343-6011-4CC9-B1E6-54109DF7B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05" y="1690688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8039FC-E4F6-4215-9A10-DF6B3F9FA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64183"/>
              </p:ext>
            </p:extLst>
          </p:nvPr>
        </p:nvGraphicFramePr>
        <p:xfrm>
          <a:off x="4116371" y="5991387"/>
          <a:ext cx="3657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59049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5993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369927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73027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83223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33019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8715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target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9866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forecast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-0.78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0.33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370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51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C4D8-82E0-4026-921A-37AA28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consumption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301E035-A728-40C6-BCE7-81AE830FD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58" y="2219856"/>
            <a:ext cx="5485714" cy="365714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C64193C-D355-4958-A2C8-97D54F029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694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53ED36-2EF0-4B61-8DE9-CDDDF0C6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19632"/>
              </p:ext>
            </p:extLst>
          </p:nvPr>
        </p:nvGraphicFramePr>
        <p:xfrm>
          <a:off x="4540577" y="6082505"/>
          <a:ext cx="3657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2990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89438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9472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55672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86426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59117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0056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target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6827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1031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7865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forecast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6827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717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339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33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690B-D878-47DF-98E5-44CC90F5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5F6A-9007-461D-A6C9-C7103185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26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3090-2D33-42D4-AA11-FDD5D607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D0BE-FB2D-4770-BF27-0FD13EC4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7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1B75-E62B-46FD-A785-A13C10C0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53FD-131A-4D22-8185-DD4A82F1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29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734B-2A90-4F5E-874D-25D9E27B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for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E491-D822-45DE-BCAA-89D08F7C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</a:t>
            </a:r>
          </a:p>
          <a:p>
            <a:r>
              <a:rPr lang="en-GB" dirty="0"/>
              <a:t>Std</a:t>
            </a:r>
          </a:p>
          <a:p>
            <a:r>
              <a:rPr lang="en-GB" dirty="0"/>
              <a:t>Skew</a:t>
            </a:r>
          </a:p>
          <a:p>
            <a:r>
              <a:rPr lang="en-GB" dirty="0"/>
              <a:t>Kurt </a:t>
            </a:r>
          </a:p>
          <a:p>
            <a:r>
              <a:rPr lang="en-GB" dirty="0"/>
              <a:t>variation</a:t>
            </a:r>
          </a:p>
        </p:txBody>
      </p:sp>
    </p:spTree>
    <p:extLst>
      <p:ext uri="{BB962C8B-B14F-4D97-AF65-F5344CB8AC3E}">
        <p14:creationId xmlns:p14="http://schemas.microsoft.com/office/powerpoint/2010/main" val="274821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2607-79F8-4874-BEC4-8459BAF3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1A856-6E50-43C1-A660-7DDC3884B3D8}"/>
              </a:ext>
            </a:extLst>
          </p:cNvPr>
          <p:cNvSpPr txBox="1"/>
          <p:nvPr/>
        </p:nvSpPr>
        <p:spPr>
          <a:xfrm>
            <a:off x="1404594" y="1404594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 </a:t>
            </a:r>
            <a:r>
              <a:rPr lang="en-GB" dirty="0" err="1"/>
              <a:t>arata</a:t>
            </a:r>
            <a:r>
              <a:rPr lang="en-GB" dirty="0"/>
              <a:t> </a:t>
            </a:r>
            <a:r>
              <a:rPr lang="en-GB" dirty="0" err="1"/>
              <a:t>pt</a:t>
            </a:r>
            <a:r>
              <a:rPr lang="en-GB" dirty="0"/>
              <a:t> </a:t>
            </a:r>
            <a:r>
              <a:rPr lang="en-GB" dirty="0" err="1"/>
              <a:t>toata</a:t>
            </a:r>
            <a:r>
              <a:rPr lang="en-GB" dirty="0"/>
              <a:t> </a:t>
            </a:r>
            <a:r>
              <a:rPr lang="en-GB" dirty="0" err="1"/>
              <a:t>perioada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615F8-A9D6-431D-8F99-C6ABD30A0703}"/>
              </a:ext>
            </a:extLst>
          </p:cNvPr>
          <p:cNvSpPr txBox="1"/>
          <p:nvPr/>
        </p:nvSpPr>
        <p:spPr>
          <a:xfrm>
            <a:off x="7651456" y="1404594"/>
            <a:ext cx="268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Histograma</a:t>
            </a:r>
            <a:r>
              <a:rPr lang="en-GB" dirty="0"/>
              <a:t> </a:t>
            </a:r>
            <a:r>
              <a:rPr lang="en-GB" dirty="0" err="1"/>
              <a:t>toata</a:t>
            </a:r>
            <a:r>
              <a:rPr lang="en-GB" dirty="0"/>
              <a:t> </a:t>
            </a:r>
            <a:r>
              <a:rPr lang="en-GB" dirty="0" err="1"/>
              <a:t>perioada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98FC4-86ED-4C7A-9745-A00D2498A46C}"/>
              </a:ext>
            </a:extLst>
          </p:cNvPr>
          <p:cNvSpPr txBox="1"/>
          <p:nvPr/>
        </p:nvSpPr>
        <p:spPr>
          <a:xfrm>
            <a:off x="5184742" y="5542961"/>
            <a:ext cx="22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statistica</a:t>
            </a:r>
            <a:endParaRPr lang="en-GB" dirty="0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2F8A7B2A-5E44-46A4-A68A-FE5301DC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8" y="1690688"/>
            <a:ext cx="5485714" cy="365714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5654481-0EA4-4FCB-B27F-15DD8FB41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23" y="1472255"/>
            <a:ext cx="5485714" cy="365714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ABCDCF-3197-4325-887D-6C6C82231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74591"/>
              </p:ext>
            </p:extLst>
          </p:nvPr>
        </p:nvGraphicFramePr>
        <p:xfrm>
          <a:off x="4727723" y="6135356"/>
          <a:ext cx="3048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077248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84959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5483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65055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9942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2869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2143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764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0.35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550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16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A3E0-0D16-4A90-9BB3-A1EDA1AC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hydo</a:t>
            </a:r>
            <a:endParaRPr lang="en-GB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F4D1052-4277-47EA-A184-BC2E0175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449866"/>
            <a:ext cx="5485714" cy="365714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E92B74C-4BCF-4647-AD03-A7792C0F0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75" y="1289143"/>
            <a:ext cx="5485714" cy="365714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FC56A3-5F80-4F84-B98A-5A1C4598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1932"/>
              </p:ext>
            </p:extLst>
          </p:nvPr>
        </p:nvGraphicFramePr>
        <p:xfrm>
          <a:off x="4627124" y="5568857"/>
          <a:ext cx="36576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663666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66455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11901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7535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90523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10737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 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Std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135709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Hydroelectric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1859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720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-0.39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0.38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369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3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70A9-8CC4-4390-B593-669EB91A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Oil gas</a:t>
            </a:r>
          </a:p>
        </p:txBody>
      </p:sp>
      <p:pic>
        <p:nvPicPr>
          <p:cNvPr id="5" name="Content Placeholder 4" descr="A picture containing candelabrum&#10;&#10;Description automatically generated">
            <a:extLst>
              <a:ext uri="{FF2B5EF4-FFF2-40B4-BE49-F238E27FC236}">
                <a16:creationId xmlns:a16="http://schemas.microsoft.com/office/drawing/2014/main" id="{6D610748-AC56-4D9D-9E94-D503E02C5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805076"/>
            <a:ext cx="5485714" cy="365714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0B9E75B-8BE3-47CE-BF47-1E2BD1A4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5781"/>
            <a:ext cx="5485714" cy="365714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A12AC4-E0F3-4B97-A5D3-7098E7363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98209"/>
              </p:ext>
            </p:extLst>
          </p:nvPr>
        </p:nvGraphicFramePr>
        <p:xfrm>
          <a:off x="4464995" y="6029148"/>
          <a:ext cx="36576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954872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0794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3401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6323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1577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5592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3135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Oil &amp; Gas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1057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471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0.21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-0.84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44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825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6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3D64-AE6F-4DFF-BC08-68B29FCC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nuclear</a:t>
            </a:r>
          </a:p>
        </p:txBody>
      </p:sp>
      <p:pic>
        <p:nvPicPr>
          <p:cNvPr id="5" name="Content Placeholder 4" descr="A picture containing chime&#10;&#10;Description automatically generated">
            <a:extLst>
              <a:ext uri="{FF2B5EF4-FFF2-40B4-BE49-F238E27FC236}">
                <a16:creationId xmlns:a16="http://schemas.microsoft.com/office/drawing/2014/main" id="{BFCC71B4-0C0B-4611-9F92-FFC14D7B3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2" y="1958713"/>
            <a:ext cx="5485714" cy="365714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E32A91B-F609-47EF-A11F-2103A245B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E6A29C-184D-446A-A14B-AD54E83DA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38334"/>
              </p:ext>
            </p:extLst>
          </p:nvPr>
        </p:nvGraphicFramePr>
        <p:xfrm>
          <a:off x="4578284" y="5883881"/>
          <a:ext cx="3657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2701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87790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8270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81385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18882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90116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593589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Nuclear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1319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224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-2.48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4.68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0.17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202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03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6DCF-D20C-42BB-8650-D31BCB91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198FE7A-147F-4FC8-AB32-87CA191A7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1" y="1690688"/>
            <a:ext cx="5485714" cy="3657143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8786C44-3894-48AB-BBF0-0810ADC29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5330"/>
            <a:ext cx="5485714" cy="36571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949452-33A9-4FF1-B0CE-407BCD758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64279"/>
              </p:ext>
            </p:extLst>
          </p:nvPr>
        </p:nvGraphicFramePr>
        <p:xfrm>
          <a:off x="4150125" y="5874636"/>
          <a:ext cx="36576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85469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35462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3200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49625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57595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348342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Std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Skew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Kurtosis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Variation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1539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Wind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488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618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1.49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>
                          <a:effectLst/>
                        </a:rPr>
                        <a:t>1.49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u="none" strike="noStrike" dirty="0">
                          <a:effectLst/>
                        </a:rPr>
                        <a:t>1.26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957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0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488</Words>
  <Application>Microsoft Office PowerPoint</Application>
  <PresentationFormat>Widescreen</PresentationFormat>
  <Paragraphs>344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titlu</vt:lpstr>
      <vt:lpstr>contents</vt:lpstr>
      <vt:lpstr>Why?</vt:lpstr>
      <vt:lpstr>Parameters for statistical analysis</vt:lpstr>
      <vt:lpstr>coal</vt:lpstr>
      <vt:lpstr>hydo</vt:lpstr>
      <vt:lpstr>Oil gas</vt:lpstr>
      <vt:lpstr>nuclear</vt:lpstr>
      <vt:lpstr>wind</vt:lpstr>
      <vt:lpstr>solar</vt:lpstr>
      <vt:lpstr>biomass</vt:lpstr>
      <vt:lpstr>consumption</vt:lpstr>
      <vt:lpstr>Tabel cu toate valoriile analizai statistice</vt:lpstr>
      <vt:lpstr>Xgb what it is</vt:lpstr>
      <vt:lpstr>PowerPoint Presentation</vt:lpstr>
      <vt:lpstr>How do the features look like</vt:lpstr>
      <vt:lpstr>Results coal</vt:lpstr>
      <vt:lpstr>Results hydro</vt:lpstr>
      <vt:lpstr>Oil gas</vt:lpstr>
      <vt:lpstr>Results nucelar</vt:lpstr>
      <vt:lpstr>Results wind</vt:lpstr>
      <vt:lpstr>Results solar</vt:lpstr>
      <vt:lpstr>Results biomass</vt:lpstr>
      <vt:lpstr>Results consumption</vt:lpstr>
      <vt:lpstr>conclusions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</dc:title>
  <dc:creator>Ştefan-Răzvan ANTON (112561)</dc:creator>
  <cp:lastModifiedBy>Ştefan-Răzvan ANTON (112561)</cp:lastModifiedBy>
  <cp:revision>2</cp:revision>
  <dcterms:created xsi:type="dcterms:W3CDTF">2022-04-27T05:04:23Z</dcterms:created>
  <dcterms:modified xsi:type="dcterms:W3CDTF">2022-04-27T08:37:22Z</dcterms:modified>
</cp:coreProperties>
</file>