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86" r:id="rId2"/>
    <p:sldId id="270" r:id="rId3"/>
    <p:sldId id="257" r:id="rId4"/>
    <p:sldId id="287" r:id="rId5"/>
    <p:sldId id="3571" r:id="rId6"/>
    <p:sldId id="265" r:id="rId7"/>
    <p:sldId id="267" r:id="rId8"/>
    <p:sldId id="357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85" userDrawn="1">
          <p15:clr>
            <a:srgbClr val="A4A3A4"/>
          </p15:clr>
        </p15:guide>
        <p15:guide id="3" orient="horz" pos="15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43434"/>
    <a:srgbClr val="5E5E5E"/>
    <a:srgbClr val="666666"/>
    <a:srgbClr val="747474"/>
    <a:srgbClr val="868686"/>
    <a:srgbClr val="939393"/>
    <a:srgbClr val="000000"/>
    <a:srgbClr val="333333"/>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69" d="100"/>
          <a:sy n="69" d="100"/>
        </p:scale>
        <p:origin x="77" y="365"/>
      </p:cViewPr>
      <p:guideLst>
        <p:guide orient="horz" pos="2137"/>
        <p:guide pos="3885"/>
        <p:guide orient="horz" pos="1525"/>
      </p:guideLst>
    </p:cSldViewPr>
  </p:slideViewPr>
  <p:notesTextViewPr>
    <p:cViewPr>
      <p:scale>
        <a:sx n="150" d="100"/>
        <a:sy n="150" d="100"/>
      </p:scale>
      <p:origin x="0" y="0"/>
    </p:cViewPr>
  </p:notesTextViewPr>
  <p:sorterViewPr>
    <p:cViewPr>
      <p:scale>
        <a:sx n="139" d="100"/>
        <a:sy n="139" d="100"/>
      </p:scale>
      <p:origin x="0" y="0"/>
    </p:cViewPr>
  </p:sorterViewPr>
  <p:notesViewPr>
    <p:cSldViewPr snapToGrid="0">
      <p:cViewPr varScale="1">
        <p:scale>
          <a:sx n="82" d="100"/>
          <a:sy n="82" d="100"/>
        </p:scale>
        <p:origin x="33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DD9F60F-6DA4-4E15-B220-A5393C1BD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68A6CB7-0E75-4452-8C8C-91CF38C81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16ED-C981-4996-AD69-562AFDF045D8}" type="datetimeFigureOut">
              <a:rPr lang="zh-CN" altLang="en-US" smtClean="0"/>
              <a:t>2018/12/29</a:t>
            </a:fld>
            <a:endParaRPr lang="zh-CN" altLang="en-US"/>
          </a:p>
        </p:txBody>
      </p:sp>
      <p:sp>
        <p:nvSpPr>
          <p:cNvPr id="4" name="页脚占位符 3">
            <a:extLst>
              <a:ext uri="{FF2B5EF4-FFF2-40B4-BE49-F238E27FC236}">
                <a16:creationId xmlns:a16="http://schemas.microsoft.com/office/drawing/2014/main" id="{47F52A52-1A12-4321-9491-D167F188A9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583295F-7AEA-44EA-BBC3-27DE621923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029C5-3AAA-4305-ADD5-57D0E8A132F6}" type="slidenum">
              <a:rPr lang="zh-CN" altLang="en-US" smtClean="0"/>
              <a:t>‹#›</a:t>
            </a:fld>
            <a:endParaRPr lang="zh-CN" altLang="en-US"/>
          </a:p>
        </p:txBody>
      </p:sp>
    </p:spTree>
    <p:extLst>
      <p:ext uri="{BB962C8B-B14F-4D97-AF65-F5344CB8AC3E}">
        <p14:creationId xmlns:p14="http://schemas.microsoft.com/office/powerpoint/2010/main" val="420186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B1D-ABE1-43A9-9A76-5F7CC388CE20}" type="datetimeFigureOut">
              <a:rPr lang="zh-CN" altLang="en-US" smtClean="0"/>
              <a:t>2018/12/29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203C-28B5-4C78-8629-A14167E201D0}" type="slidenum">
              <a:rPr lang="zh-CN" altLang="en-US" smtClean="0"/>
              <a:t>‹#›</a:t>
            </a:fld>
            <a:endParaRPr lang="zh-CN" altLang="en-US"/>
          </a:p>
        </p:txBody>
      </p:sp>
    </p:spTree>
    <p:extLst>
      <p:ext uri="{BB962C8B-B14F-4D97-AF65-F5344CB8AC3E}">
        <p14:creationId xmlns:p14="http://schemas.microsoft.com/office/powerpoint/2010/main" val="120880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492525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3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黑白线条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42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59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4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47947"/>
            <a:ext cx="775136" cy="246221"/>
          </a:xfrm>
          <a:prstGeom prst="rect">
            <a:avLst/>
          </a:prstGeom>
        </p:spPr>
        <p:txBody>
          <a:bodyPr wrap="square">
            <a:spAutoFit/>
          </a:bodyPr>
          <a:lstStyle/>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p>
          <a:p>
            <a:r>
              <a:rPr lang="zh-CN" altLang="en-US" sz="100" dirty="0">
                <a:solidFill>
                  <a:schemeClr val="bg1">
                    <a:lumMod val="95000"/>
                  </a:schemeClr>
                </a:solidFill>
                <a:latin typeface="Calibri"/>
                <a:ea typeface="宋体"/>
              </a:rPr>
              <a:t>字体下载：</a:t>
            </a:r>
            <a:r>
              <a:rPr lang="en-US" altLang="zh-CN" sz="100" dirty="0">
                <a:solidFill>
                  <a:schemeClr val="bg1">
                    <a:lumMod val="95000"/>
                  </a:schemeClr>
                </a:solidFill>
                <a:latin typeface="Calibri"/>
                <a:ea typeface="宋体"/>
              </a:rPr>
              <a:t>www.1ppt.com/ziti/</a:t>
            </a:r>
          </a:p>
          <a:p>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35756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63142" y="754180"/>
            <a:ext cx="4979410" cy="5642658"/>
          </a:xfrm>
          <a:prstGeom prst="rect">
            <a:avLst/>
          </a:prstGeom>
        </p:spPr>
      </p:pic>
    </p:spTree>
    <p:extLst>
      <p:ext uri="{BB962C8B-B14F-4D97-AF65-F5344CB8AC3E}">
        <p14:creationId xmlns:p14="http://schemas.microsoft.com/office/powerpoint/2010/main" val="353689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06270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AA11-1125-413D-B3C3-EAF9A3A3778C}" type="datetimeFigureOut">
              <a:rPr lang="zh-CN" altLang="en-US" smtClean="0"/>
              <a:t>2018/12/29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D63B-6CC8-4463-A942-F5622E36F982}" type="slidenum">
              <a:rPr lang="zh-CN" altLang="en-US" smtClean="0"/>
              <a:t>‹#›</a:t>
            </a:fld>
            <a:endParaRPr lang="zh-CN" altLang="en-US"/>
          </a:p>
        </p:txBody>
      </p:sp>
    </p:spTree>
    <p:extLst>
      <p:ext uri="{BB962C8B-B14F-4D97-AF65-F5344CB8AC3E}">
        <p14:creationId xmlns:p14="http://schemas.microsoft.com/office/powerpoint/2010/main" val="27668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 name="文本框 75"/>
          <p:cNvSpPr txBox="1"/>
          <p:nvPr/>
        </p:nvSpPr>
        <p:spPr>
          <a:xfrm>
            <a:off x="2438941" y="2123209"/>
            <a:ext cx="7817679" cy="584775"/>
          </a:xfrm>
          <a:prstGeom prst="rect">
            <a:avLst/>
          </a:prstGeom>
          <a:noFill/>
        </p:spPr>
        <p:txBody>
          <a:bodyPr vert="horz" wrap="square" rtlCol="0">
            <a:spAutoFit/>
          </a:bodyPr>
          <a:lstStyle/>
          <a:p>
            <a:r>
              <a:rPr lang="zh-CN" altLang="zh-CN" sz="3200" b="1" dirty="0"/>
              <a:t>多小区协作对蜂窝网络覆盖能力的影响</a:t>
            </a:r>
            <a:endParaRPr lang="zh-CN" altLang="zh-CN" sz="3200" dirty="0"/>
          </a:p>
        </p:txBody>
      </p:sp>
      <p:cxnSp>
        <p:nvCxnSpPr>
          <p:cNvPr id="77" name="直接连接符 76"/>
          <p:cNvCxnSpPr/>
          <p:nvPr/>
        </p:nvCxnSpPr>
        <p:spPr>
          <a:xfrm flipH="1">
            <a:off x="2762075" y="4119404"/>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
        <p:nvSpPr>
          <p:cNvPr id="3" name="文本框 2"/>
          <p:cNvSpPr txBox="1"/>
          <p:nvPr/>
        </p:nvSpPr>
        <p:spPr>
          <a:xfrm>
            <a:off x="9002332" y="4881093"/>
            <a:ext cx="2305319" cy="646331"/>
          </a:xfrm>
          <a:prstGeom prst="rect">
            <a:avLst/>
          </a:prstGeom>
          <a:noFill/>
        </p:spPr>
        <p:txBody>
          <a:bodyPr wrap="square" rtlCol="0">
            <a:spAutoFit/>
          </a:bodyPr>
          <a:lstStyle/>
          <a:p>
            <a:r>
              <a:rPr lang="en-US" altLang="zh-CN" b="1" dirty="0"/>
              <a:t>04016215</a:t>
            </a:r>
          </a:p>
          <a:p>
            <a:r>
              <a:rPr lang="zh-CN" altLang="en-US" b="1" dirty="0"/>
              <a:t>陆驿宇</a:t>
            </a:r>
          </a:p>
        </p:txBody>
      </p:sp>
    </p:spTree>
    <p:extLst>
      <p:ext uri="{BB962C8B-B14F-4D97-AF65-F5344CB8AC3E}">
        <p14:creationId xmlns:p14="http://schemas.microsoft.com/office/powerpoint/2010/main" val="58200313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75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par>
                          <p:cTn id="8" fill="hold">
                            <p:stCondLst>
                              <p:cond delay="125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76"/>
                                        </p:tgtEl>
                                        <p:attrNameLst>
                                          <p:attrName>style.visibility</p:attrName>
                                        </p:attrNameLst>
                                      </p:cBhvr>
                                      <p:to>
                                        <p:strVal val="visible"/>
                                      </p:to>
                                    </p:set>
                                    <p:anim calcmode="lin" valueType="num">
                                      <p:cBhvr>
                                        <p:cTn id="11" dur="1000" fill="hold"/>
                                        <p:tgtEl>
                                          <p:spTgt spid="76"/>
                                        </p:tgtEl>
                                        <p:attrNameLst>
                                          <p:attrName>ppt_w</p:attrName>
                                        </p:attrNameLst>
                                      </p:cBhvr>
                                      <p:tavLst>
                                        <p:tav tm="0">
                                          <p:val>
                                            <p:fltVal val="0"/>
                                          </p:val>
                                        </p:tav>
                                        <p:tav tm="100000">
                                          <p:val>
                                            <p:strVal val="#ppt_w"/>
                                          </p:val>
                                        </p:tav>
                                      </p:tavLst>
                                    </p:anim>
                                    <p:anim calcmode="lin" valueType="num">
                                      <p:cBhvr>
                                        <p:cTn id="12" dur="1000" fill="hold"/>
                                        <p:tgtEl>
                                          <p:spTgt spid="76"/>
                                        </p:tgtEl>
                                        <p:attrNameLst>
                                          <p:attrName>ppt_h</p:attrName>
                                        </p:attrNameLst>
                                      </p:cBhvr>
                                      <p:tavLst>
                                        <p:tav tm="0">
                                          <p:val>
                                            <p:fltVal val="0"/>
                                          </p:val>
                                        </p:tav>
                                        <p:tav tm="100000">
                                          <p:val>
                                            <p:strVal val="#ppt_h"/>
                                          </p:val>
                                        </p:tav>
                                      </p:tavLst>
                                    </p:anim>
                                    <p:animEffect transition="in" filter="fade">
                                      <p:cBhvr>
                                        <p:cTn id="13"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02299" y="999615"/>
            <a:ext cx="6709892" cy="3046988"/>
          </a:xfrm>
          <a:prstGeom prst="rect">
            <a:avLst/>
          </a:prstGeom>
        </p:spPr>
        <p:txBody>
          <a:bodyPr wrap="square">
            <a:spAutoFit/>
          </a:bodyPr>
          <a:lstStyle/>
          <a:p>
            <a:pPr indent="266700" algn="just">
              <a:spcAft>
                <a:spcPts val="0"/>
              </a:spcAft>
            </a:pPr>
            <a:r>
              <a:rPr lang="en-US" altLang="zh-CN" sz="2400" kern="100" dirty="0">
                <a:latin typeface="Times New Roman" panose="02020603050405020304" pitchFamily="18" charset="0"/>
                <a:ea typeface="宋体" panose="02010600030101010101" pitchFamily="2" charset="-122"/>
              </a:rPr>
              <a:t>    </a:t>
            </a:r>
            <a:r>
              <a:rPr lang="zh-CN" altLang="zh-CN" sz="2400" kern="100" dirty="0">
                <a:latin typeface="Times New Roman" panose="02020603050405020304" pitchFamily="18" charset="0"/>
                <a:ea typeface="宋体" panose="02010600030101010101" pitchFamily="2" charset="-122"/>
              </a:rPr>
              <a:t>利用随机几何工具和泊松点过程对使用多小区协作技术的蜂窝网络进行建模和分析，其中基站和用户都只有单天线。首先在下行链路中假设用户能够通过接收来自多个基站的信号来提高下行链路覆盖能力；在上行链路中，考虑多个基站联合接收同一用户的信号来提高小区上行链路覆盖的能力。分析了在选择不同数目协作基站的情况下，蜂窝网络覆盖能力的提升情况。</a:t>
            </a:r>
            <a:endParaRPr lang="zh-CN" altLang="zh-CN" sz="2400" kern="100" dirty="0">
              <a:effectLst/>
              <a:latin typeface="Times New Roman" panose="02020603050405020304" pitchFamily="18" charset="0"/>
              <a:ea typeface="宋体" panose="02010600030101010101" pitchFamily="2" charset="-122"/>
            </a:endParaRPr>
          </a:p>
        </p:txBody>
      </p:sp>
      <p:sp>
        <p:nvSpPr>
          <p:cNvPr id="3" name="文本框 2"/>
          <p:cNvSpPr txBox="1"/>
          <p:nvPr/>
        </p:nvSpPr>
        <p:spPr>
          <a:xfrm>
            <a:off x="759855" y="999615"/>
            <a:ext cx="3361386" cy="584775"/>
          </a:xfrm>
          <a:prstGeom prst="rect">
            <a:avLst/>
          </a:prstGeom>
          <a:noFill/>
        </p:spPr>
        <p:txBody>
          <a:bodyPr wrap="square" rtlCol="0">
            <a:spAutoFit/>
          </a:bodyPr>
          <a:lstStyle/>
          <a:p>
            <a:r>
              <a:rPr lang="en-US" altLang="zh-CN" sz="3200" b="1" dirty="0"/>
              <a:t>Introduction</a:t>
            </a:r>
            <a:r>
              <a:rPr lang="en-US" altLang="zh-CN" dirty="0"/>
              <a:t> </a:t>
            </a:r>
            <a:endParaRPr lang="zh-CN" altLang="en-US" dirty="0"/>
          </a:p>
        </p:txBody>
      </p:sp>
      <p:cxnSp>
        <p:nvCxnSpPr>
          <p:cNvPr id="7" name="直接连接符 6"/>
          <p:cNvCxnSpPr/>
          <p:nvPr/>
        </p:nvCxnSpPr>
        <p:spPr>
          <a:xfrm>
            <a:off x="3361386" y="347730"/>
            <a:ext cx="25758" cy="5640946"/>
          </a:xfrm>
          <a:prstGeom prst="line">
            <a:avLst/>
          </a:prstGeom>
          <a:ln w="3175">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9995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9" name="文本框 38"/>
          <p:cNvSpPr txBox="1"/>
          <p:nvPr/>
        </p:nvSpPr>
        <p:spPr>
          <a:xfrm>
            <a:off x="1807584" y="1154531"/>
            <a:ext cx="1375813" cy="707886"/>
          </a:xfrm>
          <a:prstGeom prst="rect">
            <a:avLst/>
          </a:prstGeom>
          <a:noFill/>
        </p:spPr>
        <p:txBody>
          <a:bodyPr wrap="square" rtlCol="0">
            <a:spAutoFit/>
          </a:bodyPr>
          <a:lstStyle/>
          <a:p>
            <a:r>
              <a:rPr lang="zh-CN" altLang="en-US" sz="4000" b="1" spc="100" dirty="0">
                <a:latin typeface="明兰" panose="02010600030101010101" pitchFamily="2" charset="-122"/>
                <a:ea typeface="明兰" panose="02010600030101010101" pitchFamily="2" charset="-122"/>
              </a:rPr>
              <a:t>目录</a:t>
            </a:r>
          </a:p>
        </p:txBody>
      </p:sp>
      <p:sp>
        <p:nvSpPr>
          <p:cNvPr id="40" name="文本框 39"/>
          <p:cNvSpPr txBox="1"/>
          <p:nvPr/>
        </p:nvSpPr>
        <p:spPr>
          <a:xfrm>
            <a:off x="1518852" y="2039538"/>
            <a:ext cx="2863847" cy="461665"/>
          </a:xfrm>
          <a:prstGeom prst="rect">
            <a:avLst/>
          </a:prstGeom>
          <a:noFill/>
        </p:spPr>
        <p:txBody>
          <a:bodyPr wrap="square" rtlCol="0">
            <a:spAutoFit/>
          </a:bodyPr>
          <a:lstStyle/>
          <a:p>
            <a:r>
              <a:rPr lang="en-US" altLang="zh-CN" sz="2400" b="1" spc="100" dirty="0">
                <a:latin typeface="明兰" panose="02010600030101010101" pitchFamily="2" charset="-122"/>
                <a:ea typeface="明兰" panose="02010600030101010101" pitchFamily="2" charset="-122"/>
              </a:rPr>
              <a:t>CONTENT</a:t>
            </a:r>
            <a:endParaRPr lang="zh-CN" altLang="en-US" sz="2400" b="1" spc="100" dirty="0">
              <a:latin typeface="明兰" panose="02010600030101010101" pitchFamily="2" charset="-122"/>
              <a:ea typeface="明兰" panose="02010600030101010101" pitchFamily="2" charset="-122"/>
            </a:endParaRPr>
          </a:p>
        </p:txBody>
      </p:sp>
      <p:grpSp>
        <p:nvGrpSpPr>
          <p:cNvPr id="2" name="组合 1"/>
          <p:cNvGrpSpPr/>
          <p:nvPr/>
        </p:nvGrpSpPr>
        <p:grpSpPr>
          <a:xfrm>
            <a:off x="4741217" y="1326280"/>
            <a:ext cx="5278545" cy="1018811"/>
            <a:chOff x="6554232" y="1886931"/>
            <a:chExt cx="3377168" cy="811736"/>
          </a:xfrm>
        </p:grpSpPr>
        <p:sp>
          <p:nvSpPr>
            <p:cNvPr id="46" name="文本框 45"/>
            <p:cNvSpPr txBox="1"/>
            <p:nvPr/>
          </p:nvSpPr>
          <p:spPr>
            <a:xfrm>
              <a:off x="6587565" y="1931248"/>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1</a:t>
              </a:r>
              <a:endParaRPr lang="zh-CN" altLang="en-US" sz="4000" dirty="0">
                <a:latin typeface="Impact" panose="020B0806030902050204" pitchFamily="34" charset="0"/>
                <a:ea typeface="明兰" panose="02010600030101010101" pitchFamily="2" charset="-122"/>
              </a:endParaRPr>
            </a:p>
          </p:txBody>
        </p:sp>
        <p:cxnSp>
          <p:nvCxnSpPr>
            <p:cNvPr id="48" name="直接连接符 47"/>
            <p:cNvCxnSpPr/>
            <p:nvPr/>
          </p:nvCxnSpPr>
          <p:spPr>
            <a:xfrm flipH="1">
              <a:off x="6554699" y="2099356"/>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7029707" y="1886931"/>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692102" y="2630246"/>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554232" y="2332087"/>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293655" y="2099357"/>
              <a:ext cx="2637745" cy="416875"/>
            </a:xfrm>
            <a:prstGeom prst="rect">
              <a:avLst/>
            </a:prstGeom>
            <a:noFill/>
          </p:spPr>
          <p:txBody>
            <a:bodyPr wrap="square" rtlCol="0">
              <a:spAutoFit/>
            </a:bodyPr>
            <a:lstStyle/>
            <a:p>
              <a:r>
                <a:rPr lang="zh-CN" altLang="zh-CN" sz="2800" b="1" dirty="0"/>
                <a:t>多小区协作下行链路建模</a:t>
              </a:r>
            </a:p>
          </p:txBody>
        </p:sp>
      </p:grpSp>
      <p:grpSp>
        <p:nvGrpSpPr>
          <p:cNvPr id="3" name="组合 2"/>
          <p:cNvGrpSpPr/>
          <p:nvPr/>
        </p:nvGrpSpPr>
        <p:grpSpPr>
          <a:xfrm>
            <a:off x="4741217" y="2345091"/>
            <a:ext cx="5394455" cy="1160831"/>
            <a:chOff x="6554232" y="2948217"/>
            <a:chExt cx="3992354" cy="811736"/>
          </a:xfrm>
        </p:grpSpPr>
        <p:grpSp>
          <p:nvGrpSpPr>
            <p:cNvPr id="59" name="组合 58"/>
            <p:cNvGrpSpPr/>
            <p:nvPr/>
          </p:nvGrpSpPr>
          <p:grpSpPr>
            <a:xfrm>
              <a:off x="6554232" y="2948217"/>
              <a:ext cx="602020" cy="811736"/>
              <a:chOff x="6381459" y="1890219"/>
              <a:chExt cx="602020" cy="811736"/>
            </a:xfrm>
          </p:grpSpPr>
          <p:sp>
            <p:nvSpPr>
              <p:cNvPr id="60" name="文本框 59"/>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2</a:t>
                </a:r>
                <a:endParaRPr lang="zh-CN" altLang="en-US" sz="4000" dirty="0">
                  <a:latin typeface="Impact" panose="020B0806030902050204" pitchFamily="34" charset="0"/>
                  <a:ea typeface="明兰" panose="02010600030101010101" pitchFamily="2" charset="-122"/>
                </a:endParaRPr>
              </a:p>
            </p:txBody>
          </p:sp>
          <p:cxnSp>
            <p:nvCxnSpPr>
              <p:cNvPr id="65" name="直接连接符 64"/>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文本框 100"/>
            <p:cNvSpPr txBox="1"/>
            <p:nvPr/>
          </p:nvSpPr>
          <p:spPr>
            <a:xfrm>
              <a:off x="7418898" y="3254977"/>
              <a:ext cx="3127688" cy="365873"/>
            </a:xfrm>
            <a:prstGeom prst="rect">
              <a:avLst/>
            </a:prstGeom>
            <a:noFill/>
          </p:spPr>
          <p:txBody>
            <a:bodyPr wrap="square" rtlCol="0">
              <a:spAutoFit/>
            </a:bodyPr>
            <a:lstStyle/>
            <a:p>
              <a:r>
                <a:rPr lang="zh-CN" altLang="zh-CN" sz="2800" b="1" dirty="0"/>
                <a:t>多小区协作下行链路建模</a:t>
              </a:r>
            </a:p>
          </p:txBody>
        </p:sp>
      </p:grpSp>
      <p:grpSp>
        <p:nvGrpSpPr>
          <p:cNvPr id="5" name="组合 4"/>
          <p:cNvGrpSpPr/>
          <p:nvPr/>
        </p:nvGrpSpPr>
        <p:grpSpPr>
          <a:xfrm>
            <a:off x="4741217" y="3679923"/>
            <a:ext cx="5082787" cy="969218"/>
            <a:chOff x="6554232" y="4064302"/>
            <a:chExt cx="3251924" cy="811736"/>
          </a:xfrm>
        </p:grpSpPr>
        <p:grpSp>
          <p:nvGrpSpPr>
            <p:cNvPr id="67" name="组合 66"/>
            <p:cNvGrpSpPr/>
            <p:nvPr/>
          </p:nvGrpSpPr>
          <p:grpSpPr>
            <a:xfrm>
              <a:off x="6554232" y="4064302"/>
              <a:ext cx="602020" cy="811736"/>
              <a:chOff x="6381459" y="1890219"/>
              <a:chExt cx="602020" cy="811736"/>
            </a:xfrm>
          </p:grpSpPr>
          <p:sp>
            <p:nvSpPr>
              <p:cNvPr id="68" name="文本框 67"/>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3</a:t>
                </a:r>
                <a:endParaRPr lang="zh-CN" altLang="en-US" sz="4000" dirty="0">
                  <a:latin typeface="Impact" panose="020B0806030902050204" pitchFamily="34" charset="0"/>
                  <a:ea typeface="明兰" panose="02010600030101010101" pitchFamily="2" charset="-122"/>
                </a:endParaRPr>
              </a:p>
            </p:txBody>
          </p:sp>
          <p:cxnSp>
            <p:nvCxnSpPr>
              <p:cNvPr id="73" name="直接连接符 72"/>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文本框 105"/>
            <p:cNvSpPr txBox="1"/>
            <p:nvPr/>
          </p:nvSpPr>
          <p:spPr>
            <a:xfrm>
              <a:off x="7293654" y="4243459"/>
              <a:ext cx="2512502" cy="438205"/>
            </a:xfrm>
            <a:prstGeom prst="rect">
              <a:avLst/>
            </a:prstGeom>
            <a:noFill/>
          </p:spPr>
          <p:txBody>
            <a:bodyPr wrap="square" rtlCol="0">
              <a:spAutoFit/>
            </a:bodyPr>
            <a:lstStyle/>
            <a:p>
              <a:r>
                <a:rPr lang="zh-CN" altLang="zh-CN" sz="2800" b="1" dirty="0"/>
                <a:t>仿真与分析</a:t>
              </a:r>
              <a:endParaRPr lang="zh-CN" altLang="en-US" sz="2800" b="1" spc="100" dirty="0">
                <a:latin typeface="明兰" panose="02010600030101010101" pitchFamily="2" charset="-122"/>
                <a:ea typeface="明兰" panose="02010600030101010101" pitchFamily="2" charset="-122"/>
              </a:endParaRPr>
            </a:p>
          </p:txBody>
        </p:sp>
      </p:grpSp>
      <p:sp>
        <p:nvSpPr>
          <p:cNvPr id="27" name="文本框 26"/>
          <p:cNvSpPr txBox="1"/>
          <p:nvPr/>
        </p:nvSpPr>
        <p:spPr>
          <a:xfrm>
            <a:off x="4773592" y="4836446"/>
            <a:ext cx="888863"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4</a:t>
            </a:r>
            <a:endParaRPr lang="zh-CN" altLang="en-US" sz="4000" dirty="0">
              <a:latin typeface="Impact" panose="020B0806030902050204" pitchFamily="34" charset="0"/>
              <a:ea typeface="明兰" panose="02010600030101010101" pitchFamily="2" charset="-122"/>
            </a:endParaRPr>
          </a:p>
        </p:txBody>
      </p:sp>
      <p:sp>
        <p:nvSpPr>
          <p:cNvPr id="28" name="椭圆 27"/>
          <p:cNvSpPr/>
          <p:nvPr/>
        </p:nvSpPr>
        <p:spPr>
          <a:xfrm>
            <a:off x="5484388" y="4741388"/>
            <a:ext cx="136895" cy="104576"/>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998689" y="5640818"/>
            <a:ext cx="106943" cy="81695"/>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flipH="1">
            <a:off x="4835644" y="4960583"/>
            <a:ext cx="841621" cy="6495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909551" y="4928779"/>
            <a:ext cx="2756079" cy="523220"/>
          </a:xfrm>
          <a:prstGeom prst="rect">
            <a:avLst/>
          </a:prstGeom>
          <a:noFill/>
        </p:spPr>
        <p:txBody>
          <a:bodyPr wrap="square" rtlCol="0">
            <a:spAutoFit/>
          </a:bodyPr>
          <a:lstStyle/>
          <a:p>
            <a:r>
              <a:rPr lang="zh-CN" altLang="en-US" sz="2800" b="1" dirty="0"/>
              <a:t>总结</a:t>
            </a:r>
          </a:p>
        </p:txBody>
      </p:sp>
    </p:spTree>
    <p:extLst>
      <p:ext uri="{BB962C8B-B14F-4D97-AF65-F5344CB8AC3E}">
        <p14:creationId xmlns:p14="http://schemas.microsoft.com/office/powerpoint/2010/main" val="310493939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577552" y="279234"/>
            <a:ext cx="1672253" cy="523220"/>
          </a:xfrm>
          <a:prstGeom prst="rect">
            <a:avLst/>
          </a:prstGeom>
        </p:spPr>
        <p:txBody>
          <a:bodyPr wrap="none">
            <a:spAutoFit/>
          </a:bodyPr>
          <a:lstStyle/>
          <a:p>
            <a:r>
              <a:rPr lang="zh-CN" altLang="en-US" sz="2800" spc="100" dirty="0">
                <a:latin typeface="明兰" panose="02010600030101010101" pitchFamily="2" charset="-122"/>
                <a:ea typeface="明兰" panose="02010600030101010101" pitchFamily="2" charset="-122"/>
              </a:rPr>
              <a:t>网络模型</a:t>
            </a:r>
            <a:endParaRPr lang="zh-CN" altLang="en-US" sz="2800" dirty="0"/>
          </a:p>
        </p:txBody>
      </p:sp>
      <p:sp>
        <p:nvSpPr>
          <p:cNvPr id="59" name="矩形 58">
            <a:extLst>
              <a:ext uri="{FF2B5EF4-FFF2-40B4-BE49-F238E27FC236}">
                <a16:creationId xmlns:a16="http://schemas.microsoft.com/office/drawing/2014/main" id="{BDEED6B3-A2A4-4CE6-9768-632AC7947D82}"/>
              </a:ext>
            </a:extLst>
          </p:cNvPr>
          <p:cNvSpPr/>
          <p:nvPr/>
        </p:nvSpPr>
        <p:spPr>
          <a:xfrm>
            <a:off x="714140" y="371566"/>
            <a:ext cx="3570208" cy="461665"/>
          </a:xfrm>
          <a:prstGeom prst="rect">
            <a:avLst/>
          </a:prstGeom>
        </p:spPr>
        <p:txBody>
          <a:bodyPr wrap="none">
            <a:spAutoFit/>
          </a:bodyPr>
          <a:lstStyle/>
          <a:p>
            <a:r>
              <a:rPr lang="zh-CN" altLang="zh-CN" sz="2400" b="1" dirty="0"/>
              <a:t>多小区协作下行链路建模</a:t>
            </a:r>
          </a:p>
        </p:txBody>
      </p:sp>
      <p:pic>
        <p:nvPicPr>
          <p:cNvPr id="2" name="图片 1"/>
          <p:cNvPicPr>
            <a:picLocks noChangeAspect="1"/>
          </p:cNvPicPr>
          <p:nvPr/>
        </p:nvPicPr>
        <p:blipFill>
          <a:blip r:embed="rId2"/>
          <a:stretch>
            <a:fillRect/>
          </a:stretch>
        </p:blipFill>
        <p:spPr>
          <a:xfrm>
            <a:off x="330559" y="1140441"/>
            <a:ext cx="5589430" cy="4632949"/>
          </a:xfrm>
          <a:prstGeom prst="rect">
            <a:avLst/>
          </a:prstGeom>
        </p:spPr>
      </p:pic>
      <mc:AlternateContent xmlns:mc="http://schemas.openxmlformats.org/markup-compatibility/2006">
        <mc:Choice xmlns:a14="http://schemas.microsoft.com/office/drawing/2010/main" Requires="a14">
          <p:sp>
            <p:nvSpPr>
              <p:cNvPr id="3" name="矩形 2"/>
              <p:cNvSpPr/>
              <p:nvPr/>
            </p:nvSpPr>
            <p:spPr>
              <a:xfrm>
                <a:off x="6379150" y="3480564"/>
                <a:ext cx="4782355" cy="2148922"/>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下行链路覆盖概率</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定义为该用户接收到的有用信号功率与干扰信号功率之比大于某个门限</a:t>
                </a:r>
                <a:r>
                  <a:rPr lang="en-US" altLang="zh-CN" dirty="0">
                    <a:effectLst/>
                    <a:latin typeface="Times New Roman" panose="02020603050405020304" pitchFamily="18" charset="0"/>
                    <a:ea typeface="宋体" panose="02010600030101010101" pitchFamily="2" charset="-122"/>
                  </a:rPr>
                  <a:t>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的概率，其表达式为：</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𝑐</m:t>
                        </m:r>
                      </m:sub>
                    </m:sSub>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𝑆𝐼𝑅</m:t>
                        </m:r>
                        <m:r>
                          <a:rPr lang="en-US" altLang="zh-CN" i="1">
                            <a:latin typeface="Cambria Math" panose="02040503050406030204" pitchFamily="18" charset="0"/>
                          </a:rPr>
                          <m:t>&gt;</m:t>
                        </m:r>
                        <m:r>
                          <a:rPr lang="en-US" altLang="zh-CN" i="1">
                            <a:latin typeface="Cambria Math" panose="02040503050406030204" pitchFamily="18" charset="0"/>
                          </a:rPr>
                          <m:t>𝑇</m:t>
                        </m:r>
                      </m:e>
                    </m:d>
                  </m:oMath>
                </a14:m>
                <a:endParaRPr lang="en-US" altLang="zh-CN" i="1" dirty="0"/>
              </a:p>
              <a:p>
                <a:r>
                  <a:rPr lang="en-US" altLang="zh-CN"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𝑑</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𝑟</m:t>
                            </m:r>
                          </m:sub>
                        </m:sSub>
                      </m:den>
                    </m:f>
                    <m:r>
                      <a:rPr lang="en-US" altLang="zh-CN" i="1">
                        <a:latin typeface="Cambria Math" panose="02040503050406030204" pitchFamily="18" charset="0"/>
                      </a:rPr>
                      <m:t>&gt;</m:t>
                    </m:r>
                    <m:r>
                      <a:rPr lang="en-US" altLang="zh-CN" i="1">
                        <a:latin typeface="Cambria Math" panose="02040503050406030204" pitchFamily="18" charset="0"/>
                      </a:rPr>
                      <m:t>𝑇</m:t>
                    </m:r>
                    <m:r>
                      <a:rPr lang="en-US" altLang="zh-CN" i="1">
                        <a:latin typeface="Cambria Math" panose="02040503050406030204" pitchFamily="18" charset="0"/>
                      </a:rPr>
                      <m:t>)</m:t>
                    </m:r>
                  </m:oMath>
                </a14:m>
                <a:r>
                  <a:rPr lang="en-US" altLang="zh-CN" dirty="0"/>
                  <a:t> </a:t>
                </a:r>
              </a:p>
              <a:p>
                <a:r>
                  <a:rPr lang="en-US" altLang="zh-CN" dirty="0"/>
                  <a:t>               </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m:t>
                    </m:r>
                  </m:oMath>
                </a14:m>
                <a:r>
                  <a:rPr lang="en-US" altLang="zh-CN" dirty="0"/>
                  <a:t> </a:t>
                </a:r>
                <a14:m>
                  <m:oMath xmlns:m="http://schemas.openxmlformats.org/officeDocument/2006/math">
                    <m:nary>
                      <m:naryPr>
                        <m:limLoc m:val="subSup"/>
                        <m:ctrlPr>
                          <a:rPr lang="zh-CN" altLang="zh-CN" i="1">
                            <a:latin typeface="Cambria Math" panose="02040503050406030204" pitchFamily="18" charset="0"/>
                          </a:rPr>
                        </m:ctrlPr>
                      </m:naryPr>
                      <m:sub>
                        <m:r>
                          <a:rPr lang="en-US" altLang="zh-CN" i="1">
                            <a:latin typeface="Cambria Math" panose="02040503050406030204" pitchFamily="18" charset="0"/>
                          </a:rPr>
                          <m:t>−∞</m:t>
                        </m:r>
                      </m:sub>
                      <m:sup>
                        <m:r>
                          <a:rPr lang="en-US" altLang="zh-CN" i="1">
                            <a:latin typeface="Cambria Math" panose="02040503050406030204" pitchFamily="18" charset="0"/>
                          </a:rPr>
                          <m:t>+∞</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𝑟</m:t>
                                </m:r>
                              </m:sub>
                            </m:sSub>
                          </m:sub>
                        </m:sSub>
                        <m:r>
                          <a:rPr lang="en-US" altLang="zh-CN" i="1">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𝑠</m:t>
                        </m:r>
                        <m:r>
                          <a:rPr lang="en-US" altLang="zh-CN"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𝑑</m:t>
                                    </m:r>
                                  </m:sub>
                                </m:sSub>
                              </m:sub>
                            </m:sSub>
                            <m:d>
                              <m:dPr>
                                <m:ctrlPr>
                                  <a:rPr lang="zh-CN"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𝜋</m:t>
                                </m:r>
                                <m:sSup>
                                  <m:sSupPr>
                                    <m:ctrlPr>
                                      <a:rPr lang="zh-CN"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rPr>
                                      <m:t>−1</m:t>
                                    </m:r>
                                  </m:sup>
                                </m:sSup>
                                <m:r>
                                  <a:rPr lang="en-US" altLang="zh-CN" i="1">
                                    <a:latin typeface="Cambria Math" panose="02040503050406030204" pitchFamily="18" charset="0"/>
                                  </a:rPr>
                                  <m:t>𝑠</m:t>
                                </m:r>
                              </m:e>
                            </m:d>
                            <m:r>
                              <a:rPr lang="en-US" altLang="zh-CN" i="1">
                                <a:latin typeface="Cambria Math" panose="02040503050406030204" pitchFamily="18" charset="0"/>
                              </a:rPr>
                              <m:t>−1</m:t>
                            </m:r>
                          </m:num>
                          <m:den>
                            <m:r>
                              <a:rPr lang="en-US" altLang="zh-CN" i="1">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𝑠</m:t>
                            </m:r>
                          </m:den>
                        </m:f>
                      </m:e>
                    </m:nary>
                  </m:oMath>
                </a14:m>
                <a:r>
                  <a:rPr lang="en-US" altLang="zh-CN" dirty="0"/>
                  <a:t>ds</a:t>
                </a:r>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6379150" y="3480564"/>
                <a:ext cx="4782355" cy="2148922"/>
              </a:xfrm>
              <a:prstGeom prst="rect">
                <a:avLst/>
              </a:prstGeom>
              <a:blipFill>
                <a:blip r:embed="rId3"/>
                <a:stretch>
                  <a:fillRect l="-1019" t="-2273" r="-8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4CBAE14D-0E4E-420A-A5B6-9E204AFBE820}"/>
                  </a:ext>
                </a:extLst>
              </p:cNvPr>
              <p:cNvSpPr/>
              <p:nvPr/>
            </p:nvSpPr>
            <p:spPr>
              <a:xfrm>
                <a:off x="6413678" y="769649"/>
                <a:ext cx="4416209" cy="1125565"/>
              </a:xfrm>
              <a:prstGeom prst="rect">
                <a:avLst/>
              </a:prstGeom>
            </p:spPr>
            <p:txBody>
              <a:bodyPr wrap="none">
                <a:spAutoFit/>
              </a:bodyPr>
              <a:lstStyle/>
              <a:p>
                <a:r>
                  <a:rPr lang="zh-CN" altLang="en-US" dirty="0"/>
                  <a:t>处于</a:t>
                </a:r>
                <a14:m>
                  <m:oMath xmlns:m="http://schemas.openxmlformats.org/officeDocument/2006/math">
                    <m:r>
                      <a:rPr lang="zh-CN" altLang="en-US" i="1">
                        <a:latin typeface="Cambria Math" panose="02040503050406030204" pitchFamily="18" charset="0"/>
                      </a:rPr>
                      <m:t>原点</m:t>
                    </m:r>
                    <m:r>
                      <a:rPr lang="zh-CN" altLang="en-US" i="1" smtClean="0">
                        <a:latin typeface="Cambria Math" panose="02040503050406030204" pitchFamily="18" charset="0"/>
                      </a:rPr>
                      <m:t>用户</m:t>
                    </m:r>
                    <m:r>
                      <a:rPr lang="zh-CN" altLang="en-US" i="1">
                        <a:latin typeface="Cambria Math" panose="02040503050406030204" pitchFamily="18" charset="0"/>
                      </a:rPr>
                      <m:t>收到</m:t>
                    </m:r>
                    <m:r>
                      <a:rPr lang="zh-CN" altLang="en-US" i="1" smtClean="0">
                        <a:latin typeface="Cambria Math" panose="02040503050406030204" pitchFamily="18" charset="0"/>
                      </a:rPr>
                      <m:t>的</m:t>
                    </m:r>
                    <m:r>
                      <a:rPr lang="zh-CN" altLang="en-US" i="1">
                        <a:latin typeface="Cambria Math" panose="02040503050406030204" pitchFamily="18" charset="0"/>
                      </a:rPr>
                      <m:t>有用功率</m:t>
                    </m:r>
                    <m:r>
                      <a:rPr lang="zh-CN" altLang="en-US" i="1" smtClean="0">
                        <a:latin typeface="Cambria Math" panose="02040503050406030204" pitchFamily="18" charset="0"/>
                      </a:rPr>
                      <m:t>：</m:t>
                    </m:r>
                  </m:oMath>
                </a14:m>
                <a:endParaRPr lang="en-US" altLang="zh-CN"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𝑑</m:t>
                          </m:r>
                        </m:sub>
                      </m:sSub>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𝑖</m:t>
                              </m:r>
                            </m:sub>
                          </m:sSub>
                        </m:e>
                      </m:nary>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𝑖</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𝑅</m:t>
                              </m:r>
                            </m:e>
                            <m:sub>
                              <m:r>
                                <a:rPr lang="zh-CN" altLang="en-US" i="1">
                                  <a:latin typeface="Cambria Math" panose="02040503050406030204" pitchFamily="18" charset="0"/>
                                </a:rPr>
                                <m:t>𝑖</m:t>
                              </m:r>
                            </m:sub>
                            <m:sup>
                              <m:r>
                                <a:rPr lang="zh-CN" altLang="en-US" i="0">
                                  <a:latin typeface="Cambria Math" panose="02040503050406030204" pitchFamily="18" charset="0"/>
                                </a:rPr>
                                <m:t>−</m:t>
                              </m:r>
                              <m:r>
                                <a:rPr lang="zh-CN" altLang="en-US" i="1">
                                  <a:latin typeface="Cambria Math" panose="02040503050406030204" pitchFamily="18" charset="0"/>
                                </a:rPr>
                                <m:t>𝛼</m:t>
                              </m:r>
                            </m:sup>
                          </m:sSubSup>
                        </m:e>
                      </m:nary>
                      <m:r>
                        <a:rPr lang="zh-CN" altLang="en-US" i="0">
                          <a:latin typeface="Cambria Math" panose="02040503050406030204" pitchFamily="18" charset="0"/>
                        </a:rPr>
                        <m:t> </m:t>
                      </m:r>
                    </m:oMath>
                  </m:oMathPara>
                </a14:m>
                <a:endParaRPr lang="zh-CN" altLang="en-US" dirty="0"/>
              </a:p>
            </p:txBody>
          </p:sp>
        </mc:Choice>
        <mc:Fallback>
          <p:sp>
            <p:nvSpPr>
              <p:cNvPr id="4" name="矩形 3">
                <a:extLst>
                  <a:ext uri="{FF2B5EF4-FFF2-40B4-BE49-F238E27FC236}">
                    <a16:creationId xmlns:a16="http://schemas.microsoft.com/office/drawing/2014/main" id="{4CBAE14D-0E4E-420A-A5B6-9E204AFBE820}"/>
                  </a:ext>
                </a:extLst>
              </p:cNvPr>
              <p:cNvSpPr>
                <a:spLocks noRot="1" noChangeAspect="1" noMove="1" noResize="1" noEditPoints="1" noAdjustHandles="1" noChangeArrowheads="1" noChangeShapeType="1" noTextEdit="1"/>
              </p:cNvSpPr>
              <p:nvPr/>
            </p:nvSpPr>
            <p:spPr>
              <a:xfrm>
                <a:off x="6413678" y="769649"/>
                <a:ext cx="4416209" cy="1125565"/>
              </a:xfrm>
              <a:prstGeom prst="rect">
                <a:avLst/>
              </a:prstGeom>
              <a:blipFill>
                <a:blip r:embed="rId4"/>
                <a:stretch>
                  <a:fillRect l="-1103" t="-27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7900E81F-4429-4206-9F26-275022E01D03}"/>
                  </a:ext>
                </a:extLst>
              </p:cNvPr>
              <p:cNvSpPr/>
              <p:nvPr/>
            </p:nvSpPr>
            <p:spPr>
              <a:xfrm>
                <a:off x="6413678" y="2304576"/>
                <a:ext cx="3094437" cy="1078437"/>
              </a:xfrm>
              <a:prstGeom prst="rect">
                <a:avLst/>
              </a:prstGeom>
            </p:spPr>
            <p:txBody>
              <a:bodyPr wrap="none">
                <a:spAutoFit/>
              </a:bodyPr>
              <a:lstStyle/>
              <a:p>
                <a:r>
                  <a:rPr lang="zh-CN" altLang="en-US" dirty="0"/>
                  <a:t>干扰信号</a:t>
                </a:r>
                <a14:m>
                  <m:oMath xmlns:m="http://schemas.openxmlformats.org/officeDocument/2006/math">
                    <m:r>
                      <a:rPr lang="zh-CN" altLang="en-US" i="1">
                        <a:latin typeface="Cambria Math" panose="02040503050406030204" pitchFamily="18" charset="0"/>
                      </a:rPr>
                      <m:t>：</m:t>
                    </m:r>
                  </m:oMath>
                </a14:m>
                <a:endParaRPr lang="en-US" altLang="zh-CN"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𝑟</m:t>
                          </m:r>
                        </m:sub>
                      </m:sSub>
                      <m:r>
                        <a:rPr lang="zh-CN" altLang="en-US" i="0">
                          <a:latin typeface="Cambria Math" panose="02040503050406030204" pitchFamily="18" charset="0"/>
                        </a:rPr>
                        <m:t>=</m:t>
                      </m:r>
                      <m:nary>
                        <m:naryPr>
                          <m:chr m:val="∑"/>
                          <m:limLoc m:val="undOvr"/>
                          <m:supHide m:val="on"/>
                          <m:ctrlPr>
                            <a:rPr lang="zh-CN" altLang="en-US" i="1">
                              <a:latin typeface="Cambria Math" panose="02040503050406030204" pitchFamily="18" charset="0"/>
                            </a:rPr>
                          </m:ctrlPr>
                        </m:naryPr>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𝑗</m:t>
                              </m:r>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𝛷</m:t>
                                  </m:r>
                                </m:num>
                                <m:den>
                                  <m:r>
                                    <a:rPr lang="zh-CN" altLang="en-US" i="1">
                                      <a:latin typeface="Cambria Math" panose="02040503050406030204" pitchFamily="18" charset="0"/>
                                    </a:rPr>
                                    <m:t>𝛽</m:t>
                                  </m:r>
                                </m:den>
                              </m:f>
                              <m:r>
                                <a:rPr lang="zh-CN" altLang="en-US" i="0">
                                  <a:latin typeface="Cambria Math" panose="02040503050406030204" pitchFamily="18" charset="0"/>
                                </a:rPr>
                                <m:t>(0,</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𝑛</m:t>
                                  </m:r>
                                </m:sub>
                              </m:sSub>
                            </m:e>
                          </m:d>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a:rPr lang="zh-CN" altLang="en-US" i="1">
                                  <a:latin typeface="Cambria Math" panose="02040503050406030204" pitchFamily="18" charset="0"/>
                                </a:rPr>
                                <m:t>𝑗</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𝑅</m:t>
                              </m:r>
                            </m:e>
                            <m:sub>
                              <m:r>
                                <a:rPr lang="zh-CN" altLang="en-US" i="1">
                                  <a:latin typeface="Cambria Math" panose="02040503050406030204" pitchFamily="18" charset="0"/>
                                </a:rPr>
                                <m:t>𝑗</m:t>
                              </m:r>
                            </m:sub>
                            <m:sup>
                              <m:r>
                                <a:rPr lang="zh-CN" altLang="en-US" i="0">
                                  <a:latin typeface="Cambria Math" panose="02040503050406030204" pitchFamily="18" charset="0"/>
                                </a:rPr>
                                <m:t>−</m:t>
                              </m:r>
                              <m:r>
                                <a:rPr lang="zh-CN" altLang="en-US" i="1">
                                  <a:latin typeface="Cambria Math" panose="02040503050406030204" pitchFamily="18" charset="0"/>
                                </a:rPr>
                                <m:t>𝛼</m:t>
                              </m:r>
                            </m:sup>
                          </m:sSubSup>
                        </m:e>
                      </m:nary>
                    </m:oMath>
                  </m:oMathPara>
                </a14:m>
                <a:endParaRPr lang="zh-CN" altLang="en-US" dirty="0"/>
              </a:p>
            </p:txBody>
          </p:sp>
        </mc:Choice>
        <mc:Fallback>
          <p:sp>
            <p:nvSpPr>
              <p:cNvPr id="5" name="矩形 4">
                <a:extLst>
                  <a:ext uri="{FF2B5EF4-FFF2-40B4-BE49-F238E27FC236}">
                    <a16:creationId xmlns:a16="http://schemas.microsoft.com/office/drawing/2014/main" id="{7900E81F-4429-4206-9F26-275022E01D03}"/>
                  </a:ext>
                </a:extLst>
              </p:cNvPr>
              <p:cNvSpPr>
                <a:spLocks noRot="1" noChangeAspect="1" noMove="1" noResize="1" noEditPoints="1" noAdjustHandles="1" noChangeArrowheads="1" noChangeShapeType="1" noTextEdit="1"/>
              </p:cNvSpPr>
              <p:nvPr/>
            </p:nvSpPr>
            <p:spPr>
              <a:xfrm>
                <a:off x="6413678" y="2304576"/>
                <a:ext cx="3094437" cy="1078437"/>
              </a:xfrm>
              <a:prstGeom prst="rect">
                <a:avLst/>
              </a:prstGeom>
              <a:blipFill>
                <a:blip r:embed="rId5"/>
                <a:stretch>
                  <a:fillRect l="-1575" t="-2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471659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400" fill="hold"/>
                                        <p:tgtEl>
                                          <p:spTgt spid="19"/>
                                        </p:tgtEl>
                                        <p:attrNameLst>
                                          <p:attrName>ppt_x</p:attrName>
                                        </p:attrNameLst>
                                      </p:cBhvr>
                                      <p:tavLst>
                                        <p:tav tm="0">
                                          <p:val>
                                            <p:strVal val="0-#ppt_w/2"/>
                                          </p:val>
                                        </p:tav>
                                        <p:tav tm="100000">
                                          <p:val>
                                            <p:strVal val="#ppt_x"/>
                                          </p:val>
                                        </p:tav>
                                      </p:tavLst>
                                    </p:anim>
                                    <p:anim calcmode="lin" valueType="num">
                                      <p:cBhvr additive="base">
                                        <p:cTn id="8" dur="4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D09B3382-892B-4E71-A1B0-8596B987A9F4}"/>
              </a:ext>
            </a:extLst>
          </p:cNvPr>
          <p:cNvSpPr/>
          <p:nvPr/>
        </p:nvSpPr>
        <p:spPr>
          <a:xfrm>
            <a:off x="1004715" y="487478"/>
            <a:ext cx="3570208" cy="461665"/>
          </a:xfrm>
          <a:prstGeom prst="rect">
            <a:avLst/>
          </a:prstGeom>
        </p:spPr>
        <p:txBody>
          <a:bodyPr wrap="none">
            <a:spAutoFit/>
          </a:bodyPr>
          <a:lstStyle/>
          <a:p>
            <a:r>
              <a:rPr lang="zh-CN" altLang="zh-CN" sz="2400" b="1" dirty="0"/>
              <a:t>多</a:t>
            </a:r>
            <a:r>
              <a:rPr lang="zh-CN" altLang="zh-CN" sz="2400" b="1"/>
              <a:t>小区协作</a:t>
            </a:r>
            <a:r>
              <a:rPr lang="zh-CN" altLang="en-US" sz="2400" b="1"/>
              <a:t>上</a:t>
            </a:r>
            <a:r>
              <a:rPr lang="zh-CN" altLang="zh-CN" sz="2400" b="1"/>
              <a:t>行链路</a:t>
            </a:r>
            <a:r>
              <a:rPr lang="zh-CN" altLang="zh-CN" sz="2400" b="1" dirty="0"/>
              <a:t>建模</a:t>
            </a:r>
          </a:p>
        </p:txBody>
      </p:sp>
      <p:sp>
        <p:nvSpPr>
          <p:cNvPr id="2" name="矩形 1"/>
          <p:cNvSpPr/>
          <p:nvPr/>
        </p:nvSpPr>
        <p:spPr>
          <a:xfrm>
            <a:off x="1790162" y="1742119"/>
            <a:ext cx="8245935" cy="1200329"/>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rPr>
              <a:t>在上行链路中手机终端的发送功率有限，小区边缘用户的上行信号受到路径损耗影响较大。多小区协作技术允许在上行链路中通过使用多个基站联合接收到来自同一用户的信号。由于信号的接收样本增多使得信号解调之后的准确性增加，从而提高用户的上行链路性能。</a:t>
            </a:r>
            <a:endParaRPr lang="zh-CN" altLang="zh-CN"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C25C17B9-0BC9-492E-B951-6A2C9045B5B2}"/>
                  </a:ext>
                </a:extLst>
              </p:cNvPr>
              <p:cNvSpPr/>
              <p:nvPr/>
            </p:nvSpPr>
            <p:spPr>
              <a:xfrm>
                <a:off x="1790163" y="3219447"/>
                <a:ext cx="7353837" cy="646331"/>
              </a:xfrm>
              <a:prstGeom prst="rect">
                <a:avLst/>
              </a:prstGeom>
            </p:spPr>
            <p:txBody>
              <a:bodyPr wrap="square">
                <a:spAutoFit/>
              </a:bodyPr>
              <a:lstStyle/>
              <a:p>
                <a:r>
                  <a:rPr lang="zh-CN" altLang="zh-CN" dirty="0"/>
                  <a:t>多小区协作下的上行链路协作覆盖概率</a:t>
                </a:r>
                <a14:m>
                  <m:oMath xmlns:m="http://schemas.openxmlformats.org/officeDocument/2006/math">
                    <m:sSub>
                      <m:sSubPr>
                        <m:ctrlPr>
                          <a:rPr lang="zh-CN" altLang="zh-CN" i="1"/>
                        </m:ctrlPr>
                      </m:sSubPr>
                      <m:e>
                        <m:r>
                          <a:rPr lang="en-US" altLang="zh-CN" i="1"/>
                          <m:t>𝑝</m:t>
                        </m:r>
                      </m:e>
                      <m:sub>
                        <m:r>
                          <a:rPr lang="en-US" altLang="zh-CN" i="1"/>
                          <m:t>𝑐</m:t>
                        </m:r>
                      </m:sub>
                    </m:sSub>
                  </m:oMath>
                </a14:m>
                <a:r>
                  <a:rPr lang="zh-CN" altLang="zh-CN" dirty="0"/>
                  <a:t>为</a:t>
                </a:r>
                <a14:m>
                  <m:oMath xmlns:m="http://schemas.openxmlformats.org/officeDocument/2006/math">
                    <m:r>
                      <a:rPr lang="zh-CN" altLang="en-US" i="1">
                        <a:latin typeface="Cambria Math" panose="02040503050406030204" pitchFamily="18" charset="0"/>
                        <a:ea typeface="Cambria Math" panose="02040503050406030204" pitchFamily="18" charset="0"/>
                      </a:rPr>
                      <m:t>：</m:t>
                    </m:r>
                  </m:oMath>
                </a14:m>
                <a:endParaRPr lang="en-US" altLang="zh-CN"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d>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d>
                    <m:r>
                      <a:rPr lang="en-US" altLang="zh-CN" i="1">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𝑐𝑚</m:t>
                            </m:r>
                          </m:sub>
                        </m:sSub>
                      </m:e>
                    </m:d>
                    <m:r>
                      <a:rPr lang="en-US" altLang="zh-CN" i="1">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𝑐𝑛</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e>
                    </m:d>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𝑐𝑛</m:t>
                        </m:r>
                      </m:sub>
                    </m:sSub>
                  </m:oMath>
                </a14:m>
                <a:r>
                  <a:rPr lang="en-US" altLang="zh-CN" dirty="0">
                    <a:latin typeface="Times New Roman" panose="02020603050405020304" pitchFamily="18" charset="0"/>
                    <a:ea typeface="宋体" panose="02010600030101010101" pitchFamily="2" charset="-122"/>
                  </a:rPr>
                  <a:t> </a:t>
                </a:r>
                <a:endParaRPr lang="zh-CN" altLang="en-US" dirty="0"/>
              </a:p>
            </p:txBody>
          </p:sp>
        </mc:Choice>
        <mc:Fallback>
          <p:sp>
            <p:nvSpPr>
              <p:cNvPr id="5" name="矩形 4">
                <a:extLst>
                  <a:ext uri="{FF2B5EF4-FFF2-40B4-BE49-F238E27FC236}">
                    <a16:creationId xmlns:a16="http://schemas.microsoft.com/office/drawing/2014/main" id="{C25C17B9-0BC9-492E-B951-6A2C9045B5B2}"/>
                  </a:ext>
                </a:extLst>
              </p:cNvPr>
              <p:cNvSpPr>
                <a:spLocks noRot="1" noChangeAspect="1" noMove="1" noResize="1" noEditPoints="1" noAdjustHandles="1" noChangeArrowheads="1" noChangeShapeType="1" noTextEdit="1"/>
              </p:cNvSpPr>
              <p:nvPr/>
            </p:nvSpPr>
            <p:spPr>
              <a:xfrm>
                <a:off x="1790163" y="3219447"/>
                <a:ext cx="7353837" cy="646331"/>
              </a:xfrm>
              <a:prstGeom prst="rect">
                <a:avLst/>
              </a:prstGeom>
              <a:blipFill>
                <a:blip r:embed="rId3"/>
                <a:stretch>
                  <a:fillRect l="-746" t="-4717" b="-37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529145A6-8825-4A21-A4C5-D50FB6718A2D}"/>
                  </a:ext>
                </a:extLst>
              </p:cNvPr>
              <p:cNvSpPr/>
              <p:nvPr/>
            </p:nvSpPr>
            <p:spPr>
              <a:xfrm>
                <a:off x="1790163" y="4012423"/>
                <a:ext cx="4071949" cy="646331"/>
              </a:xfrm>
              <a:prstGeom prst="rect">
                <a:avLst/>
              </a:prstGeom>
            </p:spPr>
            <p:txBody>
              <a:bodyPr wrap="none">
                <a:spAutoFit/>
              </a:bodyPr>
              <a:lstStyle/>
              <a:p>
                <a:r>
                  <a:rPr lang="zh-CN" altLang="en-US" dirty="0"/>
                  <a:t>第</a:t>
                </a:r>
                <a:r>
                  <a:rPr lang="en-US" altLang="zh-CN" dirty="0"/>
                  <a:t>m</a:t>
                </a:r>
                <a:r>
                  <a:rPr lang="zh-CN" altLang="en-US" dirty="0"/>
                  <a:t>个</a:t>
                </a:r>
                <a:r>
                  <a:rPr lang="zh-CN" altLang="zh-CN" dirty="0"/>
                  <a:t>协作基站收到的有用信号功率</a:t>
                </a:r>
                <a:r>
                  <a:rPr lang="zh-CN" altLang="en-US" dirty="0"/>
                  <a:t>：</a:t>
                </a:r>
                <a:endParaRPr lang="en-US" altLang="zh-CN" dirty="0"/>
              </a:p>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𝑚</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𝑚</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𝑅</m:t>
                          </m:r>
                        </m:e>
                        <m:sub>
                          <m:r>
                            <a:rPr lang="zh-CN" altLang="en-US" i="0">
                              <a:latin typeface="Cambria Math" panose="02040503050406030204" pitchFamily="18" charset="0"/>
                            </a:rPr>
                            <m:t>1</m:t>
                          </m:r>
                        </m:sub>
                        <m:sup>
                          <m:r>
                            <a:rPr lang="zh-CN" altLang="en-US" i="1">
                              <a:latin typeface="Cambria Math" panose="02040503050406030204" pitchFamily="18" charset="0"/>
                            </a:rPr>
                            <m:t>𝛼𝜀</m:t>
                          </m:r>
                        </m:sup>
                      </m:sSubSup>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𝑅</m:t>
                          </m:r>
                        </m:e>
                        <m:sub>
                          <m:r>
                            <a:rPr lang="zh-CN" altLang="en-US" i="1">
                              <a:latin typeface="Cambria Math" panose="02040503050406030204" pitchFamily="18" charset="0"/>
                            </a:rPr>
                            <m:t>𝑚</m:t>
                          </m:r>
                        </m:sub>
                        <m:sup>
                          <m:r>
                            <a:rPr lang="zh-CN" altLang="en-US" i="0">
                              <a:latin typeface="Cambria Math" panose="02040503050406030204" pitchFamily="18" charset="0"/>
                            </a:rPr>
                            <m:t>−</m:t>
                          </m:r>
                          <m:r>
                            <a:rPr lang="zh-CN" altLang="en-US" i="1">
                              <a:latin typeface="Cambria Math" panose="02040503050406030204" pitchFamily="18" charset="0"/>
                            </a:rPr>
                            <m:t>𝛼</m:t>
                          </m:r>
                        </m:sup>
                      </m:sSubSup>
                    </m:oMath>
                  </m:oMathPara>
                </a14:m>
                <a:endParaRPr lang="zh-CN" altLang="en-US" dirty="0"/>
              </a:p>
            </p:txBody>
          </p:sp>
        </mc:Choice>
        <mc:Fallback>
          <p:sp>
            <p:nvSpPr>
              <p:cNvPr id="6" name="矩形 5">
                <a:extLst>
                  <a:ext uri="{FF2B5EF4-FFF2-40B4-BE49-F238E27FC236}">
                    <a16:creationId xmlns:a16="http://schemas.microsoft.com/office/drawing/2014/main" id="{529145A6-8825-4A21-A4C5-D50FB6718A2D}"/>
                  </a:ext>
                </a:extLst>
              </p:cNvPr>
              <p:cNvSpPr>
                <a:spLocks noRot="1" noChangeAspect="1" noMove="1" noResize="1" noEditPoints="1" noAdjustHandles="1" noChangeArrowheads="1" noChangeShapeType="1" noTextEdit="1"/>
              </p:cNvSpPr>
              <p:nvPr/>
            </p:nvSpPr>
            <p:spPr>
              <a:xfrm>
                <a:off x="1790163" y="4012423"/>
                <a:ext cx="4071949" cy="646331"/>
              </a:xfrm>
              <a:prstGeom prst="rect">
                <a:avLst/>
              </a:prstGeom>
              <a:blipFill>
                <a:blip r:embed="rId4"/>
                <a:stretch>
                  <a:fillRect l="-1347" t="-4717" r="-7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E927E057-FB24-404F-A4FD-119A2238CB93}"/>
                  </a:ext>
                </a:extLst>
              </p:cNvPr>
              <p:cNvSpPr/>
              <p:nvPr/>
            </p:nvSpPr>
            <p:spPr>
              <a:xfrm>
                <a:off x="1790163" y="5176277"/>
                <a:ext cx="3907673" cy="1040028"/>
              </a:xfrm>
              <a:prstGeom prst="rect">
                <a:avLst/>
              </a:prstGeom>
            </p:spPr>
            <p:txBody>
              <a:bodyPr wrap="none">
                <a:spAutoFit/>
              </a:bodyPr>
              <a:lstStyle/>
              <a:p>
                <a:r>
                  <a:rPr lang="zh-CN" altLang="zh-CN" dirty="0"/>
                  <a:t>协作基站收到的干扰信号功率</a:t>
                </a:r>
                <a14:m>
                  <m:oMath xmlns:m="http://schemas.openxmlformats.org/officeDocument/2006/math">
                    <m:sSub>
                      <m:sSubPr>
                        <m:ctrlPr>
                          <a:rPr lang="zh-CN" altLang="zh-CN" i="1"/>
                        </m:ctrlPr>
                      </m:sSubPr>
                      <m:e>
                        <m:r>
                          <a:rPr lang="en-US" altLang="zh-CN" i="1"/>
                          <m:t>𝐼</m:t>
                        </m:r>
                      </m:e>
                      <m:sub>
                        <m:r>
                          <a:rPr lang="en-US" altLang="zh-CN" i="1"/>
                          <m:t>𝑧</m:t>
                        </m:r>
                      </m:sub>
                    </m:sSub>
                    <m:r>
                      <a:rPr lang="en-US" altLang="zh-CN" i="1"/>
                      <m:t> </m:t>
                    </m:r>
                    <m:r>
                      <a:rPr lang="zh-CN" altLang="en-US" i="1">
                        <a:latin typeface="Cambria Math" panose="02040503050406030204" pitchFamily="18" charset="0"/>
                      </a:rPr>
                      <m:t>：</m:t>
                    </m:r>
                  </m:oMath>
                </a14:m>
                <a:endParaRPr lang="en-US" altLang="zh-CN"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𝑍</m:t>
                          </m:r>
                        </m:sub>
                      </m:sSub>
                      <m:r>
                        <a:rPr lang="zh-CN" altLang="en-US" i="0" smtClean="0">
                          <a:latin typeface="Cambria Math" panose="02040503050406030204" pitchFamily="18" charset="0"/>
                        </a:rPr>
                        <m:t>=</m:t>
                      </m:r>
                      <m:nary>
                        <m:naryPr>
                          <m:chr m:val="∑"/>
                          <m:limLoc m:val="undOvr"/>
                          <m:supHide m:val="on"/>
                          <m:ctrlPr>
                            <a:rPr lang="zh-CN" altLang="en-US" i="1" smtClean="0">
                              <a:latin typeface="Cambria Math" panose="02040503050406030204" pitchFamily="18" charset="0"/>
                            </a:rPr>
                          </m:ctrlPr>
                        </m:naryPr>
                        <m:sub>
                          <m:r>
                            <a:rPr lang="zh-CN" altLang="en-US" i="1">
                              <a:latin typeface="Cambria Math" panose="02040503050406030204" pitchFamily="18" charset="0"/>
                            </a:rPr>
                            <m:t>𝑧</m:t>
                          </m:r>
                          <m:r>
                            <a:rPr lang="zh-CN" altLang="en-US" i="0">
                              <a:latin typeface="Cambria Math" panose="02040503050406030204" pitchFamily="18" charset="0"/>
                            </a:rPr>
                            <m:t>∈</m:t>
                          </m:r>
                          <m:r>
                            <a:rPr lang="zh-CN" altLang="en-US" i="1">
                              <a:latin typeface="Cambria Math" panose="02040503050406030204" pitchFamily="18" charset="0"/>
                            </a:rPr>
                            <m:t>𝑍</m:t>
                          </m:r>
                        </m:sub>
                        <m:sup/>
                        <m:e>
                          <m:sSub>
                            <m:sSubPr>
                              <m:ctrlPr>
                                <a:rPr lang="zh-CN" altLang="en-US" i="1"/>
                              </m:ctrlPr>
                            </m:sSubPr>
                            <m:e>
                              <m:r>
                                <a:rPr lang="en-US" altLang="zh-CN" i="1"/>
                                <m:t>𝑔</m:t>
                              </m:r>
                            </m:e>
                            <m:sub>
                              <m:r>
                                <a:rPr lang="en-US" altLang="zh-CN" i="1"/>
                                <m:t>𝑧</m:t>
                              </m:r>
                            </m:sub>
                          </m:sSub>
                          <m:sSubSup>
                            <m:sSubSupPr>
                              <m:ctrlPr>
                                <a:rPr lang="zh-CN" altLang="en-US" i="1"/>
                              </m:ctrlPr>
                            </m:sSubSupPr>
                            <m:e>
                              <m:r>
                                <a:rPr lang="en-US" altLang="zh-CN" i="1"/>
                                <m:t>𝐷</m:t>
                              </m:r>
                            </m:e>
                            <m:sub>
                              <m:r>
                                <a:rPr lang="en-US" altLang="zh-CN" i="1"/>
                                <m:t>𝑧</m:t>
                              </m:r>
                            </m:sub>
                            <m:sup>
                              <m:r>
                                <a:rPr lang="en-US" altLang="zh-CN" i="1"/>
                                <m:t>−</m:t>
                              </m:r>
                              <m:r>
                                <a:rPr lang="en-US" altLang="zh-CN" i="1"/>
                                <m:t>𝛼</m:t>
                              </m:r>
                            </m:sup>
                          </m:sSubSup>
                          <m:sSubSup>
                            <m:sSubSupPr>
                              <m:ctrlPr>
                                <a:rPr lang="zh-CN" altLang="en-US" i="1"/>
                              </m:ctrlPr>
                            </m:sSubSupPr>
                            <m:e>
                              <m:r>
                                <a:rPr lang="en-US" altLang="zh-CN" i="1"/>
                                <m:t>𝐵</m:t>
                              </m:r>
                            </m:e>
                            <m:sub>
                              <m:r>
                                <a:rPr lang="en-US" altLang="zh-CN" i="1"/>
                                <m:t>𝑧</m:t>
                              </m:r>
                            </m:sub>
                            <m:sup>
                              <m:r>
                                <a:rPr lang="en-US" altLang="zh-CN" i="1"/>
                                <m:t>𝛼𝜀</m:t>
                              </m:r>
                            </m:sup>
                          </m:sSubSup>
                        </m:e>
                      </m:nary>
                    </m:oMath>
                  </m:oMathPara>
                </a14:m>
                <a:endParaRPr lang="zh-CN" altLang="en-US" dirty="0"/>
              </a:p>
            </p:txBody>
          </p:sp>
        </mc:Choice>
        <mc:Fallback>
          <p:sp>
            <p:nvSpPr>
              <p:cNvPr id="7" name="矩形 6">
                <a:extLst>
                  <a:ext uri="{FF2B5EF4-FFF2-40B4-BE49-F238E27FC236}">
                    <a16:creationId xmlns:a16="http://schemas.microsoft.com/office/drawing/2014/main" id="{E927E057-FB24-404F-A4FD-119A2238CB93}"/>
                  </a:ext>
                </a:extLst>
              </p:cNvPr>
              <p:cNvSpPr>
                <a:spLocks noRot="1" noChangeAspect="1" noMove="1" noResize="1" noEditPoints="1" noAdjustHandles="1" noChangeArrowheads="1" noChangeShapeType="1" noTextEdit="1"/>
              </p:cNvSpPr>
              <p:nvPr/>
            </p:nvSpPr>
            <p:spPr>
              <a:xfrm>
                <a:off x="1790163" y="5176277"/>
                <a:ext cx="3907673" cy="1040028"/>
              </a:xfrm>
              <a:prstGeom prst="rect">
                <a:avLst/>
              </a:prstGeom>
              <a:blipFill>
                <a:blip r:embed="rId5"/>
                <a:stretch>
                  <a:fillRect l="-1404" t="-29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083441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矩形 86">
            <a:extLst>
              <a:ext uri="{FF2B5EF4-FFF2-40B4-BE49-F238E27FC236}">
                <a16:creationId xmlns:a16="http://schemas.microsoft.com/office/drawing/2014/main" id="{C633DC23-23E8-422E-ACBB-473DC5D758E3}"/>
              </a:ext>
            </a:extLst>
          </p:cNvPr>
          <p:cNvSpPr/>
          <p:nvPr/>
        </p:nvSpPr>
        <p:spPr>
          <a:xfrm>
            <a:off x="4752467" y="603388"/>
            <a:ext cx="2236510" cy="584775"/>
          </a:xfrm>
          <a:prstGeom prst="rect">
            <a:avLst/>
          </a:prstGeom>
        </p:spPr>
        <p:txBody>
          <a:bodyPr wrap="none">
            <a:spAutoFit/>
          </a:bodyPr>
          <a:lstStyle/>
          <a:p>
            <a:r>
              <a:rPr lang="zh-CN" altLang="en-US" sz="3200" dirty="0"/>
              <a:t>仿真与分析</a:t>
            </a:r>
          </a:p>
        </p:txBody>
      </p:sp>
      <p:pic>
        <p:nvPicPr>
          <p:cNvPr id="2" name="图片 1"/>
          <p:cNvPicPr>
            <a:picLocks noChangeAspect="1"/>
          </p:cNvPicPr>
          <p:nvPr/>
        </p:nvPicPr>
        <p:blipFill>
          <a:blip r:embed="rId2"/>
          <a:stretch>
            <a:fillRect/>
          </a:stretch>
        </p:blipFill>
        <p:spPr>
          <a:xfrm>
            <a:off x="1453665" y="2657469"/>
            <a:ext cx="3695238" cy="3114286"/>
          </a:xfrm>
          <a:prstGeom prst="rect">
            <a:avLst/>
          </a:prstGeom>
        </p:spPr>
      </p:pic>
      <p:sp>
        <p:nvSpPr>
          <p:cNvPr id="3" name="矩形 2"/>
          <p:cNvSpPr/>
          <p:nvPr/>
        </p:nvSpPr>
        <p:spPr>
          <a:xfrm>
            <a:off x="1200381" y="1341430"/>
            <a:ext cx="4566708" cy="923330"/>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dirty="0">
                <a:latin typeface="Times New Roman" panose="02020603050405020304" pitchFamily="18" charset="0"/>
                <a:ea typeface="宋体" panose="02010600030101010101" pitchFamily="2" charset="-122"/>
              </a:rPr>
              <a:t>3</a:t>
            </a:r>
            <a:r>
              <a:rPr lang="zh-CN" altLang="zh-CN" dirty="0">
                <a:latin typeface="Times New Roman" panose="02020603050405020304" pitchFamily="18" charset="0"/>
                <a:ea typeface="宋体" panose="02010600030101010101" pitchFamily="2" charset="-122"/>
                <a:cs typeface="Times New Roman" panose="02020603050405020304" pitchFamily="18" charset="0"/>
              </a:rPr>
              <a:t>是对下行链路中使用多小区协作的情况下，小区内某用户的下行链路覆盖概率曲线的仿真。</a:t>
            </a:r>
            <a:endParaRPr lang="zh-CN" altLang="en-US" dirty="0"/>
          </a:p>
        </p:txBody>
      </p:sp>
      <p:pic>
        <p:nvPicPr>
          <p:cNvPr id="12" name="图片 11"/>
          <p:cNvPicPr>
            <a:picLocks noChangeAspect="1"/>
          </p:cNvPicPr>
          <p:nvPr/>
        </p:nvPicPr>
        <p:blipFill>
          <a:blip r:embed="rId3"/>
          <a:stretch>
            <a:fillRect/>
          </a:stretch>
        </p:blipFill>
        <p:spPr>
          <a:xfrm>
            <a:off x="6719176" y="2521970"/>
            <a:ext cx="3957410" cy="3337450"/>
          </a:xfrm>
          <a:prstGeom prst="rect">
            <a:avLst/>
          </a:prstGeom>
        </p:spPr>
      </p:pic>
      <p:sp>
        <p:nvSpPr>
          <p:cNvPr id="13" name="矩形 12"/>
          <p:cNvSpPr/>
          <p:nvPr/>
        </p:nvSpPr>
        <p:spPr>
          <a:xfrm>
            <a:off x="6435185" y="1341430"/>
            <a:ext cx="4602008" cy="646331"/>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dirty="0">
                <a:latin typeface="Times New Roman" panose="02020603050405020304" pitchFamily="18" charset="0"/>
                <a:ea typeface="宋体" panose="02010600030101010101" pitchFamily="2" charset="-122"/>
              </a:rPr>
              <a:t>4</a:t>
            </a:r>
            <a:r>
              <a:rPr lang="zh-CN" altLang="zh-CN" dirty="0">
                <a:latin typeface="Times New Roman" panose="02020603050405020304" pitchFamily="18" charset="0"/>
                <a:ea typeface="宋体" panose="02010600030101010101" pitchFamily="2" charset="-122"/>
                <a:cs typeface="Times New Roman" panose="02020603050405020304" pitchFamily="18" charset="0"/>
              </a:rPr>
              <a:t>显示了在下行链路中每增加一个协作基站，其下行链路覆盖概率能够得到的增益。</a:t>
            </a:r>
            <a:endParaRPr lang="zh-CN" altLang="en-US" dirty="0"/>
          </a:p>
        </p:txBody>
      </p:sp>
    </p:spTree>
    <p:extLst>
      <p:ext uri="{BB962C8B-B14F-4D97-AF65-F5344CB8AC3E}">
        <p14:creationId xmlns:p14="http://schemas.microsoft.com/office/powerpoint/2010/main" val="78285192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a:extLst>
              <a:ext uri="{FF2B5EF4-FFF2-40B4-BE49-F238E27FC236}">
                <a16:creationId xmlns:a16="http://schemas.microsoft.com/office/drawing/2014/main" id="{EF54027C-C1F3-486B-919D-4B2FC12C9B68}"/>
              </a:ext>
            </a:extLst>
          </p:cNvPr>
          <p:cNvSpPr/>
          <p:nvPr/>
        </p:nvSpPr>
        <p:spPr>
          <a:xfrm>
            <a:off x="4739589" y="551872"/>
            <a:ext cx="2236510" cy="584775"/>
          </a:xfrm>
          <a:prstGeom prst="rect">
            <a:avLst/>
          </a:prstGeom>
        </p:spPr>
        <p:txBody>
          <a:bodyPr wrap="none">
            <a:spAutoFit/>
          </a:bodyPr>
          <a:lstStyle/>
          <a:p>
            <a:r>
              <a:rPr lang="zh-CN" altLang="en-US" sz="3200" dirty="0"/>
              <a:t>仿真与分析</a:t>
            </a:r>
          </a:p>
        </p:txBody>
      </p:sp>
      <p:pic>
        <p:nvPicPr>
          <p:cNvPr id="2" name="图片 1"/>
          <p:cNvPicPr>
            <a:picLocks noChangeAspect="1"/>
          </p:cNvPicPr>
          <p:nvPr/>
        </p:nvPicPr>
        <p:blipFill>
          <a:blip r:embed="rId2"/>
          <a:stretch>
            <a:fillRect/>
          </a:stretch>
        </p:blipFill>
        <p:spPr>
          <a:xfrm>
            <a:off x="1318166" y="2308332"/>
            <a:ext cx="3657143" cy="3142857"/>
          </a:xfrm>
          <a:prstGeom prst="rect">
            <a:avLst/>
          </a:prstGeom>
        </p:spPr>
      </p:pic>
      <p:sp>
        <p:nvSpPr>
          <p:cNvPr id="3" name="矩形 2"/>
          <p:cNvSpPr/>
          <p:nvPr/>
        </p:nvSpPr>
        <p:spPr>
          <a:xfrm>
            <a:off x="1026017" y="1399324"/>
            <a:ext cx="4189927" cy="923330"/>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dirty="0">
                <a:latin typeface="Times New Roman" panose="02020603050405020304" pitchFamily="18" charset="0"/>
                <a:ea typeface="宋体" panose="02010600030101010101" pitchFamily="2" charset="-122"/>
              </a:rPr>
              <a:t>5</a:t>
            </a:r>
            <a:r>
              <a:rPr lang="zh-CN" altLang="zh-CN" dirty="0">
                <a:latin typeface="Times New Roman" panose="02020603050405020304" pitchFamily="18" charset="0"/>
                <a:ea typeface="宋体" panose="02010600030101010101" pitchFamily="2" charset="-122"/>
                <a:cs typeface="Times New Roman" panose="02020603050405020304" pitchFamily="18" charset="0"/>
              </a:rPr>
              <a:t>仿真上行链路中使用多小区协作的情况。仿真了某个用户不同的协作基站的上行链路覆盖概率曲线。</a:t>
            </a:r>
            <a:endParaRPr lang="zh-CN" altLang="en-US" dirty="0"/>
          </a:p>
        </p:txBody>
      </p:sp>
      <p:pic>
        <p:nvPicPr>
          <p:cNvPr id="4" name="图片 3"/>
          <p:cNvPicPr>
            <a:picLocks noChangeAspect="1"/>
          </p:cNvPicPr>
          <p:nvPr/>
        </p:nvPicPr>
        <p:blipFill>
          <a:blip r:embed="rId3"/>
          <a:stretch>
            <a:fillRect/>
          </a:stretch>
        </p:blipFill>
        <p:spPr>
          <a:xfrm>
            <a:off x="6976099" y="2308332"/>
            <a:ext cx="3495238" cy="3114286"/>
          </a:xfrm>
          <a:prstGeom prst="rect">
            <a:avLst/>
          </a:prstGeom>
        </p:spPr>
      </p:pic>
      <p:sp>
        <p:nvSpPr>
          <p:cNvPr id="5" name="矩形 4"/>
          <p:cNvSpPr/>
          <p:nvPr/>
        </p:nvSpPr>
        <p:spPr>
          <a:xfrm>
            <a:off x="6853464" y="1399324"/>
            <a:ext cx="4106457" cy="646331"/>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dirty="0">
                <a:latin typeface="Times New Roman" panose="02020603050405020304" pitchFamily="18" charset="0"/>
                <a:ea typeface="宋体" panose="02010600030101010101" pitchFamily="2" charset="-122"/>
              </a:rPr>
              <a:t>6</a:t>
            </a:r>
            <a:r>
              <a:rPr lang="zh-CN" altLang="zh-CN" dirty="0">
                <a:latin typeface="Times New Roman" panose="02020603050405020304" pitchFamily="18" charset="0"/>
                <a:ea typeface="宋体" panose="02010600030101010101" pitchFamily="2" charset="-122"/>
                <a:cs typeface="Times New Roman" panose="02020603050405020304" pitchFamily="18" charset="0"/>
              </a:rPr>
              <a:t>依据式</a:t>
            </a:r>
            <a:r>
              <a:rPr lang="en-US" altLang="zh-CN" dirty="0">
                <a:latin typeface="Times New Roman" panose="02020603050405020304" pitchFamily="18" charset="0"/>
                <a:ea typeface="宋体" panose="02010600030101010101" pitchFamily="2" charset="-122"/>
              </a:rPr>
              <a:t>(5)</a:t>
            </a:r>
            <a:r>
              <a:rPr lang="zh-CN" altLang="zh-CN" dirty="0">
                <a:latin typeface="Times New Roman" panose="02020603050405020304" pitchFamily="18" charset="0"/>
                <a:ea typeface="宋体" panose="02010600030101010101" pitchFamily="2" charset="-122"/>
                <a:cs typeface="Times New Roman" panose="02020603050405020304" pitchFamily="18" charset="0"/>
              </a:rPr>
              <a:t>，仿真了总体的上行链路协作覆盖概率曲线。</a:t>
            </a:r>
            <a:endParaRPr lang="zh-CN" altLang="en-US" dirty="0"/>
          </a:p>
        </p:txBody>
      </p:sp>
    </p:spTree>
    <p:extLst>
      <p:ext uri="{BB962C8B-B14F-4D97-AF65-F5344CB8AC3E}">
        <p14:creationId xmlns:p14="http://schemas.microsoft.com/office/powerpoint/2010/main" val="414023133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a:extLst>
              <a:ext uri="{FF2B5EF4-FFF2-40B4-BE49-F238E27FC236}">
                <a16:creationId xmlns:a16="http://schemas.microsoft.com/office/drawing/2014/main" id="{EF54027C-C1F3-486B-919D-4B2FC12C9B68}"/>
              </a:ext>
            </a:extLst>
          </p:cNvPr>
          <p:cNvSpPr/>
          <p:nvPr/>
        </p:nvSpPr>
        <p:spPr>
          <a:xfrm>
            <a:off x="5486563" y="629145"/>
            <a:ext cx="1005403" cy="584775"/>
          </a:xfrm>
          <a:prstGeom prst="rect">
            <a:avLst/>
          </a:prstGeom>
        </p:spPr>
        <p:txBody>
          <a:bodyPr wrap="none">
            <a:spAutoFit/>
          </a:bodyPr>
          <a:lstStyle/>
          <a:p>
            <a:r>
              <a:rPr lang="zh-CN" altLang="en-US" sz="3200" dirty="0"/>
              <a:t>总结</a:t>
            </a:r>
          </a:p>
        </p:txBody>
      </p:sp>
      <p:sp>
        <p:nvSpPr>
          <p:cNvPr id="6" name="矩形 5"/>
          <p:cNvSpPr/>
          <p:nvPr/>
        </p:nvSpPr>
        <p:spPr>
          <a:xfrm>
            <a:off x="2266681" y="1416676"/>
            <a:ext cx="7804597" cy="2677656"/>
          </a:xfrm>
          <a:prstGeom prst="rect">
            <a:avLst/>
          </a:prstGeom>
        </p:spPr>
        <p:txBody>
          <a:bodyPr wrap="square">
            <a:spAutoFit/>
          </a:bodyPr>
          <a:lstStyle/>
          <a:p>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本文在传统蜂窝小区中引入多小区协作技术，提出利用泊松点过程对这种蜂窝小区进行建模。利用随机几何工具分析了在使用多小区协作技术的情况下，蜂窝小区下行链路和上行链路的覆盖概率的变化。仿真结果表明：随着协作小区的数目增加，小区上行和下行的覆盖能力得到增强，但是每增加一个协作小区所带来的覆盖能力的增益在明显减小</a:t>
            </a:r>
            <a:endParaRPr lang="zh-CN" altLang="en-US" sz="2400" dirty="0"/>
          </a:p>
        </p:txBody>
      </p:sp>
    </p:spTree>
    <p:extLst>
      <p:ext uri="{BB962C8B-B14F-4D97-AF65-F5344CB8AC3E}">
        <p14:creationId xmlns:p14="http://schemas.microsoft.com/office/powerpoint/2010/main" val="400490486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自定义 247">
      <a:dk1>
        <a:sysClr val="windowText" lastClr="000000"/>
      </a:dk1>
      <a:lt1>
        <a:sysClr val="window" lastClr="FFFFFF"/>
      </a:lt1>
      <a:dk2>
        <a:srgbClr val="44546A"/>
      </a:dk2>
      <a:lt2>
        <a:srgbClr val="E7E6E6"/>
      </a:lt2>
      <a:accent1>
        <a:srgbClr val="525252"/>
      </a:accent1>
      <a:accent2>
        <a:srgbClr val="525252"/>
      </a:accent2>
      <a:accent3>
        <a:srgbClr val="525252"/>
      </a:accent3>
      <a:accent4>
        <a:srgbClr val="525252"/>
      </a:accent4>
      <a:accent5>
        <a:srgbClr val="525252"/>
      </a:accent5>
      <a:accent6>
        <a:srgbClr val="525252"/>
      </a:accent6>
      <a:hlink>
        <a:srgbClr val="525252"/>
      </a:hlink>
      <a:folHlink>
        <a:srgbClr val="52525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rgbClr val="7F7F7F"/>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6163</TotalTime>
  <Words>521</Words>
  <Application>Microsoft Office PowerPoint</Application>
  <PresentationFormat>宽屏</PresentationFormat>
  <Paragraphs>42</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等线</vt:lpstr>
      <vt:lpstr>等线 Light</vt:lpstr>
      <vt:lpstr>明兰</vt:lpstr>
      <vt:lpstr>Arial</vt:lpstr>
      <vt:lpstr>Calibri</vt:lpstr>
      <vt:lpstr>Cambria Math</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灰色点线</dc:title>
  <dc:creator>第一PPT</dc:creator>
  <cp:keywords>www.1ppt.com</cp:keywords>
  <dc:description>www.1ppt.com</dc:description>
  <cp:lastModifiedBy>luyiyu1998@qq.com</cp:lastModifiedBy>
  <cp:revision>197</cp:revision>
  <dcterms:created xsi:type="dcterms:W3CDTF">2017-05-16T12:45:30Z</dcterms:created>
  <dcterms:modified xsi:type="dcterms:W3CDTF">2018-12-29T07:56:58Z</dcterms:modified>
</cp:coreProperties>
</file>