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8" r:id="rId2"/>
    <p:sldId id="299" r:id="rId3"/>
    <p:sldId id="351" r:id="rId4"/>
    <p:sldId id="300" r:id="rId5"/>
    <p:sldId id="350" r:id="rId6"/>
    <p:sldId id="312" r:id="rId7"/>
    <p:sldId id="301" r:id="rId8"/>
    <p:sldId id="352" r:id="rId9"/>
    <p:sldId id="276" r:id="rId10"/>
    <p:sldId id="355" r:id="rId11"/>
    <p:sldId id="353" r:id="rId12"/>
    <p:sldId id="354" r:id="rId13"/>
    <p:sldId id="302" r:id="rId14"/>
    <p:sldId id="291" r:id="rId15"/>
    <p:sldId id="356" r:id="rId16"/>
    <p:sldId id="357" r:id="rId17"/>
    <p:sldId id="358" r:id="rId18"/>
    <p:sldId id="290" r:id="rId19"/>
    <p:sldId id="359" r:id="rId20"/>
    <p:sldId id="360" r:id="rId21"/>
    <p:sldId id="361" r:id="rId22"/>
    <p:sldId id="279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251FEE-43BA-4B45-B7DA-016C49D58981}">
          <p14:sldIdLst>
            <p14:sldId id="298"/>
            <p14:sldId id="299"/>
            <p14:sldId id="351"/>
            <p14:sldId id="300"/>
            <p14:sldId id="350"/>
            <p14:sldId id="312"/>
            <p14:sldId id="301"/>
            <p14:sldId id="352"/>
            <p14:sldId id="276"/>
            <p14:sldId id="355"/>
            <p14:sldId id="353"/>
            <p14:sldId id="354"/>
            <p14:sldId id="302"/>
            <p14:sldId id="291"/>
            <p14:sldId id="356"/>
            <p14:sldId id="357"/>
            <p14:sldId id="358"/>
            <p14:sldId id="290"/>
            <p14:sldId id="359"/>
            <p14:sldId id="360"/>
            <p14:sldId id="361"/>
            <p14:sldId id="27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DC77"/>
    <a:srgbClr val="000000"/>
    <a:srgbClr val="282828"/>
    <a:srgbClr val="2E2E2E"/>
    <a:srgbClr val="343434"/>
    <a:srgbClr val="232323"/>
    <a:srgbClr val="0D6939"/>
    <a:srgbClr val="07371E"/>
    <a:srgbClr val="2A2A2A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434" autoAdjust="0"/>
  </p:normalViewPr>
  <p:slideViewPr>
    <p:cSldViewPr snapToGrid="0">
      <p:cViewPr>
        <p:scale>
          <a:sx n="80" d="100"/>
          <a:sy n="80" d="100"/>
        </p:scale>
        <p:origin x="4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BD9F-170C-43C5-9EA3-B3206416B40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307-74FC-4751-888E-3F18FA318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9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7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6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4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0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7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7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: 空心 59">
            <a:extLst>
              <a:ext uri="{FF2B5EF4-FFF2-40B4-BE49-F238E27FC236}">
                <a16:creationId xmlns:a16="http://schemas.microsoft.com/office/drawing/2014/main" id="{845C2B4F-EDE4-4121-87C7-E3388BB44E67}"/>
              </a:ext>
            </a:extLst>
          </p:cNvPr>
          <p:cNvSpPr/>
          <p:nvPr/>
        </p:nvSpPr>
        <p:spPr>
          <a:xfrm>
            <a:off x="1845531" y="1747055"/>
            <a:ext cx="1094375" cy="1094375"/>
          </a:xfrm>
          <a:prstGeom prst="donut">
            <a:avLst>
              <a:gd name="adj" fmla="val 13683"/>
            </a:avLst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3C1ACC0-23F2-4A27-BEF7-B544739DFC65}"/>
              </a:ext>
            </a:extLst>
          </p:cNvPr>
          <p:cNvSpPr/>
          <p:nvPr/>
        </p:nvSpPr>
        <p:spPr>
          <a:xfrm>
            <a:off x="1883163" y="2195037"/>
            <a:ext cx="2467927" cy="2467927"/>
          </a:xfrm>
          <a:prstGeom prst="ellipse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45A86E-AA4A-4D7D-A0BF-1B5399F9FC91}"/>
              </a:ext>
            </a:extLst>
          </p:cNvPr>
          <p:cNvSpPr txBox="1"/>
          <p:nvPr/>
        </p:nvSpPr>
        <p:spPr>
          <a:xfrm>
            <a:off x="5465903" y="2799447"/>
            <a:ext cx="53088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模拟退火算法在通信基站规划中的应用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DE393796-0D27-446D-801E-5DB3D78B0ED4}"/>
              </a:ext>
            </a:extLst>
          </p:cNvPr>
          <p:cNvSpPr/>
          <p:nvPr/>
        </p:nvSpPr>
        <p:spPr>
          <a:xfrm>
            <a:off x="6789881" y="-1562020"/>
            <a:ext cx="2900219" cy="2900219"/>
          </a:xfrm>
          <a:prstGeom prst="donut">
            <a:avLst>
              <a:gd name="adj" fmla="val 13683"/>
            </a:avLst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D96EC7A6-672B-4EC4-B47A-F89179E9E729}"/>
              </a:ext>
            </a:extLst>
          </p:cNvPr>
          <p:cNvSpPr/>
          <p:nvPr/>
        </p:nvSpPr>
        <p:spPr>
          <a:xfrm>
            <a:off x="9142912" y="5548642"/>
            <a:ext cx="1094375" cy="1094375"/>
          </a:xfrm>
          <a:prstGeom prst="donut">
            <a:avLst>
              <a:gd name="adj" fmla="val 13683"/>
            </a:avLst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AC0E4F-56E8-4896-87D4-81917481A55F}"/>
              </a:ext>
            </a:extLst>
          </p:cNvPr>
          <p:cNvSpPr/>
          <p:nvPr/>
        </p:nvSpPr>
        <p:spPr>
          <a:xfrm>
            <a:off x="8050484" y="4577646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04016220    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喻邵青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3253E84-33E9-45A0-A73E-3C4DB468E50A}"/>
              </a:ext>
            </a:extLst>
          </p:cNvPr>
          <p:cNvGrpSpPr/>
          <p:nvPr/>
        </p:nvGrpSpPr>
        <p:grpSpPr>
          <a:xfrm>
            <a:off x="6955657" y="1931781"/>
            <a:ext cx="2040539" cy="491140"/>
            <a:chOff x="3784601" y="5778500"/>
            <a:chExt cx="2040539" cy="49114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CBD5164-2B05-40A5-88A9-AB3A477B65DE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B32A3-5CBC-4176-BF9A-0EFBEF44D958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D162EBB-4956-40AD-89F1-0F21F4A7C6D4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420EBFC-7FC2-4F5B-AC45-51D0CB8290A7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A65F7E-B35A-4A6B-94AB-A353B8E51876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1F2021-9D0E-4F6D-9F37-FC37256DF3BA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8ED1F47-B5DD-4F76-A65C-7EFB30DA3765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5283342-C31D-4ED6-AA4B-D360DD151EB2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99C0ADF-88C4-430D-819A-3C803FBAA0CF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BA82FDB-D820-47A9-8A10-D251D0B5B0E2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A4CFD1A-9F34-4876-A357-4077D347BC7B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BB4D403-347B-46EB-B502-3603AF7E0937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22C607E-8180-4BB8-8911-B2F12124DDC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0B80E17-5DAE-48F7-98DF-62FCF3F07821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1719AC3-0BE5-4772-A123-95C7BDE3E781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E453769-7CDA-40E5-BDBB-DA9CC3CF08A7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D2BC401-B858-4AF5-B499-DFE16CAA43A8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8F00191-5FDF-4887-A40F-E86BA4286B5D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89AB8AB-0EF4-4A4E-88D2-0F9B3FA24930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DB54AC5-D582-4CDD-AFB0-8F72375EC434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12DE9C1-53A8-44F5-A09C-73855199803D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FD0EB89-C507-4FF1-B32B-88519A9994B6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F2EF9BB-6D69-443D-81C4-8637144E470D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79E8EE-05BA-405F-90BF-0A570D0DED07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AD5E52-A843-4237-B1BB-A0DCDE7F0C39}"/>
              </a:ext>
            </a:extLst>
          </p:cNvPr>
          <p:cNvGrpSpPr/>
          <p:nvPr/>
        </p:nvGrpSpPr>
        <p:grpSpPr>
          <a:xfrm>
            <a:off x="3690671" y="3349934"/>
            <a:ext cx="1178571" cy="557793"/>
            <a:chOff x="1180732" y="6430441"/>
            <a:chExt cx="1178571" cy="55779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A9FCDC-53E6-48C3-9070-9AE3019A5B6D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2B6AF3F-6078-4A67-9893-20E28E9804C6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EEEDFAE-1102-4F5F-963E-C81A90BE415F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1DAFF3E-8C88-4B18-848D-84A2ED9A67E6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432E49C-6249-4C19-B4E2-6757ECCB7991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1F06AF1-ADB5-409E-8C58-E9B6899DD447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1903A61-CFA7-4FD5-9789-EA323A7F2C0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63F52DE-2F6B-44B9-B1CA-A4C15DF58430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CFE860C-44D0-4083-BFC5-C5057D29D61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4F211D3-49BD-4CFC-A4D4-8A72CFA153C2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3DEB410-3EB4-46D0-A91B-7A4858B6E1C6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90F2FB7-0C0F-4EEF-8B43-6224960606AF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F4FB051-806F-49F9-9FEA-936649912377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A782DB7-6B19-42E8-B088-26892E4539C6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FAE47CB-58AD-4504-84FA-4DFF4C5F9682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A70544-86E6-4D9F-A553-9BA78FDAB1A4}"/>
              </a:ext>
            </a:extLst>
          </p:cNvPr>
          <p:cNvGrpSpPr/>
          <p:nvPr/>
        </p:nvGrpSpPr>
        <p:grpSpPr>
          <a:xfrm>
            <a:off x="9503171" y="5871193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D98D82-8812-401E-9F2D-0084FB30E2AD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0DA7CCC-188F-4E2B-96FD-843CEA29902E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7F8EBAB-AB3E-416A-8B55-A3501A38F93F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4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159B66D-7125-421D-B9D9-F3F30A22C9CE}"/>
              </a:ext>
            </a:extLst>
          </p:cNvPr>
          <p:cNvSpPr/>
          <p:nvPr/>
        </p:nvSpPr>
        <p:spPr>
          <a:xfrm>
            <a:off x="1380920" y="1703169"/>
            <a:ext cx="89358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覆盖率的计算：</a:t>
            </a:r>
            <a:endParaRPr lang="en-US" altLang="zh-CN" sz="28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首先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计算两个基站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之间的距离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，利用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蒙特卡洛原理计算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个基站的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覆盖率，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即产生大量的随机点，如果一个固定的点，与其他所有基站的距离都大于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，则这个点不在覆盖范围内，反之，只要满足与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个中任一一个基站的距离小于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，则这个点在覆盖范围内。这样就能得到覆盖率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/>
              <p:nvPr/>
            </p:nvSpPr>
            <p:spPr>
              <a:xfrm>
                <a:off x="1341164" y="444213"/>
                <a:ext cx="8935897" cy="2566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自由空间传播模型：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接受天线所接收到的另一个发射点的功率为：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2400" i="1" smtClean="0">
                          <a:solidFill>
                            <a:schemeClr val="bg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bg1"/>
                          </a:solidFill>
                        </a:rPr>
                        <m:t>𝑃𝑡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zh-CN" altLang="zh-CN" sz="2400" i="1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</a:rPr>
                                <m:t>𝑓𝑐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其中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Pt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表示节点发射功率，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Gt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为节点增益系数，且为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表示发射结点和接收节点之间的距离。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64" y="444213"/>
                <a:ext cx="8935897" cy="2566408"/>
              </a:xfrm>
              <a:prstGeom prst="rect">
                <a:avLst/>
              </a:prstGeom>
              <a:blipFill>
                <a:blip r:embed="rId3"/>
                <a:stretch>
                  <a:fillRect l="-1364" t="-2613" b="-5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/>
              <p:nvPr/>
            </p:nvSpPr>
            <p:spPr>
              <a:xfrm>
                <a:off x="1500190" y="3512089"/>
                <a:ext cx="8935897" cy="2343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基于假设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5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，经过一个干扰区就均匀衰减：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一个基站接收总功率定义为：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solidFill>
                          <a:schemeClr val="bg1"/>
                        </a:solidFill>
                      </a:rPr>
                      <m:t>δi</m:t>
                    </m:r>
                    <m:r>
                      <a:rPr lang="en-US" altLang="zh-CN" sz="2400" smtClean="0">
                        <a:solidFill>
                          <a:schemeClr val="bg1"/>
                        </a:solidFill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solidFill>
                              <a:schemeClr val="bg1"/>
                            </a:solidFill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1"/>
                            </a:solidFill>
                          </a:rPr>
                          <m:t>i</m:t>
                        </m:r>
                        <m:r>
                          <a:rPr lang="en-US" altLang="zh-CN" sz="2400">
                            <a:solidFill>
                              <a:schemeClr val="bg1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bg1"/>
                            </a:solidFill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zh-CN" altLang="zh-CN" sz="2400" i="1">
                                <a:solidFill>
                                  <a:schemeClr val="bg1"/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</a:rPr>
                              <m:t>𝑝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bg1"/>
                                </a:solidFill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bg1"/>
                                </a:solidFill>
                              </a:rPr>
                              <m:t>n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:endParaRPr lang="en-US" altLang="zh-CN" sz="36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表示其中一条连线所经过的区域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数量，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0" y="3512089"/>
                <a:ext cx="8935897" cy="2343975"/>
              </a:xfrm>
              <a:prstGeom prst="rect">
                <a:avLst/>
              </a:prstGeom>
              <a:blipFill>
                <a:blip r:embed="rId4"/>
                <a:stretch>
                  <a:fillRect l="-1364" t="-2857" b="-6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2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/>
              <p:nvPr/>
            </p:nvSpPr>
            <p:spPr>
              <a:xfrm>
                <a:off x="1354416" y="762265"/>
                <a:ext cx="8935897" cy="1824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这片区域中所有基站的总接收功率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</a:rPr>
                            <m:t>deta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</a:rPr>
                            <m:t>all</m:t>
                          </m:r>
                        </m:sub>
                      </m:sSub>
                      <m:r>
                        <a:rPr lang="en-US" altLang="zh-CN" sz="2000">
                          <a:solidFill>
                            <a:schemeClr val="bg1"/>
                          </a:solidFill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chemeClr val="bg1"/>
                              </a:solidFill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</a:rPr>
                            <m:t>i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</a:rPr>
                            <m:t>δi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表示这片区域中的基站总数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16" y="762265"/>
                <a:ext cx="8935897" cy="1824154"/>
              </a:xfrm>
              <a:prstGeom prst="rect">
                <a:avLst/>
              </a:prstGeom>
              <a:blipFill>
                <a:blip r:embed="rId3"/>
                <a:stretch>
                  <a:fillRect l="-1364" t="-334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/>
              <p:nvPr/>
            </p:nvSpPr>
            <p:spPr>
              <a:xfrm>
                <a:off x="1473686" y="3300054"/>
                <a:ext cx="8935897" cy="129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这片区域中的衰减程度为：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en-US" altLang="zh-CN" sz="3200" dirty="0" smtClean="0">
                    <a:solidFill>
                      <a:schemeClr val="bg1"/>
                    </a:solidFill>
                  </a:rPr>
                  <a:t>F2=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chemeClr val="bg1"/>
                            </a:solidFill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chemeClr val="bg1"/>
                                </a:solidFill>
                              </a:rPr>
                              <m:t>deta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chemeClr val="bg1"/>
                                </a:solidFill>
                              </a:rPr>
                              <m:t>all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</a:t>
                </a:r>
                <a:endParaRPr lang="zh-CN" altLang="en-US" sz="4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59B66D-7125-421D-B9D9-F3F30A22C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86" y="3300054"/>
                <a:ext cx="8935897" cy="1295226"/>
              </a:xfrm>
              <a:prstGeom prst="rect">
                <a:avLst/>
              </a:prstGeom>
              <a:blipFill>
                <a:blip r:embed="rId4"/>
                <a:stretch>
                  <a:fillRect l="-1228" t="-4695" b="-2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159B66D-7125-421D-B9D9-F3F30A22C9CE}"/>
              </a:ext>
            </a:extLst>
          </p:cNvPr>
          <p:cNvSpPr/>
          <p:nvPr/>
        </p:nvSpPr>
        <p:spPr>
          <a:xfrm>
            <a:off x="1473686" y="4907101"/>
            <a:ext cx="89358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性能函数（目标优化函数）：</a:t>
            </a:r>
            <a:endParaRPr lang="en-US" altLang="zh-CN" sz="28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f=w1*F1+w2*F2*10^9</a:t>
            </a: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其中</a:t>
            </a:r>
            <a:r>
              <a:rPr lang="en-US" altLang="zh-CN" dirty="0">
                <a:solidFill>
                  <a:schemeClr val="bg1"/>
                </a:solidFill>
              </a:rPr>
              <a:t>w1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w2</a:t>
            </a:r>
            <a:r>
              <a:rPr lang="zh-CN" altLang="en-US" dirty="0">
                <a:solidFill>
                  <a:schemeClr val="bg1"/>
                </a:solidFill>
              </a:rPr>
              <a:t>分别为权重，</a:t>
            </a:r>
            <a:r>
              <a:rPr lang="en-US" altLang="zh-CN" dirty="0">
                <a:solidFill>
                  <a:schemeClr val="bg1"/>
                </a:solidFill>
              </a:rPr>
              <a:t>10^9</a:t>
            </a:r>
            <a:r>
              <a:rPr lang="zh-CN" altLang="en-US" dirty="0">
                <a:solidFill>
                  <a:schemeClr val="bg1"/>
                </a:solidFill>
              </a:rPr>
              <a:t>是为了平衡</a:t>
            </a:r>
            <a:r>
              <a:rPr lang="en-US" altLang="zh-CN" dirty="0">
                <a:solidFill>
                  <a:schemeClr val="bg1"/>
                </a:solidFill>
              </a:rPr>
              <a:t>F1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F2</a:t>
            </a:r>
            <a:r>
              <a:rPr lang="zh-CN" altLang="en-US" dirty="0">
                <a:solidFill>
                  <a:schemeClr val="bg1"/>
                </a:solidFill>
              </a:rPr>
              <a:t>的影响。使得权重分配更加有效。</a:t>
            </a:r>
            <a:r>
              <a:rPr lang="en-US" altLang="zh-CN" sz="3200" dirty="0" smtClean="0">
                <a:solidFill>
                  <a:schemeClr val="bg1"/>
                </a:solidFill>
              </a:rPr>
              <a:t> 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4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730578" y="320784"/>
            <a:ext cx="47756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Four</a:t>
            </a:r>
            <a:endParaRPr lang="zh-CN" altLang="en-US" sz="200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43B70F9-2E5C-44BA-B887-B6CE684F57BE}"/>
              </a:ext>
            </a:extLst>
          </p:cNvPr>
          <p:cNvSpPr/>
          <p:nvPr/>
        </p:nvSpPr>
        <p:spPr>
          <a:xfrm>
            <a:off x="1008873" y="3786804"/>
            <a:ext cx="57210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主要代码介绍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0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文">
            <a:extLst>
              <a:ext uri="{FF2B5EF4-FFF2-40B4-BE49-F238E27FC236}">
                <a16:creationId xmlns:a16="http://schemas.microsoft.com/office/drawing/2014/main" id="{E47DD8AD-6513-44A6-806B-86FFC0080A52}"/>
              </a:ext>
            </a:extLst>
          </p:cNvPr>
          <p:cNvSpPr/>
          <p:nvPr/>
        </p:nvSpPr>
        <p:spPr>
          <a:xfrm>
            <a:off x="4718217" y="1319160"/>
            <a:ext cx="68509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num_cov</a:t>
            </a:r>
            <a:r>
              <a:rPr lang="en-US" altLang="zh-CN" sz="2000" dirty="0">
                <a:solidFill>
                  <a:schemeClr val="bg1"/>
                </a:solidFill>
              </a:rPr>
              <a:t>=0;  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en-US" altLang="zh-CN" sz="2000" dirty="0" smtClean="0">
                <a:solidFill>
                  <a:schemeClr val="bg1"/>
                </a:solidFill>
              </a:rPr>
              <a:t>n1=1:10000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x1=</a:t>
            </a:r>
            <a:r>
              <a:rPr lang="en-US" altLang="zh-CN" sz="2000" dirty="0" err="1">
                <a:solidFill>
                  <a:schemeClr val="bg1"/>
                </a:solidFill>
              </a:rPr>
              <a:t>randi</a:t>
            </a:r>
            <a:r>
              <a:rPr lang="en-US" altLang="zh-CN" sz="2000" dirty="0">
                <a:solidFill>
                  <a:schemeClr val="bg1"/>
                </a:solidFill>
              </a:rPr>
              <a:t>(1e5) ;y1=</a:t>
            </a:r>
            <a:r>
              <a:rPr lang="en-US" altLang="zh-CN" sz="2000" dirty="0" err="1">
                <a:solidFill>
                  <a:schemeClr val="bg1"/>
                </a:solidFill>
              </a:rPr>
              <a:t>randi</a:t>
            </a:r>
            <a:r>
              <a:rPr lang="en-US" altLang="zh-CN" sz="2000" dirty="0">
                <a:solidFill>
                  <a:schemeClr val="bg1"/>
                </a:solidFill>
              </a:rPr>
              <a:t>(1e5);  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=1:N  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    </a:t>
            </a:r>
            <a:r>
              <a:rPr lang="en-US" altLang="zh-CN" sz="2000" dirty="0" err="1">
                <a:solidFill>
                  <a:schemeClr val="bg1"/>
                </a:solidFill>
              </a:rPr>
              <a:t>dd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</a:rPr>
              <a:t>cal_distance</a:t>
            </a:r>
            <a:r>
              <a:rPr lang="en-US" altLang="zh-CN" sz="2000" dirty="0">
                <a:solidFill>
                  <a:schemeClr val="bg1"/>
                </a:solidFill>
              </a:rPr>
              <a:t>(x1,y1,X_station(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)*1e3,Y_station(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)*1e3);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    </a:t>
            </a:r>
            <a:r>
              <a:rPr lang="en-US" altLang="zh-CN" sz="2000" b="1" dirty="0">
                <a:solidFill>
                  <a:schemeClr val="bg1"/>
                </a:solidFill>
              </a:rPr>
              <a:t>if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dd</a:t>
            </a:r>
            <a:r>
              <a:rPr lang="en-US" altLang="zh-CN" sz="2000" dirty="0">
                <a:solidFill>
                  <a:schemeClr val="bg1"/>
                </a:solidFill>
              </a:rPr>
              <a:t>&lt;r)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        </a:t>
            </a:r>
            <a:r>
              <a:rPr lang="en-US" altLang="zh-CN" sz="2000" dirty="0" err="1">
                <a:solidFill>
                  <a:schemeClr val="bg1"/>
                </a:solidFill>
              </a:rPr>
              <a:t>num_cov</a:t>
            </a:r>
            <a:r>
              <a:rPr lang="en-US" altLang="zh-CN" sz="2000" dirty="0">
                <a:solidFill>
                  <a:schemeClr val="bg1"/>
                </a:solidFill>
              </a:rPr>
              <a:t>=num_cov+1; </a:t>
            </a:r>
            <a:r>
              <a:rPr lang="en-US" altLang="zh-CN" sz="2000" b="1" dirty="0">
                <a:solidFill>
                  <a:schemeClr val="bg1"/>
                </a:solidFill>
              </a:rPr>
              <a:t>break</a:t>
            </a:r>
            <a:r>
              <a:rPr lang="en-US" altLang="zh-CN" sz="2000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    </a:t>
            </a:r>
            <a:r>
              <a:rPr lang="en-US" altLang="zh-CN" sz="2000" b="1" dirty="0">
                <a:solidFill>
                  <a:schemeClr val="bg1"/>
                </a:solidFill>
              </a:rPr>
              <a:t>else</a:t>
            </a:r>
            <a:r>
              <a:rPr lang="en-US" altLang="zh-CN" sz="2000" dirty="0">
                <a:solidFill>
                  <a:schemeClr val="bg1"/>
                </a:solidFill>
              </a:rPr>
              <a:t>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        </a:t>
            </a:r>
            <a:r>
              <a:rPr lang="en-US" altLang="zh-CN" sz="2000" b="1" dirty="0">
                <a:solidFill>
                  <a:schemeClr val="bg1"/>
                </a:solidFill>
              </a:rPr>
              <a:t>continue</a:t>
            </a:r>
            <a:r>
              <a:rPr lang="en-US" altLang="zh-CN" sz="2000" dirty="0">
                <a:solidFill>
                  <a:schemeClr val="bg1"/>
                </a:solidFill>
              </a:rPr>
              <a:t>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    end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end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end  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en-US" altLang="zh-CN" sz="2000" dirty="0" smtClean="0">
                <a:solidFill>
                  <a:schemeClr val="bg1"/>
                </a:solidFill>
              </a:rPr>
              <a:t>F1=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num_cov</a:t>
            </a:r>
            <a:r>
              <a:rPr lang="en-US" altLang="zh-CN" sz="2000" dirty="0" smtClean="0">
                <a:solidFill>
                  <a:schemeClr val="bg1"/>
                </a:solidFill>
              </a:rPr>
              <a:t>/10000;</a:t>
            </a:r>
            <a:r>
              <a:rPr lang="en-US" altLang="zh-CN" sz="2000" dirty="0">
                <a:solidFill>
                  <a:schemeClr val="bg1"/>
                </a:solidFill>
              </a:rPr>
              <a:t> 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57D736-CF81-474B-BB75-22B8FF510554}"/>
              </a:ext>
            </a:extLst>
          </p:cNvPr>
          <p:cNvSpPr/>
          <p:nvPr/>
        </p:nvSpPr>
        <p:spPr>
          <a:xfrm>
            <a:off x="838172" y="181483"/>
            <a:ext cx="32624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kern="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 Unicode MS" pitchFamily="34" charset="-122"/>
              </a:rPr>
              <a:t>Code:</a:t>
            </a:r>
            <a:endParaRPr lang="zh-CN" altLang="en-US" sz="88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172" y="2127567"/>
            <a:ext cx="4293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覆盖率</a:t>
            </a:r>
            <a:r>
              <a:rPr lang="en-US" altLang="zh-CN" sz="2800" dirty="0" smtClean="0">
                <a:solidFill>
                  <a:schemeClr val="bg1"/>
                </a:solidFill>
              </a:rPr>
              <a:t>F1</a:t>
            </a:r>
            <a:r>
              <a:rPr lang="zh-CN" altLang="en-US" sz="2800" dirty="0" smtClean="0">
                <a:solidFill>
                  <a:schemeClr val="bg1"/>
                </a:solidFill>
              </a:rPr>
              <a:t>的产生：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蒙特卡洛循环的方法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文">
            <a:extLst>
              <a:ext uri="{FF2B5EF4-FFF2-40B4-BE49-F238E27FC236}">
                <a16:creationId xmlns:a16="http://schemas.microsoft.com/office/drawing/2014/main" id="{E47DD8AD-6513-44A6-806B-86FFC0080A52}"/>
              </a:ext>
            </a:extLst>
          </p:cNvPr>
          <p:cNvSpPr/>
          <p:nvPr/>
        </p:nvSpPr>
        <p:spPr>
          <a:xfrm>
            <a:off x="4718217" y="1319160"/>
            <a:ext cx="70232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deta</a:t>
            </a:r>
            <a:r>
              <a:rPr lang="en-US" altLang="zh-CN" dirty="0">
                <a:solidFill>
                  <a:schemeClr val="bg1"/>
                </a:solidFill>
              </a:rPr>
              <a:t>= zeros(1,N);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tmp1=0;  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=1:N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tmp</a:t>
            </a:r>
            <a:r>
              <a:rPr lang="en-US" altLang="zh-CN" dirty="0">
                <a:solidFill>
                  <a:schemeClr val="bg1"/>
                </a:solidFill>
              </a:rPr>
              <a:t>=0;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 j=1:N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  </a:t>
            </a:r>
            <a:r>
              <a:rPr lang="en-US" altLang="zh-CN" b="1" dirty="0">
                <a:solidFill>
                  <a:schemeClr val="bg1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 (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==j || </a:t>
            </a:r>
            <a:r>
              <a:rPr lang="en-US" altLang="zh-CN" dirty="0" err="1">
                <a:solidFill>
                  <a:schemeClr val="bg1"/>
                </a:solidFill>
              </a:rPr>
              <a:t>num_thru_zone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)==0 )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    </a:t>
            </a:r>
            <a:r>
              <a:rPr lang="en-US" altLang="zh-CN" b="1" dirty="0">
                <a:solidFill>
                  <a:schemeClr val="bg1"/>
                </a:solidFill>
              </a:rPr>
              <a:t>continue</a:t>
            </a:r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   </a:t>
            </a:r>
            <a:r>
              <a:rPr lang="en-US" altLang="zh-CN" b="1" dirty="0">
                <a:solidFill>
                  <a:schemeClr val="bg1"/>
                </a:solidFill>
              </a:rPr>
              <a:t>else</a:t>
            </a:r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        </a:t>
            </a:r>
            <a:r>
              <a:rPr lang="en-US" altLang="zh-CN" dirty="0" err="1">
                <a:solidFill>
                  <a:schemeClr val="bg1"/>
                </a:solidFill>
              </a:rPr>
              <a:t>tmp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tmp</a:t>
            </a:r>
            <a:r>
              <a:rPr lang="en-US" altLang="zh-CN" dirty="0">
                <a:solidFill>
                  <a:schemeClr val="bg1"/>
                </a:solidFill>
              </a:rPr>
              <a:t> + </a:t>
            </a:r>
            <a:r>
              <a:rPr lang="en-US" altLang="zh-CN" dirty="0" err="1">
                <a:solidFill>
                  <a:schemeClr val="bg1"/>
                </a:solidFill>
              </a:rPr>
              <a:t>power_receive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fc,pt,dis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)) / </a:t>
            </a:r>
            <a:r>
              <a:rPr lang="en-US" altLang="zh-CN" dirty="0" err="1">
                <a:solidFill>
                  <a:schemeClr val="bg1"/>
                </a:solidFill>
              </a:rPr>
              <a:t>num_thru_zone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 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        end 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end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deta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)=</a:t>
            </a:r>
            <a:r>
              <a:rPr lang="en-US" altLang="zh-CN" dirty="0" err="1">
                <a:solidFill>
                  <a:schemeClr val="bg1"/>
                </a:solidFill>
              </a:rPr>
              <a:t>tmp</a:t>
            </a:r>
            <a:r>
              <a:rPr lang="en-US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tmp1=tmp1+deta(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);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end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F2=1/tmp1; 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57D736-CF81-474B-BB75-22B8FF510554}"/>
              </a:ext>
            </a:extLst>
          </p:cNvPr>
          <p:cNvSpPr/>
          <p:nvPr/>
        </p:nvSpPr>
        <p:spPr>
          <a:xfrm>
            <a:off x="838172" y="181483"/>
            <a:ext cx="32624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kern="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 Unicode MS" pitchFamily="34" charset="-122"/>
              </a:rPr>
              <a:t>Code:</a:t>
            </a:r>
            <a:endParaRPr lang="zh-CN" altLang="en-US" sz="88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13" y="2627577"/>
            <a:ext cx="4293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干扰程度</a:t>
            </a:r>
            <a:r>
              <a:rPr lang="en-US" altLang="zh-CN" sz="2800" dirty="0" smtClean="0">
                <a:solidFill>
                  <a:schemeClr val="bg1"/>
                </a:solidFill>
              </a:rPr>
              <a:t>F2</a:t>
            </a:r>
            <a:r>
              <a:rPr lang="zh-CN" altLang="en-US" sz="2800" dirty="0" smtClean="0">
                <a:solidFill>
                  <a:schemeClr val="bg1"/>
                </a:solidFill>
              </a:rPr>
              <a:t>的产生：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用这片区域所进行的全部通信功率的倒数来表示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文">
            <a:extLst>
              <a:ext uri="{FF2B5EF4-FFF2-40B4-BE49-F238E27FC236}">
                <a16:creationId xmlns:a16="http://schemas.microsoft.com/office/drawing/2014/main" id="{E47DD8AD-6513-44A6-806B-86FFC0080A52}"/>
              </a:ext>
            </a:extLst>
          </p:cNvPr>
          <p:cNvSpPr/>
          <p:nvPr/>
        </p:nvSpPr>
        <p:spPr>
          <a:xfrm>
            <a:off x="838172" y="2081063"/>
            <a:ext cx="6771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e=0.1^8;L=20000;at=0.999;T=1;            % the process of Annealing  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 k=1:L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c1=ceil(30*rand(1));  c2=ceil(100*rand(1));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X_station</a:t>
            </a:r>
            <a:r>
              <a:rPr lang="en-US" altLang="zh-CN" dirty="0">
                <a:solidFill>
                  <a:schemeClr val="bg1"/>
                </a:solidFill>
              </a:rPr>
              <a:t>(c1)=</a:t>
            </a:r>
            <a:r>
              <a:rPr lang="en-US" altLang="zh-CN" dirty="0" err="1">
                <a:solidFill>
                  <a:schemeClr val="bg1"/>
                </a:solidFill>
              </a:rPr>
              <a:t>TEMPX_station</a:t>
            </a:r>
            <a:r>
              <a:rPr lang="en-US" altLang="zh-CN" dirty="0">
                <a:solidFill>
                  <a:schemeClr val="bg1"/>
                </a:solidFill>
              </a:rPr>
              <a:t>(c2);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Y_station</a:t>
            </a:r>
            <a:r>
              <a:rPr lang="en-US" altLang="zh-CN" dirty="0" smtClean="0">
                <a:solidFill>
                  <a:schemeClr val="bg1"/>
                </a:solidFill>
              </a:rPr>
              <a:t>(c1</a:t>
            </a:r>
            <a:r>
              <a:rPr lang="en-US" altLang="zh-CN" dirty="0">
                <a:solidFill>
                  <a:schemeClr val="bg1"/>
                </a:solidFill>
              </a:rPr>
              <a:t>)=</a:t>
            </a:r>
            <a:r>
              <a:rPr lang="en-US" altLang="zh-CN" dirty="0" err="1">
                <a:solidFill>
                  <a:schemeClr val="bg1"/>
                </a:solidFill>
              </a:rPr>
              <a:t>TEMPY_station</a:t>
            </a:r>
            <a:r>
              <a:rPr lang="en-US" altLang="zh-CN" dirty="0">
                <a:solidFill>
                  <a:schemeClr val="bg1"/>
                </a:solidFill>
              </a:rPr>
              <a:t>(c2);   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57D736-CF81-474B-BB75-22B8FF510554}"/>
              </a:ext>
            </a:extLst>
          </p:cNvPr>
          <p:cNvSpPr/>
          <p:nvPr/>
        </p:nvSpPr>
        <p:spPr>
          <a:xfrm>
            <a:off x="838172" y="181483"/>
            <a:ext cx="32624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kern="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 Unicode MS" pitchFamily="34" charset="-122"/>
              </a:rPr>
              <a:t>Code:</a:t>
            </a:r>
            <a:endParaRPr lang="zh-CN" altLang="en-US" sz="88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9922" y="643148"/>
            <a:ext cx="299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模拟退火部分：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86966" y="1628032"/>
            <a:ext cx="3339992" cy="3990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df</a:t>
            </a:r>
            <a:r>
              <a:rPr lang="en-US" altLang="zh-CN" dirty="0">
                <a:solidFill>
                  <a:schemeClr val="bg1"/>
                </a:solidFill>
              </a:rPr>
              <a:t>=f-</a:t>
            </a:r>
            <a:r>
              <a:rPr lang="en-US" altLang="zh-CN" dirty="0" err="1">
                <a:solidFill>
                  <a:schemeClr val="bg1"/>
                </a:solidFill>
              </a:rPr>
              <a:t>temp_f</a:t>
            </a:r>
            <a:r>
              <a:rPr lang="en-US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df</a:t>
            </a:r>
            <a:r>
              <a:rPr lang="en-US" altLang="zh-CN" dirty="0">
                <a:solidFill>
                  <a:schemeClr val="bg1"/>
                </a:solidFill>
              </a:rPr>
              <a:t>&gt;0)     %accept the result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temp_f</a:t>
            </a:r>
            <a:r>
              <a:rPr lang="en-US" altLang="zh-CN" dirty="0">
                <a:solidFill>
                  <a:schemeClr val="bg1"/>
                </a:solidFill>
              </a:rPr>
              <a:t>=f;  T=T*at;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X_opt_station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X_station</a:t>
            </a:r>
            <a:r>
              <a:rPr lang="en-US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Y_opt_station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Y_station</a:t>
            </a:r>
            <a:r>
              <a:rPr lang="en-US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elseif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exp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df</a:t>
            </a:r>
            <a:r>
              <a:rPr lang="en-US" altLang="zh-CN" dirty="0">
                <a:solidFill>
                  <a:schemeClr val="bg1"/>
                </a:solidFill>
              </a:rPr>
              <a:t>/T) &lt;=rand(1)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temp_f</a:t>
            </a:r>
            <a:r>
              <a:rPr lang="en-US" altLang="zh-CN" dirty="0">
                <a:solidFill>
                  <a:schemeClr val="bg1"/>
                </a:solidFill>
              </a:rPr>
              <a:t>=f; T=T*at;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X_opt_station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X_station</a:t>
            </a:r>
            <a:r>
              <a:rPr lang="en-US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dirty="0" err="1">
                <a:solidFill>
                  <a:schemeClr val="bg1"/>
                </a:solidFill>
              </a:rPr>
              <a:t>Y_opt_station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Y_station</a:t>
            </a:r>
            <a:r>
              <a:rPr lang="en-US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end  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 T&lt;e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b="1" dirty="0">
                <a:solidFill>
                  <a:schemeClr val="bg1"/>
                </a:solidFill>
              </a:rPr>
              <a:t>break</a:t>
            </a:r>
            <a:r>
              <a:rPr lang="en-US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end         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100286-C642-44AC-9F5B-2D25A1DDBE68}"/>
              </a:ext>
            </a:extLst>
          </p:cNvPr>
          <p:cNvSpPr/>
          <p:nvPr/>
        </p:nvSpPr>
        <p:spPr>
          <a:xfrm rot="5400000">
            <a:off x="5794345" y="3606486"/>
            <a:ext cx="3963266" cy="61604"/>
          </a:xfrm>
          <a:prstGeom prst="rect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43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730578" y="320784"/>
            <a:ext cx="3073277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90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Five</a:t>
            </a:r>
            <a:endParaRPr lang="zh-CN" altLang="en-US" sz="139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43B70F9-2E5C-44BA-B887-B6CE684F57BE}"/>
              </a:ext>
            </a:extLst>
          </p:cNvPr>
          <p:cNvSpPr/>
          <p:nvPr/>
        </p:nvSpPr>
        <p:spPr>
          <a:xfrm>
            <a:off x="856473" y="2816620"/>
            <a:ext cx="57210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仿真结果分析与结论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1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F646DA6C-7F48-4E10-91E9-F8FB314AC7E2}"/>
              </a:ext>
            </a:extLst>
          </p:cNvPr>
          <p:cNvSpPr/>
          <p:nvPr/>
        </p:nvSpPr>
        <p:spPr>
          <a:xfrm rot="16200000">
            <a:off x="875127" y="-345738"/>
            <a:ext cx="4376616" cy="5862174"/>
          </a:xfrm>
          <a:prstGeom prst="rect">
            <a:avLst/>
          </a:prstGeom>
          <a:gradFill>
            <a:gsLst>
              <a:gs pos="10000">
                <a:srgbClr val="1BDC77"/>
              </a:gs>
              <a:gs pos="93000">
                <a:srgbClr val="CCFF6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46DA6C-7F48-4E10-91E9-F8FB314AC7E2}"/>
              </a:ext>
            </a:extLst>
          </p:cNvPr>
          <p:cNvSpPr/>
          <p:nvPr/>
        </p:nvSpPr>
        <p:spPr>
          <a:xfrm rot="16200000">
            <a:off x="6743220" y="-110698"/>
            <a:ext cx="4376618" cy="5392092"/>
          </a:xfrm>
          <a:prstGeom prst="rect">
            <a:avLst/>
          </a:prstGeom>
          <a:gradFill>
            <a:gsLst>
              <a:gs pos="10000">
                <a:srgbClr val="1BDC77"/>
              </a:gs>
              <a:gs pos="93000">
                <a:srgbClr val="CCFF6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分点上标题">
            <a:extLst>
              <a:ext uri="{FF2B5EF4-FFF2-40B4-BE49-F238E27FC236}">
                <a16:creationId xmlns:a16="http://schemas.microsoft.com/office/drawing/2014/main" id="{18C5B9B5-C65E-4409-B438-77763FBCF587}"/>
              </a:ext>
            </a:extLst>
          </p:cNvPr>
          <p:cNvSpPr/>
          <p:nvPr/>
        </p:nvSpPr>
        <p:spPr>
          <a:xfrm>
            <a:off x="1663999" y="5143641"/>
            <a:ext cx="3112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At=0.999 f=0.375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分点上标题">
            <a:extLst>
              <a:ext uri="{FF2B5EF4-FFF2-40B4-BE49-F238E27FC236}">
                <a16:creationId xmlns:a16="http://schemas.microsoft.com/office/drawing/2014/main" id="{03594136-32C0-4720-AFDA-B6257EF89C9A}"/>
              </a:ext>
            </a:extLst>
          </p:cNvPr>
          <p:cNvSpPr/>
          <p:nvPr/>
        </p:nvSpPr>
        <p:spPr>
          <a:xfrm>
            <a:off x="7498077" y="5099692"/>
            <a:ext cx="4012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At=0.99   f=0.3624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7" y="542859"/>
            <a:ext cx="5333333" cy="4047619"/>
          </a:xfrm>
          <a:prstGeom prst="rect">
            <a:avLst/>
          </a:prstGeom>
        </p:spPr>
      </p:pic>
      <p:pic>
        <p:nvPicPr>
          <p:cNvPr id="31" name="图片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82" y="542859"/>
            <a:ext cx="5502600" cy="3940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4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F646DA6C-7F48-4E10-91E9-F8FB314AC7E2}"/>
              </a:ext>
            </a:extLst>
          </p:cNvPr>
          <p:cNvSpPr/>
          <p:nvPr/>
        </p:nvSpPr>
        <p:spPr>
          <a:xfrm rot="16200000">
            <a:off x="875127" y="-345738"/>
            <a:ext cx="4376616" cy="5862174"/>
          </a:xfrm>
          <a:prstGeom prst="rect">
            <a:avLst/>
          </a:prstGeom>
          <a:gradFill>
            <a:gsLst>
              <a:gs pos="10000">
                <a:srgbClr val="1BDC77"/>
              </a:gs>
              <a:gs pos="93000">
                <a:srgbClr val="CCFF6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46DA6C-7F48-4E10-91E9-F8FB314AC7E2}"/>
              </a:ext>
            </a:extLst>
          </p:cNvPr>
          <p:cNvSpPr/>
          <p:nvPr/>
        </p:nvSpPr>
        <p:spPr>
          <a:xfrm rot="16200000">
            <a:off x="6743220" y="-110698"/>
            <a:ext cx="4376618" cy="5392092"/>
          </a:xfrm>
          <a:prstGeom prst="rect">
            <a:avLst/>
          </a:prstGeom>
          <a:gradFill>
            <a:gsLst>
              <a:gs pos="10000">
                <a:srgbClr val="1BDC77"/>
              </a:gs>
              <a:gs pos="93000">
                <a:srgbClr val="CCFF6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分点上标题">
            <a:extLst>
              <a:ext uri="{FF2B5EF4-FFF2-40B4-BE49-F238E27FC236}">
                <a16:creationId xmlns:a16="http://schemas.microsoft.com/office/drawing/2014/main" id="{18C5B9B5-C65E-4409-B438-77763FBCF587}"/>
              </a:ext>
            </a:extLst>
          </p:cNvPr>
          <p:cNvSpPr/>
          <p:nvPr/>
        </p:nvSpPr>
        <p:spPr>
          <a:xfrm>
            <a:off x="1663999" y="5143641"/>
            <a:ext cx="3112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At=0.95 f=0.3601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分点上标题">
            <a:extLst>
              <a:ext uri="{FF2B5EF4-FFF2-40B4-BE49-F238E27FC236}">
                <a16:creationId xmlns:a16="http://schemas.microsoft.com/office/drawing/2014/main" id="{03594136-32C0-4720-AFDA-B6257EF89C9A}"/>
              </a:ext>
            </a:extLst>
          </p:cNvPr>
          <p:cNvSpPr/>
          <p:nvPr/>
        </p:nvSpPr>
        <p:spPr>
          <a:xfrm>
            <a:off x="7498077" y="5099692"/>
            <a:ext cx="4012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At=0.9   f=0.2967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" y="783490"/>
            <a:ext cx="5118906" cy="355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90" y="783490"/>
            <a:ext cx="5092047" cy="3559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2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730578" y="320784"/>
            <a:ext cx="423866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One</a:t>
            </a:r>
            <a:endParaRPr lang="zh-CN" altLang="en-US" sz="200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43B70F9-2E5C-44BA-B887-B6CE684F57BE}"/>
              </a:ext>
            </a:extLst>
          </p:cNvPr>
          <p:cNvSpPr/>
          <p:nvPr/>
        </p:nvSpPr>
        <p:spPr>
          <a:xfrm>
            <a:off x="1114891" y="3490883"/>
            <a:ext cx="57210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选择研究的问题：</a:t>
            </a:r>
            <a:endParaRPr lang="en-US" altLang="zh-CN" sz="4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基站规划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AB8C1A-32B5-4F64-A03A-55015BE239FF}"/>
              </a:ext>
            </a:extLst>
          </p:cNvPr>
          <p:cNvSpPr/>
          <p:nvPr/>
        </p:nvSpPr>
        <p:spPr>
          <a:xfrm>
            <a:off x="1060562" y="1755520"/>
            <a:ext cx="35511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kern="0" dirty="0" smtClean="0">
                <a:solidFill>
                  <a:srgbClr val="1BDC7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结论：</a:t>
            </a:r>
            <a:endParaRPr lang="zh-CN" altLang="en-US" sz="4400" dirty="0">
              <a:solidFill>
                <a:srgbClr val="1BDC7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47223" y="3363495"/>
            <a:ext cx="8238199" cy="1172410"/>
            <a:chOff x="1194560" y="1426412"/>
            <a:chExt cx="8238199" cy="11724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3A069DD-9A27-48F2-9FD4-7046887065AA}"/>
                </a:ext>
              </a:extLst>
            </p:cNvPr>
            <p:cNvSpPr/>
            <p:nvPr/>
          </p:nvSpPr>
          <p:spPr>
            <a:xfrm>
              <a:off x="1194560" y="1426412"/>
              <a:ext cx="8238199" cy="1172410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正文">
              <a:extLst>
                <a:ext uri="{FF2B5EF4-FFF2-40B4-BE49-F238E27FC236}">
                  <a16:creationId xmlns:a16="http://schemas.microsoft.com/office/drawing/2014/main" id="{722F2B12-B1DE-47D8-AC3B-64F9323BEA2A}"/>
                </a:ext>
              </a:extLst>
            </p:cNvPr>
            <p:cNvSpPr/>
            <p:nvPr/>
          </p:nvSpPr>
          <p:spPr>
            <a:xfrm>
              <a:off x="2005739" y="1504785"/>
              <a:ext cx="66158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可以粗略的认为，当降温系数降低时，性能指数也在下降，所以，在模拟退火算法中，降温系数宜大不宜小</a:t>
              </a:r>
              <a:endParaRPr lang="zh-CN" altLang="en-US" sz="20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60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AB8C1A-32B5-4F64-A03A-55015BE239FF}"/>
              </a:ext>
            </a:extLst>
          </p:cNvPr>
          <p:cNvSpPr/>
          <p:nvPr/>
        </p:nvSpPr>
        <p:spPr>
          <a:xfrm>
            <a:off x="888476" y="691398"/>
            <a:ext cx="790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1BDC7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模型的优点和缺点：</a:t>
            </a:r>
            <a:endParaRPr lang="zh-CN" altLang="en-US" sz="4400" dirty="0">
              <a:solidFill>
                <a:srgbClr val="1BDC7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069DD-9A27-48F2-9FD4-7046887065AA}"/>
              </a:ext>
            </a:extLst>
          </p:cNvPr>
          <p:cNvSpPr/>
          <p:nvPr/>
        </p:nvSpPr>
        <p:spPr>
          <a:xfrm>
            <a:off x="888476" y="1823724"/>
            <a:ext cx="9410555" cy="245978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正文">
            <a:extLst>
              <a:ext uri="{FF2B5EF4-FFF2-40B4-BE49-F238E27FC236}">
                <a16:creationId xmlns:a16="http://schemas.microsoft.com/office/drawing/2014/main" id="{FB29EBCD-167D-4545-94E0-26920873135B}"/>
              </a:ext>
            </a:extLst>
          </p:cNvPr>
          <p:cNvSpPr/>
          <p:nvPr/>
        </p:nvSpPr>
        <p:spPr>
          <a:xfrm>
            <a:off x="992566" y="2191686"/>
            <a:ext cx="9202376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优点：综合考虑了通信基站分配中最重要的两个因素：覆盖率和干扰程度。</a:t>
            </a:r>
            <a:endParaRPr lang="en-US" altLang="zh-CN" sz="2000" kern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正文">
            <a:extLst>
              <a:ext uri="{FF2B5EF4-FFF2-40B4-BE49-F238E27FC236}">
                <a16:creationId xmlns:a16="http://schemas.microsoft.com/office/drawing/2014/main" id="{FB29EBCD-167D-4545-94E0-26920873135B}"/>
              </a:ext>
            </a:extLst>
          </p:cNvPr>
          <p:cNvSpPr/>
          <p:nvPr/>
        </p:nvSpPr>
        <p:spPr>
          <a:xfrm>
            <a:off x="992566" y="2904965"/>
            <a:ext cx="9202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缺点：干扰率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F2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的产生有缺陷；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10^9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的平衡权重因子没有科学理论来证明；覆盖率的计算误差大；</a:t>
            </a:r>
            <a:endParaRPr lang="en-US" altLang="zh-CN" sz="2000" kern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1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AB8C1A-32B5-4F64-A03A-55015BE239FF}"/>
              </a:ext>
            </a:extLst>
          </p:cNvPr>
          <p:cNvSpPr/>
          <p:nvPr/>
        </p:nvSpPr>
        <p:spPr>
          <a:xfrm>
            <a:off x="1112885" y="518158"/>
            <a:ext cx="790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1BDC7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特色以及收获：</a:t>
            </a:r>
            <a:endParaRPr lang="zh-CN" altLang="en-US" sz="4400" dirty="0">
              <a:solidFill>
                <a:srgbClr val="1BDC7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正文">
            <a:extLst>
              <a:ext uri="{FF2B5EF4-FFF2-40B4-BE49-F238E27FC236}">
                <a16:creationId xmlns:a16="http://schemas.microsoft.com/office/drawing/2014/main" id="{FB29EBCD-167D-4545-94E0-26920873135B}"/>
              </a:ext>
            </a:extLst>
          </p:cNvPr>
          <p:cNvSpPr/>
          <p:nvPr/>
        </p:nvSpPr>
        <p:spPr>
          <a:xfrm>
            <a:off x="1241222" y="1760903"/>
            <a:ext cx="9202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因为最近接触到了启发式算法，觉得这种多因素找全局最优解的算法很有意思，找了一个通信上的经典问题来尝试使用了模拟退火算法。</a:t>
            </a:r>
            <a:endParaRPr lang="en-US" altLang="zh-CN" sz="2000" kern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正文">
            <a:extLst>
              <a:ext uri="{FF2B5EF4-FFF2-40B4-BE49-F238E27FC236}">
                <a16:creationId xmlns:a16="http://schemas.microsoft.com/office/drawing/2014/main" id="{FB29EBCD-167D-4545-94E0-26920873135B}"/>
              </a:ext>
            </a:extLst>
          </p:cNvPr>
          <p:cNvSpPr/>
          <p:nvPr/>
        </p:nvSpPr>
        <p:spPr>
          <a:xfrm>
            <a:off x="1241222" y="3249870"/>
            <a:ext cx="9202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运用了课堂所学的自由空间传播模型，提升了数学建模的思维能力和</a:t>
            </a:r>
            <a:r>
              <a:rPr lang="en-US" altLang="zh-CN" sz="2000" kern="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matlab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的编程能力。</a:t>
            </a:r>
            <a:endParaRPr lang="en-US" altLang="zh-CN" sz="2000" kern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6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9AB8C1A-32B5-4F64-A03A-55015BE239FF}"/>
              </a:ext>
            </a:extLst>
          </p:cNvPr>
          <p:cNvSpPr/>
          <p:nvPr/>
        </p:nvSpPr>
        <p:spPr>
          <a:xfrm>
            <a:off x="1485864" y="2768063"/>
            <a:ext cx="9186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1BDC7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谢谢聆听！</a:t>
            </a:r>
            <a:endParaRPr lang="zh-CN" altLang="en-US" sz="4400" dirty="0">
              <a:solidFill>
                <a:srgbClr val="1BDC7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1D8ACE-304D-4600-840D-40E4E6FF91E6}"/>
              </a:ext>
            </a:extLst>
          </p:cNvPr>
          <p:cNvSpPr/>
          <p:nvPr/>
        </p:nvSpPr>
        <p:spPr>
          <a:xfrm>
            <a:off x="0" y="1500165"/>
            <a:ext cx="5838145" cy="4570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正文">
            <a:extLst>
              <a:ext uri="{FF2B5EF4-FFF2-40B4-BE49-F238E27FC236}">
                <a16:creationId xmlns:a16="http://schemas.microsoft.com/office/drawing/2014/main" id="{E3460C70-97C5-483E-BDE8-C87FE923870F}"/>
              </a:ext>
            </a:extLst>
          </p:cNvPr>
          <p:cNvSpPr/>
          <p:nvPr/>
        </p:nvSpPr>
        <p:spPr>
          <a:xfrm>
            <a:off x="6371545" y="1640866"/>
            <a:ext cx="502532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必须建设大量的新基站，基站的优化和规划就成了一个重要的问题。</a:t>
            </a:r>
            <a:endParaRPr lang="en-GB" altLang="zh-CN" sz="28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分点上标题">
            <a:extLst>
              <a:ext uri="{FF2B5EF4-FFF2-40B4-BE49-F238E27FC236}">
                <a16:creationId xmlns:a16="http://schemas.microsoft.com/office/drawing/2014/main" id="{AC748535-EDA6-4CB3-A88A-A1CE971B15C0}"/>
              </a:ext>
            </a:extLst>
          </p:cNvPr>
          <p:cNvSpPr/>
          <p:nvPr/>
        </p:nvSpPr>
        <p:spPr>
          <a:xfrm>
            <a:off x="693409" y="569788"/>
            <a:ext cx="50395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基站位置规划</a:t>
            </a:r>
            <a:endParaRPr lang="en-US" altLang="zh-CN" sz="44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95C4959-1E56-4777-9576-749AF434C6AF}"/>
              </a:ext>
            </a:extLst>
          </p:cNvPr>
          <p:cNvCxnSpPr>
            <a:cxnSpLocks/>
          </p:cNvCxnSpPr>
          <p:nvPr/>
        </p:nvCxnSpPr>
        <p:spPr>
          <a:xfrm>
            <a:off x="693409" y="5316095"/>
            <a:ext cx="40730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F4A4F4A-2AD6-4F3F-ADAF-E4F2F9F92A57}"/>
              </a:ext>
            </a:extLst>
          </p:cNvPr>
          <p:cNvSpPr/>
          <p:nvPr/>
        </p:nvSpPr>
        <p:spPr>
          <a:xfrm>
            <a:off x="2729945" y="1852901"/>
            <a:ext cx="2796212" cy="310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移动互联网飞速发展，移动用户数量增长，为了获得更好的通信服务质量，移动网络需要不断拓展和延伸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1" y="2368979"/>
            <a:ext cx="2194126" cy="2071255"/>
          </a:xfrm>
          <a:prstGeom prst="rect">
            <a:avLst/>
          </a:prstGeom>
        </p:spPr>
      </p:pic>
      <p:sp>
        <p:nvSpPr>
          <p:cNvPr id="17" name="正文">
            <a:extLst>
              <a:ext uri="{FF2B5EF4-FFF2-40B4-BE49-F238E27FC236}">
                <a16:creationId xmlns:a16="http://schemas.microsoft.com/office/drawing/2014/main" id="{E3460C70-97C5-483E-BDE8-C87FE923870F}"/>
              </a:ext>
            </a:extLst>
          </p:cNvPr>
          <p:cNvSpPr/>
          <p:nvPr/>
        </p:nvSpPr>
        <p:spPr>
          <a:xfrm>
            <a:off x="6371545" y="3940651"/>
            <a:ext cx="50253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影响基站位置的因素：自身覆盖范围、建设成本、业务分布，环境干扰。</a:t>
            </a:r>
            <a:endParaRPr lang="en-GB" altLang="zh-CN" sz="28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3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730578" y="320784"/>
            <a:ext cx="44471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Two</a:t>
            </a:r>
            <a:endParaRPr lang="zh-CN" altLang="en-US" sz="200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943B70F9-2E5C-44BA-B887-B6CE684F57BE}"/>
              </a:ext>
            </a:extLst>
          </p:cNvPr>
          <p:cNvSpPr/>
          <p:nvPr/>
        </p:nvSpPr>
        <p:spPr>
          <a:xfrm>
            <a:off x="849848" y="3626576"/>
            <a:ext cx="57210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Simulated </a:t>
            </a:r>
            <a:r>
              <a:rPr lang="en-US" altLang="zh-CN" sz="4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annealing</a:t>
            </a:r>
          </a:p>
          <a:p>
            <a:r>
              <a:rPr lang="zh-CN" altLang="en-US" sz="4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模拟退火算法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4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7177A1-4213-456D-92F5-933BEE0CEA8A}"/>
              </a:ext>
            </a:extLst>
          </p:cNvPr>
          <p:cNvSpPr/>
          <p:nvPr/>
        </p:nvSpPr>
        <p:spPr>
          <a:xfrm>
            <a:off x="1207138" y="890504"/>
            <a:ext cx="9959696" cy="5316220"/>
          </a:xfrm>
          <a:prstGeom prst="rect">
            <a:avLst/>
          </a:prstGeom>
          <a:gradFill>
            <a:gsLst>
              <a:gs pos="0">
                <a:srgbClr val="2A2A2A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2164D-3EDE-4584-A8BD-047FE1395CE6}"/>
              </a:ext>
            </a:extLst>
          </p:cNvPr>
          <p:cNvSpPr/>
          <p:nvPr/>
        </p:nvSpPr>
        <p:spPr>
          <a:xfrm>
            <a:off x="1406528" y="1163095"/>
            <a:ext cx="37236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模拟退火</a:t>
            </a:r>
            <a:endParaRPr lang="zh-CN" altLang="en-US" sz="66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792F24-7EDA-4DE8-A46C-939C3492906D}"/>
              </a:ext>
            </a:extLst>
          </p:cNvPr>
          <p:cNvSpPr/>
          <p:nvPr/>
        </p:nvSpPr>
        <p:spPr>
          <a:xfrm>
            <a:off x="1470712" y="3258351"/>
            <a:ext cx="4369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一种启发式算法；目的是求组合优化问题中的全局最优解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100286-C642-44AC-9F5B-2D25A1DDBE68}"/>
              </a:ext>
            </a:extLst>
          </p:cNvPr>
          <p:cNvSpPr/>
          <p:nvPr/>
        </p:nvSpPr>
        <p:spPr>
          <a:xfrm>
            <a:off x="1470712" y="2670977"/>
            <a:ext cx="3659507" cy="45719"/>
          </a:xfrm>
          <a:prstGeom prst="rect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66E697-CA1C-4C3A-A426-24EAED680D53}"/>
              </a:ext>
            </a:extLst>
          </p:cNvPr>
          <p:cNvGrpSpPr/>
          <p:nvPr/>
        </p:nvGrpSpPr>
        <p:grpSpPr>
          <a:xfrm>
            <a:off x="196889" y="4322064"/>
            <a:ext cx="1178571" cy="557793"/>
            <a:chOff x="1180732" y="6430441"/>
            <a:chExt cx="1178571" cy="5577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3722F2C-9189-4C30-8E0E-C04CBFD3D32A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B40639C-06D5-446D-BF73-00EFA0086E87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2D7515-F546-4B82-8171-0F839F1E30C8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5602E2-EB59-4DFB-966B-0530A7D7F0ED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F1404E8-4255-488D-ABAD-A80B00FBF04D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CC873E5-D8A4-4083-BC8A-E6EE5C9686AF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32545B-E397-487E-96CE-51088D1F348A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DDC0DB-2B0F-47EE-AFBB-68964C6968EA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DD076A-FBEC-49FD-B496-AEE1E167D69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79012B8-D3F9-461B-B415-44FED47E9B53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CE6E930-0E35-4428-864B-3D9B79886E7A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7EBFDC-A98A-4591-9287-74463F2B83AA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CA5BC02-9C5A-49F8-8781-C85245BC5B2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D1619C-80C0-4E26-8D58-AC2EF483E5D4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DCE30AD-0DE3-492A-8AD1-A6B9D188E61A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B8AADA-78CD-4003-A970-6DB1DD75A705}"/>
              </a:ext>
            </a:extLst>
          </p:cNvPr>
          <p:cNvGrpSpPr/>
          <p:nvPr/>
        </p:nvGrpSpPr>
        <p:grpSpPr>
          <a:xfrm>
            <a:off x="660400" y="584200"/>
            <a:ext cx="317500" cy="1765300"/>
            <a:chOff x="660400" y="584200"/>
            <a:chExt cx="317500" cy="17653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880A4A3-6A84-474A-BF8D-EE59B2737457}"/>
                </a:ext>
              </a:extLst>
            </p:cNvPr>
            <p:cNvSpPr/>
            <p:nvPr/>
          </p:nvSpPr>
          <p:spPr>
            <a:xfrm>
              <a:off x="660400" y="5842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FAECBA0-2BE3-4F4E-B153-8A72A838CF12}"/>
                </a:ext>
              </a:extLst>
            </p:cNvPr>
            <p:cNvSpPr/>
            <p:nvPr/>
          </p:nvSpPr>
          <p:spPr>
            <a:xfrm>
              <a:off x="660400" y="13081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E7DC1F3-CE9B-4151-BB4F-60390E388E57}"/>
                </a:ext>
              </a:extLst>
            </p:cNvPr>
            <p:cNvSpPr/>
            <p:nvPr/>
          </p:nvSpPr>
          <p:spPr>
            <a:xfrm>
              <a:off x="660400" y="20320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正文">
            <a:extLst>
              <a:ext uri="{FF2B5EF4-FFF2-40B4-BE49-F238E27FC236}">
                <a16:creationId xmlns:a16="http://schemas.microsoft.com/office/drawing/2014/main" id="{734861C2-A92B-4461-914B-A066DA7C16B2}"/>
              </a:ext>
            </a:extLst>
          </p:cNvPr>
          <p:cNvSpPr/>
          <p:nvPr/>
        </p:nvSpPr>
        <p:spPr>
          <a:xfrm>
            <a:off x="6442786" y="1568862"/>
            <a:ext cx="459668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模拟退火算法来源于固体退火原理，将固体加热至充分高，然后再让其徐徐冷却，在冷却过程中，固体粒子能量不断降低，粒子排布渐趋有序，最终达到平衡态，内能减为最小。即我们需要找的最优解的状态。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9455CB7-52A2-46A8-8B29-E084342A61FB}"/>
              </a:ext>
            </a:extLst>
          </p:cNvPr>
          <p:cNvSpPr/>
          <p:nvPr/>
        </p:nvSpPr>
        <p:spPr>
          <a:xfrm>
            <a:off x="5839755" y="3737115"/>
            <a:ext cx="540000" cy="540000"/>
          </a:xfrm>
          <a:prstGeom prst="ellipse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D6FC60-A7CC-4026-A30C-90221138B7F7}"/>
              </a:ext>
            </a:extLst>
          </p:cNvPr>
          <p:cNvSpPr/>
          <p:nvPr/>
        </p:nvSpPr>
        <p:spPr>
          <a:xfrm>
            <a:off x="5759911" y="1031875"/>
            <a:ext cx="540000" cy="540000"/>
          </a:xfrm>
          <a:prstGeom prst="ellipse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分点上标题">
            <a:extLst>
              <a:ext uri="{FF2B5EF4-FFF2-40B4-BE49-F238E27FC236}">
                <a16:creationId xmlns:a16="http://schemas.microsoft.com/office/drawing/2014/main" id="{6894EFC4-DC97-4E27-8E4B-2D4BC3E06F10}"/>
              </a:ext>
            </a:extLst>
          </p:cNvPr>
          <p:cNvSpPr/>
          <p:nvPr/>
        </p:nvSpPr>
        <p:spPr>
          <a:xfrm>
            <a:off x="6442785" y="1072818"/>
            <a:ext cx="2145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1BDC77"/>
                </a:solidFill>
                <a:latin typeface="+mj-ea"/>
                <a:ea typeface="+mj-ea"/>
              </a:rPr>
              <a:t>原理</a:t>
            </a:r>
            <a:endParaRPr lang="en-US" altLang="zh-CN" sz="2800" b="1" dirty="0">
              <a:solidFill>
                <a:srgbClr val="1BDC77"/>
              </a:solidFill>
              <a:latin typeface="+mj-ea"/>
              <a:ea typeface="+mj-ea"/>
            </a:endParaRPr>
          </a:p>
        </p:txBody>
      </p:sp>
      <p:sp>
        <p:nvSpPr>
          <p:cNvPr id="54" name="分点上标题">
            <a:extLst>
              <a:ext uri="{FF2B5EF4-FFF2-40B4-BE49-F238E27FC236}">
                <a16:creationId xmlns:a16="http://schemas.microsoft.com/office/drawing/2014/main" id="{C1700EB4-837F-4FE1-AE57-A5C522CF88E8}"/>
              </a:ext>
            </a:extLst>
          </p:cNvPr>
          <p:cNvSpPr/>
          <p:nvPr/>
        </p:nvSpPr>
        <p:spPr>
          <a:xfrm>
            <a:off x="6522630" y="3807060"/>
            <a:ext cx="2145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优缺点：</a:t>
            </a:r>
            <a:endParaRPr lang="en-US" altLang="zh-CN" sz="2400" dirty="0">
              <a:solidFill>
                <a:srgbClr val="1BDC77"/>
              </a:solidFill>
              <a:latin typeface="+mj-ea"/>
              <a:ea typeface="+mj-ea"/>
            </a:endParaRPr>
          </a:p>
        </p:txBody>
      </p:sp>
      <p:sp>
        <p:nvSpPr>
          <p:cNvPr id="56" name="正文">
            <a:extLst>
              <a:ext uri="{FF2B5EF4-FFF2-40B4-BE49-F238E27FC236}">
                <a16:creationId xmlns:a16="http://schemas.microsoft.com/office/drawing/2014/main" id="{48C9F519-70AF-4440-942E-3E15C3CFC00F}"/>
              </a:ext>
            </a:extLst>
          </p:cNvPr>
          <p:cNvSpPr/>
          <p:nvPr/>
        </p:nvSpPr>
        <p:spPr>
          <a:xfrm>
            <a:off x="6379755" y="4474855"/>
            <a:ext cx="50179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优点：实现简单，能有概率的跳出局部最优解。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正文">
            <a:extLst>
              <a:ext uri="{FF2B5EF4-FFF2-40B4-BE49-F238E27FC236}">
                <a16:creationId xmlns:a16="http://schemas.microsoft.com/office/drawing/2014/main" id="{48C9F519-70AF-4440-942E-3E15C3CFC00F}"/>
              </a:ext>
            </a:extLst>
          </p:cNvPr>
          <p:cNvSpPr/>
          <p:nvPr/>
        </p:nvSpPr>
        <p:spPr>
          <a:xfrm>
            <a:off x="6418869" y="5016247"/>
            <a:ext cx="5017965" cy="45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缺点：收敛速度慢，执行时间长，对参数敏感。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1" grpId="0" animBg="1"/>
      <p:bldP spid="53" grpId="0"/>
      <p:bldP spid="54" grpId="0"/>
      <p:bldP spid="56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CAAE15B2-6F3E-4D19-BA09-F905DE24825B}"/>
              </a:ext>
            </a:extLst>
          </p:cNvPr>
          <p:cNvGrpSpPr/>
          <p:nvPr/>
        </p:nvGrpSpPr>
        <p:grpSpPr>
          <a:xfrm rot="10800000">
            <a:off x="-685841" y="-675438"/>
            <a:ext cx="2287521" cy="2287521"/>
            <a:chOff x="9142912" y="5548642"/>
            <a:chExt cx="1094375" cy="1094375"/>
          </a:xfrm>
        </p:grpSpPr>
        <p:sp>
          <p:nvSpPr>
            <p:cNvPr id="57" name="圆: 空心 56">
              <a:extLst>
                <a:ext uri="{FF2B5EF4-FFF2-40B4-BE49-F238E27FC236}">
                  <a16:creationId xmlns:a16="http://schemas.microsoft.com/office/drawing/2014/main" id="{98B9C28A-5CC6-45F7-A95D-F23A84C37AD5}"/>
                </a:ext>
              </a:extLst>
            </p:cNvPr>
            <p:cNvSpPr/>
            <p:nvPr/>
          </p:nvSpPr>
          <p:spPr>
            <a:xfrm>
              <a:off x="9142912" y="5548642"/>
              <a:ext cx="1094375" cy="1094375"/>
            </a:xfrm>
            <a:prstGeom prst="donut">
              <a:avLst>
                <a:gd name="adj" fmla="val 13683"/>
              </a:avLst>
            </a:prstGeom>
            <a:solidFill>
              <a:srgbClr val="198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67DA3D3-A503-4E6A-95EF-F38D4534DF8A}"/>
                </a:ext>
              </a:extLst>
            </p:cNvPr>
            <p:cNvGrpSpPr/>
            <p:nvPr/>
          </p:nvGrpSpPr>
          <p:grpSpPr>
            <a:xfrm>
              <a:off x="9503171" y="5871193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64F9913-7279-445F-8FE0-FB4C747489EC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B765F68-AE2B-4766-BAF2-928F8227F21C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F66D144-DB87-4DB4-B4C3-9DC520435AF2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83E00F1C-19A4-4151-B54E-4A6C07A2D0CF}"/>
              </a:ext>
            </a:extLst>
          </p:cNvPr>
          <p:cNvSpPr/>
          <p:nvPr/>
        </p:nvSpPr>
        <p:spPr>
          <a:xfrm>
            <a:off x="1742475" y="403114"/>
            <a:ext cx="6148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算法流程</a:t>
            </a:r>
            <a:endParaRPr lang="zh-CN" altLang="en-US" sz="72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9" name="正文">
            <a:extLst>
              <a:ext uri="{FF2B5EF4-FFF2-40B4-BE49-F238E27FC236}">
                <a16:creationId xmlns:a16="http://schemas.microsoft.com/office/drawing/2014/main" id="{066C198D-8BF8-4AEF-B47B-02E238B7EC98}"/>
              </a:ext>
            </a:extLst>
          </p:cNvPr>
          <p:cNvSpPr/>
          <p:nvPr/>
        </p:nvSpPr>
        <p:spPr>
          <a:xfrm>
            <a:off x="887948" y="2477130"/>
            <a:ext cx="19538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设置解空间，计算目标函数，产生解空间中的新解。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24880" y="1584295"/>
            <a:ext cx="9092604" cy="540505"/>
            <a:chOff x="1329555" y="2461428"/>
            <a:chExt cx="9092604" cy="540505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4E2B5C6B-F577-467C-9891-163507367EAA}"/>
                </a:ext>
              </a:extLst>
            </p:cNvPr>
            <p:cNvSpPr/>
            <p:nvPr/>
          </p:nvSpPr>
          <p:spPr>
            <a:xfrm>
              <a:off x="1329555" y="2536671"/>
              <a:ext cx="9092604" cy="390525"/>
            </a:xfrm>
            <a:prstGeom prst="rightArrow">
              <a:avLst>
                <a:gd name="adj1" fmla="val 20732"/>
                <a:gd name="adj2" fmla="val 152439"/>
              </a:avLst>
            </a:prstGeom>
            <a:solidFill>
              <a:srgbClr val="1BD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AC28F40-0F11-4081-9EE4-CAA468D32CD7}"/>
                </a:ext>
              </a:extLst>
            </p:cNvPr>
            <p:cNvSpPr/>
            <p:nvPr/>
          </p:nvSpPr>
          <p:spPr>
            <a:xfrm>
              <a:off x="1329555" y="2461933"/>
              <a:ext cx="540000" cy="540000"/>
            </a:xfrm>
            <a:prstGeom prst="ellipse">
              <a:avLst/>
            </a:prstGeom>
            <a:solidFill>
              <a:srgbClr val="1BD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3426D5C-1AD3-4D8B-8564-0DD9357808A4}"/>
                </a:ext>
              </a:extLst>
            </p:cNvPr>
            <p:cNvSpPr/>
            <p:nvPr/>
          </p:nvSpPr>
          <p:spPr>
            <a:xfrm>
              <a:off x="3829707" y="2461428"/>
              <a:ext cx="540000" cy="540000"/>
            </a:xfrm>
            <a:prstGeom prst="ellipse">
              <a:avLst/>
            </a:prstGeom>
            <a:solidFill>
              <a:srgbClr val="1BD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BE666F9D-07F8-482E-BDC1-A51454209DC1}"/>
                </a:ext>
              </a:extLst>
            </p:cNvPr>
            <p:cNvSpPr/>
            <p:nvPr/>
          </p:nvSpPr>
          <p:spPr>
            <a:xfrm>
              <a:off x="6325914" y="2461428"/>
              <a:ext cx="540000" cy="540000"/>
            </a:xfrm>
            <a:prstGeom prst="ellipse">
              <a:avLst/>
            </a:prstGeom>
            <a:solidFill>
              <a:srgbClr val="1BD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C428AAD-9CA0-4C0D-908A-5C94CD6C4FA4}"/>
                </a:ext>
              </a:extLst>
            </p:cNvPr>
            <p:cNvSpPr/>
            <p:nvPr/>
          </p:nvSpPr>
          <p:spPr>
            <a:xfrm>
              <a:off x="8822120" y="2461428"/>
              <a:ext cx="540000" cy="540000"/>
            </a:xfrm>
            <a:prstGeom prst="ellipse">
              <a:avLst/>
            </a:prstGeom>
            <a:solidFill>
              <a:srgbClr val="1BD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endPara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6" name="正文">
            <a:extLst>
              <a:ext uri="{FF2B5EF4-FFF2-40B4-BE49-F238E27FC236}">
                <a16:creationId xmlns:a16="http://schemas.microsoft.com/office/drawing/2014/main" id="{499B811A-094A-4ACD-8304-85B37468FE74}"/>
              </a:ext>
            </a:extLst>
          </p:cNvPr>
          <p:cNvSpPr/>
          <p:nvPr/>
        </p:nvSpPr>
        <p:spPr>
          <a:xfrm>
            <a:off x="3312832" y="2477130"/>
            <a:ext cx="2145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计算新解对应的目标函数差（即计算出目标函数的增量）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正文">
            <a:extLst>
              <a:ext uri="{FF2B5EF4-FFF2-40B4-BE49-F238E27FC236}">
                <a16:creationId xmlns:a16="http://schemas.microsoft.com/office/drawing/2014/main" id="{507C0DD0-DC72-48F1-9617-C544E829A094}"/>
              </a:ext>
            </a:extLst>
          </p:cNvPr>
          <p:cNvSpPr/>
          <p:nvPr/>
        </p:nvSpPr>
        <p:spPr>
          <a:xfrm>
            <a:off x="5745927" y="2477130"/>
            <a:ext cx="2145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判断新解是否被接受，判断的依据是一个接受准则。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0" name="正文">
            <a:extLst>
              <a:ext uri="{FF2B5EF4-FFF2-40B4-BE49-F238E27FC236}">
                <a16:creationId xmlns:a16="http://schemas.microsoft.com/office/drawing/2014/main" id="{4939B12D-691E-4B2C-A240-1C083B413327}"/>
              </a:ext>
            </a:extLst>
          </p:cNvPr>
          <p:cNvSpPr/>
          <p:nvPr/>
        </p:nvSpPr>
        <p:spPr>
          <a:xfrm>
            <a:off x="8087425" y="2474474"/>
            <a:ext cx="2145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新解确定被接受时，用新解代替当前解，反复迭代，直至寻找到全局最优解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2" name="正文">
            <a:extLst>
              <a:ext uri="{FF2B5EF4-FFF2-40B4-BE49-F238E27FC236}">
                <a16:creationId xmlns:a16="http://schemas.microsoft.com/office/drawing/2014/main" id="{029E1838-EC0B-4316-BF06-6C37C612863F}"/>
              </a:ext>
            </a:extLst>
          </p:cNvPr>
          <p:cNvSpPr/>
          <p:nvPr/>
        </p:nvSpPr>
        <p:spPr>
          <a:xfrm>
            <a:off x="1324880" y="4152899"/>
            <a:ext cx="8402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接受准则中最常用的是</a:t>
            </a:r>
            <a:r>
              <a:rPr lang="en-US" altLang="zh-CN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Metropolis</a:t>
            </a:r>
            <a:r>
              <a:rPr lang="zh-CN" altLang="en-US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准则</a:t>
            </a:r>
            <a:r>
              <a:rPr lang="zh-CN" altLang="en-US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：若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ΔT&lt;0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则接受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S′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作为新的当前解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，否则以概率</a:t>
            </a:r>
            <a:r>
              <a:rPr lang="en-US" altLang="zh-CN" kern="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(-ΔT/T)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接受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S′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作为新的当前解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C61F712-D994-4413-8854-3040428D50F7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C9DF4B5-1920-473F-8327-C372176D7E5D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2244FFA-49BC-4846-AFA1-5DB17C98DBCE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D5DF5AD-570F-40E5-8EA0-1905FAC7405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850F2BD0-CBD3-4D26-A70D-4DD15CE661A3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49FA5438-274E-4914-A44D-ABDB15B2ADF3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6BDBF507-629C-4C33-AC78-79F6FE7B815C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FBA7AF9-1147-4DAA-A2B0-3F3E35CA57EC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59073112-1E6A-4131-9BB1-579B406B3E87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BB76204-C26F-4596-8D6F-D07984D2E2AC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55AF3311-4ACC-431D-8D00-FE905189466C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2491DBE9-0BE8-4440-8D57-71EE4814A8EA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1BADB179-7978-41FE-9497-E0F867AC52CD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6DF5D60-F95F-46C9-9921-6A47AD376B53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B2BF46D2-E745-4D4F-86A6-CFDC6CB470BA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FF34813-17B7-4572-9E42-0746F5B3B7B2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0174AB16-5A15-49C5-BE6C-0F9C59C624BE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72DF592F-9B02-4280-BDDF-173C0D1A29FA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56A7CD21-8B7F-4338-AA29-06D7373B0464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B0C12F7-F7F9-486D-861D-B5788A2ECC09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308C8B3-ECE2-47B0-A421-B08B48BFFB6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2CB788D3-323C-4E0F-99F2-E8D44D655FF1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605CD125-2674-4084-B756-77243C2586F0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881297D-6286-4946-9731-C31DC92638CC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5EA6F25-052E-48E3-8C31-A9E624929097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77FD9A1-A59B-4C37-BFD4-5D58CF99B40B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325D446-5E7A-4041-84BD-5DA70C623199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EF54F14-0FB7-414A-A51B-EAE735D413F4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38CA902-4FDE-4AA7-9A82-5BE36100E201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0AB5DE7-3498-4B13-BBBE-55B160F2358B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33667E3-8F7F-4B35-9994-7D215D0CABDE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182EE8AF-ED2C-4AC0-984A-784A7BC1E26B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B75DC4F5-CC70-456C-B086-5AAFDFC7A635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65B7433-5546-4754-873A-5E41A829B6DB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3D4314F-AD93-47CA-ADB0-6098D9D23B5C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C032AAB-7B21-441B-B45B-16D2F38D533C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0094DB2-9F42-464D-83AB-97FEEF105CA1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716FB55F-A618-40C5-AFE0-FAEEE006A008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40E76FC-DEFE-47F8-9E10-7D633F0C6A98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52C652D-8B0B-413B-9E2A-45FF958428CC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8BD406A1-940E-4E97-9922-F47D9CA45DA2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730578" y="320784"/>
            <a:ext cx="62520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Three</a:t>
            </a:r>
            <a:endParaRPr lang="zh-CN" altLang="en-US" sz="200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43B70F9-2E5C-44BA-B887-B6CE684F57BE}"/>
              </a:ext>
            </a:extLst>
          </p:cNvPr>
          <p:cNvSpPr/>
          <p:nvPr/>
        </p:nvSpPr>
        <p:spPr>
          <a:xfrm>
            <a:off x="1261589" y="3707291"/>
            <a:ext cx="5404254" cy="77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数学模型的建立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51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092F8B7-F37B-4653-9040-4A1B93DA8CCF}"/>
              </a:ext>
            </a:extLst>
          </p:cNvPr>
          <p:cNvSpPr/>
          <p:nvPr/>
        </p:nvSpPr>
        <p:spPr>
          <a:xfrm>
            <a:off x="1324085" y="2681662"/>
            <a:ext cx="84728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    在</a:t>
            </a:r>
            <a:r>
              <a:rPr lang="zh-CN" altLang="en-US" sz="2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基站选址过程中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，合理</a:t>
            </a:r>
            <a:r>
              <a:rPr lang="zh-CN" altLang="en-US" sz="2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的基站分布是保证网络性能和服务质量的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关键。目前</a:t>
            </a:r>
            <a:r>
              <a:rPr lang="zh-CN" altLang="en-US" sz="2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，考虑的影响因素有建网成本、网络覆盖率、业务量、信号频率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等。网络</a:t>
            </a:r>
            <a:r>
              <a:rPr lang="zh-CN" altLang="en-US" sz="2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覆盖率越高，网络性能越好。外界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电磁干扰等</a:t>
            </a:r>
            <a:r>
              <a:rPr lang="zh-CN" altLang="en-US" sz="2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是影响网络质量的一个重要因素，会产生通话质量差、上网速度慢的问题。因此，外界电磁干扰和覆盖率是基站分布规划问题的首要考虑因素，要求网络具有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最小干扰</a:t>
            </a:r>
            <a:r>
              <a:rPr lang="zh-CN" altLang="en-US" sz="2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和最大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覆盖率。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57D736-CF81-474B-BB75-22B8FF510554}"/>
              </a:ext>
            </a:extLst>
          </p:cNvPr>
          <p:cNvSpPr/>
          <p:nvPr/>
        </p:nvSpPr>
        <p:spPr>
          <a:xfrm>
            <a:off x="-850680" y="472383"/>
            <a:ext cx="833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基站分布规划：</a:t>
            </a:r>
            <a:endParaRPr lang="zh-CN" altLang="en-US" sz="54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FEAC90-F4DD-45F3-8660-EB4493989AF8}"/>
              </a:ext>
            </a:extLst>
          </p:cNvPr>
          <p:cNvGrpSpPr/>
          <p:nvPr/>
        </p:nvGrpSpPr>
        <p:grpSpPr>
          <a:xfrm rot="5400000">
            <a:off x="1730485" y="1385833"/>
            <a:ext cx="317500" cy="1765300"/>
            <a:chOff x="660400" y="584200"/>
            <a:chExt cx="317500" cy="17653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58AF6C7-2FC1-48F7-9F6D-46994B7D8856}"/>
                </a:ext>
              </a:extLst>
            </p:cNvPr>
            <p:cNvSpPr/>
            <p:nvPr/>
          </p:nvSpPr>
          <p:spPr>
            <a:xfrm>
              <a:off x="660400" y="5842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6207559-8BE4-472D-85E9-5C7563454921}"/>
                </a:ext>
              </a:extLst>
            </p:cNvPr>
            <p:cNvSpPr/>
            <p:nvPr/>
          </p:nvSpPr>
          <p:spPr>
            <a:xfrm>
              <a:off x="660400" y="13081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9545FCC-4314-4446-96A6-EEA162933540}"/>
                </a:ext>
              </a:extLst>
            </p:cNvPr>
            <p:cNvSpPr/>
            <p:nvPr/>
          </p:nvSpPr>
          <p:spPr>
            <a:xfrm>
              <a:off x="660400" y="20320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4100286-C642-44AC-9F5B-2D25A1DDBE68}"/>
              </a:ext>
            </a:extLst>
          </p:cNvPr>
          <p:cNvSpPr/>
          <p:nvPr/>
        </p:nvSpPr>
        <p:spPr>
          <a:xfrm>
            <a:off x="849366" y="1557794"/>
            <a:ext cx="10534251" cy="111980"/>
          </a:xfrm>
          <a:prstGeom prst="rect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92F8B7-F37B-4653-9040-4A1B93DA8CCF}"/>
              </a:ext>
            </a:extLst>
          </p:cNvPr>
          <p:cNvSpPr/>
          <p:nvPr/>
        </p:nvSpPr>
        <p:spPr>
          <a:xfrm>
            <a:off x="1324085" y="5755596"/>
            <a:ext cx="8472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所以在该模型中，考虑覆盖率和干扰程度来决定基站的位置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4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159B66D-7125-421D-B9D9-F3F30A22C9CE}"/>
              </a:ext>
            </a:extLst>
          </p:cNvPr>
          <p:cNvSpPr/>
          <p:nvPr/>
        </p:nvSpPr>
        <p:spPr>
          <a:xfrm>
            <a:off x="2373963" y="359991"/>
            <a:ext cx="828149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1.</a:t>
            </a:r>
            <a:r>
              <a:rPr lang="zh-CN" altLang="en-US" sz="28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基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站规划区域：二维平面区域，长和宽为：</a:t>
            </a:r>
            <a:r>
              <a:rPr lang="en-US" altLang="zh-CN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100Km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*</a:t>
            </a:r>
            <a:r>
              <a:rPr lang="en-US" altLang="zh-CN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100Km</a:t>
            </a:r>
          </a:p>
          <a:p>
            <a:endParaRPr lang="en-US" altLang="zh-CN" sz="2800" kern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itchFamily="34" charset="-122"/>
            </a:endParaRPr>
          </a:p>
          <a:p>
            <a:r>
              <a:rPr lang="en-US" altLang="zh-CN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2.</a:t>
            </a:r>
            <a:r>
              <a:rPr lang="zh-CN" altLang="en-US" sz="28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假设基站信号的传播基于自由空间的传播模型，并且，以衰减</a:t>
            </a:r>
            <a:r>
              <a:rPr lang="en-US" altLang="zh-CN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100Db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为</a:t>
            </a:r>
            <a:r>
              <a:rPr lang="zh-CN" altLang="en-US" sz="28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界，得到基站的覆盖范围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为：以</a:t>
            </a:r>
            <a:r>
              <a:rPr lang="zh-CN" altLang="en-US" sz="28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基站为圆心，半径为</a:t>
            </a:r>
            <a:r>
              <a:rPr lang="en-US" altLang="zh-CN" sz="28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r=8km</a:t>
            </a:r>
            <a:r>
              <a:rPr lang="zh-CN" altLang="en-US" sz="28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的圆形区域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en-US" altLang="zh-CN" sz="2800" kern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itchFamily="34" charset="-122"/>
            </a:endParaRPr>
          </a:p>
          <a:p>
            <a:endParaRPr lang="en-US" altLang="zh-CN" sz="2800" kern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假设基站只能建设在网格结点上（即基站的二维坐标均为整数）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假设一共设置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个基站。</a:t>
            </a:r>
            <a:endParaRPr lang="en-US" altLang="zh-CN" sz="28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假设接收天线和发送天线之间的信号每经过一个区域，均匀衰减。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C82F11-869B-485E-BAEF-7745C1C62E0F}"/>
              </a:ext>
            </a:extLst>
          </p:cNvPr>
          <p:cNvSpPr/>
          <p:nvPr/>
        </p:nvSpPr>
        <p:spPr>
          <a:xfrm>
            <a:off x="409154" y="223809"/>
            <a:ext cx="3210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假设：</a:t>
            </a:r>
            <a:endParaRPr lang="zh-CN" altLang="en-US" sz="48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0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1119</Words>
  <Application>Microsoft Office PowerPoint</Application>
  <PresentationFormat>宽屏</PresentationFormat>
  <Paragraphs>264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 Unicode MS</vt:lpstr>
      <vt:lpstr>等线</vt:lpstr>
      <vt:lpstr>等线 Light</vt:lpstr>
      <vt:lpstr>华文宋体</vt:lpstr>
      <vt:lpstr>华文细黑</vt:lpstr>
      <vt:lpstr>宋体</vt:lpstr>
      <vt:lpstr>微软雅黑</vt:lpstr>
      <vt:lpstr>微软雅黑 Light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李益达</dc:creator>
  <cp:lastModifiedBy>hasee</cp:lastModifiedBy>
  <cp:revision>213</cp:revision>
  <dcterms:created xsi:type="dcterms:W3CDTF">2017-07-12T09:33:33Z</dcterms:created>
  <dcterms:modified xsi:type="dcterms:W3CDTF">2018-12-27T12:09:58Z</dcterms:modified>
</cp:coreProperties>
</file>