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14" r:id="rId2"/>
  </p:sldMasterIdLst>
  <p:sldIdLst>
    <p:sldId id="257" r:id="rId3"/>
    <p:sldId id="270" r:id="rId4"/>
    <p:sldId id="260" r:id="rId5"/>
    <p:sldId id="263" r:id="rId6"/>
    <p:sldId id="261" r:id="rId7"/>
    <p:sldId id="265" r:id="rId8"/>
    <p:sldId id="266" r:id="rId9"/>
    <p:sldId id="269" r:id="rId10"/>
    <p:sldId id="268" r:id="rId11"/>
    <p:sldId id="262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A7B4E-9EA6-4E16-A3FC-E77F5C726427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6A3E33-F112-441E-8C7A-47BFCE771D2D}">
      <dgm:prSet custT="1"/>
      <dgm:spPr/>
      <dgm:t>
        <a:bodyPr/>
        <a:lstStyle/>
        <a:p>
          <a:pPr rtl="0"/>
          <a:r>
            <a:rPr lang="en-US" sz="800" b="1" dirty="0" smtClean="0"/>
            <a:t>NETWORK OPERATION CENTER</a:t>
          </a:r>
          <a:endParaRPr lang="en-US" sz="800" b="1" dirty="0"/>
        </a:p>
      </dgm:t>
    </dgm:pt>
    <dgm:pt modelId="{65ADB63F-3635-4F84-8D07-0AAAE28250F7}" type="parTrans" cxnId="{E0161357-994D-4AFF-984F-588B2A396268}">
      <dgm:prSet/>
      <dgm:spPr/>
      <dgm:t>
        <a:bodyPr/>
        <a:lstStyle/>
        <a:p>
          <a:endParaRPr lang="en-US" sz="2000" b="1">
            <a:solidFill>
              <a:srgbClr val="FF0000"/>
            </a:solidFill>
          </a:endParaRPr>
        </a:p>
      </dgm:t>
    </dgm:pt>
    <dgm:pt modelId="{1615C8E9-5EE6-4584-BA77-B9304971C95C}" type="sibTrans" cxnId="{E0161357-994D-4AFF-984F-588B2A396268}">
      <dgm:prSet/>
      <dgm:spPr/>
      <dgm:t>
        <a:bodyPr/>
        <a:lstStyle/>
        <a:p>
          <a:endParaRPr lang="en-US" sz="2000" b="1">
            <a:solidFill>
              <a:srgbClr val="FF0000"/>
            </a:solidFill>
          </a:endParaRPr>
        </a:p>
      </dgm:t>
    </dgm:pt>
    <dgm:pt modelId="{23638C55-7610-4FEA-B3DC-C2ED7E5C2F52}">
      <dgm:prSet custT="1"/>
      <dgm:spPr/>
      <dgm:t>
        <a:bodyPr/>
        <a:lstStyle/>
        <a:p>
          <a:pPr rtl="0"/>
          <a:r>
            <a:rPr lang="en-US" sz="800" b="1" dirty="0" smtClean="0"/>
            <a:t>NETWORK REPAIR BEAREAU</a:t>
          </a:r>
          <a:endParaRPr lang="en-US" sz="800" b="1" dirty="0"/>
        </a:p>
      </dgm:t>
    </dgm:pt>
    <dgm:pt modelId="{2B0944DD-1038-4E50-8490-A369E55D7E53}" type="parTrans" cxnId="{591C8D48-BE55-4DF4-BE80-5E09D058C0BE}">
      <dgm:prSet/>
      <dgm:spPr/>
      <dgm:t>
        <a:bodyPr/>
        <a:lstStyle/>
        <a:p>
          <a:endParaRPr lang="en-US" sz="2000" b="1">
            <a:solidFill>
              <a:srgbClr val="FF0000"/>
            </a:solidFill>
          </a:endParaRPr>
        </a:p>
      </dgm:t>
    </dgm:pt>
    <dgm:pt modelId="{D949B8BE-060C-4F27-A627-97A803CE2BD1}" type="sibTrans" cxnId="{591C8D48-BE55-4DF4-BE80-5E09D058C0BE}">
      <dgm:prSet/>
      <dgm:spPr/>
      <dgm:t>
        <a:bodyPr/>
        <a:lstStyle/>
        <a:p>
          <a:endParaRPr lang="en-US" sz="2000" b="1">
            <a:solidFill>
              <a:srgbClr val="FF0000"/>
            </a:solidFill>
          </a:endParaRPr>
        </a:p>
      </dgm:t>
    </dgm:pt>
    <dgm:pt modelId="{E1F111C3-63B7-4C61-A488-7D73EA3C8FA3}">
      <dgm:prSet custT="1"/>
      <dgm:spPr/>
      <dgm:t>
        <a:bodyPr/>
        <a:lstStyle/>
        <a:p>
          <a:pPr rtl="0"/>
          <a:r>
            <a:rPr lang="en-US" sz="800" b="1" dirty="0" smtClean="0"/>
            <a:t>NETWORK CHANGE AND CONF GROUP</a:t>
          </a:r>
          <a:endParaRPr lang="en-US" sz="800" b="1" dirty="0"/>
        </a:p>
      </dgm:t>
    </dgm:pt>
    <dgm:pt modelId="{916370EF-34DD-47FE-80B8-1D5F03872C70}" type="parTrans" cxnId="{0E711C0E-9CF6-4D89-ACA8-5CC0680BAF3A}">
      <dgm:prSet/>
      <dgm:spPr/>
      <dgm:t>
        <a:bodyPr/>
        <a:lstStyle/>
        <a:p>
          <a:endParaRPr lang="en-US"/>
        </a:p>
      </dgm:t>
    </dgm:pt>
    <dgm:pt modelId="{DE71A06A-549D-45AC-8F4B-1735A789B76C}" type="sibTrans" cxnId="{0E711C0E-9CF6-4D89-ACA8-5CC0680BAF3A}">
      <dgm:prSet/>
      <dgm:spPr/>
      <dgm:t>
        <a:bodyPr/>
        <a:lstStyle/>
        <a:p>
          <a:endParaRPr lang="en-US"/>
        </a:p>
      </dgm:t>
    </dgm:pt>
    <dgm:pt modelId="{CE9B5464-669F-4914-8B6B-E2842FD7897A}">
      <dgm:prSet custT="1"/>
      <dgm:spPr/>
      <dgm:t>
        <a:bodyPr/>
        <a:lstStyle/>
        <a:p>
          <a:pPr rtl="0"/>
          <a:r>
            <a:rPr lang="en-US" sz="800" b="1" dirty="0" smtClean="0"/>
            <a:t>TOP BUSNESS MANAGEMENT</a:t>
          </a:r>
          <a:endParaRPr lang="en-US" sz="800" b="1" dirty="0"/>
        </a:p>
      </dgm:t>
    </dgm:pt>
    <dgm:pt modelId="{D980CE88-8F04-48B4-B51F-1C7E3442E9DC}" type="parTrans" cxnId="{B5DF8E6D-1AF3-43B8-AB26-9E10E234D112}">
      <dgm:prSet/>
      <dgm:spPr/>
      <dgm:t>
        <a:bodyPr/>
        <a:lstStyle/>
        <a:p>
          <a:endParaRPr lang="en-US"/>
        </a:p>
      </dgm:t>
    </dgm:pt>
    <dgm:pt modelId="{A949EB45-AAC4-410B-ABA3-1C263348A57D}" type="sibTrans" cxnId="{B5DF8E6D-1AF3-43B8-AB26-9E10E234D112}">
      <dgm:prSet/>
      <dgm:spPr/>
      <dgm:t>
        <a:bodyPr/>
        <a:lstStyle/>
        <a:p>
          <a:endParaRPr lang="en-US"/>
        </a:p>
      </dgm:t>
    </dgm:pt>
    <dgm:pt modelId="{7AE6C375-BB60-4123-B941-FF977AB68218}" type="pres">
      <dgm:prSet presAssocID="{7ABA7B4E-9EA6-4E16-A3FC-E77F5C726427}" presName="Name0" presStyleCnt="0">
        <dgm:presLayoutVars>
          <dgm:chMax val="7"/>
          <dgm:chPref val="7"/>
          <dgm:dir/>
        </dgm:presLayoutVars>
      </dgm:prSet>
      <dgm:spPr/>
    </dgm:pt>
    <dgm:pt modelId="{67389505-D930-4EB2-B3B4-5623C6EBD8F8}" type="pres">
      <dgm:prSet presAssocID="{7ABA7B4E-9EA6-4E16-A3FC-E77F5C726427}" presName="Name1" presStyleCnt="0"/>
      <dgm:spPr/>
    </dgm:pt>
    <dgm:pt modelId="{4ADD1A00-47AF-44B9-8339-051B47047C11}" type="pres">
      <dgm:prSet presAssocID="{7ABA7B4E-9EA6-4E16-A3FC-E77F5C726427}" presName="cycle" presStyleCnt="0"/>
      <dgm:spPr/>
    </dgm:pt>
    <dgm:pt modelId="{8950F41A-5CE1-4FDD-A4BE-C5E453E8A862}" type="pres">
      <dgm:prSet presAssocID="{7ABA7B4E-9EA6-4E16-A3FC-E77F5C726427}" presName="srcNode" presStyleLbl="node1" presStyleIdx="0" presStyleCnt="4"/>
      <dgm:spPr/>
    </dgm:pt>
    <dgm:pt modelId="{D120D971-D83C-4DEE-B0C4-5A97FD72C83E}" type="pres">
      <dgm:prSet presAssocID="{7ABA7B4E-9EA6-4E16-A3FC-E77F5C726427}" presName="conn" presStyleLbl="parChTrans1D2" presStyleIdx="0" presStyleCnt="1"/>
      <dgm:spPr/>
    </dgm:pt>
    <dgm:pt modelId="{F3D049F4-5507-4051-8F09-7936E2A4EA3B}" type="pres">
      <dgm:prSet presAssocID="{7ABA7B4E-9EA6-4E16-A3FC-E77F5C726427}" presName="extraNode" presStyleLbl="node1" presStyleIdx="0" presStyleCnt="4"/>
      <dgm:spPr/>
    </dgm:pt>
    <dgm:pt modelId="{8B3CC94A-2657-4630-8571-773CE564AC0E}" type="pres">
      <dgm:prSet presAssocID="{7ABA7B4E-9EA6-4E16-A3FC-E77F5C726427}" presName="dstNode" presStyleLbl="node1" presStyleIdx="0" presStyleCnt="4"/>
      <dgm:spPr/>
    </dgm:pt>
    <dgm:pt modelId="{D237ED14-6009-4257-A112-DFD38E6B2EC3}" type="pres">
      <dgm:prSet presAssocID="{9E6A3E33-F112-441E-8C7A-47BFCE771D2D}" presName="text_1" presStyleLbl="node1" presStyleIdx="0" presStyleCnt="4">
        <dgm:presLayoutVars>
          <dgm:bulletEnabled val="1"/>
        </dgm:presLayoutVars>
      </dgm:prSet>
      <dgm:spPr/>
    </dgm:pt>
    <dgm:pt modelId="{32815094-B65A-4D88-BBAF-9FE046779E72}" type="pres">
      <dgm:prSet presAssocID="{9E6A3E33-F112-441E-8C7A-47BFCE771D2D}" presName="accent_1" presStyleCnt="0"/>
      <dgm:spPr/>
    </dgm:pt>
    <dgm:pt modelId="{1801ADB5-C15D-429D-A239-9CBE8A1DB040}" type="pres">
      <dgm:prSet presAssocID="{9E6A3E33-F112-441E-8C7A-47BFCE771D2D}" presName="accentRepeatNode" presStyleLbl="solidFgAcc1" presStyleIdx="0" presStyleCnt="4"/>
      <dgm:spPr/>
    </dgm:pt>
    <dgm:pt modelId="{EE4454F8-D78B-4C13-9B25-F1463509D992}" type="pres">
      <dgm:prSet presAssocID="{23638C55-7610-4FEA-B3DC-C2ED7E5C2F52}" presName="text_2" presStyleLbl="node1" presStyleIdx="1" presStyleCnt="4">
        <dgm:presLayoutVars>
          <dgm:bulletEnabled val="1"/>
        </dgm:presLayoutVars>
      </dgm:prSet>
      <dgm:spPr/>
    </dgm:pt>
    <dgm:pt modelId="{035984C3-5DDA-46BA-A5B6-4B2BE5AC483D}" type="pres">
      <dgm:prSet presAssocID="{23638C55-7610-4FEA-B3DC-C2ED7E5C2F52}" presName="accent_2" presStyleCnt="0"/>
      <dgm:spPr/>
    </dgm:pt>
    <dgm:pt modelId="{78B76BC1-863D-43D2-A805-7B7157DA6E1D}" type="pres">
      <dgm:prSet presAssocID="{23638C55-7610-4FEA-B3DC-C2ED7E5C2F52}" presName="accentRepeatNode" presStyleLbl="solidFgAcc1" presStyleIdx="1" presStyleCnt="4"/>
      <dgm:spPr/>
    </dgm:pt>
    <dgm:pt modelId="{07F51380-DCEB-42B7-A209-8F8C15F34B4B}" type="pres">
      <dgm:prSet presAssocID="{E1F111C3-63B7-4C61-A488-7D73EA3C8FA3}" presName="text_3" presStyleLbl="node1" presStyleIdx="2" presStyleCnt="4">
        <dgm:presLayoutVars>
          <dgm:bulletEnabled val="1"/>
        </dgm:presLayoutVars>
      </dgm:prSet>
      <dgm:spPr/>
    </dgm:pt>
    <dgm:pt modelId="{747C40D4-5AEE-4419-8F4C-F47B1ADD2B73}" type="pres">
      <dgm:prSet presAssocID="{E1F111C3-63B7-4C61-A488-7D73EA3C8FA3}" presName="accent_3" presStyleCnt="0"/>
      <dgm:spPr/>
    </dgm:pt>
    <dgm:pt modelId="{0C1CF51C-F319-4F7A-9AAE-40FA5247A010}" type="pres">
      <dgm:prSet presAssocID="{E1F111C3-63B7-4C61-A488-7D73EA3C8FA3}" presName="accentRepeatNode" presStyleLbl="solidFgAcc1" presStyleIdx="2" presStyleCnt="4"/>
      <dgm:spPr/>
    </dgm:pt>
    <dgm:pt modelId="{1D54EE0D-86A4-4F71-98F8-CED7CACFB97F}" type="pres">
      <dgm:prSet presAssocID="{CE9B5464-669F-4914-8B6B-E2842FD7897A}" presName="text_4" presStyleLbl="node1" presStyleIdx="3" presStyleCnt="4">
        <dgm:presLayoutVars>
          <dgm:bulletEnabled val="1"/>
        </dgm:presLayoutVars>
      </dgm:prSet>
      <dgm:spPr/>
    </dgm:pt>
    <dgm:pt modelId="{8E2400B0-2B15-48FA-9D9D-CDDF171B59DF}" type="pres">
      <dgm:prSet presAssocID="{CE9B5464-669F-4914-8B6B-E2842FD7897A}" presName="accent_4" presStyleCnt="0"/>
      <dgm:spPr/>
    </dgm:pt>
    <dgm:pt modelId="{3D3782E8-D312-4363-8FDC-5ABEE89D7434}" type="pres">
      <dgm:prSet presAssocID="{CE9B5464-669F-4914-8B6B-E2842FD7897A}" presName="accentRepeatNode" presStyleLbl="solidFgAcc1" presStyleIdx="3" presStyleCnt="4"/>
      <dgm:spPr/>
    </dgm:pt>
  </dgm:ptLst>
  <dgm:cxnLst>
    <dgm:cxn modelId="{E0161357-994D-4AFF-984F-588B2A396268}" srcId="{7ABA7B4E-9EA6-4E16-A3FC-E77F5C726427}" destId="{9E6A3E33-F112-441E-8C7A-47BFCE771D2D}" srcOrd="0" destOrd="0" parTransId="{65ADB63F-3635-4F84-8D07-0AAAE28250F7}" sibTransId="{1615C8E9-5EE6-4584-BA77-B9304971C95C}"/>
    <dgm:cxn modelId="{B5DF8E6D-1AF3-43B8-AB26-9E10E234D112}" srcId="{7ABA7B4E-9EA6-4E16-A3FC-E77F5C726427}" destId="{CE9B5464-669F-4914-8B6B-E2842FD7897A}" srcOrd="3" destOrd="0" parTransId="{D980CE88-8F04-48B4-B51F-1C7E3442E9DC}" sibTransId="{A949EB45-AAC4-410B-ABA3-1C263348A57D}"/>
    <dgm:cxn modelId="{A0CFAEC2-7A22-4BB7-97CE-888377B4CE9A}" type="presOf" srcId="{23638C55-7610-4FEA-B3DC-C2ED7E5C2F52}" destId="{EE4454F8-D78B-4C13-9B25-F1463509D992}" srcOrd="0" destOrd="0" presId="urn:microsoft.com/office/officeart/2008/layout/VerticalCurvedList"/>
    <dgm:cxn modelId="{591C8D48-BE55-4DF4-BE80-5E09D058C0BE}" srcId="{7ABA7B4E-9EA6-4E16-A3FC-E77F5C726427}" destId="{23638C55-7610-4FEA-B3DC-C2ED7E5C2F52}" srcOrd="1" destOrd="0" parTransId="{2B0944DD-1038-4E50-8490-A369E55D7E53}" sibTransId="{D949B8BE-060C-4F27-A627-97A803CE2BD1}"/>
    <dgm:cxn modelId="{AFB0F5A1-4ABC-4268-BF8A-B8AA101C692C}" type="presOf" srcId="{1615C8E9-5EE6-4584-BA77-B9304971C95C}" destId="{D120D971-D83C-4DEE-B0C4-5A97FD72C83E}" srcOrd="0" destOrd="0" presId="urn:microsoft.com/office/officeart/2008/layout/VerticalCurvedList"/>
    <dgm:cxn modelId="{C7845A7A-496E-4398-959B-255CC3F2C75D}" type="presOf" srcId="{CE9B5464-669F-4914-8B6B-E2842FD7897A}" destId="{1D54EE0D-86A4-4F71-98F8-CED7CACFB97F}" srcOrd="0" destOrd="0" presId="urn:microsoft.com/office/officeart/2008/layout/VerticalCurvedList"/>
    <dgm:cxn modelId="{0E711C0E-9CF6-4D89-ACA8-5CC0680BAF3A}" srcId="{7ABA7B4E-9EA6-4E16-A3FC-E77F5C726427}" destId="{E1F111C3-63B7-4C61-A488-7D73EA3C8FA3}" srcOrd="2" destOrd="0" parTransId="{916370EF-34DD-47FE-80B8-1D5F03872C70}" sibTransId="{DE71A06A-549D-45AC-8F4B-1735A789B76C}"/>
    <dgm:cxn modelId="{2AC0D883-4373-415D-8685-FE4C7F1B5869}" type="presOf" srcId="{E1F111C3-63B7-4C61-A488-7D73EA3C8FA3}" destId="{07F51380-DCEB-42B7-A209-8F8C15F34B4B}" srcOrd="0" destOrd="0" presId="urn:microsoft.com/office/officeart/2008/layout/VerticalCurvedList"/>
    <dgm:cxn modelId="{BE5E5443-44FC-41CF-8542-E1F9734025C9}" type="presOf" srcId="{9E6A3E33-F112-441E-8C7A-47BFCE771D2D}" destId="{D237ED14-6009-4257-A112-DFD38E6B2EC3}" srcOrd="0" destOrd="0" presId="urn:microsoft.com/office/officeart/2008/layout/VerticalCurvedList"/>
    <dgm:cxn modelId="{FDB9209F-5F2E-42AE-A234-E7602B41E696}" type="presOf" srcId="{7ABA7B4E-9EA6-4E16-A3FC-E77F5C726427}" destId="{7AE6C375-BB60-4123-B941-FF977AB68218}" srcOrd="0" destOrd="0" presId="urn:microsoft.com/office/officeart/2008/layout/VerticalCurvedList"/>
    <dgm:cxn modelId="{AE435381-C9AF-468A-91CD-85B56810C34B}" type="presParOf" srcId="{7AE6C375-BB60-4123-B941-FF977AB68218}" destId="{67389505-D930-4EB2-B3B4-5623C6EBD8F8}" srcOrd="0" destOrd="0" presId="urn:microsoft.com/office/officeart/2008/layout/VerticalCurvedList"/>
    <dgm:cxn modelId="{5D33BD1D-6D27-4929-A447-7C3AE8717321}" type="presParOf" srcId="{67389505-D930-4EB2-B3B4-5623C6EBD8F8}" destId="{4ADD1A00-47AF-44B9-8339-051B47047C11}" srcOrd="0" destOrd="0" presId="urn:microsoft.com/office/officeart/2008/layout/VerticalCurvedList"/>
    <dgm:cxn modelId="{8FC93857-4A21-4808-8AE1-92B0A9AACE76}" type="presParOf" srcId="{4ADD1A00-47AF-44B9-8339-051B47047C11}" destId="{8950F41A-5CE1-4FDD-A4BE-C5E453E8A862}" srcOrd="0" destOrd="0" presId="urn:microsoft.com/office/officeart/2008/layout/VerticalCurvedList"/>
    <dgm:cxn modelId="{BCC05306-1422-4C2A-B5BD-A5D4E31E0329}" type="presParOf" srcId="{4ADD1A00-47AF-44B9-8339-051B47047C11}" destId="{D120D971-D83C-4DEE-B0C4-5A97FD72C83E}" srcOrd="1" destOrd="0" presId="urn:microsoft.com/office/officeart/2008/layout/VerticalCurvedList"/>
    <dgm:cxn modelId="{DF8F0059-D469-4A31-92A5-804FB2D79276}" type="presParOf" srcId="{4ADD1A00-47AF-44B9-8339-051B47047C11}" destId="{F3D049F4-5507-4051-8F09-7936E2A4EA3B}" srcOrd="2" destOrd="0" presId="urn:microsoft.com/office/officeart/2008/layout/VerticalCurvedList"/>
    <dgm:cxn modelId="{F7AE8BE9-D8CA-42F2-BA67-6880B2E5B103}" type="presParOf" srcId="{4ADD1A00-47AF-44B9-8339-051B47047C11}" destId="{8B3CC94A-2657-4630-8571-773CE564AC0E}" srcOrd="3" destOrd="0" presId="urn:microsoft.com/office/officeart/2008/layout/VerticalCurvedList"/>
    <dgm:cxn modelId="{6162743B-166A-4859-B685-FD2B4F56AA27}" type="presParOf" srcId="{67389505-D930-4EB2-B3B4-5623C6EBD8F8}" destId="{D237ED14-6009-4257-A112-DFD38E6B2EC3}" srcOrd="1" destOrd="0" presId="urn:microsoft.com/office/officeart/2008/layout/VerticalCurvedList"/>
    <dgm:cxn modelId="{78A3DBA5-2E06-4223-A70E-8022D9D8EAC0}" type="presParOf" srcId="{67389505-D930-4EB2-B3B4-5623C6EBD8F8}" destId="{32815094-B65A-4D88-BBAF-9FE046779E72}" srcOrd="2" destOrd="0" presId="urn:microsoft.com/office/officeart/2008/layout/VerticalCurvedList"/>
    <dgm:cxn modelId="{54A12DA3-3BCA-4F4D-BBD9-88A306E658E1}" type="presParOf" srcId="{32815094-B65A-4D88-BBAF-9FE046779E72}" destId="{1801ADB5-C15D-429D-A239-9CBE8A1DB040}" srcOrd="0" destOrd="0" presId="urn:microsoft.com/office/officeart/2008/layout/VerticalCurvedList"/>
    <dgm:cxn modelId="{08F550C0-D3E6-42CC-A8AE-95D007D9318F}" type="presParOf" srcId="{67389505-D930-4EB2-B3B4-5623C6EBD8F8}" destId="{EE4454F8-D78B-4C13-9B25-F1463509D992}" srcOrd="3" destOrd="0" presId="urn:microsoft.com/office/officeart/2008/layout/VerticalCurvedList"/>
    <dgm:cxn modelId="{F441D23A-5C5D-460D-9DC7-2C8A766E8529}" type="presParOf" srcId="{67389505-D930-4EB2-B3B4-5623C6EBD8F8}" destId="{035984C3-5DDA-46BA-A5B6-4B2BE5AC483D}" srcOrd="4" destOrd="0" presId="urn:microsoft.com/office/officeart/2008/layout/VerticalCurvedList"/>
    <dgm:cxn modelId="{DADA6E09-7602-43BD-98FA-840160DE92A1}" type="presParOf" srcId="{035984C3-5DDA-46BA-A5B6-4B2BE5AC483D}" destId="{78B76BC1-863D-43D2-A805-7B7157DA6E1D}" srcOrd="0" destOrd="0" presId="urn:microsoft.com/office/officeart/2008/layout/VerticalCurvedList"/>
    <dgm:cxn modelId="{3AE1DBB5-223B-454F-9BBC-CE0725F29D2F}" type="presParOf" srcId="{67389505-D930-4EB2-B3B4-5623C6EBD8F8}" destId="{07F51380-DCEB-42B7-A209-8F8C15F34B4B}" srcOrd="5" destOrd="0" presId="urn:microsoft.com/office/officeart/2008/layout/VerticalCurvedList"/>
    <dgm:cxn modelId="{A805D8B2-A4FA-423A-B358-FBDF115609EE}" type="presParOf" srcId="{67389505-D930-4EB2-B3B4-5623C6EBD8F8}" destId="{747C40D4-5AEE-4419-8F4C-F47B1ADD2B73}" srcOrd="6" destOrd="0" presId="urn:microsoft.com/office/officeart/2008/layout/VerticalCurvedList"/>
    <dgm:cxn modelId="{9C708022-3C86-49CC-8E86-4FC5F0CF2546}" type="presParOf" srcId="{747C40D4-5AEE-4419-8F4C-F47B1ADD2B73}" destId="{0C1CF51C-F319-4F7A-9AAE-40FA5247A010}" srcOrd="0" destOrd="0" presId="urn:microsoft.com/office/officeart/2008/layout/VerticalCurvedList"/>
    <dgm:cxn modelId="{4583AC32-C2C6-42C1-BC15-CCE10E4E3123}" type="presParOf" srcId="{67389505-D930-4EB2-B3B4-5623C6EBD8F8}" destId="{1D54EE0D-86A4-4F71-98F8-CED7CACFB97F}" srcOrd="7" destOrd="0" presId="urn:microsoft.com/office/officeart/2008/layout/VerticalCurvedList"/>
    <dgm:cxn modelId="{BB276E5E-5211-45D4-BAC5-65ACBEA8B495}" type="presParOf" srcId="{67389505-D930-4EB2-B3B4-5623C6EBD8F8}" destId="{8E2400B0-2B15-48FA-9D9D-CDDF171B59DF}" srcOrd="8" destOrd="0" presId="urn:microsoft.com/office/officeart/2008/layout/VerticalCurvedList"/>
    <dgm:cxn modelId="{1A882726-B90D-4140-948F-70D5AF30444F}" type="presParOf" srcId="{8E2400B0-2B15-48FA-9D9D-CDDF171B59DF}" destId="{3D3782E8-D312-4363-8FDC-5ABEE89D74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0D971-D83C-4DEE-B0C4-5A97FD72C83E}">
      <dsp:nvSpPr>
        <dsp:cNvPr id="0" name=""/>
        <dsp:cNvSpPr/>
      </dsp:nvSpPr>
      <dsp:spPr>
        <a:xfrm>
          <a:off x="-2571250" y="-396845"/>
          <a:ext cx="3069537" cy="3069537"/>
        </a:xfrm>
        <a:prstGeom prst="blockArc">
          <a:avLst>
            <a:gd name="adj1" fmla="val 18900000"/>
            <a:gd name="adj2" fmla="val 2700000"/>
            <a:gd name="adj3" fmla="val 704"/>
          </a:avLst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7ED14-6009-4257-A112-DFD38E6B2EC3}">
      <dsp:nvSpPr>
        <dsp:cNvPr id="0" name=""/>
        <dsp:cNvSpPr/>
      </dsp:nvSpPr>
      <dsp:spPr>
        <a:xfrm>
          <a:off x="261632" y="174967"/>
          <a:ext cx="3206381" cy="3501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905" tIns="20320" rIns="20320" bIns="2032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NETWORK OPERATION CENTER</a:t>
          </a:r>
          <a:endParaRPr lang="en-US" sz="800" b="1" kern="1200" dirty="0"/>
        </a:p>
      </dsp:txBody>
      <dsp:txXfrm>
        <a:off x="261632" y="174967"/>
        <a:ext cx="3206381" cy="350116"/>
      </dsp:txXfrm>
    </dsp:sp>
    <dsp:sp modelId="{1801ADB5-C15D-429D-A239-9CBE8A1DB040}">
      <dsp:nvSpPr>
        <dsp:cNvPr id="0" name=""/>
        <dsp:cNvSpPr/>
      </dsp:nvSpPr>
      <dsp:spPr>
        <a:xfrm>
          <a:off x="42810" y="131202"/>
          <a:ext cx="437645" cy="437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454F8-D78B-4C13-9B25-F1463509D992}">
      <dsp:nvSpPr>
        <dsp:cNvPr id="0" name=""/>
        <dsp:cNvSpPr/>
      </dsp:nvSpPr>
      <dsp:spPr>
        <a:xfrm>
          <a:off x="462362" y="700232"/>
          <a:ext cx="3005652" cy="350116"/>
        </a:xfrm>
        <a:prstGeom prst="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905" tIns="20320" rIns="20320" bIns="2032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NETWORK REPAIR BEAREAU</a:t>
          </a:r>
          <a:endParaRPr lang="en-US" sz="800" b="1" kern="1200" dirty="0"/>
        </a:p>
      </dsp:txBody>
      <dsp:txXfrm>
        <a:off x="462362" y="700232"/>
        <a:ext cx="3005652" cy="350116"/>
      </dsp:txXfrm>
    </dsp:sp>
    <dsp:sp modelId="{78B76BC1-863D-43D2-A805-7B7157DA6E1D}">
      <dsp:nvSpPr>
        <dsp:cNvPr id="0" name=""/>
        <dsp:cNvSpPr/>
      </dsp:nvSpPr>
      <dsp:spPr>
        <a:xfrm>
          <a:off x="243539" y="656467"/>
          <a:ext cx="437645" cy="437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51380-DCEB-42B7-A209-8F8C15F34B4B}">
      <dsp:nvSpPr>
        <dsp:cNvPr id="0" name=""/>
        <dsp:cNvSpPr/>
      </dsp:nvSpPr>
      <dsp:spPr>
        <a:xfrm>
          <a:off x="462362" y="1225497"/>
          <a:ext cx="3005652" cy="350116"/>
        </a:xfrm>
        <a:prstGeom prst="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905" tIns="20320" rIns="20320" bIns="2032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NETWORK CHANGE AND CONF GROUP</a:t>
          </a:r>
          <a:endParaRPr lang="en-US" sz="800" b="1" kern="1200" dirty="0"/>
        </a:p>
      </dsp:txBody>
      <dsp:txXfrm>
        <a:off x="462362" y="1225497"/>
        <a:ext cx="3005652" cy="350116"/>
      </dsp:txXfrm>
    </dsp:sp>
    <dsp:sp modelId="{0C1CF51C-F319-4F7A-9AAE-40FA5247A010}">
      <dsp:nvSpPr>
        <dsp:cNvPr id="0" name=""/>
        <dsp:cNvSpPr/>
      </dsp:nvSpPr>
      <dsp:spPr>
        <a:xfrm>
          <a:off x="243539" y="1181733"/>
          <a:ext cx="437645" cy="437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4EE0D-86A4-4F71-98F8-CED7CACFB97F}">
      <dsp:nvSpPr>
        <dsp:cNvPr id="0" name=""/>
        <dsp:cNvSpPr/>
      </dsp:nvSpPr>
      <dsp:spPr>
        <a:xfrm>
          <a:off x="261632" y="1750762"/>
          <a:ext cx="3206381" cy="350116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905" tIns="20320" rIns="20320" bIns="2032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TOP BUSNESS MANAGEMENT</a:t>
          </a:r>
          <a:endParaRPr lang="en-US" sz="800" b="1" kern="1200" dirty="0"/>
        </a:p>
      </dsp:txBody>
      <dsp:txXfrm>
        <a:off x="261632" y="1750762"/>
        <a:ext cx="3206381" cy="350116"/>
      </dsp:txXfrm>
    </dsp:sp>
    <dsp:sp modelId="{3D3782E8-D312-4363-8FDC-5ABEE89D7434}">
      <dsp:nvSpPr>
        <dsp:cNvPr id="0" name=""/>
        <dsp:cNvSpPr/>
      </dsp:nvSpPr>
      <dsp:spPr>
        <a:xfrm>
          <a:off x="42810" y="1706998"/>
          <a:ext cx="437645" cy="437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07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5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2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1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0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9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2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0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31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2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8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1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2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3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9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9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90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93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505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9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2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9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u="none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2AA63C-DE0B-47C5-86FB-CA9E2DCF094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73E924-806C-4E1D-A7FA-9DFF82CC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lterismutlu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lterismutlu.com/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36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874" y="1007231"/>
            <a:ext cx="4115257" cy="7898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THANK YOU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3080" name="Picture 8" descr="https://s3.amazonaws.com/abine-blog-s3offload/blog/wp-content/uploads/2015/10/T-Mobil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28" y="3668382"/>
            <a:ext cx="2455358" cy="8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imore.com/sites/imore.com/files/styles/large/public/topic_images/2014/topic_att_logo.png?itok=2Wc_1f7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480"/>
          <a:stretch/>
        </p:blipFill>
        <p:spPr bwMode="auto">
          <a:xfrm>
            <a:off x="3371584" y="3517749"/>
            <a:ext cx="2244655" cy="11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downdetector.com/i/logo/Verizon_Wireless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" y="3506561"/>
            <a:ext cx="2318809" cy="91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upload.wikimedia.org/wikipedia/en/d/d5/Vodafone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90" y="5695139"/>
            <a:ext cx="1160028" cy="8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upload.wikimedia.org/wikipedia/commons/d/dd/MTN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91" y="5660757"/>
            <a:ext cx="867612" cy="82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hiphopnaija.com/wp-content/uploads/2015/03/visafone-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9" y="5640060"/>
            <a:ext cx="1038167" cy="8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brandirectory.com/images/profile/logo/w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21" y="5809239"/>
            <a:ext cx="1659211" cy="72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1.bp.blogspot.com/-CDMolE6HT5Q/U-7X3Aqx2hI/AAAAAAAAGcg/wO_UjJ03Sk4/s1600/far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46" y="5750018"/>
            <a:ext cx="1920875" cy="72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6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750" y="1143000"/>
            <a:ext cx="7264400" cy="1524000"/>
          </a:xfrm>
          <a:solidFill>
            <a:schemeClr val="tx1">
              <a:alpha val="79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Telecommunication </a:t>
            </a:r>
            <a:b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CDR 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(Call Detail Record) Analysis 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8050" y="4559300"/>
            <a:ext cx="7734300" cy="2108200"/>
          </a:xfrm>
          <a:prstGeom prst="rect">
            <a:avLst/>
          </a:prstGeom>
          <a:solidFill>
            <a:srgbClr val="C00000">
              <a:alpha val="61000"/>
            </a:srgb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mbria" panose="02040503050406030204" pitchFamily="18" charset="0"/>
              </a:rPr>
              <a:t>Rutgers University 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Python Methodologies for Data </a:t>
            </a:r>
            <a:r>
              <a:rPr lang="en-US" dirty="0" smtClean="0">
                <a:latin typeface="Cambria" panose="02040503050406030204" pitchFamily="18" charset="0"/>
              </a:rPr>
              <a:t>Science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Team 4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Hung-</a:t>
            </a:r>
            <a:r>
              <a:rPr lang="en-US" dirty="0" err="1" smtClean="0">
                <a:latin typeface="Cambria" panose="02040503050406030204" pitchFamily="18" charset="0"/>
              </a:rPr>
              <a:t>Yueh</a:t>
            </a:r>
            <a:r>
              <a:rPr lang="en-US" dirty="0" smtClean="0">
                <a:latin typeface="Cambria" panose="02040503050406030204" pitchFamily="18" charset="0"/>
              </a:rPr>
              <a:t> Chang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Oludare Bello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Shih-Yen </a:t>
            </a:r>
            <a:r>
              <a:rPr lang="en-US" dirty="0">
                <a:latin typeface="Cambria" panose="02040503050406030204" pitchFamily="18" charset="0"/>
              </a:rPr>
              <a:t>Lin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3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www.gadgetreview.com/wp-content/uploads/2012/11/Verizon-Wireless-Data-Center-86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00" y="2300183"/>
            <a:ext cx="3897552" cy="258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mages.wisegeek.com/woman-on-cell-phone-smil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4297"/>
            <a:ext cx="1771650" cy="16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rogressivefinancial.com/Home/images/Ma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 bwMode="auto">
          <a:xfrm>
            <a:off x="6749501" y="4881562"/>
            <a:ext cx="2223049" cy="18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tatic2.businessinsider.com/image/542051a86bb3f739093cdfb5-480/cell-tower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r="31667"/>
          <a:stretch/>
        </p:blipFill>
        <p:spPr bwMode="auto">
          <a:xfrm>
            <a:off x="6090591" y="2740025"/>
            <a:ext cx="1317819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emfandhealth.com/image/obj464geo446pg16p17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1" t="15139" r="15906"/>
          <a:stretch/>
        </p:blipFill>
        <p:spPr bwMode="auto">
          <a:xfrm>
            <a:off x="1444466" y="3053533"/>
            <a:ext cx="14097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86021733"/>
              </p:ext>
            </p:extLst>
          </p:nvPr>
        </p:nvGraphicFramePr>
        <p:xfrm>
          <a:off x="5115647" y="-49113"/>
          <a:ext cx="3494959" cy="2275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Down Arrow 11"/>
          <p:cNvSpPr/>
          <p:nvPr/>
        </p:nvSpPr>
        <p:spPr>
          <a:xfrm rot="10800000">
            <a:off x="3334201" y="1908495"/>
            <a:ext cx="321733" cy="60113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http://www.gl.com/images/cdr-web-call-data-record-in-operation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90" y="112444"/>
            <a:ext cx="2698591" cy="172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28504" y="663934"/>
            <a:ext cx="27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Call Data Record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344714"/>
            <a:ext cx="6554867" cy="789819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Program files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34532"/>
            <a:ext cx="7905447" cy="49868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input.csv (Formatted Dummy Call Data Record retrieved from </a:t>
            </a:r>
            <a:r>
              <a:rPr lang="en-US" u="sng" dirty="0">
                <a:solidFill>
                  <a:schemeClr val="tx1"/>
                </a:solidFill>
                <a:latin typeface="Cambria" panose="02040503050406030204" pitchFamily="18" charset="0"/>
                <a:hlinkClick r:id="rId2"/>
              </a:rPr>
              <a:t>http://www.ilterismutlu.com/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CDRLib.py -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a customized Library for CDR analysis 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File i/o Function and 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Third Party Libraries 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</a:rPr>
              <a:t>matplolib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CDR PROGRAM:-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 integrated program including our analysis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Other FILES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Power point presentation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Documentation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Demo Video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2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79" y="2583426"/>
            <a:ext cx="87495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</a:rPr>
              <a:t>C</a:t>
            </a:r>
            <a:r>
              <a:rPr lang="en-US" sz="1600" dirty="0" smtClean="0">
                <a:latin typeface="Cambria" panose="02040503050406030204" pitchFamily="18" charset="0"/>
              </a:rPr>
              <a:t>all Data Record consist of: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</a:rPr>
              <a:t>CALLER:</a:t>
            </a:r>
            <a:r>
              <a:rPr lang="en-US" sz="1600" dirty="0">
                <a:latin typeface="Cambria" panose="02040503050406030204" pitchFamily="18" charset="0"/>
              </a:rPr>
              <a:t> It’s a number with 10 digitals. It means that “This number started the call”. This is also known as the call source/originator </a:t>
            </a:r>
            <a:endParaRPr lang="en-US" sz="1600" dirty="0" smtClean="0">
              <a:latin typeface="Cambria" panose="020405030504060302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Cambria" panose="02040503050406030204" pitchFamily="18" charset="0"/>
              </a:rPr>
              <a:t>CALLED</a:t>
            </a:r>
            <a:r>
              <a:rPr lang="en-US" sz="1600" b="1" dirty="0">
                <a:latin typeface="Cambria" panose="02040503050406030204" pitchFamily="18" charset="0"/>
              </a:rPr>
              <a:t>:</a:t>
            </a:r>
            <a:r>
              <a:rPr lang="en-US" sz="1600" dirty="0">
                <a:latin typeface="Cambria" panose="02040503050406030204" pitchFamily="18" charset="0"/>
              </a:rPr>
              <a:t> It’s a number with 10 digitals. </a:t>
            </a:r>
            <a:r>
              <a:rPr lang="en-US" sz="1600" dirty="0" smtClean="0">
                <a:latin typeface="Cambria" panose="02040503050406030204" pitchFamily="18" charset="0"/>
              </a:rPr>
              <a:t>The Call Reviver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</a:rPr>
              <a:t>CALL_TIME: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</a:rPr>
              <a:t>The </a:t>
            </a:r>
            <a:r>
              <a:rPr lang="en-US" sz="1600" dirty="0">
                <a:latin typeface="Cambria" panose="02040503050406030204" pitchFamily="18" charset="0"/>
              </a:rPr>
              <a:t>exact time when </a:t>
            </a:r>
            <a:r>
              <a:rPr lang="en-US" sz="1600" dirty="0" smtClean="0">
                <a:latin typeface="Cambria" panose="02040503050406030204" pitchFamily="18" charset="0"/>
              </a:rPr>
              <a:t>originator initiated the call to the Receiver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</a:rPr>
              <a:t>CONNECTION_TIME</a:t>
            </a:r>
            <a:r>
              <a:rPr lang="en-US" sz="1600" b="1" dirty="0" smtClean="0">
                <a:latin typeface="Cambria" panose="02040503050406030204" pitchFamily="18" charset="0"/>
              </a:rPr>
              <a:t>: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This </a:t>
            </a:r>
            <a:r>
              <a:rPr lang="en-US" sz="1600" dirty="0" smtClean="0">
                <a:latin typeface="Cambria" panose="02040503050406030204" pitchFamily="18" charset="0"/>
              </a:rPr>
              <a:t>is time </a:t>
            </a:r>
            <a:r>
              <a:rPr lang="en-US" sz="1600" dirty="0">
                <a:latin typeface="Cambria" panose="02040503050406030204" pitchFamily="18" charset="0"/>
              </a:rPr>
              <a:t>that the call </a:t>
            </a:r>
            <a:r>
              <a:rPr lang="en-US" sz="1600" dirty="0" smtClean="0">
                <a:latin typeface="Cambria" panose="02040503050406030204" pitchFamily="18" charset="0"/>
              </a:rPr>
              <a:t>was connected </a:t>
            </a:r>
            <a:r>
              <a:rPr lang="en-US" sz="1600" dirty="0">
                <a:latin typeface="Cambria" panose="02040503050406030204" pitchFamily="18" charset="0"/>
              </a:rPr>
              <a:t>to </a:t>
            </a:r>
            <a:r>
              <a:rPr lang="en-US" sz="1600" dirty="0" smtClean="0">
                <a:latin typeface="Cambria" panose="02040503050406030204" pitchFamily="18" charset="0"/>
              </a:rPr>
              <a:t>receiver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</a:rPr>
              <a:t>CONNECTION_FINISH_TIME: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</a:rPr>
              <a:t>This is the time the call between Originator and Receiver ended.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</a:rPr>
              <a:t>CALL_DURATION_SEC: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</a:rPr>
              <a:t>Connection Finish time - Connection Time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mbria" panose="02040503050406030204" pitchFamily="18" charset="0"/>
              </a:rPr>
              <a:t>FINISH_REASON: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</a:rPr>
              <a:t>“</a:t>
            </a:r>
            <a:r>
              <a:rPr lang="en-US" sz="1600" dirty="0">
                <a:latin typeface="Cambria" panose="02040503050406030204" pitchFamily="18" charset="0"/>
              </a:rPr>
              <a:t>NETWORK_ERROR” “NOT_REACHED” “HANG_UP” and “BUSY”.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Cambria" panose="02040503050406030204" pitchFamily="18" charset="0"/>
              </a:rPr>
              <a:t>COST</a:t>
            </a:r>
            <a:r>
              <a:rPr lang="en-US" sz="1600" b="1" dirty="0">
                <a:latin typeface="Cambria" panose="02040503050406030204" pitchFamily="18" charset="0"/>
              </a:rPr>
              <a:t>: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</a:rPr>
              <a:t>The fee charged to the customer (Originator) for the call service rendered</a:t>
            </a:r>
            <a:endParaRPr lang="en-US" sz="160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679" y="1536468"/>
            <a:ext cx="8164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input.csv (Formatted Dummy Call Data Record retrieved from </a:t>
            </a:r>
            <a:r>
              <a:rPr lang="en-US" u="sng" dirty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http://www.ilterismutlu.com/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  <a:endParaRPr lang="en-US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6657" y="344714"/>
            <a:ext cx="6554867" cy="789819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Explanation of CDR RECORD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7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344714"/>
            <a:ext cx="6554867" cy="789819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Explanation of cdrlIB.PY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34532"/>
            <a:ext cx="7905447" cy="57234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CDRLib.py -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a customized Library for CDR analysis 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File i/o Function  - Read CSV File , navigate through list and remove unwanted heading row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Call Class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Getter for each of the needed variables {CALLER,CALLED,CALL_TIME,CONNECTION_TIME, *Time Zone(Day, Evening, Nights, CALL_DURATION_SEC,FINISH_REASON,COST}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Helper function that would be used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to recall a class "call()"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Four(4) analysis defined by functions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# Network error rate % function {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errorcounter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/total}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# Network error analysis by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timezone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*file output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Call reason analysis by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timezone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*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</a:rPr>
              <a:t>matplotlib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Call time and cost analysis in different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days *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</a:rPr>
              <a:t>matplotlib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Third Party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Libraries 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matplotlib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Using the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pyplot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to plot pie graph</a:t>
            </a:r>
          </a:p>
        </p:txBody>
      </p:sp>
    </p:spTree>
    <p:extLst>
      <p:ext uri="{BB962C8B-B14F-4D97-AF65-F5344CB8AC3E}">
        <p14:creationId xmlns:p14="http://schemas.microsoft.com/office/powerpoint/2010/main" val="73557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344714"/>
            <a:ext cx="6554867" cy="789819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Explanation of </a:t>
            </a:r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cdr</a:t>
            </a:r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 Program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34532"/>
            <a:ext cx="7905447" cy="398610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CDR PROGRAM:-Integrated program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File i/o – input file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Helper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</a:rPr>
              <a:t>func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to recall a class "call()"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Analysis option for users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 – Network Error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B – Network Error By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TimeZone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 – Call Time Analysis by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TimeZone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 – Call Time and Cost Analysis by day of the week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Decision to continue or end</a:t>
            </a:r>
          </a:p>
        </p:txBody>
      </p:sp>
    </p:spTree>
    <p:extLst>
      <p:ext uri="{BB962C8B-B14F-4D97-AF65-F5344CB8AC3E}">
        <p14:creationId xmlns:p14="http://schemas.microsoft.com/office/powerpoint/2010/main" val="26124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590" y="158448"/>
            <a:ext cx="6554867" cy="78981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Results from analysis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6423" y="3317353"/>
            <a:ext cx="4898571" cy="33855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This is NETWORKERROR analysis by TIMEZONE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Print out on screen or output a file (s/f): 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##NETWORK_ERROR Table##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Time_zone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Counts  Rate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Day       32    3.2%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Evening     34    3.4%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Night      22    2.2%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keep analyzing (y/n): 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Please choose one: (A/B/C/D)?B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This is NETWORKERROR analysis by TIMEZONE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Print out on screen or output a file (s/f): f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Input a file name:team4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3771" y="1924531"/>
            <a:ext cx="2220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NETWORKERROR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 analysis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by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TIMEZONE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093" y="2240135"/>
            <a:ext cx="3243942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amount of NETWORK_ERROR calls are 88.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Total calls are 1000.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NETWORK_ERROR rate is </a:t>
            </a:r>
            <a:r>
              <a:rPr lang="en-US" sz="16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8.8%</a:t>
            </a:r>
            <a:endParaRPr 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6870" y="1163313"/>
            <a:ext cx="2782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The amount and ratio of Network ERROR analysis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748" y="4609221"/>
            <a:ext cx="362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NETWORK EFFICIENCY IS KEY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TO RETAINING YOUR CUSTOMERS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2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590" y="158448"/>
            <a:ext cx="6554867" cy="78981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Results from analysis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4902" y="876508"/>
            <a:ext cx="33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Call reason analysis by </a:t>
            </a:r>
            <a:r>
              <a:rPr lang="en-US" dirty="0" err="1" smtClean="0">
                <a:solidFill>
                  <a:srgbClr val="002060"/>
                </a:solidFill>
                <a:latin typeface="Cambria" panose="02040503050406030204" pitchFamily="18" charset="0"/>
              </a:rPr>
              <a:t>timezone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3611" y="1930168"/>
            <a:ext cx="3840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There are 370 day time calls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There are 331 evening time calls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There are 299 night time calls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8" y="1374861"/>
            <a:ext cx="2981075" cy="22358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54" y="4123739"/>
            <a:ext cx="3292943" cy="2469707"/>
          </a:xfrm>
          <a:prstGeom prst="roundRect">
            <a:avLst>
              <a:gd name="adj" fmla="val 16667"/>
            </a:avLst>
          </a:prstGeom>
          <a:ln>
            <a:solidFill>
              <a:srgbClr val="00B05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6873" y="4739826"/>
            <a:ext cx="56209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MON time 27390.0; SEC cost: 11777.70; per sec0.43000000000000005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TUE time 24181.0; SEC cost: 10397.83; per sec0.43000000000000016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WED time 20083.0; SEC cost:  8635.69; per sec0.43000000000000005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THU time 30864.0; SEC cost: 13271.52; per sec0.43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FRI time 30467.0; SEC cost: 13100.81; per sec0.4300000000000001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SAT time 27537.0; SEC cost: 11840.91; per sec0.42999999999999994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SUN time 62167.0; SEC cost: 26731.81; per sec0.42999999999999994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0150" y="39210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Call time and cost analysis in different days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3835400"/>
            <a:ext cx="9144000" cy="85628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39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60&quot;/&gt;&lt;/object&gt;&lt;object type=&quot;3&quot; unique_id=&quot;10104&quot;&gt;&lt;property id=&quot;20148&quot; value=&quot;5&quot;/&gt;&lt;property id=&quot;20300&quot; value=&quot;Slide 2 - &amp;quot;Telecommunication  CDR (Call Detail Record) Analysis &amp;quot;&quot;/&gt;&lt;property id=&quot;20307&quot; value=&quot;270&quot;/&gt;&lt;/object&gt;&lt;object type=&quot;3&quot; unique_id=&quot;10105&quot;&gt;&lt;property id=&quot;20148&quot; value=&quot;5&quot;/&gt;&lt;property id=&quot;20300&quot; value=&quot;Slide 4 - &amp;quot;Program files&amp;quot;&quot;/&gt;&lt;property id=&quot;20307&quot; value=&quot;263&quot;/&gt;&lt;/object&gt;&lt;object type=&quot;3&quot; unique_id=&quot;10106&quot;&gt;&lt;property id=&quot;20148&quot; value=&quot;5&quot;/&gt;&lt;property id=&quot;20300&quot; value=&quot;Slide 5 - &amp;quot;Explanation of CDR RECORD&amp;quot;&quot;/&gt;&lt;property id=&quot;20307&quot; value=&quot;261&quot;/&gt;&lt;/object&gt;&lt;object type=&quot;3&quot; unique_id=&quot;10107&quot;&gt;&lt;property id=&quot;20148&quot; value=&quot;5&quot;/&gt;&lt;property id=&quot;20300&quot; value=&quot;Slide 6 - &amp;quot;Explanation of cdrlIB.PY&amp;quot;&quot;/&gt;&lt;property id=&quot;20307&quot; value=&quot;265&quot;/&gt;&lt;/object&gt;&lt;object type=&quot;3&quot; unique_id=&quot;10108&quot;&gt;&lt;property id=&quot;20148&quot; value=&quot;5&quot;/&gt;&lt;property id=&quot;20300&quot; value=&quot;Slide 7 - &amp;quot;Explanation of cdr Program&amp;quot;&quot;/&gt;&lt;property id=&quot;20307&quot; value=&quot;266&quot;/&gt;&lt;/object&gt;&lt;object type=&quot;3&quot; unique_id=&quot;10110&quot;&gt;&lt;property id=&quot;20148&quot; value=&quot;5&quot;/&gt;&lt;property id=&quot;20300&quot; value=&quot;Slide 9 - &amp;quot;Results from analysis&amp;quot;&quot;/&gt;&lt;property id=&quot;20307&quot; value=&quot;268&quot;/&gt;&lt;/object&gt;&lt;object type=&quot;3&quot; unique_id=&quot;10111&quot;&gt;&lt;property id=&quot;20148&quot; value=&quot;5&quot;/&gt;&lt;property id=&quot;20300&quot; value=&quot;Slide 8 - &amp;quot;Results from analysis&amp;quot;&quot;/&gt;&lt;property id=&quot;20307&quot; value=&quot;269&quot;/&gt;&lt;/object&gt;&lt;object type=&quot;3&quot; unique_id=&quot;10112&quot;&gt;&lt;property id=&quot;20148&quot; value=&quot;5&quot;/&gt;&lt;property id=&quot;20300&quot; value=&quot;Slide 10 - &amp;quot;THANK YOU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253</TotalTime>
  <Words>632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</vt:lpstr>
      <vt:lpstr>Century Gothic</vt:lpstr>
      <vt:lpstr>Wingdings</vt:lpstr>
      <vt:lpstr>Wingdings 3</vt:lpstr>
      <vt:lpstr>Slice</vt:lpstr>
      <vt:lpstr>1_Slice</vt:lpstr>
      <vt:lpstr>PowerPoint Presentation</vt:lpstr>
      <vt:lpstr>Telecommunication  CDR (Call Detail Record) Analysis </vt:lpstr>
      <vt:lpstr>PowerPoint Presentation</vt:lpstr>
      <vt:lpstr>Program files</vt:lpstr>
      <vt:lpstr>Explanation of CDR RECORD</vt:lpstr>
      <vt:lpstr>Explanation of cdrlIB.PY</vt:lpstr>
      <vt:lpstr>Explanation of cdr Program</vt:lpstr>
      <vt:lpstr>Results from analysis</vt:lpstr>
      <vt:lpstr>Results from analysis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 CDR (Call Detail Record) Analysis</dc:title>
  <dc:creator>Oludare Bello</dc:creator>
  <cp:lastModifiedBy>Oludare Bello</cp:lastModifiedBy>
  <cp:revision>19</cp:revision>
  <dcterms:created xsi:type="dcterms:W3CDTF">2015-12-15T08:56:46Z</dcterms:created>
  <dcterms:modified xsi:type="dcterms:W3CDTF">2015-12-15T13:10:37Z</dcterms:modified>
</cp:coreProperties>
</file>