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7"/>
  </p:notesMasterIdLst>
  <p:sldIdLst>
    <p:sldId id="256" r:id="rId2"/>
    <p:sldId id="304" r:id="rId3"/>
    <p:sldId id="305" r:id="rId4"/>
    <p:sldId id="260" r:id="rId5"/>
    <p:sldId id="313" r:id="rId6"/>
    <p:sldId id="314" r:id="rId7"/>
    <p:sldId id="315" r:id="rId8"/>
    <p:sldId id="306" r:id="rId9"/>
    <p:sldId id="316" r:id="rId10"/>
    <p:sldId id="317" r:id="rId11"/>
    <p:sldId id="310" r:id="rId12"/>
    <p:sldId id="311" r:id="rId13"/>
    <p:sldId id="312" r:id="rId14"/>
    <p:sldId id="318" r:id="rId15"/>
    <p:sldId id="319" r:id="rId16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8"/>
    </p:embeddedFont>
    <p:embeddedFont>
      <p:font typeface="IBM Plex Sans" panose="020B0503050203000203" pitchFamily="34" charset="0"/>
      <p:regular r:id="rId19"/>
      <p:bold r:id="rId20"/>
      <p:italic r:id="rId21"/>
      <p:boldItalic r:id="rId22"/>
    </p:embeddedFont>
    <p:embeddedFont>
      <p:font typeface="Mulish" panose="020B0604020202020204" charset="-52"/>
      <p:regular r:id="rId23"/>
      <p:bold r:id="rId24"/>
      <p:italic r:id="rId25"/>
      <p:boldItalic r:id="rId26"/>
    </p:embeddedFont>
    <p:embeddedFont>
      <p:font typeface="Nunito Light" pitchFamily="2" charset="-52"/>
      <p:regular r:id="rId27"/>
      <p:italic r:id="rId28"/>
    </p:embeddedFont>
    <p:embeddedFont>
      <p:font typeface="Quicksand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5DCA209-C455-E142-AF92-BC681AD777A2}">
          <p14:sldIdLst>
            <p14:sldId id="256"/>
            <p14:sldId id="304"/>
            <p14:sldId id="305"/>
            <p14:sldId id="260"/>
            <p14:sldId id="313"/>
            <p14:sldId id="314"/>
            <p14:sldId id="315"/>
            <p14:sldId id="306"/>
            <p14:sldId id="316"/>
            <p14:sldId id="317"/>
            <p14:sldId id="310"/>
            <p14:sldId id="311"/>
            <p14:sldId id="312"/>
            <p14:sldId id="318"/>
            <p14:sldId id="31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716E7B5-8B6E-40B1-A1AD-7B9E74ED47F3}">
  <a:tblStyle styleId="{E716E7B5-8B6E-40B1-A1AD-7B9E74ED47F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howGuides="1">
      <p:cViewPr varScale="1">
        <p:scale>
          <a:sx n="105" d="100"/>
          <a:sy n="105" d="100"/>
        </p:scale>
        <p:origin x="802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>
          <a:extLst>
            <a:ext uri="{FF2B5EF4-FFF2-40B4-BE49-F238E27FC236}">
              <a16:creationId xmlns:a16="http://schemas.microsoft.com/office/drawing/2014/main" id="{CAA2C83B-1F42-7AF0-8141-85B22EED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d431007ba2_0_215:notes">
            <a:extLst>
              <a:ext uri="{FF2B5EF4-FFF2-40B4-BE49-F238E27FC236}">
                <a16:creationId xmlns:a16="http://schemas.microsoft.com/office/drawing/2014/main" id="{585E5104-7D12-7B3B-3886-A30C0FC118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d431007ba2_0_215:notes">
            <a:extLst>
              <a:ext uri="{FF2B5EF4-FFF2-40B4-BE49-F238E27FC236}">
                <a16:creationId xmlns:a16="http://schemas.microsoft.com/office/drawing/2014/main" id="{79B463B8-58D0-13A9-4107-BD2D5459EA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987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>
          <a:extLst>
            <a:ext uri="{FF2B5EF4-FFF2-40B4-BE49-F238E27FC236}">
              <a16:creationId xmlns:a16="http://schemas.microsoft.com/office/drawing/2014/main" id="{88A0EACF-0B57-A834-B22C-26732A18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133f6155f6d_0_69:notes">
            <a:extLst>
              <a:ext uri="{FF2B5EF4-FFF2-40B4-BE49-F238E27FC236}">
                <a16:creationId xmlns:a16="http://schemas.microsoft.com/office/drawing/2014/main" id="{933DD9BE-CEF0-7BC6-BE6C-5ACB0655E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5" name="Google Shape;445;g133f6155f6d_0_69:notes">
            <a:extLst>
              <a:ext uri="{FF2B5EF4-FFF2-40B4-BE49-F238E27FC236}">
                <a16:creationId xmlns:a16="http://schemas.microsoft.com/office/drawing/2014/main" id="{ADE5D96C-41C1-C52F-EC22-6D7E4B1055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2179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>
          <a:extLst>
            <a:ext uri="{FF2B5EF4-FFF2-40B4-BE49-F238E27FC236}">
              <a16:creationId xmlns:a16="http://schemas.microsoft.com/office/drawing/2014/main" id="{C92EB545-BE57-8200-D701-7A0F4315B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33f6155f6d_0_30:notes">
            <a:extLst>
              <a:ext uri="{FF2B5EF4-FFF2-40B4-BE49-F238E27FC236}">
                <a16:creationId xmlns:a16="http://schemas.microsoft.com/office/drawing/2014/main" id="{0EC3CAB0-E2AD-7FBC-EEEA-906ADDE0C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133f6155f6d_0_30:notes">
            <a:extLst>
              <a:ext uri="{FF2B5EF4-FFF2-40B4-BE49-F238E27FC236}">
                <a16:creationId xmlns:a16="http://schemas.microsoft.com/office/drawing/2014/main" id="{1FE83D29-5BB1-98DE-FD3A-BEA96B0533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4376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9">
          <a:extLst>
            <a:ext uri="{FF2B5EF4-FFF2-40B4-BE49-F238E27FC236}">
              <a16:creationId xmlns:a16="http://schemas.microsoft.com/office/drawing/2014/main" id="{2D36849A-78B3-9C70-9E81-DA8E62F4B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54dda1946d_6_332:notes">
            <a:extLst>
              <a:ext uri="{FF2B5EF4-FFF2-40B4-BE49-F238E27FC236}">
                <a16:creationId xmlns:a16="http://schemas.microsoft.com/office/drawing/2014/main" id="{42DBAFF0-44AB-0D3D-6C4D-F84F2FA4AD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54dda1946d_6_332:notes">
            <a:extLst>
              <a:ext uri="{FF2B5EF4-FFF2-40B4-BE49-F238E27FC236}">
                <a16:creationId xmlns:a16="http://schemas.microsoft.com/office/drawing/2014/main" id="{C1567369-ADAF-82D4-4E9C-011F201047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4892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>
          <a:extLst>
            <a:ext uri="{FF2B5EF4-FFF2-40B4-BE49-F238E27FC236}">
              <a16:creationId xmlns:a16="http://schemas.microsoft.com/office/drawing/2014/main" id="{D1E0F015-EFD8-E311-3103-CE454331D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33f6155f6d_0_3:notes">
            <a:extLst>
              <a:ext uri="{FF2B5EF4-FFF2-40B4-BE49-F238E27FC236}">
                <a16:creationId xmlns:a16="http://schemas.microsoft.com/office/drawing/2014/main" id="{729F1415-04C1-959F-FD48-86A472C5C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33f6155f6d_0_3:notes">
            <a:extLst>
              <a:ext uri="{FF2B5EF4-FFF2-40B4-BE49-F238E27FC236}">
                <a16:creationId xmlns:a16="http://schemas.microsoft.com/office/drawing/2014/main" id="{26C64FFE-8C88-FBA0-80FB-F63189F37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04249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>
          <a:extLst>
            <a:ext uri="{FF2B5EF4-FFF2-40B4-BE49-F238E27FC236}">
              <a16:creationId xmlns:a16="http://schemas.microsoft.com/office/drawing/2014/main" id="{02654A6C-B5BA-8C83-3F58-4DC6823A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dd46dd1d67_2_1016:notes">
            <a:extLst>
              <a:ext uri="{FF2B5EF4-FFF2-40B4-BE49-F238E27FC236}">
                <a16:creationId xmlns:a16="http://schemas.microsoft.com/office/drawing/2014/main" id="{ACBAAB93-63D0-455D-80AC-55CB39B098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dd46dd1d67_2_1016:notes">
            <a:extLst>
              <a:ext uri="{FF2B5EF4-FFF2-40B4-BE49-F238E27FC236}">
                <a16:creationId xmlns:a16="http://schemas.microsoft.com/office/drawing/2014/main" id="{0E97AA05-E56E-0B15-8E25-1FEFABD889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2902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609200" y="1424875"/>
            <a:ext cx="5925600" cy="2079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7200" b="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609200" y="3573775"/>
            <a:ext cx="59427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25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1" name="Google Shape;271;p25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72" name="Google Shape;272;p25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3" name="Google Shape;273;p25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74" name="Google Shape;274;p25"/>
          <p:cNvCxnSpPr/>
          <p:nvPr/>
        </p:nvCxnSpPr>
        <p:spPr>
          <a:xfrm rot="10800000" flipH="1">
            <a:off x="347659" y="4749851"/>
            <a:ext cx="8448600" cy="33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" name="Google Shape;28;p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0" name="Google Shape;30;p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31" name="Google Shape;31;p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3" name="Google Shape;33;p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2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 Light"/>
              <a:buChar char="●"/>
              <a:defRPr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FFC800"/>
              </a:buClr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>
            <a:spLocks noGrp="1"/>
          </p:cNvSpPr>
          <p:nvPr>
            <p:ph type="title"/>
          </p:nvPr>
        </p:nvSpPr>
        <p:spPr>
          <a:xfrm>
            <a:off x="720000" y="1413525"/>
            <a:ext cx="4294800" cy="209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subTitle" idx="1"/>
          </p:nvPr>
        </p:nvSpPr>
        <p:spPr>
          <a:xfrm>
            <a:off x="720000" y="3508800"/>
            <a:ext cx="4294800" cy="100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subTitle" idx="2"/>
          </p:nvPr>
        </p:nvSpPr>
        <p:spPr>
          <a:xfrm>
            <a:off x="713225" y="3870728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3"/>
          </p:nvPr>
        </p:nvSpPr>
        <p:spPr>
          <a:xfrm>
            <a:off x="3359125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5" hasCustomPrompt="1"/>
          </p:nvPr>
        </p:nvSpPr>
        <p:spPr>
          <a:xfrm>
            <a:off x="713225" y="1141288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 hasCustomPrompt="1"/>
          </p:nvPr>
        </p:nvSpPr>
        <p:spPr>
          <a:xfrm>
            <a:off x="33591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713225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9"/>
          </p:nvPr>
        </p:nvSpPr>
        <p:spPr>
          <a:xfrm>
            <a:off x="5997638" y="38707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14" hasCustomPrompt="1"/>
          </p:nvPr>
        </p:nvSpPr>
        <p:spPr>
          <a:xfrm>
            <a:off x="5997638" y="2994063"/>
            <a:ext cx="656100" cy="43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15" hasCustomPrompt="1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7"/>
          </p:nvPr>
        </p:nvSpPr>
        <p:spPr>
          <a:xfrm>
            <a:off x="713225" y="3447136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8"/>
          </p:nvPr>
        </p:nvSpPr>
        <p:spPr>
          <a:xfrm>
            <a:off x="3359125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20"/>
          </p:nvPr>
        </p:nvSpPr>
        <p:spPr>
          <a:xfrm>
            <a:off x="5997638" y="3447125"/>
            <a:ext cx="2423100" cy="4284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423100" cy="4389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latin typeface="Quicksand"/>
                <a:ea typeface="Quicksand"/>
                <a:cs typeface="Quicksand"/>
                <a:sym typeface="Quicksa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cxnSp>
        <p:nvCxnSpPr>
          <p:cNvPr id="116" name="Google Shape;116;p13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17" name="Google Shape;117;p13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20" name="Google Shape;120;p1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21" name="Google Shape;121;p13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5" name="Google Shape;145;p16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6" name="Google Shape;146;p16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7" name="Google Shape;147;p16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48" name="Google Shape;148;p16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49" name="Google Shape;149;p16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50" name="Google Shape;150;p16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51" name="Google Shape;151;p16"/>
          <p:cNvSpPr txBox="1">
            <a:spLocks noGrp="1"/>
          </p:cNvSpPr>
          <p:nvPr>
            <p:ph type="title"/>
          </p:nvPr>
        </p:nvSpPr>
        <p:spPr>
          <a:xfrm>
            <a:off x="720000" y="1568400"/>
            <a:ext cx="2891400" cy="70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6"/>
          <p:cNvSpPr txBox="1">
            <a:spLocks noGrp="1"/>
          </p:cNvSpPr>
          <p:nvPr>
            <p:ph type="subTitle" idx="1"/>
          </p:nvPr>
        </p:nvSpPr>
        <p:spPr>
          <a:xfrm>
            <a:off x="720000" y="2268888"/>
            <a:ext cx="2891400" cy="13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0" name="Google Shape;170;p18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1" name="Google Shape;171;p18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2" name="Google Shape;172;p18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73" name="Google Shape;173;p18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74" name="Google Shape;174;p18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75" name="Google Shape;175;p18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6" name="Google Shape;1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8"/>
          <p:cNvSpPr txBox="1">
            <a:spLocks noGrp="1"/>
          </p:cNvSpPr>
          <p:nvPr>
            <p:ph type="subTitle" idx="1"/>
          </p:nvPr>
        </p:nvSpPr>
        <p:spPr>
          <a:xfrm>
            <a:off x="720025" y="1610942"/>
            <a:ext cx="7704000" cy="5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18"/>
          <p:cNvSpPr txBox="1">
            <a:spLocks noGrp="1"/>
          </p:cNvSpPr>
          <p:nvPr>
            <p:ph type="subTitle" idx="2"/>
          </p:nvPr>
        </p:nvSpPr>
        <p:spPr>
          <a:xfrm>
            <a:off x="720025" y="27311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8"/>
          <p:cNvSpPr txBox="1">
            <a:spLocks noGrp="1"/>
          </p:cNvSpPr>
          <p:nvPr>
            <p:ph type="subTitle" idx="3"/>
          </p:nvPr>
        </p:nvSpPr>
        <p:spPr>
          <a:xfrm>
            <a:off x="720025" y="3851625"/>
            <a:ext cx="770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18"/>
          <p:cNvSpPr txBox="1">
            <a:spLocks noGrp="1"/>
          </p:cNvSpPr>
          <p:nvPr>
            <p:ph type="subTitle" idx="4"/>
          </p:nvPr>
        </p:nvSpPr>
        <p:spPr>
          <a:xfrm>
            <a:off x="720025" y="1241274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1" name="Google Shape;181;p18"/>
          <p:cNvSpPr txBox="1">
            <a:spLocks noGrp="1"/>
          </p:cNvSpPr>
          <p:nvPr>
            <p:ph type="subTitle" idx="5"/>
          </p:nvPr>
        </p:nvSpPr>
        <p:spPr>
          <a:xfrm>
            <a:off x="720025" y="23501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2" name="Google Shape;182;p18"/>
          <p:cNvSpPr txBox="1">
            <a:spLocks noGrp="1"/>
          </p:cNvSpPr>
          <p:nvPr>
            <p:ph type="subTitle" idx="6"/>
          </p:nvPr>
        </p:nvSpPr>
        <p:spPr>
          <a:xfrm>
            <a:off x="720025" y="3470625"/>
            <a:ext cx="7704000" cy="39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6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9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5" name="Google Shape;185;p19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6" name="Google Shape;186;p19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7" name="Google Shape;187;p19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88" name="Google Shape;188;p19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189" name="Google Shape;189;p19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dk2"/>
                </a:solidFill>
              </a:defRPr>
            </a:lvl1pPr>
            <a:lvl2pPr lvl="1" algn="ctr" rtl="0">
              <a:buNone/>
              <a:defRPr>
                <a:solidFill>
                  <a:schemeClr val="dk2"/>
                </a:solidFill>
              </a:defRPr>
            </a:lvl2pPr>
            <a:lvl3pPr lvl="2" algn="ctr" rtl="0">
              <a:buNone/>
              <a:defRPr>
                <a:solidFill>
                  <a:schemeClr val="dk2"/>
                </a:solidFill>
              </a:defRPr>
            </a:lvl3pPr>
            <a:lvl4pPr lvl="3" algn="ctr" rtl="0">
              <a:buNone/>
              <a:defRPr>
                <a:solidFill>
                  <a:schemeClr val="dk2"/>
                </a:solidFill>
              </a:defRPr>
            </a:lvl4pPr>
            <a:lvl5pPr lvl="4" algn="ctr" rtl="0">
              <a:buNone/>
              <a:defRPr>
                <a:solidFill>
                  <a:schemeClr val="dk2"/>
                </a:solidFill>
              </a:defRPr>
            </a:lvl5pPr>
            <a:lvl6pPr lvl="5" algn="ctr" rtl="0">
              <a:buNone/>
              <a:defRPr>
                <a:solidFill>
                  <a:schemeClr val="dk2"/>
                </a:solidFill>
              </a:defRPr>
            </a:lvl6pPr>
            <a:lvl7pPr lvl="6" algn="ctr" rtl="0">
              <a:buNone/>
              <a:defRPr>
                <a:solidFill>
                  <a:schemeClr val="dk2"/>
                </a:solidFill>
              </a:defRPr>
            </a:lvl7pPr>
            <a:lvl8pPr lvl="7" algn="ctr" rtl="0">
              <a:buNone/>
              <a:defRPr>
                <a:solidFill>
                  <a:schemeClr val="dk2"/>
                </a:solidFill>
              </a:defRPr>
            </a:lvl8pPr>
            <a:lvl9pPr lvl="8" algn="ctr" rtl="0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90" name="Google Shape;190;p19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1"/>
          </p:nvPr>
        </p:nvSpPr>
        <p:spPr>
          <a:xfrm>
            <a:off x="1381625" y="1718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2"/>
          </p:nvPr>
        </p:nvSpPr>
        <p:spPr>
          <a:xfrm>
            <a:off x="1381635" y="2861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3"/>
          </p:nvPr>
        </p:nvSpPr>
        <p:spPr>
          <a:xfrm>
            <a:off x="1381635" y="40040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4"/>
          </p:nvPr>
        </p:nvSpPr>
        <p:spPr>
          <a:xfrm>
            <a:off x="1381625" y="14060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6" name="Google Shape;196;p19"/>
          <p:cNvSpPr txBox="1">
            <a:spLocks noGrp="1"/>
          </p:cNvSpPr>
          <p:nvPr>
            <p:ph type="subTitle" idx="5"/>
          </p:nvPr>
        </p:nvSpPr>
        <p:spPr>
          <a:xfrm>
            <a:off x="1381625" y="252657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7" name="Google Shape;197;p19"/>
          <p:cNvSpPr txBox="1">
            <a:spLocks noGrp="1"/>
          </p:cNvSpPr>
          <p:nvPr>
            <p:ph type="subTitle" idx="6"/>
          </p:nvPr>
        </p:nvSpPr>
        <p:spPr>
          <a:xfrm>
            <a:off x="1381625" y="3647125"/>
            <a:ext cx="7042500" cy="333600"/>
          </a:xfrm>
          <a:prstGeom prst="rect">
            <a:avLst/>
          </a:prstGeom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0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2600"/>
              <a:buFont typeface="Bebas Neue"/>
              <a:buNone/>
              <a:defRPr sz="26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7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/>
          <p:nvPr/>
        </p:nvSpPr>
        <p:spPr>
          <a:xfrm>
            <a:off x="145950" y="149100"/>
            <a:ext cx="8852100" cy="484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2" name="Google Shape;262;p24"/>
          <p:cNvCxnSpPr/>
          <p:nvPr/>
        </p:nvCxnSpPr>
        <p:spPr>
          <a:xfrm>
            <a:off x="3826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3" name="Google Shape;263;p24"/>
          <p:cNvSpPr/>
          <p:nvPr/>
        </p:nvSpPr>
        <p:spPr>
          <a:xfrm>
            <a:off x="4452300" y="219875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64" name="Google Shape;264;p24"/>
          <p:cNvCxnSpPr/>
          <p:nvPr/>
        </p:nvCxnSpPr>
        <p:spPr>
          <a:xfrm>
            <a:off x="4957925" y="339563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265" name="Google Shape;265;p24"/>
          <p:cNvCxnSpPr/>
          <p:nvPr/>
        </p:nvCxnSpPr>
        <p:spPr>
          <a:xfrm>
            <a:off x="3826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66" name="Google Shape;266;p24"/>
          <p:cNvSpPr txBox="1">
            <a:spLocks noGrp="1"/>
          </p:cNvSpPr>
          <p:nvPr>
            <p:ph type="sldNum" idx="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>
                <a:solidFill>
                  <a:schemeClr val="lt1"/>
                </a:solidFill>
              </a:defRPr>
            </a:lvl1pPr>
            <a:lvl2pPr lvl="1" algn="ctr" rtl="0">
              <a:buNone/>
              <a:defRPr>
                <a:solidFill>
                  <a:schemeClr val="lt1"/>
                </a:solidFill>
              </a:defRPr>
            </a:lvl2pPr>
            <a:lvl3pPr lvl="2" algn="ctr" rtl="0">
              <a:buNone/>
              <a:defRPr>
                <a:solidFill>
                  <a:schemeClr val="lt1"/>
                </a:solidFill>
              </a:defRPr>
            </a:lvl3pPr>
            <a:lvl4pPr lvl="3" algn="ctr" rtl="0">
              <a:buNone/>
              <a:defRPr>
                <a:solidFill>
                  <a:schemeClr val="lt1"/>
                </a:solidFill>
              </a:defRPr>
            </a:lvl4pPr>
            <a:lvl5pPr lvl="4" algn="ctr" rtl="0">
              <a:buNone/>
              <a:defRPr>
                <a:solidFill>
                  <a:schemeClr val="lt1"/>
                </a:solidFill>
              </a:defRPr>
            </a:lvl5pPr>
            <a:lvl6pPr lvl="5" algn="ctr" rtl="0">
              <a:buNone/>
              <a:defRPr>
                <a:solidFill>
                  <a:schemeClr val="lt1"/>
                </a:solidFill>
              </a:defRPr>
            </a:lvl6pPr>
            <a:lvl7pPr lvl="6" algn="ctr" rtl="0">
              <a:buNone/>
              <a:defRPr>
                <a:solidFill>
                  <a:schemeClr val="lt1"/>
                </a:solidFill>
              </a:defRPr>
            </a:lvl7pPr>
            <a:lvl8pPr lvl="7" algn="ctr" rtl="0">
              <a:buNone/>
              <a:defRPr>
                <a:solidFill>
                  <a:schemeClr val="lt1"/>
                </a:solidFill>
              </a:defRPr>
            </a:lvl8pPr>
            <a:lvl9pPr lvl="8" algn="ctr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67" name="Google Shape;267;p24"/>
          <p:cNvCxnSpPr/>
          <p:nvPr/>
        </p:nvCxnSpPr>
        <p:spPr>
          <a:xfrm>
            <a:off x="4957950" y="4798838"/>
            <a:ext cx="3803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icksand"/>
              <a:buNone/>
              <a:defRPr sz="3000" b="1">
                <a:solidFill>
                  <a:schemeClr val="dk1"/>
                </a:solidFill>
                <a:latin typeface="Quicksand"/>
                <a:ea typeface="Quicksand"/>
                <a:cs typeface="Quicksand"/>
                <a:sym typeface="Quicks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40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5" r:id="rId3"/>
    <p:sldLayoutId id="2147483658" r:id="rId4"/>
    <p:sldLayoutId id="2147483659" r:id="rId5"/>
    <p:sldLayoutId id="2147483662" r:id="rId6"/>
    <p:sldLayoutId id="2147483664" r:id="rId7"/>
    <p:sldLayoutId id="2147483665" r:id="rId8"/>
    <p:sldLayoutId id="2147483670" r:id="rId9"/>
    <p:sldLayoutId id="2147483671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" TargetMode="External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github.com/sevaTechoPark/BIDVA-hakaton/blob/main/README.md" TargetMode="External"/><Relationship Id="rId4" Type="http://schemas.openxmlformats.org/officeDocument/2006/relationships/hyperlink" Target="https://github.com/sevaTechoPark/BIDVA-hakaton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dataset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blob/main/model_comparison/%D0%90%D0%BD%D0%B0%D0%BB%D0%B8%D0%B7%20%D0%BC%D0%BE%D0%B4%D0%B5%D0%BB%D0%B5%D0%B9.ipynb" TargetMode="External"/><Relationship Id="rId2" Type="http://schemas.openxmlformats.org/officeDocument/2006/relationships/hyperlink" Target="https://github.com/sevaTechoPark/BIDVA-hakaton/blob/main/model_comparison/TestDataSet.csv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evaTechoPark/BIDVA-hakaton/tree/main/app/backen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evaTechoPark/BIDVA-hakaton/tree/main/app/web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"/>
          <p:cNvSpPr txBox="1">
            <a:spLocks noGrp="1"/>
          </p:cNvSpPr>
          <p:nvPr>
            <p:ph type="ctrTitle"/>
          </p:nvPr>
        </p:nvSpPr>
        <p:spPr>
          <a:xfrm>
            <a:off x="1192021" y="1424870"/>
            <a:ext cx="6777057" cy="207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KZ" sz="4800" dirty="0"/>
              <a:t>Семантический поиск фраз в текстах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286" name="Google Shape;286;p29"/>
          <p:cNvSpPr txBox="1">
            <a:spLocks noGrp="1"/>
          </p:cNvSpPr>
          <p:nvPr>
            <p:ph type="subTitle" idx="1"/>
          </p:nvPr>
        </p:nvSpPr>
        <p:spPr>
          <a:xfrm>
            <a:off x="1600600" y="4447354"/>
            <a:ext cx="59427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Команда </a:t>
            </a:r>
            <a:r>
              <a:rPr lang="en-US" dirty="0"/>
              <a:t>BIDVA</a:t>
            </a:r>
            <a:r>
              <a:rPr lang="ru-RU" dirty="0"/>
              <a:t>, </a:t>
            </a:r>
            <a:r>
              <a:rPr lang="ru-RU" dirty="0" err="1"/>
              <a:t>хакатон</a:t>
            </a:r>
            <a:r>
              <a:rPr lang="ru-RU" dirty="0"/>
              <a:t>, апрель-май 20</a:t>
            </a:r>
            <a:r>
              <a:rPr lang="en-US" dirty="0"/>
              <a:t>25</a:t>
            </a:r>
            <a:endParaRPr dirty="0"/>
          </a:p>
        </p:txBody>
      </p:sp>
      <p:cxnSp>
        <p:nvCxnSpPr>
          <p:cNvPr id="287" name="Google Shape;287;p29"/>
          <p:cNvCxnSpPr/>
          <p:nvPr/>
        </p:nvCxnSpPr>
        <p:spPr>
          <a:xfrm rot="10800000" flipH="1">
            <a:off x="1609199" y="3497570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288" name="Google Shape;288;p29"/>
          <p:cNvCxnSpPr/>
          <p:nvPr/>
        </p:nvCxnSpPr>
        <p:spPr>
          <a:xfrm rot="10800000" flipH="1">
            <a:off x="1600600" y="1348663"/>
            <a:ext cx="5942700" cy="66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289" name="Google Shape;289;p29"/>
          <p:cNvSpPr/>
          <p:nvPr/>
        </p:nvSpPr>
        <p:spPr>
          <a:xfrm>
            <a:off x="1263496" y="1472507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712579" y="2950241"/>
            <a:ext cx="239400" cy="239400"/>
          </a:xfrm>
          <a:prstGeom prst="star4">
            <a:avLst>
              <a:gd name="adj" fmla="val 15727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B819AFFE-7C05-8D0D-7659-C8EC34661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513013C-187E-F1CC-3B3A-7D2643E6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13498A36-064B-6285-7A47-9BA5944074D0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6. Подготовка всего проекта: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автоматического развёртывания всех контейнеров был создан файл </a:t>
            </a:r>
            <a:r>
              <a:rPr lang="en-US" sz="1600" dirty="0"/>
              <a:t>docker-compose;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При запуске контейнеров открыть </a:t>
            </a:r>
            <a:r>
              <a:rPr lang="en-US" sz="1600" dirty="0"/>
              <a:t>web-</a:t>
            </a:r>
            <a:r>
              <a:rPr lang="ru-RU" sz="1600" dirty="0"/>
              <a:t>страницу можно по адресу  </a:t>
            </a:r>
            <a:r>
              <a:rPr lang="en-US" sz="1600" dirty="0">
                <a:hlinkClick r:id="rId2"/>
              </a:rPr>
              <a:t>http://localhost:5173</a:t>
            </a:r>
            <a:r>
              <a:rPr lang="ru-RU" sz="1600" dirty="0"/>
              <a:t>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Итоговый проект можно посмотреть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Весь проект можно посмотреть в </a:t>
            </a:r>
            <a:r>
              <a:rPr lang="en-US" sz="1600" dirty="0"/>
              <a:t>GitHub </a:t>
            </a:r>
            <a:r>
              <a:rPr lang="ru-RU" sz="1600" dirty="0"/>
              <a:t>по </a:t>
            </a:r>
            <a:r>
              <a:rPr lang="ru-RU" sz="1600" dirty="0">
                <a:hlinkClick r:id="rId4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Подробное описание решения и инструкции запуска описано в файле </a:t>
            </a:r>
            <a:r>
              <a:rPr lang="en-US" sz="1600" dirty="0">
                <a:hlinkClick r:id="rId5"/>
              </a:rPr>
              <a:t>README.md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664235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>
          <a:extLst>
            <a:ext uri="{FF2B5EF4-FFF2-40B4-BE49-F238E27FC236}">
              <a16:creationId xmlns:a16="http://schemas.microsoft.com/office/drawing/2014/main" id="{DA309F40-4906-AE47-E629-027BFD6F7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44">
            <a:extLst>
              <a:ext uri="{FF2B5EF4-FFF2-40B4-BE49-F238E27FC236}">
                <a16:creationId xmlns:a16="http://schemas.microsoft.com/office/drawing/2014/main" id="{8A458055-A494-93B4-D09B-40CFE6EE5D4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Алгоритм работы поиска</a:t>
            </a:r>
            <a:endParaRPr dirty="0"/>
          </a:p>
        </p:txBody>
      </p:sp>
      <p:sp>
        <p:nvSpPr>
          <p:cNvPr id="504" name="Google Shape;504;p44">
            <a:extLst>
              <a:ext uri="{FF2B5EF4-FFF2-40B4-BE49-F238E27FC236}">
                <a16:creationId xmlns:a16="http://schemas.microsoft.com/office/drawing/2014/main" id="{42591768-66D3-4610-6E90-DEE678EFE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278593"/>
            <a:ext cx="7704000" cy="3038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dirty="0"/>
              <a:t>На вход: предложение и поисковый запрос.</a:t>
            </a:r>
          </a:p>
          <a:p>
            <a:r>
              <a:rPr lang="ru-RU" sz="1600" dirty="0"/>
              <a:t>Чистим предложение от пунктуации и следующих служебных частей речи ['а', 'в', 'но', 'и', 'не', 'из', 'под'] (самые распространённые)</a:t>
            </a:r>
          </a:p>
          <a:p>
            <a:r>
              <a:rPr lang="ru-RU" sz="1600" dirty="0"/>
              <a:t>Разбиваем предложение на пары слов (словосочетания).</a:t>
            </a:r>
          </a:p>
          <a:p>
            <a:r>
              <a:rPr lang="ru-RU" sz="1600" dirty="0"/>
              <a:t>Преобразуем каждый сегмент и запрос в </a:t>
            </a:r>
            <a:r>
              <a:rPr lang="ru-RU" sz="1600" dirty="0" err="1"/>
              <a:t>эмбеддинги</a:t>
            </a:r>
            <a:r>
              <a:rPr lang="ru-RU" sz="1600" dirty="0"/>
              <a:t> с помощью модели.</a:t>
            </a:r>
          </a:p>
          <a:p>
            <a:r>
              <a:rPr lang="ru-RU" sz="1600" dirty="0"/>
              <a:t>Сравниваем сегменты с запросом по косинусному расстоянию.</a:t>
            </a:r>
          </a:p>
          <a:p>
            <a:r>
              <a:rPr lang="ru-RU" sz="1600" dirty="0"/>
              <a:t>Если лучший сегмент &gt;67% — сравниваем также отдельные слова.</a:t>
            </a:r>
          </a:p>
          <a:p>
            <a:r>
              <a:rPr lang="ru-RU" sz="1600" dirty="0"/>
              <a:t>Возвращаем либо лучшее словосочетание, либо отдельное слово.</a:t>
            </a:r>
          </a:p>
          <a:p>
            <a:r>
              <a:rPr lang="ru-RU" sz="1600" dirty="0"/>
              <a:t>Если всё &lt;67% — отправляем нулевой результат.</a:t>
            </a:r>
          </a:p>
        </p:txBody>
      </p:sp>
      <p:sp>
        <p:nvSpPr>
          <p:cNvPr id="505" name="Google Shape;505;p44">
            <a:extLst>
              <a:ext uri="{FF2B5EF4-FFF2-40B4-BE49-F238E27FC236}">
                <a16:creationId xmlns:a16="http://schemas.microsoft.com/office/drawing/2014/main" id="{C13BF2CF-EBE2-20F4-D0D6-C35266DD8B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97574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>
          <a:extLst>
            <a:ext uri="{FF2B5EF4-FFF2-40B4-BE49-F238E27FC236}">
              <a16:creationId xmlns:a16="http://schemas.microsoft.com/office/drawing/2014/main" id="{4D3DA1B8-EABA-0BE9-F999-3BAAD4833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>
            <a:extLst>
              <a:ext uri="{FF2B5EF4-FFF2-40B4-BE49-F238E27FC236}">
                <a16:creationId xmlns:a16="http://schemas.microsoft.com/office/drawing/2014/main" id="{0CF14A44-5E71-4B88-7699-7B428AA36D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Архитектура сервиса</a:t>
            </a:r>
          </a:p>
        </p:txBody>
      </p:sp>
      <p:sp>
        <p:nvSpPr>
          <p:cNvPr id="296" name="Google Shape;296;p30">
            <a:extLst>
              <a:ext uri="{FF2B5EF4-FFF2-40B4-BE49-F238E27FC236}">
                <a16:creationId xmlns:a16="http://schemas.microsoft.com/office/drawing/2014/main" id="{8A746B8F-AC15-C73D-B5F5-A9C814394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602253"/>
            <a:ext cx="7704000" cy="1927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Сервис реализован по клиент-серверной архитектуре: </a:t>
            </a:r>
            <a:endParaRPr sz="1600" dirty="0"/>
          </a:p>
        </p:txBody>
      </p:sp>
      <p:graphicFrame>
        <p:nvGraphicFramePr>
          <p:cNvPr id="297" name="Google Shape;297;p30">
            <a:extLst>
              <a:ext uri="{FF2B5EF4-FFF2-40B4-BE49-F238E27FC236}">
                <a16:creationId xmlns:a16="http://schemas.microsoft.com/office/drawing/2014/main" id="{6778F9E2-1602-EB23-E6C6-86B3FBB7467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1457787"/>
              </p:ext>
            </p:extLst>
          </p:nvPr>
        </p:nvGraphicFramePr>
        <p:xfrm>
          <a:off x="720000" y="2083405"/>
          <a:ext cx="7704000" cy="1511295"/>
        </p:xfrm>
        <a:graphic>
          <a:graphicData uri="http://schemas.openxmlformats.org/drawingml/2006/table">
            <a:tbl>
              <a:tblPr>
                <a:noFill/>
                <a:tableStyleId>{E716E7B5-8B6E-40B1-A1AD-7B9E74ED47F3}</a:tableStyleId>
              </a:tblPr>
              <a:tblGrid>
                <a:gridCol w="249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7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Frontend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Vite 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+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HTML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-страница на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cs typeface="Arial"/>
                          <a:sym typeface="Arial"/>
                        </a:rPr>
                        <a:t>React Framework</a:t>
                      </a:r>
                      <a:endParaRPr lang="ru-RU" sz="1400" b="0" i="0" u="none" strike="noStrike" cap="none" dirty="0">
                        <a:solidFill>
                          <a:schemeClr val="dk1"/>
                        </a:solidFill>
                        <a:latin typeface="Mulish"/>
                        <a:cs typeface="Arial"/>
                        <a:sym typeface="Arial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r>
                        <a:rPr lang="en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Backend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" sz="1400" b="0" i="0" u="none" strike="noStrike" cap="none" dirty="0" err="1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FastAPI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-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приложение, обрабатывающее запросы и вызывающее модель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Инфраструктура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Всё упаковано в 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container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4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IBM Plex Sans"/>
                          <a:sym typeface="Arial"/>
                        </a:rPr>
                        <a:t>Локальный запуск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Локальный запуск через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 </a:t>
                      </a:r>
                      <a:r>
                        <a:rPr lang="ru-RU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развёртывание 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Docker compose</a:t>
                      </a:r>
                      <a:r>
                        <a:rPr lang="en" sz="1400" b="0" i="0" u="none" strike="noStrike" cap="none" dirty="0">
                          <a:solidFill>
                            <a:schemeClr val="dk1"/>
                          </a:solidFill>
                          <a:latin typeface="Mulish"/>
                          <a:sym typeface="Arial"/>
                        </a:rPr>
                        <a:t>.</a:t>
                      </a: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00" name="Google Shape;300;p30">
            <a:extLst>
              <a:ext uri="{FF2B5EF4-FFF2-40B4-BE49-F238E27FC236}">
                <a16:creationId xmlns:a16="http://schemas.microsoft.com/office/drawing/2014/main" id="{D209952D-B704-D990-82C0-B74F5EEAA48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1678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>
          <a:extLst>
            <a:ext uri="{FF2B5EF4-FFF2-40B4-BE49-F238E27FC236}">
              <a16:creationId xmlns:a16="http://schemas.microsoft.com/office/drawing/2014/main" id="{5DC81999-0B51-365F-9240-4FD7D8A00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5">
            <a:extLst>
              <a:ext uri="{FF2B5EF4-FFF2-40B4-BE49-F238E27FC236}">
                <a16:creationId xmlns:a16="http://schemas.microsoft.com/office/drawing/2014/main" id="{F66261EA-C9C3-35E3-48DA-2B1CC396F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8" name="Рисунок 7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E8F40847-AE92-57F0-0072-CA47F7CC3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0493" y="1130209"/>
            <a:ext cx="4158149" cy="3451219"/>
          </a:xfrm>
          <a:prstGeom prst="rect">
            <a:avLst/>
          </a:prstGeom>
        </p:spPr>
      </p:pic>
      <p:pic>
        <p:nvPicPr>
          <p:cNvPr id="10" name="Рисунок 9" descr="Изображение выглядит как текст, снимок экрана, Веб-сай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26B838B-4120-D7A5-18BF-83C1CE2A9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903" y="1122157"/>
            <a:ext cx="4167849" cy="3459271"/>
          </a:xfrm>
          <a:prstGeom prst="rect">
            <a:avLst/>
          </a:prstGeom>
        </p:spPr>
      </p:pic>
      <p:sp>
        <p:nvSpPr>
          <p:cNvPr id="11" name="Google Shape;295;p30">
            <a:extLst>
              <a:ext uri="{FF2B5EF4-FFF2-40B4-BE49-F238E27FC236}">
                <a16:creationId xmlns:a16="http://schemas.microsoft.com/office/drawing/2014/main" id="{8F947F11-F4CD-F165-B1E9-00B4C88528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Демонстрация работы</a:t>
            </a:r>
          </a:p>
        </p:txBody>
      </p:sp>
    </p:spTree>
    <p:extLst>
      <p:ext uri="{BB962C8B-B14F-4D97-AF65-F5344CB8AC3E}">
        <p14:creationId xmlns:p14="http://schemas.microsoft.com/office/powerpoint/2010/main" val="4197435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38B6107F-D489-8B01-65EA-BE52B18460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  <p:sp>
        <p:nvSpPr>
          <p:cNvPr id="5" name="Google Shape;295;p30">
            <a:extLst>
              <a:ext uri="{FF2B5EF4-FFF2-40B4-BE49-F238E27FC236}">
                <a16:creationId xmlns:a16="http://schemas.microsoft.com/office/drawing/2014/main" id="{D8C63F40-E51D-759B-AE45-B9003F30BF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Планы по развитию</a:t>
            </a:r>
          </a:p>
        </p:txBody>
      </p:sp>
      <p:sp>
        <p:nvSpPr>
          <p:cNvPr id="7" name="Google Shape;342;p33">
            <a:extLst>
              <a:ext uri="{FF2B5EF4-FFF2-40B4-BE49-F238E27FC236}">
                <a16:creationId xmlns:a16="http://schemas.microsoft.com/office/drawing/2014/main" id="{BCA0B09E-A722-29C6-8AB4-FA7B0DF10EFA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Выполнить сравнительный анализ большего количества обученных моделей для выявления более точных моделей;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возможность анализа нескольких текстов одновременно;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возможность анализа текстов в файлах;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Добавить дополнительные проверки на корректность входных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046606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94E54DF7-09A3-7221-82F0-DD29CBE9B77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  <p:sp>
        <p:nvSpPr>
          <p:cNvPr id="5" name="Google Shape;295;p30">
            <a:extLst>
              <a:ext uri="{FF2B5EF4-FFF2-40B4-BE49-F238E27FC236}">
                <a16:creationId xmlns:a16="http://schemas.microsoft.com/office/drawing/2014/main" id="{FDA75494-2C0F-B278-6F01-837C681056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b="1" dirty="0"/>
              <a:t>Выводы</a:t>
            </a:r>
          </a:p>
        </p:txBody>
      </p:sp>
      <p:sp>
        <p:nvSpPr>
          <p:cNvPr id="6" name="Google Shape;342;p33">
            <a:extLst>
              <a:ext uri="{FF2B5EF4-FFF2-40B4-BE49-F238E27FC236}">
                <a16:creationId xmlns:a16="http://schemas.microsoft.com/office/drawing/2014/main" id="{CF38C450-BFB7-A30C-4645-5CD9E24D0EDE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139700" indent="0"/>
            <a:r>
              <a:rPr lang="ru-RU" sz="1600" dirty="0"/>
              <a:t>В рамках проделанной работы выполнен: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Анализ текстов в предоставленных датасетах;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Изучены основные концепции по работе с текстом для выполнения семантического поиска, в частности познакомились с моделью </a:t>
            </a:r>
            <a:r>
              <a:rPr lang="en-US" sz="1600" dirty="0"/>
              <a:t>BERT</a:t>
            </a:r>
            <a:r>
              <a:rPr lang="ru-RU" sz="1600" dirty="0"/>
              <a:t>;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Реализовали </a:t>
            </a:r>
            <a:r>
              <a:rPr lang="en-US" sz="1600" dirty="0"/>
              <a:t>Frontend </a:t>
            </a:r>
            <a:r>
              <a:rPr lang="ru-RU" sz="1600" dirty="0"/>
              <a:t>и </a:t>
            </a:r>
            <a:r>
              <a:rPr lang="en-US" sz="1600" dirty="0"/>
              <a:t>Backend </a:t>
            </a:r>
            <a:r>
              <a:rPr lang="ru-RU" sz="1600" dirty="0"/>
              <a:t>решения;</a:t>
            </a:r>
          </a:p>
          <a:p>
            <a:pPr marL="425450" indent="-285750">
              <a:buFont typeface="Arial" panose="020B0604020202020204" pitchFamily="34" charset="0"/>
              <a:buChar char="•"/>
            </a:pPr>
            <a:r>
              <a:rPr lang="ru-RU" sz="1600" dirty="0"/>
              <a:t>Упаковали клиент-серверное решение в </a:t>
            </a:r>
            <a:r>
              <a:rPr lang="en-US" sz="1600" dirty="0"/>
              <a:t>Docker-compose.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591606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>
          <a:extLst>
            <a:ext uri="{FF2B5EF4-FFF2-40B4-BE49-F238E27FC236}">
              <a16:creationId xmlns:a16="http://schemas.microsoft.com/office/drawing/2014/main" id="{5BBDACE8-03D4-E8F0-D14F-594080C2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>
            <a:extLst>
              <a:ext uri="{FF2B5EF4-FFF2-40B4-BE49-F238E27FC236}">
                <a16:creationId xmlns:a16="http://schemas.microsoft.com/office/drawing/2014/main" id="{EA7C1B3B-EE51-2054-A283-704F7F5371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Участники команды</a:t>
            </a:r>
            <a:endParaRPr dirty="0"/>
          </a:p>
        </p:txBody>
      </p:sp>
      <p:sp>
        <p:nvSpPr>
          <p:cNvPr id="306" name="Google Shape;306;p31">
            <a:extLst>
              <a:ext uri="{FF2B5EF4-FFF2-40B4-BE49-F238E27FC236}">
                <a16:creationId xmlns:a16="http://schemas.microsoft.com/office/drawing/2014/main" id="{3734192B-54B7-C78E-BEC7-08DB5396ED5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4706232" y="3816461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</a:p>
        </p:txBody>
      </p:sp>
      <p:sp>
        <p:nvSpPr>
          <p:cNvPr id="307" name="Google Shape;307;p31">
            <a:extLst>
              <a:ext uri="{FF2B5EF4-FFF2-40B4-BE49-F238E27FC236}">
                <a16:creationId xmlns:a16="http://schemas.microsoft.com/office/drawing/2014/main" id="{4754A891-E56B-54AC-CED0-4B731D0EAF8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3225" y="20181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Тимлид, </a:t>
            </a:r>
            <a:r>
              <a:rPr lang="en" dirty="0"/>
              <a:t>Backend-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08" name="Google Shape;308;p31">
            <a:extLst>
              <a:ext uri="{FF2B5EF4-FFF2-40B4-BE49-F238E27FC236}">
                <a16:creationId xmlns:a16="http://schemas.microsoft.com/office/drawing/2014/main" id="{56347F3E-C5D4-F09E-4005-E9E70486346E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2060332" y="3816464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Аналитик данных</a:t>
            </a:r>
            <a:endParaRPr dirty="0"/>
          </a:p>
        </p:txBody>
      </p:sp>
      <p:sp>
        <p:nvSpPr>
          <p:cNvPr id="309" name="Google Shape;309;p31">
            <a:extLst>
              <a:ext uri="{FF2B5EF4-FFF2-40B4-BE49-F238E27FC236}">
                <a16:creationId xmlns:a16="http://schemas.microsoft.com/office/drawing/2014/main" id="{AB06E5B3-C031-D543-DFB5-072A956A0F0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3359125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Data-</a:t>
            </a:r>
            <a:r>
              <a:rPr lang="ru-RU" dirty="0"/>
              <a:t>инженер</a:t>
            </a:r>
            <a:endParaRPr dirty="0"/>
          </a:p>
        </p:txBody>
      </p:sp>
      <p:sp>
        <p:nvSpPr>
          <p:cNvPr id="310" name="Google Shape;310;p31">
            <a:extLst>
              <a:ext uri="{FF2B5EF4-FFF2-40B4-BE49-F238E27FC236}">
                <a16:creationId xmlns:a16="http://schemas.microsoft.com/office/drawing/2014/main" id="{3520CD45-CD45-F94C-E834-3514F3D288D8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713225" y="1141288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1" name="Google Shape;311;p31">
            <a:extLst>
              <a:ext uri="{FF2B5EF4-FFF2-40B4-BE49-F238E27FC236}">
                <a16:creationId xmlns:a16="http://schemas.microsoft.com/office/drawing/2014/main" id="{9348AF78-E542-37E5-203D-85937A2072B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47062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12" name="Google Shape;312;p31">
            <a:extLst>
              <a:ext uri="{FF2B5EF4-FFF2-40B4-BE49-F238E27FC236}">
                <a16:creationId xmlns:a16="http://schemas.microsoft.com/office/drawing/2014/main" id="{DFC5328B-4C3D-32D8-724B-8B194D7DEBDB}"/>
              </a:ext>
            </a:extLst>
          </p:cNvPr>
          <p:cNvSpPr txBox="1">
            <a:spLocks noGrp="1"/>
          </p:cNvSpPr>
          <p:nvPr>
            <p:ph type="title" idx="7"/>
          </p:nvPr>
        </p:nvSpPr>
        <p:spPr>
          <a:xfrm>
            <a:off x="2060332" y="2939799"/>
            <a:ext cx="656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13" name="Google Shape;313;p31">
            <a:extLst>
              <a:ext uri="{FF2B5EF4-FFF2-40B4-BE49-F238E27FC236}">
                <a16:creationId xmlns:a16="http://schemas.microsoft.com/office/drawing/2014/main" id="{E808B17C-3E42-4505-AEC5-C27C63E29388}"/>
              </a:ext>
            </a:extLst>
          </p:cNvPr>
          <p:cNvSpPr txBox="1">
            <a:spLocks noGrp="1"/>
          </p:cNvSpPr>
          <p:nvPr>
            <p:ph type="title" idx="8"/>
          </p:nvPr>
        </p:nvSpPr>
        <p:spPr>
          <a:xfrm>
            <a:off x="3359125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5" name="Google Shape;315;p31">
            <a:extLst>
              <a:ext uri="{FF2B5EF4-FFF2-40B4-BE49-F238E27FC236}">
                <a16:creationId xmlns:a16="http://schemas.microsoft.com/office/drawing/2014/main" id="{745B513E-C602-B3F4-7C70-FC82B3D3E88A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5997638" y="2018025"/>
            <a:ext cx="2426100" cy="5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Web-</a:t>
            </a:r>
            <a:r>
              <a:rPr lang="ru-RU" dirty="0"/>
              <a:t>разработчик</a:t>
            </a:r>
            <a:endParaRPr dirty="0"/>
          </a:p>
        </p:txBody>
      </p:sp>
      <p:sp>
        <p:nvSpPr>
          <p:cNvPr id="317" name="Google Shape;317;p31">
            <a:extLst>
              <a:ext uri="{FF2B5EF4-FFF2-40B4-BE49-F238E27FC236}">
                <a16:creationId xmlns:a16="http://schemas.microsoft.com/office/drawing/2014/main" id="{E65E259B-CA20-B610-50C2-E2EBC30646D4}"/>
              </a:ext>
            </a:extLst>
          </p:cNvPr>
          <p:cNvSpPr txBox="1">
            <a:spLocks noGrp="1"/>
          </p:cNvSpPr>
          <p:nvPr>
            <p:ph type="title" idx="15"/>
          </p:nvPr>
        </p:nvSpPr>
        <p:spPr>
          <a:xfrm>
            <a:off x="5997638" y="1142055"/>
            <a:ext cx="656100" cy="43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8" name="Google Shape;318;p31">
            <a:extLst>
              <a:ext uri="{FF2B5EF4-FFF2-40B4-BE49-F238E27FC236}">
                <a16:creationId xmlns:a16="http://schemas.microsoft.com/office/drawing/2014/main" id="{9820AEB2-DD19-3AE2-23E8-CA79B512975A}"/>
              </a:ext>
            </a:extLst>
          </p:cNvPr>
          <p:cNvSpPr txBox="1">
            <a:spLocks noGrp="1"/>
          </p:cNvSpPr>
          <p:nvPr>
            <p:ph type="subTitle" idx="16"/>
          </p:nvPr>
        </p:nvSpPr>
        <p:spPr>
          <a:xfrm>
            <a:off x="7132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Лукин Иван</a:t>
            </a:r>
            <a:endParaRPr dirty="0"/>
          </a:p>
        </p:txBody>
      </p:sp>
      <p:sp>
        <p:nvSpPr>
          <p:cNvPr id="319" name="Google Shape;319;p31">
            <a:extLst>
              <a:ext uri="{FF2B5EF4-FFF2-40B4-BE49-F238E27FC236}">
                <a16:creationId xmlns:a16="http://schemas.microsoft.com/office/drawing/2014/main" id="{639E4824-8250-24F8-1535-BF55635BE620}"/>
              </a:ext>
            </a:extLst>
          </p:cNvPr>
          <p:cNvSpPr txBox="1">
            <a:spLocks noGrp="1"/>
          </p:cNvSpPr>
          <p:nvPr>
            <p:ph type="subTitle" idx="17"/>
          </p:nvPr>
        </p:nvSpPr>
        <p:spPr>
          <a:xfrm>
            <a:off x="2060332" y="3392872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Полянин Алексей</a:t>
            </a:r>
            <a:endParaRPr dirty="0"/>
          </a:p>
        </p:txBody>
      </p:sp>
      <p:sp>
        <p:nvSpPr>
          <p:cNvPr id="320" name="Google Shape;320;p31">
            <a:extLst>
              <a:ext uri="{FF2B5EF4-FFF2-40B4-BE49-F238E27FC236}">
                <a16:creationId xmlns:a16="http://schemas.microsoft.com/office/drawing/2014/main" id="{536D7AFC-1693-7C67-FAA3-98F4AFEB6959}"/>
              </a:ext>
            </a:extLst>
          </p:cNvPr>
          <p:cNvSpPr txBox="1">
            <a:spLocks noGrp="1"/>
          </p:cNvSpPr>
          <p:nvPr>
            <p:ph type="subTitle" idx="18"/>
          </p:nvPr>
        </p:nvSpPr>
        <p:spPr>
          <a:xfrm>
            <a:off x="4706232" y="3392861"/>
            <a:ext cx="2423100" cy="42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Белогай Дарья</a:t>
            </a:r>
            <a:endParaRPr dirty="0"/>
          </a:p>
        </p:txBody>
      </p:sp>
      <p:sp>
        <p:nvSpPr>
          <p:cNvPr id="321" name="Google Shape;321;p31">
            <a:extLst>
              <a:ext uri="{FF2B5EF4-FFF2-40B4-BE49-F238E27FC236}">
                <a16:creationId xmlns:a16="http://schemas.microsoft.com/office/drawing/2014/main" id="{8EE78B44-B754-6BD7-705F-3A63BEDCF612}"/>
              </a:ext>
            </a:extLst>
          </p:cNvPr>
          <p:cNvSpPr txBox="1">
            <a:spLocks noGrp="1"/>
          </p:cNvSpPr>
          <p:nvPr>
            <p:ph type="subTitle" idx="19"/>
          </p:nvPr>
        </p:nvSpPr>
        <p:spPr>
          <a:xfrm>
            <a:off x="3359125" y="1594575"/>
            <a:ext cx="2423100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Макунин</a:t>
            </a:r>
            <a:r>
              <a:rPr lang="ru-RU" dirty="0"/>
              <a:t> Борис</a:t>
            </a:r>
            <a:endParaRPr dirty="0"/>
          </a:p>
        </p:txBody>
      </p:sp>
      <p:sp>
        <p:nvSpPr>
          <p:cNvPr id="323" name="Google Shape;323;p31">
            <a:extLst>
              <a:ext uri="{FF2B5EF4-FFF2-40B4-BE49-F238E27FC236}">
                <a16:creationId xmlns:a16="http://schemas.microsoft.com/office/drawing/2014/main" id="{07EB7997-11C6-D607-A596-8FCD880ADCB6}"/>
              </a:ext>
            </a:extLst>
          </p:cNvPr>
          <p:cNvSpPr txBox="1">
            <a:spLocks noGrp="1"/>
          </p:cNvSpPr>
          <p:nvPr>
            <p:ph type="subTitle" idx="21"/>
          </p:nvPr>
        </p:nvSpPr>
        <p:spPr>
          <a:xfrm>
            <a:off x="5997638" y="1594575"/>
            <a:ext cx="2525876" cy="43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Пападык</a:t>
            </a:r>
            <a:r>
              <a:rPr lang="ru-RU" dirty="0"/>
              <a:t> Всеволод</a:t>
            </a:r>
            <a:endParaRPr dirty="0"/>
          </a:p>
        </p:txBody>
      </p:sp>
      <p:sp>
        <p:nvSpPr>
          <p:cNvPr id="324" name="Google Shape;324;p31">
            <a:extLst>
              <a:ext uri="{FF2B5EF4-FFF2-40B4-BE49-F238E27FC236}">
                <a16:creationId xmlns:a16="http://schemas.microsoft.com/office/drawing/2014/main" id="{DD7E7570-B075-77D4-80F4-F3FC3C6D08F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4885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>
          <a:extLst>
            <a:ext uri="{FF2B5EF4-FFF2-40B4-BE49-F238E27FC236}">
              <a16:creationId xmlns:a16="http://schemas.microsoft.com/office/drawing/2014/main" id="{D694F5B0-C9EE-8045-A865-21D7BD12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41">
            <a:extLst>
              <a:ext uri="{FF2B5EF4-FFF2-40B4-BE49-F238E27FC236}">
                <a16:creationId xmlns:a16="http://schemas.microsoft.com/office/drawing/2014/main" id="{F8242356-9F69-087B-5A79-FCE82E53B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Цель и задачи проекта</a:t>
            </a:r>
            <a:endParaRPr dirty="0"/>
          </a:p>
        </p:txBody>
      </p:sp>
      <p:sp>
        <p:nvSpPr>
          <p:cNvPr id="448" name="Google Shape;448;p41">
            <a:extLst>
              <a:ext uri="{FF2B5EF4-FFF2-40B4-BE49-F238E27FC236}">
                <a16:creationId xmlns:a16="http://schemas.microsoft.com/office/drawing/2014/main" id="{CAC1AB04-FAD0-550F-AEC3-09FC7265D2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81625" y="239660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Найти и внедрить рабочую </a:t>
            </a:r>
            <a:r>
              <a:rPr lang="en" dirty="0"/>
              <a:t>ML-</a:t>
            </a:r>
            <a:r>
              <a:rPr lang="ru-RU" dirty="0"/>
              <a:t>модель для смыслового сравнения текстов</a:t>
            </a:r>
            <a:r>
              <a:rPr lang="en-US" dirty="0"/>
              <a:t>;</a:t>
            </a:r>
            <a:endParaRPr lang="ru-RU" dirty="0"/>
          </a:p>
        </p:txBody>
      </p:sp>
      <p:sp>
        <p:nvSpPr>
          <p:cNvPr id="449" name="Google Shape;449;p41">
            <a:extLst>
              <a:ext uri="{FF2B5EF4-FFF2-40B4-BE49-F238E27FC236}">
                <a16:creationId xmlns:a16="http://schemas.microsoft.com/office/drawing/2014/main" id="{A589B856-3FB7-EED1-CFA4-5E16AED47E05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381634" y="3281525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Подготовить инфраструктуру для локального запуска;</a:t>
            </a:r>
          </a:p>
        </p:txBody>
      </p:sp>
      <p:sp>
        <p:nvSpPr>
          <p:cNvPr id="450" name="Google Shape;450;p41">
            <a:extLst>
              <a:ext uri="{FF2B5EF4-FFF2-40B4-BE49-F238E27FC236}">
                <a16:creationId xmlns:a16="http://schemas.microsoft.com/office/drawing/2014/main" id="{C87BE95E-A50D-A1E7-A371-DB24F95E3FC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381636" y="4166136"/>
            <a:ext cx="7042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938" indent="0"/>
            <a:r>
              <a:rPr lang="ru-RU" dirty="0"/>
              <a:t>Создать веб-интерфейс для взаимодействия с пользователем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51" name="Google Shape;451;p41">
            <a:extLst>
              <a:ext uri="{FF2B5EF4-FFF2-40B4-BE49-F238E27FC236}">
                <a16:creationId xmlns:a16="http://schemas.microsoft.com/office/drawing/2014/main" id="{5A5B980F-2811-B73B-7795-1015F6A4F393}"/>
              </a:ext>
            </a:extLst>
          </p:cNvPr>
          <p:cNvSpPr/>
          <p:nvPr/>
        </p:nvSpPr>
        <p:spPr>
          <a:xfrm>
            <a:off x="720000" y="2019042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1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2" name="Google Shape;452;p41">
            <a:extLst>
              <a:ext uri="{FF2B5EF4-FFF2-40B4-BE49-F238E27FC236}">
                <a16:creationId xmlns:a16="http://schemas.microsoft.com/office/drawing/2014/main" id="{4EA82308-A7CE-EFE2-640A-ECFF600A8F3D}"/>
              </a:ext>
            </a:extLst>
          </p:cNvPr>
          <p:cNvSpPr/>
          <p:nvPr/>
        </p:nvSpPr>
        <p:spPr>
          <a:xfrm>
            <a:off x="720000" y="2899364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2</a:t>
            </a:r>
            <a:endParaRPr sz="2100" b="1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3" name="Google Shape;453;p41">
            <a:extLst>
              <a:ext uri="{FF2B5EF4-FFF2-40B4-BE49-F238E27FC236}">
                <a16:creationId xmlns:a16="http://schemas.microsoft.com/office/drawing/2014/main" id="{20EC0BF7-D4BA-EAB1-774B-4934EFC9BEF8}"/>
              </a:ext>
            </a:extLst>
          </p:cNvPr>
          <p:cNvSpPr/>
          <p:nvPr/>
        </p:nvSpPr>
        <p:spPr>
          <a:xfrm>
            <a:off x="720000" y="3779397"/>
            <a:ext cx="429000" cy="429000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2"/>
                </a:solidFill>
                <a:latin typeface="Quicksand"/>
                <a:ea typeface="Quicksand"/>
                <a:cs typeface="Quicksand"/>
                <a:sym typeface="Quicksand"/>
              </a:rPr>
              <a:t>3</a:t>
            </a:r>
            <a:endParaRPr sz="2100" b="1" dirty="0">
              <a:solidFill>
                <a:schemeClr val="dk2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454" name="Google Shape;454;p41">
            <a:extLst>
              <a:ext uri="{FF2B5EF4-FFF2-40B4-BE49-F238E27FC236}">
                <a16:creationId xmlns:a16="http://schemas.microsoft.com/office/drawing/2014/main" id="{C2AE588D-DEF4-8CD4-95E0-086579F6A5C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1381625" y="208460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Сравнение</a:t>
            </a:r>
          </a:p>
        </p:txBody>
      </p:sp>
      <p:sp>
        <p:nvSpPr>
          <p:cNvPr id="455" name="Google Shape;455;p41">
            <a:extLst>
              <a:ext uri="{FF2B5EF4-FFF2-40B4-BE49-F238E27FC236}">
                <a16:creationId xmlns:a16="http://schemas.microsoft.com/office/drawing/2014/main" id="{EDE7F1B9-ACEC-ED88-EE6F-0442E0DB8348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381624" y="2947075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Запуск</a:t>
            </a:r>
            <a:endParaRPr dirty="0"/>
          </a:p>
        </p:txBody>
      </p:sp>
      <p:sp>
        <p:nvSpPr>
          <p:cNvPr id="456" name="Google Shape;456;p41">
            <a:extLst>
              <a:ext uri="{FF2B5EF4-FFF2-40B4-BE49-F238E27FC236}">
                <a16:creationId xmlns:a16="http://schemas.microsoft.com/office/drawing/2014/main" id="{839CDD9A-D9CD-E131-9220-731C216CDAE2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381626" y="3809236"/>
            <a:ext cx="7042500" cy="33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dirty="0"/>
              <a:t>Взаимодействие</a:t>
            </a:r>
          </a:p>
        </p:txBody>
      </p:sp>
      <p:sp>
        <p:nvSpPr>
          <p:cNvPr id="457" name="Google Shape;457;p41">
            <a:extLst>
              <a:ext uri="{FF2B5EF4-FFF2-40B4-BE49-F238E27FC236}">
                <a16:creationId xmlns:a16="http://schemas.microsoft.com/office/drawing/2014/main" id="{89DD9B53-ECCF-4D4C-7575-920147724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 dirty="0"/>
          </a:p>
        </p:txBody>
      </p:sp>
      <p:sp>
        <p:nvSpPr>
          <p:cNvPr id="2" name="Google Shape;448;p41">
            <a:extLst>
              <a:ext uri="{FF2B5EF4-FFF2-40B4-BE49-F238E27FC236}">
                <a16:creationId xmlns:a16="http://schemas.microsoft.com/office/drawing/2014/main" id="{EA15B4B2-791D-B00E-C6A7-0F47E66D4277}"/>
              </a:ext>
            </a:extLst>
          </p:cNvPr>
          <p:cNvSpPr txBox="1">
            <a:spLocks/>
          </p:cNvSpPr>
          <p:nvPr/>
        </p:nvSpPr>
        <p:spPr>
          <a:xfrm>
            <a:off x="719999" y="1105871"/>
            <a:ext cx="7703999" cy="670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7938" indent="0"/>
            <a:r>
              <a:rPr lang="ru-RU" b="1" dirty="0"/>
              <a:t>Цель проекта </a:t>
            </a:r>
            <a:r>
              <a:rPr lang="ru-RU" dirty="0"/>
              <a:t>— реализовать систему семантического поиска, которая может понимать смысл вопросов и находить наиболее релевантные ответы в базе текстов. </a:t>
            </a:r>
          </a:p>
        </p:txBody>
      </p:sp>
    </p:spTree>
    <p:extLst>
      <p:ext uri="{BB962C8B-B14F-4D97-AF65-F5344CB8AC3E}">
        <p14:creationId xmlns:p14="http://schemas.microsoft.com/office/powerpoint/2010/main" val="2957205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1. Анализ задачи и данных: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Изучили условия задачи;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Проанализировали предоставленные датасеты.</a:t>
            </a:r>
          </a:p>
          <a:p>
            <a:pPr marL="139700" indent="0"/>
            <a:endParaRPr lang="ru-RU" sz="1600" dirty="0"/>
          </a:p>
          <a:p>
            <a:pPr marL="139700" indent="0"/>
            <a:r>
              <a:rPr lang="ru-RU" sz="1600" dirty="0"/>
              <a:t>С результатами проведенного анализа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 </a:t>
            </a:r>
          </a:p>
          <a:p>
            <a:pPr marL="139700" indent="0"/>
            <a:endParaRPr lang="ru-RU" sz="1600" dirty="0"/>
          </a:p>
        </p:txBody>
      </p:sp>
      <p:sp>
        <p:nvSpPr>
          <p:cNvPr id="348" name="Google Shape;348;p33"/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1DC787FF-DCEA-B0F6-9F4E-CE77D15E47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  <p:sp>
        <p:nvSpPr>
          <p:cNvPr id="16" name="Google Shape;341;p33">
            <a:extLst>
              <a:ext uri="{FF2B5EF4-FFF2-40B4-BE49-F238E27FC236}">
                <a16:creationId xmlns:a16="http://schemas.microsoft.com/office/drawing/2014/main" id="{37FB0175-119A-0839-F424-EB70AB2757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7" name="Google Shape;342;p33">
            <a:extLst>
              <a:ext uri="{FF2B5EF4-FFF2-40B4-BE49-F238E27FC236}">
                <a16:creationId xmlns:a16="http://schemas.microsoft.com/office/drawing/2014/main" id="{96E4E4E5-4F6F-902A-4AF1-A9DDC39C86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2. Выбор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Для решения поставленной задачи, была выбрана нейросетевая  модель </a:t>
            </a:r>
            <a:r>
              <a:rPr lang="en-US" sz="1600" dirty="0"/>
              <a:t>BERT</a:t>
            </a:r>
            <a:r>
              <a:rPr lang="ru-RU" sz="1600" dirty="0"/>
              <a:t>;</a:t>
            </a: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На </a:t>
            </a:r>
            <a:r>
              <a:rPr lang="en" sz="1600" dirty="0"/>
              <a:t>Hugging Face </a:t>
            </a:r>
            <a:r>
              <a:rPr lang="ru-RU" sz="1600" dirty="0"/>
              <a:t>отобрали 3 популярных до обученных модели N</a:t>
            </a:r>
            <a:r>
              <a:rPr lang="en-US" sz="1600" dirty="0"/>
              <a:t>LP</a:t>
            </a:r>
            <a:r>
              <a:rPr lang="ru-RU" sz="1600" dirty="0"/>
              <a:t> с поддержкой русского языка: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intfloat/multilingual-e5-base,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Alibaba-NLP/gte-multilingual-base,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" sz="1600" dirty="0"/>
              <a:t>deepvk/USER-bge-m3.</a:t>
            </a:r>
          </a:p>
        </p:txBody>
      </p:sp>
    </p:spTree>
    <p:extLst>
      <p:ext uri="{BB962C8B-B14F-4D97-AF65-F5344CB8AC3E}">
        <p14:creationId xmlns:p14="http://schemas.microsoft.com/office/powerpoint/2010/main" val="263267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29D6479-F605-96D9-B315-468A6F0DFB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  <p:sp>
        <p:nvSpPr>
          <p:cNvPr id="10" name="Google Shape;341;p33">
            <a:extLst>
              <a:ext uri="{FF2B5EF4-FFF2-40B4-BE49-F238E27FC236}">
                <a16:creationId xmlns:a16="http://schemas.microsoft.com/office/drawing/2014/main" id="{EB7ACC32-5D07-16F7-06D1-DFBD15BFA1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14" name="Google Shape;342;p33">
            <a:extLst>
              <a:ext uri="{FF2B5EF4-FFF2-40B4-BE49-F238E27FC236}">
                <a16:creationId xmlns:a16="http://schemas.microsoft.com/office/drawing/2014/main" id="{88BABD18-9256-5F46-067B-45ADE238FF9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32951"/>
            <a:ext cx="7704000" cy="346992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ru-RU" sz="1600" b="1" dirty="0"/>
              <a:t>3. Тестирование моделей: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Составили тестовый датасет из 100 примеров;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Оценивали долю правильных ответов и ложных срабатываний;</a:t>
            </a:r>
          </a:p>
          <a:p>
            <a:pPr marL="139700" indent="0"/>
            <a:r>
              <a:rPr lang="ru-RU" sz="1600" dirty="0"/>
              <a:t>С датасетом можно ознакомиться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С результатами</a:t>
            </a:r>
            <a:r>
              <a:rPr lang="en-US" sz="1600" dirty="0"/>
              <a:t> </a:t>
            </a:r>
            <a:r>
              <a:rPr lang="ru-RU" sz="1600" dirty="0"/>
              <a:t>тестирования можно ознакомиться по </a:t>
            </a:r>
            <a:r>
              <a:rPr lang="ru-RU" sz="1600" dirty="0">
                <a:hlinkClick r:id="rId3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4644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06A0690-B5ED-2C96-8FDE-2CD97BEC6B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8074F4-F40D-735E-7896-BBF19AC0B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86" y="775862"/>
            <a:ext cx="8008427" cy="359177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74B02B5-1499-5985-CA6A-E4238410D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85" y="775862"/>
            <a:ext cx="8008427" cy="358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325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>
          <a:extLst>
            <a:ext uri="{FF2B5EF4-FFF2-40B4-BE49-F238E27FC236}">
              <a16:creationId xmlns:a16="http://schemas.microsoft.com/office/drawing/2014/main" id="{796FC173-71CC-C672-EE36-972430186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3">
            <a:extLst>
              <a:ext uri="{FF2B5EF4-FFF2-40B4-BE49-F238E27FC236}">
                <a16:creationId xmlns:a16="http://schemas.microsoft.com/office/drawing/2014/main" id="{9A805D24-4681-71F7-40D9-88747F2F1E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4297650" y="4602875"/>
            <a:ext cx="548700" cy="3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sp>
        <p:nvSpPr>
          <p:cNvPr id="2" name="Google Shape;341;p33">
            <a:extLst>
              <a:ext uri="{FF2B5EF4-FFF2-40B4-BE49-F238E27FC236}">
                <a16:creationId xmlns:a16="http://schemas.microsoft.com/office/drawing/2014/main" id="{B02F55D2-5A13-C9B9-96C7-71C35BFD5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Этапы реализации</a:t>
            </a:r>
            <a:endParaRPr dirty="0"/>
          </a:p>
        </p:txBody>
      </p:sp>
      <p:sp>
        <p:nvSpPr>
          <p:cNvPr id="3" name="Google Shape;342;p33">
            <a:extLst>
              <a:ext uri="{FF2B5EF4-FFF2-40B4-BE49-F238E27FC236}">
                <a16:creationId xmlns:a16="http://schemas.microsoft.com/office/drawing/2014/main" id="{D6C3FB79-B89B-3A7E-ACA3-71763DB6D1F9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4. Интеграция модели: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Создали </a:t>
            </a:r>
            <a:r>
              <a:rPr lang="en" sz="1600" dirty="0"/>
              <a:t>backend</a:t>
            </a:r>
            <a:r>
              <a:rPr lang="ru-RU" sz="1600" dirty="0"/>
              <a:t> сервер</a:t>
            </a:r>
            <a:r>
              <a:rPr lang="en" sz="1600" dirty="0"/>
              <a:t> (FastAPI + Uvicorn);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всё в </a:t>
            </a:r>
            <a:r>
              <a:rPr lang="en" sz="1600" dirty="0"/>
              <a:t>Docker-</a:t>
            </a:r>
            <a:r>
              <a:rPr lang="ru-RU" sz="1600" dirty="0"/>
              <a:t>контейнер.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Backend</a:t>
            </a:r>
            <a:r>
              <a:rPr lang="ru-RU" sz="1600" dirty="0"/>
              <a:t> можно найти по </a:t>
            </a:r>
            <a:r>
              <a:rPr lang="ru-RU" sz="1600" dirty="0">
                <a:hlinkClick r:id="rId3"/>
              </a:rPr>
              <a:t>ссылке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2249333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E90E958-1159-CE74-BAA6-FBFDCBC57F9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A20483F1-4F39-F334-C41B-76055CBD8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реализации</a:t>
            </a:r>
          </a:p>
        </p:txBody>
      </p:sp>
      <p:sp>
        <p:nvSpPr>
          <p:cNvPr id="10" name="Google Shape;342;p33">
            <a:extLst>
              <a:ext uri="{FF2B5EF4-FFF2-40B4-BE49-F238E27FC236}">
                <a16:creationId xmlns:a16="http://schemas.microsoft.com/office/drawing/2014/main" id="{F056532F-3198-F8EB-FC7F-505B7C95FB4C}"/>
              </a:ext>
            </a:extLst>
          </p:cNvPr>
          <p:cNvSpPr txBox="1">
            <a:spLocks/>
          </p:cNvSpPr>
          <p:nvPr/>
        </p:nvSpPr>
        <p:spPr>
          <a:xfrm>
            <a:off x="720000" y="1132951"/>
            <a:ext cx="7704000" cy="34699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r>
              <a:rPr lang="ru-RU" sz="1600" b="1" dirty="0"/>
              <a:t>5. Интерфейс пользователя:</a:t>
            </a:r>
            <a:endParaRPr lang="ru-RU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Реализовали </a:t>
            </a:r>
            <a:r>
              <a:rPr lang="en-US" sz="1600" dirty="0"/>
              <a:t>web-</a:t>
            </a:r>
            <a:r>
              <a:rPr lang="ru-RU" sz="1600" dirty="0"/>
              <a:t>страницу для взаимодействия с пользователями (</a:t>
            </a:r>
            <a:r>
              <a:rPr lang="en-US" sz="1600" dirty="0"/>
              <a:t>HTML</a:t>
            </a:r>
            <a:r>
              <a:rPr lang="ru-RU" sz="1600" dirty="0"/>
              <a:t>-страница на </a:t>
            </a:r>
            <a:r>
              <a:rPr lang="en-US" sz="1600" dirty="0"/>
              <a:t>React Framework</a:t>
            </a:r>
            <a:r>
              <a:rPr lang="ru-RU" sz="1600" dirty="0"/>
              <a:t>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Разместили страницу на </a:t>
            </a:r>
            <a:r>
              <a:rPr lang="en" sz="1600" dirty="0"/>
              <a:t>web-</a:t>
            </a:r>
            <a:r>
              <a:rPr lang="ru-RU" sz="1600" dirty="0"/>
              <a:t>сервере </a:t>
            </a:r>
            <a:r>
              <a:rPr lang="en-US" sz="1600" dirty="0"/>
              <a:t>Vite</a:t>
            </a:r>
            <a:r>
              <a:rPr lang="ru-RU" sz="16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1600" dirty="0"/>
              <a:t>Упаковали решение в </a:t>
            </a:r>
            <a:r>
              <a:rPr lang="en-US" sz="1600" dirty="0"/>
              <a:t>Docker-</a:t>
            </a:r>
            <a:r>
              <a:rPr lang="ru-RU" sz="1600" dirty="0" err="1"/>
              <a:t>контэйнер</a:t>
            </a:r>
            <a:r>
              <a:rPr lang="ru-RU" sz="1600" dirty="0"/>
              <a:t>.</a:t>
            </a:r>
          </a:p>
          <a:p>
            <a:pPr marL="139700" indent="0"/>
            <a:r>
              <a:rPr lang="ru-RU" sz="1600" dirty="0"/>
              <a:t>Все файлы </a:t>
            </a:r>
            <a:r>
              <a:rPr lang="en-US" sz="1600" dirty="0"/>
              <a:t>Frontend</a:t>
            </a:r>
            <a:r>
              <a:rPr lang="ru-RU" sz="1600" dirty="0"/>
              <a:t> можно посмотреть по </a:t>
            </a:r>
            <a:r>
              <a:rPr lang="ru-RU" sz="1600" dirty="0">
                <a:hlinkClick r:id="rId2"/>
              </a:rPr>
              <a:t>ссылке</a:t>
            </a:r>
            <a:r>
              <a:rPr lang="ru-RU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3434146"/>
      </p:ext>
    </p:extLst>
  </p:cSld>
  <p:clrMapOvr>
    <a:masterClrMapping/>
  </p:clrMapOvr>
</p:sld>
</file>

<file path=ppt/theme/theme1.xml><?xml version="1.0" encoding="utf-8"?>
<a:theme xmlns:a="http://schemas.openxmlformats.org/drawingml/2006/main" name="Elegant Bachelor Thesis by Slidesgo">
  <a:themeElements>
    <a:clrScheme name="Simple Light">
      <a:dk1>
        <a:srgbClr val="5C5C5F"/>
      </a:dk1>
      <a:lt1>
        <a:srgbClr val="D8CEC9"/>
      </a:lt1>
      <a:dk2>
        <a:srgbClr val="927C71"/>
      </a:dk2>
      <a:lt2>
        <a:srgbClr val="FAFAFA"/>
      </a:lt2>
      <a:accent1>
        <a:srgbClr val="C99A7D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574</Words>
  <Application>Microsoft Office PowerPoint</Application>
  <PresentationFormat>Экран (16:9)</PresentationFormat>
  <Paragraphs>112</Paragraphs>
  <Slides>15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Quicksand</vt:lpstr>
      <vt:lpstr>IBM Plex Sans</vt:lpstr>
      <vt:lpstr>Arial</vt:lpstr>
      <vt:lpstr>Bebas Neue</vt:lpstr>
      <vt:lpstr>Nunito Light</vt:lpstr>
      <vt:lpstr>Mulish</vt:lpstr>
      <vt:lpstr>Elegant Bachelor Thesis by Slidesgo</vt:lpstr>
      <vt:lpstr>Семантический поиск фраз в текстах</vt:lpstr>
      <vt:lpstr>Участники команды</vt:lpstr>
      <vt:lpstr>Цель и задачи проекта</vt:lpstr>
      <vt:lpstr>Этапы реализации</vt:lpstr>
      <vt:lpstr>Этапы реализации</vt:lpstr>
      <vt:lpstr>Этапы реализации</vt:lpstr>
      <vt:lpstr>Презентация PowerPoint</vt:lpstr>
      <vt:lpstr>Этапы реализации</vt:lpstr>
      <vt:lpstr>Этапы реализации</vt:lpstr>
      <vt:lpstr>Этапы реализации</vt:lpstr>
      <vt:lpstr>Алгоритм работы поиска</vt:lpstr>
      <vt:lpstr>Архитектура сервиса</vt:lpstr>
      <vt:lpstr>Демонстрация работы</vt:lpstr>
      <vt:lpstr>Планы по развитию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Иван Юрьевич Лукин</dc:creator>
  <cp:lastModifiedBy>Иван Юрьевич Лукин</cp:lastModifiedBy>
  <cp:revision>9</cp:revision>
  <dcterms:modified xsi:type="dcterms:W3CDTF">2025-05-06T15:45:50Z</dcterms:modified>
</cp:coreProperties>
</file>