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304" r:id="rId3"/>
    <p:sldId id="305" r:id="rId4"/>
    <p:sldId id="260" r:id="rId5"/>
    <p:sldId id="313" r:id="rId6"/>
    <p:sldId id="314" r:id="rId7"/>
    <p:sldId id="315" r:id="rId8"/>
    <p:sldId id="306" r:id="rId9"/>
    <p:sldId id="316" r:id="rId10"/>
    <p:sldId id="317" r:id="rId11"/>
    <p:sldId id="310" r:id="rId12"/>
    <p:sldId id="320" r:id="rId13"/>
    <p:sldId id="321" r:id="rId14"/>
    <p:sldId id="312" r:id="rId15"/>
    <p:sldId id="318" r:id="rId16"/>
    <p:sldId id="319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Mulish" panose="020B0604020202020204" charset="-52"/>
      <p:regular r:id="rId20"/>
      <p:bold r:id="rId21"/>
      <p:italic r:id="rId22"/>
      <p:boldItalic r:id="rId23"/>
    </p:embeddedFont>
    <p:embeddedFont>
      <p:font typeface="Nunito Light" pitchFamily="2" charset="-52"/>
      <p:regular r:id="rId24"/>
      <p:italic r:id="rId25"/>
    </p:embeddedFont>
    <p:embeddedFont>
      <p:font typeface="Quicksa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5DCA209-C455-E142-AF92-BC681AD777A2}">
          <p14:sldIdLst>
            <p14:sldId id="256"/>
            <p14:sldId id="304"/>
            <p14:sldId id="305"/>
            <p14:sldId id="260"/>
            <p14:sldId id="313"/>
            <p14:sldId id="314"/>
            <p14:sldId id="315"/>
            <p14:sldId id="306"/>
            <p14:sldId id="316"/>
            <p14:sldId id="317"/>
            <p14:sldId id="310"/>
            <p14:sldId id="320"/>
            <p14:sldId id="321"/>
            <p14:sldId id="312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E31"/>
    <a:srgbClr val="FAFAFA"/>
    <a:srgbClr val="000000"/>
    <a:srgbClr val="57A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16E7B5-8B6E-40B1-A1AD-7B9E74ED47F3}">
  <a:tblStyle styleId="{E716E7B5-8B6E-40B1-A1AD-7B9E74ED4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>
        <p:scale>
          <a:sx n="150" d="100"/>
          <a:sy n="150" d="100"/>
        </p:scale>
        <p:origin x="-2189" y="-6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>
          <a:extLst>
            <a:ext uri="{FF2B5EF4-FFF2-40B4-BE49-F238E27FC236}">
              <a16:creationId xmlns:a16="http://schemas.microsoft.com/office/drawing/2014/main" id="{CAA2C83B-1F42-7AF0-8141-85B22EED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>
            <a:extLst>
              <a:ext uri="{FF2B5EF4-FFF2-40B4-BE49-F238E27FC236}">
                <a16:creationId xmlns:a16="http://schemas.microsoft.com/office/drawing/2014/main" id="{585E5104-7D12-7B3B-3886-A30C0FC11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>
            <a:extLst>
              <a:ext uri="{FF2B5EF4-FFF2-40B4-BE49-F238E27FC236}">
                <a16:creationId xmlns:a16="http://schemas.microsoft.com/office/drawing/2014/main" id="{79B463B8-58D0-13A9-4107-BD2D5459E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88A0EACF-0B57-A834-B22C-26732A18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>
            <a:extLst>
              <a:ext uri="{FF2B5EF4-FFF2-40B4-BE49-F238E27FC236}">
                <a16:creationId xmlns:a16="http://schemas.microsoft.com/office/drawing/2014/main" id="{933DD9BE-CEF0-7BC6-BE6C-5ACB0655E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>
            <a:extLst>
              <a:ext uri="{FF2B5EF4-FFF2-40B4-BE49-F238E27FC236}">
                <a16:creationId xmlns:a16="http://schemas.microsoft.com/office/drawing/2014/main" id="{ADE5D96C-41C1-C52F-EC22-6D7E4B105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C92EB545-BE57-8200-D701-7A0F4315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>
            <a:extLst>
              <a:ext uri="{FF2B5EF4-FFF2-40B4-BE49-F238E27FC236}">
                <a16:creationId xmlns:a16="http://schemas.microsoft.com/office/drawing/2014/main" id="{0EC3CAB0-E2AD-7FBC-EEEA-906ADDE0C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>
            <a:extLst>
              <a:ext uri="{FF2B5EF4-FFF2-40B4-BE49-F238E27FC236}">
                <a16:creationId xmlns:a16="http://schemas.microsoft.com/office/drawing/2014/main" id="{1FE83D29-5BB1-98DE-FD3A-BEA96B053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37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36849A-78B3-9C70-9E81-DA8E62F4B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>
            <a:extLst>
              <a:ext uri="{FF2B5EF4-FFF2-40B4-BE49-F238E27FC236}">
                <a16:creationId xmlns:a16="http://schemas.microsoft.com/office/drawing/2014/main" id="{42DBAFF0-44AB-0D3D-6C4D-F84F2FA4AD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>
            <a:extLst>
              <a:ext uri="{FF2B5EF4-FFF2-40B4-BE49-F238E27FC236}">
                <a16:creationId xmlns:a16="http://schemas.microsoft.com/office/drawing/2014/main" id="{C1567369-ADAF-82D4-4E9C-011F20104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9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51A90B-B596-5E9C-D2E0-3A9A71D2D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>
            <a:extLst>
              <a:ext uri="{FF2B5EF4-FFF2-40B4-BE49-F238E27FC236}">
                <a16:creationId xmlns:a16="http://schemas.microsoft.com/office/drawing/2014/main" id="{F6595A67-7E64-4317-6DB3-49BC98F75B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>
            <a:extLst>
              <a:ext uri="{FF2B5EF4-FFF2-40B4-BE49-F238E27FC236}">
                <a16:creationId xmlns:a16="http://schemas.microsoft.com/office/drawing/2014/main" id="{A6E101BC-91AC-FCF5-A3BD-73FBF2650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8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7197C288-A666-C453-52E2-F0E0A402F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>
            <a:extLst>
              <a:ext uri="{FF2B5EF4-FFF2-40B4-BE49-F238E27FC236}">
                <a16:creationId xmlns:a16="http://schemas.microsoft.com/office/drawing/2014/main" id="{09E08351-572D-41A9-2F45-72265B0F9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>
            <a:extLst>
              <a:ext uri="{FF2B5EF4-FFF2-40B4-BE49-F238E27FC236}">
                <a16:creationId xmlns:a16="http://schemas.microsoft.com/office/drawing/2014/main" id="{7493AC4F-611E-817F-C9D1-EC2E02CB2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26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>
          <a:extLst>
            <a:ext uri="{FF2B5EF4-FFF2-40B4-BE49-F238E27FC236}">
              <a16:creationId xmlns:a16="http://schemas.microsoft.com/office/drawing/2014/main" id="{02654A6C-B5BA-8C83-3F58-4DC6823A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dd46dd1d67_2_1016:notes">
            <a:extLst>
              <a:ext uri="{FF2B5EF4-FFF2-40B4-BE49-F238E27FC236}">
                <a16:creationId xmlns:a16="http://schemas.microsoft.com/office/drawing/2014/main" id="{ACBAAB93-63D0-455D-80AC-55CB39B09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dd46dd1d67_2_1016:notes">
            <a:extLst>
              <a:ext uri="{FF2B5EF4-FFF2-40B4-BE49-F238E27FC236}">
                <a16:creationId xmlns:a16="http://schemas.microsoft.com/office/drawing/2014/main" id="{0E97AA05-E56E-0B15-8E25-1FEFABD88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9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2" r:id="rId6"/>
    <p:sldLayoutId id="2147483664" r:id="rId7"/>
    <p:sldLayoutId id="2147483665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://localhost:5151/search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192021" y="1424870"/>
            <a:ext cx="6777057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KZ" sz="4800" dirty="0"/>
              <a:t>Семантический поиск фраз в текстах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0600" y="4447354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</a:t>
            </a:r>
            <a:r>
              <a:rPr lang="en-US" dirty="0"/>
              <a:t>BIDVA</a:t>
            </a:r>
            <a:r>
              <a:rPr lang="ru-RU" dirty="0"/>
              <a:t>, </a:t>
            </a:r>
            <a:r>
              <a:rPr lang="ru-RU" dirty="0" err="1"/>
              <a:t>хакатон</a:t>
            </a:r>
            <a:r>
              <a:rPr lang="ru-RU" dirty="0"/>
              <a:t>, апрель-май 20</a:t>
            </a:r>
            <a:r>
              <a:rPr lang="en-US" dirty="0"/>
              <a:t>25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9199" y="349757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263496" y="147250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712579" y="295024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19AFFE-7C05-8D0D-7659-C8EC34661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13013C-187E-F1CC-3B3A-7D2643E6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13498A36-064B-6285-7A47-9BA5944074D0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44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6. Подготовка всего проекта</a:t>
            </a:r>
            <a:endParaRPr lang="ru-RU" sz="16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A415441-6A80-0033-2515-28BEFB317237}"/>
              </a:ext>
            </a:extLst>
          </p:cNvPr>
          <p:cNvGrpSpPr/>
          <p:nvPr/>
        </p:nvGrpSpPr>
        <p:grpSpPr>
          <a:xfrm>
            <a:off x="313541" y="2030673"/>
            <a:ext cx="3398942" cy="2265961"/>
            <a:chOff x="313541" y="2030673"/>
            <a:chExt cx="3398942" cy="226596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E32B769-74F1-9942-3BC1-5BF332AE0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41" y="2030673"/>
              <a:ext cx="3398942" cy="2265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F5566E-C52C-00F0-FFAF-36E9DD2CBA38}"/>
                </a:ext>
              </a:extLst>
            </p:cNvPr>
            <p:cNvSpPr txBox="1"/>
            <p:nvPr/>
          </p:nvSpPr>
          <p:spPr>
            <a:xfrm>
              <a:off x="1115972" y="2030673"/>
              <a:ext cx="1794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Mulish"/>
                  <a:sym typeface="Mulish"/>
                </a:rPr>
                <a:t>Frontend Container</a:t>
              </a:r>
              <a:endParaRPr lang="ru-RU" dirty="0">
                <a:solidFill>
                  <a:schemeClr val="dk1"/>
                </a:solidFill>
                <a:latin typeface="Mulish"/>
                <a:sym typeface="Mulish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F70A4-B52C-AC93-8A1C-628EB33FB9D8}"/>
                </a:ext>
              </a:extLst>
            </p:cNvPr>
            <p:cNvSpPr txBox="1"/>
            <p:nvPr/>
          </p:nvSpPr>
          <p:spPr>
            <a:xfrm>
              <a:off x="1045440" y="3988857"/>
              <a:ext cx="1935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Mulish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http://localhost:5173/</a:t>
              </a:r>
              <a:endParaRPr lang="ru-RU" dirty="0">
                <a:solidFill>
                  <a:schemeClr val="dk1"/>
                </a:solidFill>
                <a:latin typeface="Mulish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B5C356A-3820-7CA3-CC2F-AD3B96621389}"/>
              </a:ext>
            </a:extLst>
          </p:cNvPr>
          <p:cNvGrpSpPr/>
          <p:nvPr/>
        </p:nvGrpSpPr>
        <p:grpSpPr>
          <a:xfrm>
            <a:off x="3007632" y="2010226"/>
            <a:ext cx="3396600" cy="2306854"/>
            <a:chOff x="3007632" y="2010226"/>
            <a:chExt cx="3396600" cy="2306854"/>
          </a:xfrm>
        </p:grpSpPr>
        <p:pic>
          <p:nvPicPr>
            <p:cNvPr id="1032" name="Picture 8" descr="Picture background">
              <a:extLst>
                <a:ext uri="{FF2B5EF4-FFF2-40B4-BE49-F238E27FC236}">
                  <a16:creationId xmlns:a16="http://schemas.microsoft.com/office/drawing/2014/main" id="{9CCC3AE3-437A-EFAC-DCD9-D5731691E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632" y="2042457"/>
              <a:ext cx="3396600" cy="226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C27FD-1744-59FE-BCC8-67DDC7DCE50D}"/>
                </a:ext>
              </a:extLst>
            </p:cNvPr>
            <p:cNvSpPr txBox="1"/>
            <p:nvPr/>
          </p:nvSpPr>
          <p:spPr>
            <a:xfrm>
              <a:off x="3822517" y="2010226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Mulish"/>
                </a:rPr>
                <a:t>Backend Container</a:t>
              </a:r>
              <a:endParaRPr lang="ru-RU" dirty="0">
                <a:solidFill>
                  <a:schemeClr val="dk1"/>
                </a:solidFill>
                <a:latin typeface="Mulish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7C5CC-0FB0-0D3C-A15D-8A363B07B7F7}"/>
                </a:ext>
              </a:extLst>
            </p:cNvPr>
            <p:cNvSpPr txBox="1"/>
            <p:nvPr/>
          </p:nvSpPr>
          <p:spPr>
            <a:xfrm>
              <a:off x="3461040" y="4009303"/>
              <a:ext cx="2489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Mulish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http://localhost:5151/search</a:t>
              </a:r>
              <a:endParaRPr lang="ru-RU" dirty="0">
                <a:solidFill>
                  <a:schemeClr val="dk1"/>
                </a:solidFill>
                <a:latin typeface="Mulish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E63650E-751A-2CDD-2407-3D98BBBFCBC3}"/>
              </a:ext>
            </a:extLst>
          </p:cNvPr>
          <p:cNvGrpSpPr/>
          <p:nvPr/>
        </p:nvGrpSpPr>
        <p:grpSpPr>
          <a:xfrm>
            <a:off x="6404232" y="2101553"/>
            <a:ext cx="2223407" cy="2215526"/>
            <a:chOff x="6404232" y="2101553"/>
            <a:chExt cx="2223407" cy="2215526"/>
          </a:xfrm>
        </p:grpSpPr>
        <p:pic>
          <p:nvPicPr>
            <p:cNvPr id="1034" name="Picture 10" descr="Picture background">
              <a:extLst>
                <a:ext uri="{FF2B5EF4-FFF2-40B4-BE49-F238E27FC236}">
                  <a16:creationId xmlns:a16="http://schemas.microsoft.com/office/drawing/2014/main" id="{4AC28787-94D8-786F-DCBC-8C0B2A2D2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568" b="90897" l="10000" r="90000">
                          <a14:foregroundMark x1="57841" y1="9772" x2="67159" y2="8701"/>
                          <a14:foregroundMark x1="67159" y1="8701" x2="71023" y2="9906"/>
                          <a14:foregroundMark x1="63523" y1="87416" x2="56364" y2="90897"/>
                          <a14:foregroundMark x1="52955" y1="56091" x2="53977" y2="55422"/>
                          <a14:foregroundMark x1="54205" y1="55556" x2="51932" y2="56894"/>
                          <a14:foregroundMark x1="46705" y1="55422" x2="47045" y2="55154"/>
                          <a14:foregroundMark x1="47727" y1="54351" x2="45000" y2="53815"/>
                          <a14:backgroundMark x1="45795" y1="70415" x2="46932" y2="67871"/>
                          <a14:backgroundMark x1="58523" y1="68273" x2="60227" y2="692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232" y="2101553"/>
              <a:ext cx="2223407" cy="1887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517458-4024-77BE-D097-E2B360C26BF3}"/>
                </a:ext>
              </a:extLst>
            </p:cNvPr>
            <p:cNvSpPr txBox="1"/>
            <p:nvPr/>
          </p:nvSpPr>
          <p:spPr>
            <a:xfrm>
              <a:off x="6566797" y="4009302"/>
              <a:ext cx="1898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Mulish"/>
                </a:rPr>
                <a:t>docker-</a:t>
              </a:r>
              <a:r>
                <a:rPr lang="en-US" dirty="0" err="1">
                  <a:solidFill>
                    <a:schemeClr val="dk1"/>
                  </a:solidFill>
                  <a:latin typeface="Mulish"/>
                </a:rPr>
                <a:t>compose.yml</a:t>
              </a:r>
              <a:endParaRPr lang="ru-RU" dirty="0">
                <a:solidFill>
                  <a:schemeClr val="dk1"/>
                </a:solidFill>
                <a:latin typeface="Mulis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42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DA309F40-4906-AE47-E629-027BFD6F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>
            <a:extLst>
              <a:ext uri="{FF2B5EF4-FFF2-40B4-BE49-F238E27FC236}">
                <a16:creationId xmlns:a16="http://schemas.microsoft.com/office/drawing/2014/main" id="{8A458055-A494-93B4-D09B-40CFE6EE5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работы поиска</a:t>
            </a:r>
            <a:endParaRPr dirty="0"/>
          </a:p>
        </p:txBody>
      </p:sp>
      <p:sp>
        <p:nvSpPr>
          <p:cNvPr id="505" name="Google Shape;505;p44">
            <a:extLst>
              <a:ext uri="{FF2B5EF4-FFF2-40B4-BE49-F238E27FC236}">
                <a16:creationId xmlns:a16="http://schemas.microsoft.com/office/drawing/2014/main" id="{C13BF2CF-EBE2-20F4-D0D6-C35266DD8B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342;p33">
            <a:extLst>
              <a:ext uri="{FF2B5EF4-FFF2-40B4-BE49-F238E27FC236}">
                <a16:creationId xmlns:a16="http://schemas.microsoft.com/office/drawing/2014/main" id="{FB3BCE03-3505-8DF5-5AEA-4DD173B1DD3A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1137829" cy="44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Этап 1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57DE-AB97-6F56-46EF-44924766AAD8}"/>
              </a:ext>
            </a:extLst>
          </p:cNvPr>
          <p:cNvSpPr txBox="1"/>
          <p:nvPr/>
        </p:nvSpPr>
        <p:spPr>
          <a:xfrm>
            <a:off x="785234" y="1697283"/>
            <a:ext cx="7443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В лесу, где тихо и прохладно, мы часто гуляем, но сегодня дождь, поэтому останемся дома.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»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B3442EC-30F5-ED01-0C18-FC86622990B7}"/>
              </a:ext>
            </a:extLst>
          </p:cNvPr>
          <p:cNvSpPr/>
          <p:nvPr/>
        </p:nvSpPr>
        <p:spPr>
          <a:xfrm>
            <a:off x="4430540" y="2120286"/>
            <a:ext cx="152450" cy="307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7B0B9-549F-C379-B8BF-29DAEF313E01}"/>
              </a:ext>
            </a:extLst>
          </p:cNvPr>
          <p:cNvSpPr txBox="1"/>
          <p:nvPr/>
        </p:nvSpPr>
        <p:spPr>
          <a:xfrm>
            <a:off x="785234" y="2573187"/>
            <a:ext cx="680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лесу где тихо прохладно мы часто гуляем сегодня дождь поэтому останемся дома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»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F83B5125-FB39-4765-AC46-A7A215EC13DD}"/>
              </a:ext>
            </a:extLst>
          </p:cNvPr>
          <p:cNvSpPr/>
          <p:nvPr/>
        </p:nvSpPr>
        <p:spPr>
          <a:xfrm>
            <a:off x="4430619" y="2981241"/>
            <a:ext cx="152450" cy="307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AFEC9A-8359-7F84-3610-EE1255ADE958}"/>
              </a:ext>
            </a:extLst>
          </p:cNvPr>
          <p:cNvSpPr txBox="1"/>
          <p:nvPr/>
        </p:nvSpPr>
        <p:spPr>
          <a:xfrm>
            <a:off x="785234" y="2575667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лесу где</a:t>
            </a:r>
            <a:r>
              <a:rPr lang="ru-RU" dirty="0"/>
              <a:t>»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28CC7-B2DC-EAF8-F6C0-14F7A14FB1A8}"/>
              </a:ext>
            </a:extLst>
          </p:cNvPr>
          <p:cNvSpPr txBox="1"/>
          <p:nvPr/>
        </p:nvSpPr>
        <p:spPr>
          <a:xfrm>
            <a:off x="1154370" y="2575667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где тихо</a:t>
            </a:r>
            <a:r>
              <a:rPr lang="ru-RU" dirty="0"/>
              <a:t>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5DFF3-08F5-D55D-0477-C00A985C0F2B}"/>
              </a:ext>
            </a:extLst>
          </p:cNvPr>
          <p:cNvSpPr txBox="1"/>
          <p:nvPr/>
        </p:nvSpPr>
        <p:spPr>
          <a:xfrm>
            <a:off x="1450551" y="2573187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тихо прохладно</a:t>
            </a:r>
            <a:r>
              <a:rPr lang="ru-RU" dirty="0"/>
              <a:t>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2FBEF-88F3-CE80-9068-1C2D1904924A}"/>
              </a:ext>
            </a:extLst>
          </p:cNvPr>
          <p:cNvSpPr txBox="1"/>
          <p:nvPr/>
        </p:nvSpPr>
        <p:spPr>
          <a:xfrm>
            <a:off x="1827791" y="2573187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прохладно мы</a:t>
            </a:r>
            <a:r>
              <a:rPr lang="ru-RU" dirty="0"/>
              <a:t>»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D4B15-B461-E4C9-08BB-0266799768A2}"/>
              </a:ext>
            </a:extLst>
          </p:cNvPr>
          <p:cNvSpPr txBox="1"/>
          <p:nvPr/>
        </p:nvSpPr>
        <p:spPr>
          <a:xfrm>
            <a:off x="2688620" y="2573187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мы часто</a:t>
            </a:r>
            <a:r>
              <a:rPr lang="ru-RU" dirty="0"/>
              <a:t>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5D8AD9-2E94-371E-9EAB-B1DCC1AAB694}"/>
              </a:ext>
            </a:extLst>
          </p:cNvPr>
          <p:cNvSpPr txBox="1"/>
          <p:nvPr/>
        </p:nvSpPr>
        <p:spPr>
          <a:xfrm>
            <a:off x="2968266" y="2574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часто гуляем</a:t>
            </a:r>
            <a:r>
              <a:rPr lang="ru-RU" dirty="0"/>
              <a:t>»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6316C9-C19A-1D8D-FB9D-BC83191E3105}"/>
              </a:ext>
            </a:extLst>
          </p:cNvPr>
          <p:cNvSpPr txBox="1"/>
          <p:nvPr/>
        </p:nvSpPr>
        <p:spPr>
          <a:xfrm>
            <a:off x="3414681" y="2573187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гуляем сегодня</a:t>
            </a:r>
            <a:r>
              <a:rPr lang="ru-RU" dirty="0"/>
              <a:t>»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435D7-AFE9-9B21-5979-5EB17CE853B8}"/>
              </a:ext>
            </a:extLst>
          </p:cNvPr>
          <p:cNvSpPr txBox="1"/>
          <p:nvPr/>
        </p:nvSpPr>
        <p:spPr>
          <a:xfrm>
            <a:off x="3981721" y="2573187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сегодня дождь</a:t>
            </a:r>
            <a:r>
              <a:rPr lang="ru-RU" dirty="0"/>
              <a:t>»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3BF66-33B7-3224-FFFF-71C04D46C027}"/>
              </a:ext>
            </a:extLst>
          </p:cNvPr>
          <p:cNvSpPr txBox="1"/>
          <p:nvPr/>
        </p:nvSpPr>
        <p:spPr>
          <a:xfrm>
            <a:off x="4617765" y="2571157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дождь поэтому</a:t>
            </a:r>
            <a:r>
              <a:rPr lang="ru-RU" dirty="0"/>
              <a:t>»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19CB83-5157-F45B-6AD5-237D7BC13B70}"/>
              </a:ext>
            </a:extLst>
          </p:cNvPr>
          <p:cNvSpPr txBox="1"/>
          <p:nvPr/>
        </p:nvSpPr>
        <p:spPr>
          <a:xfrm>
            <a:off x="5158176" y="2573062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поэтому останемся</a:t>
            </a:r>
            <a:r>
              <a:rPr lang="ru-RU" dirty="0"/>
              <a:t>»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8AC89-EE0E-773D-ECD6-B1A8A10F6302}"/>
              </a:ext>
            </a:extLst>
          </p:cNvPr>
          <p:cNvSpPr txBox="1"/>
          <p:nvPr/>
        </p:nvSpPr>
        <p:spPr>
          <a:xfrm>
            <a:off x="5827932" y="257312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</a:t>
            </a:r>
            <a:r>
              <a:rPr lang="ru-RU" b="0" i="0" dirty="0">
                <a:solidFill>
                  <a:schemeClr val="bg1">
                    <a:lumMod val="10000"/>
                  </a:schemeClr>
                </a:solidFill>
                <a:effectLst/>
                <a:latin typeface="DeepSeek-CJK-patch"/>
              </a:rPr>
              <a:t>останемся дома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975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-0.00729 0.1845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922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2222E-6 4.44444E-6 L 0.06944 0.1839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91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3.08642E-6 L 0.15834 0.1845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922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6 3.08642E-6 L 0.29774 0.1842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78" y="919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3.08642E-6 L 0.37326 0.1848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63" y="92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44444E-6 3.08642E-6 L 0.46614 0.1845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92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5.55556E-7 3.08642E-6 L -0.29479 0.27315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1364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8.33333E-7 3.08642E-6 L -0.18507 0.2740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1370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1.7284E-6 L -0.08524 0.2734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1367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22222E-6 3.08642E-6 L 0.03177 0.27222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1361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94444E-6 3.08642E-6 L 0.16198 0.2725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CF9409EC-EB8B-CC76-0314-F2C199EA9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>
            <a:extLst>
              <a:ext uri="{FF2B5EF4-FFF2-40B4-BE49-F238E27FC236}">
                <a16:creationId xmlns:a16="http://schemas.microsoft.com/office/drawing/2014/main" id="{FDACA070-085C-E94E-049F-BF6B4FBE0D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работы поиска</a:t>
            </a:r>
            <a:endParaRPr dirty="0"/>
          </a:p>
        </p:txBody>
      </p:sp>
      <p:sp>
        <p:nvSpPr>
          <p:cNvPr id="505" name="Google Shape;505;p44">
            <a:extLst>
              <a:ext uri="{FF2B5EF4-FFF2-40B4-BE49-F238E27FC236}">
                <a16:creationId xmlns:a16="http://schemas.microsoft.com/office/drawing/2014/main" id="{3F46FF30-7DB1-266C-002F-3E3D353A4E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342;p33">
            <a:extLst>
              <a:ext uri="{FF2B5EF4-FFF2-40B4-BE49-F238E27FC236}">
                <a16:creationId xmlns:a16="http://schemas.microsoft.com/office/drawing/2014/main" id="{6A3A6A67-AD86-8B45-5350-9A7DC1F24B7A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1137829" cy="44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Этап 2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095E1-8EC6-2B9C-3889-DBEB50863720}"/>
              </a:ext>
            </a:extLst>
          </p:cNvPr>
          <p:cNvSpPr txBox="1"/>
          <p:nvPr/>
        </p:nvSpPr>
        <p:spPr>
          <a:xfrm>
            <a:off x="3024019" y="154339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«ливень»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696A2-3EE5-D65F-AB49-66E217CBC716}"/>
              </a:ext>
            </a:extLst>
          </p:cNvPr>
          <p:cNvSpPr txBox="1"/>
          <p:nvPr/>
        </p:nvSpPr>
        <p:spPr>
          <a:xfrm>
            <a:off x="865931" y="1543394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«лесу где»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9301B-ED82-D7DE-3ECF-D6F2676AD423}"/>
              </a:ext>
            </a:extLst>
          </p:cNvPr>
          <p:cNvSpPr txBox="1"/>
          <p:nvPr/>
        </p:nvSpPr>
        <p:spPr>
          <a:xfrm>
            <a:off x="865931" y="1845476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«где тихо»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B2CF6-8110-CBF7-1CAF-E90B0BD82A5E}"/>
              </a:ext>
            </a:extLst>
          </p:cNvPr>
          <p:cNvSpPr txBox="1"/>
          <p:nvPr/>
        </p:nvSpPr>
        <p:spPr>
          <a:xfrm>
            <a:off x="865931" y="2147558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«тихо прохладно»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55D5C-8D40-5657-5E5F-D6B4787793C9}"/>
              </a:ext>
            </a:extLst>
          </p:cNvPr>
          <p:cNvSpPr txBox="1"/>
          <p:nvPr/>
        </p:nvSpPr>
        <p:spPr>
          <a:xfrm>
            <a:off x="865931" y="2449640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«прохладно мы»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E8115-2351-D1D4-ECED-71CE82509C21}"/>
              </a:ext>
            </a:extLst>
          </p:cNvPr>
          <p:cNvSpPr txBox="1"/>
          <p:nvPr/>
        </p:nvSpPr>
        <p:spPr>
          <a:xfrm>
            <a:off x="865931" y="2751722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«мы часто»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920CF-CB24-F3A3-85A9-9A5DC8E5168B}"/>
              </a:ext>
            </a:extLst>
          </p:cNvPr>
          <p:cNvSpPr txBox="1"/>
          <p:nvPr/>
        </p:nvSpPr>
        <p:spPr>
          <a:xfrm>
            <a:off x="865931" y="305380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«часто гуляем»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AC7E1-B126-14A0-0CA0-B8CF64264AF6}"/>
              </a:ext>
            </a:extLst>
          </p:cNvPr>
          <p:cNvSpPr txBox="1"/>
          <p:nvPr/>
        </p:nvSpPr>
        <p:spPr>
          <a:xfrm>
            <a:off x="865931" y="3355886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«гуляем сегодня»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9ACAF-243A-549E-CE9D-DF18245FC2A6}"/>
              </a:ext>
            </a:extLst>
          </p:cNvPr>
          <p:cNvSpPr txBox="1"/>
          <p:nvPr/>
        </p:nvSpPr>
        <p:spPr>
          <a:xfrm>
            <a:off x="865931" y="3657968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«сегодня дождь»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330B52-48D5-1BEC-0772-161B725B42B7}"/>
              </a:ext>
            </a:extLst>
          </p:cNvPr>
          <p:cNvSpPr txBox="1"/>
          <p:nvPr/>
        </p:nvSpPr>
        <p:spPr>
          <a:xfrm>
            <a:off x="865931" y="396005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«дождь поэтому»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7E5B0-B51A-8E35-B7B0-BFBE9A496B25}"/>
              </a:ext>
            </a:extLst>
          </p:cNvPr>
          <p:cNvSpPr txBox="1"/>
          <p:nvPr/>
        </p:nvSpPr>
        <p:spPr>
          <a:xfrm>
            <a:off x="865931" y="4262132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«поэтому останемся»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C12277-E772-F510-16FC-F76631A53EC4}"/>
              </a:ext>
            </a:extLst>
          </p:cNvPr>
          <p:cNvSpPr txBox="1"/>
          <p:nvPr/>
        </p:nvSpPr>
        <p:spPr>
          <a:xfrm>
            <a:off x="865931" y="4564213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«останемся дома»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C789752-FC4A-9915-E910-B778772E14AB}"/>
              </a:ext>
            </a:extLst>
          </p:cNvPr>
          <p:cNvSpPr/>
          <p:nvPr/>
        </p:nvSpPr>
        <p:spPr>
          <a:xfrm>
            <a:off x="4904302" y="1530045"/>
            <a:ext cx="3599617" cy="325531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F2D572-A1A5-A206-F25B-2A2E4D923E32}"/>
              </a:ext>
            </a:extLst>
          </p:cNvPr>
          <p:cNvSpPr txBox="1"/>
          <p:nvPr/>
        </p:nvSpPr>
        <p:spPr>
          <a:xfrm>
            <a:off x="5098673" y="153769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 5 8 3 7 5 4]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FC061-75D7-46AD-CE5B-B9DD32E2B8BB}"/>
              </a:ext>
            </a:extLst>
          </p:cNvPr>
          <p:cNvSpPr txBox="1"/>
          <p:nvPr/>
        </p:nvSpPr>
        <p:spPr>
          <a:xfrm>
            <a:off x="5098673" y="183978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 6 9 3 5 6 9]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50D3A-18D8-0F7C-A45F-9B7537938209}"/>
              </a:ext>
            </a:extLst>
          </p:cNvPr>
          <p:cNvSpPr txBox="1"/>
          <p:nvPr/>
        </p:nvSpPr>
        <p:spPr>
          <a:xfrm>
            <a:off x="5098673" y="2141862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 9 4 4 5 8 2]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DEFDE-E191-3B4C-EF4B-1A22392EC29E}"/>
              </a:ext>
            </a:extLst>
          </p:cNvPr>
          <p:cNvSpPr txBox="1"/>
          <p:nvPr/>
        </p:nvSpPr>
        <p:spPr>
          <a:xfrm>
            <a:off x="5098673" y="244394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 7 5 1 4 5 8]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8A4F7-1023-58A9-932F-F8B7006CF3B0}"/>
              </a:ext>
            </a:extLst>
          </p:cNvPr>
          <p:cNvSpPr txBox="1"/>
          <p:nvPr/>
        </p:nvSpPr>
        <p:spPr>
          <a:xfrm>
            <a:off x="5098673" y="2746026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 6 9 3 5 7 3]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112FF-5905-7AEB-F4BF-E0219934E823}"/>
              </a:ext>
            </a:extLst>
          </p:cNvPr>
          <p:cNvSpPr txBox="1"/>
          <p:nvPr/>
        </p:nvSpPr>
        <p:spPr>
          <a:xfrm>
            <a:off x="5098673" y="3048108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 6 3 7 3 8 9]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191900-AD3F-3644-9788-0CB6B6558862}"/>
              </a:ext>
            </a:extLst>
          </p:cNvPr>
          <p:cNvSpPr txBox="1"/>
          <p:nvPr/>
        </p:nvSpPr>
        <p:spPr>
          <a:xfrm>
            <a:off x="5098673" y="335019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 6 7 3 4 5 7]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3E3A6A-7CB8-DEA9-F576-C0AA80ED3AD9}"/>
              </a:ext>
            </a:extLst>
          </p:cNvPr>
          <p:cNvSpPr txBox="1"/>
          <p:nvPr/>
        </p:nvSpPr>
        <p:spPr>
          <a:xfrm>
            <a:off x="5098673" y="3652272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 6 5 4 3 7 2]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BDB5-F04C-6B90-6EDB-16930FF6C47D}"/>
              </a:ext>
            </a:extLst>
          </p:cNvPr>
          <p:cNvSpPr txBox="1"/>
          <p:nvPr/>
        </p:nvSpPr>
        <p:spPr>
          <a:xfrm>
            <a:off x="5098673" y="395435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 5 9 3 4 3 1]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D45908-730A-A871-4C22-3CCE41911552}"/>
              </a:ext>
            </a:extLst>
          </p:cNvPr>
          <p:cNvSpPr txBox="1"/>
          <p:nvPr/>
        </p:nvSpPr>
        <p:spPr>
          <a:xfrm>
            <a:off x="5098673" y="4256436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 5 3 7 0 9 5]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746A76-F667-141C-9F7C-599B189CF749}"/>
              </a:ext>
            </a:extLst>
          </p:cNvPr>
          <p:cNvSpPr txBox="1"/>
          <p:nvPr/>
        </p:nvSpPr>
        <p:spPr>
          <a:xfrm>
            <a:off x="5098673" y="4558517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 6 9 3 4 7 5]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1E6ECA8-590C-2B9B-BE60-22B1FA7B2641}"/>
              </a:ext>
            </a:extLst>
          </p:cNvPr>
          <p:cNvGrpSpPr/>
          <p:nvPr/>
        </p:nvGrpSpPr>
        <p:grpSpPr>
          <a:xfrm>
            <a:off x="4251960" y="1543394"/>
            <a:ext cx="640080" cy="3059482"/>
            <a:chOff x="4251960" y="1582056"/>
            <a:chExt cx="640080" cy="278674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CB73D6B-AACC-8F5C-E961-D788B13FFD51}"/>
                </a:ext>
              </a:extLst>
            </p:cNvPr>
            <p:cNvSpPr/>
            <p:nvPr/>
          </p:nvSpPr>
          <p:spPr>
            <a:xfrm>
              <a:off x="4251960" y="1582056"/>
              <a:ext cx="640080" cy="27867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39A923-CEF5-0D4F-1B94-56A3B625ED4F}"/>
                </a:ext>
              </a:extLst>
            </p:cNvPr>
            <p:cNvSpPr txBox="1"/>
            <p:nvPr/>
          </p:nvSpPr>
          <p:spPr>
            <a:xfrm rot="16200000">
              <a:off x="3453745" y="2667651"/>
              <a:ext cx="223651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BERT</a:t>
              </a:r>
            </a:p>
            <a:p>
              <a:pPr algn="ctr"/>
              <a:r>
                <a:rPr lang="en-US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deepvk</a:t>
              </a:r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/USER-bge-m3</a:t>
              </a:r>
              <a:endParaRPr lang="ru-R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5810DC1-77E4-056F-95A7-28B90AEA9B15}"/>
              </a:ext>
            </a:extLst>
          </p:cNvPr>
          <p:cNvSpPr txBox="1"/>
          <p:nvPr/>
        </p:nvSpPr>
        <p:spPr>
          <a:xfrm>
            <a:off x="7055398" y="15376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0.5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89253-3531-BB80-1E6C-F672C2A36C51}"/>
              </a:ext>
            </a:extLst>
          </p:cNvPr>
          <p:cNvSpPr txBox="1"/>
          <p:nvPr/>
        </p:nvSpPr>
        <p:spPr>
          <a:xfrm>
            <a:off x="7055398" y="183985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</a:t>
            </a:r>
            <a:r>
              <a:rPr lang="en-US" dirty="0"/>
              <a:t>48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02CD62-EEBD-C130-2767-5C5F110619A3}"/>
              </a:ext>
            </a:extLst>
          </p:cNvPr>
          <p:cNvSpPr txBox="1"/>
          <p:nvPr/>
        </p:nvSpPr>
        <p:spPr>
          <a:xfrm>
            <a:off x="7055398" y="214203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0.5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4C244-FB01-F96E-F07C-65683E3DFDA8}"/>
              </a:ext>
            </a:extLst>
          </p:cNvPr>
          <p:cNvSpPr txBox="1"/>
          <p:nvPr/>
        </p:nvSpPr>
        <p:spPr>
          <a:xfrm>
            <a:off x="7055398" y="24442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0.5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4EE37E-B228-F6EF-7753-80FE96069F10}"/>
              </a:ext>
            </a:extLst>
          </p:cNvPr>
          <p:cNvSpPr txBox="1"/>
          <p:nvPr/>
        </p:nvSpPr>
        <p:spPr>
          <a:xfrm>
            <a:off x="7055398" y="2746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0.5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5DED3B-9B48-1555-F18B-29F10DD7657E}"/>
              </a:ext>
            </a:extLst>
          </p:cNvPr>
          <p:cNvSpPr txBox="1"/>
          <p:nvPr/>
        </p:nvSpPr>
        <p:spPr>
          <a:xfrm>
            <a:off x="7055398" y="304856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0.5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4BA2F6-DE81-D6B7-C3A0-0638CA54245A}"/>
              </a:ext>
            </a:extLst>
          </p:cNvPr>
          <p:cNvSpPr txBox="1"/>
          <p:nvPr/>
        </p:nvSpPr>
        <p:spPr>
          <a:xfrm>
            <a:off x="7055398" y="33507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</a:t>
            </a:r>
            <a:r>
              <a:rPr lang="en-US" dirty="0"/>
              <a:t>58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E60E21-7A0C-51BD-CF2A-8AD9A9A9CAFB}"/>
              </a:ext>
            </a:extLst>
          </p:cNvPr>
          <p:cNvSpPr txBox="1"/>
          <p:nvPr/>
        </p:nvSpPr>
        <p:spPr>
          <a:xfrm>
            <a:off x="7055398" y="365292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</a:t>
            </a:r>
            <a:r>
              <a:rPr lang="en-US" dirty="0"/>
              <a:t>84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CC08F3-7DEF-DA65-6357-EAE4DB9F4AFB}"/>
              </a:ext>
            </a:extLst>
          </p:cNvPr>
          <p:cNvSpPr txBox="1"/>
          <p:nvPr/>
        </p:nvSpPr>
        <p:spPr>
          <a:xfrm>
            <a:off x="7055398" y="395510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</a:t>
            </a:r>
            <a:r>
              <a:rPr lang="en-US" dirty="0"/>
              <a:t>84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61FEB4-6771-4F01-D3B2-8DDFEE2A2C12}"/>
              </a:ext>
            </a:extLst>
          </p:cNvPr>
          <p:cNvSpPr txBox="1"/>
          <p:nvPr/>
        </p:nvSpPr>
        <p:spPr>
          <a:xfrm>
            <a:off x="7055398" y="425728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</a:t>
            </a:r>
            <a:r>
              <a:rPr lang="en-US" dirty="0"/>
              <a:t>49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5F6B2E-A8B3-81C7-A8AB-0926C8C89D76}"/>
              </a:ext>
            </a:extLst>
          </p:cNvPr>
          <p:cNvSpPr txBox="1"/>
          <p:nvPr/>
        </p:nvSpPr>
        <p:spPr>
          <a:xfrm>
            <a:off x="7055398" y="45594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</a:t>
            </a:r>
            <a:r>
              <a:rPr lang="en-US" dirty="0"/>
              <a:t>48</a:t>
            </a:r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CA17587-A27D-3E0F-068F-F5D4971BF9E6}"/>
              </a:ext>
            </a:extLst>
          </p:cNvPr>
          <p:cNvSpPr/>
          <p:nvPr/>
        </p:nvSpPr>
        <p:spPr>
          <a:xfrm>
            <a:off x="6678604" y="1582057"/>
            <a:ext cx="1314698" cy="320331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942317-F925-BC2B-F18F-6348B280804B}"/>
              </a:ext>
            </a:extLst>
          </p:cNvPr>
          <p:cNvSpPr txBox="1"/>
          <p:nvPr/>
        </p:nvSpPr>
        <p:spPr>
          <a:xfrm>
            <a:off x="6715388" y="153769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 8 4 0 6 8 3]</a:t>
            </a:r>
            <a:endParaRPr lang="ru-RU" dirty="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C36B1E8-3C5E-73C5-49A9-A8D62B6BE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4779164"/>
            <a:ext cx="2164461" cy="362333"/>
          </a:xfrm>
          <a:prstGeom prst="rect">
            <a:avLst/>
          </a:prstGeom>
        </p:spPr>
      </p:pic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853D1BBF-51F4-AC15-71A4-4648E5B4CACA}"/>
              </a:ext>
            </a:extLst>
          </p:cNvPr>
          <p:cNvSpPr/>
          <p:nvPr/>
        </p:nvSpPr>
        <p:spPr>
          <a:xfrm>
            <a:off x="5098673" y="3663663"/>
            <a:ext cx="3016627" cy="31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7284E-6 L 0.3743 1.728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38889E-6 -2.46914E-7 L 0.37673 -2.46914E-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-8.64198E-7 L 0.37743 -8.64198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7778E-6 -2.83951E-6 L 0.37674 -2.83951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4.81481E-6 L 0.37691 -4.81481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7778E-6 4.5679E-6 L 0.38229 4.5679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5E-6 2.59259E-6 L 0.38177 2.59259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11111E-6 6.17284E-7 L 0.375 6.17284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38889E-6 -1.35802E-6 L 0.38351 -1.35802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5.55556E-7 -1.97531E-6 L 0.375 -1.97531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05556E-6 -3.95062E-6 L 0.37691 -3.95062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3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3.33333E-6 0.7175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6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83951E-6 L 3.05556E-6 0.696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51" grpId="0" animBg="1"/>
      <p:bldP spid="33" grpId="0"/>
      <p:bldP spid="33" grpId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6705B179-EC45-7814-A10F-D9B4AD12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>
            <a:extLst>
              <a:ext uri="{FF2B5EF4-FFF2-40B4-BE49-F238E27FC236}">
                <a16:creationId xmlns:a16="http://schemas.microsoft.com/office/drawing/2014/main" id="{381CE45D-1250-47D5-8DC6-CBF4E31247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работы поиска</a:t>
            </a:r>
            <a:endParaRPr dirty="0"/>
          </a:p>
        </p:txBody>
      </p:sp>
      <p:sp>
        <p:nvSpPr>
          <p:cNvPr id="505" name="Google Shape;505;p44">
            <a:extLst>
              <a:ext uri="{FF2B5EF4-FFF2-40B4-BE49-F238E27FC236}">
                <a16:creationId xmlns:a16="http://schemas.microsoft.com/office/drawing/2014/main" id="{C5912C7F-FFD4-A653-10A0-0AAF8A329D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342;p33">
            <a:extLst>
              <a:ext uri="{FF2B5EF4-FFF2-40B4-BE49-F238E27FC236}">
                <a16:creationId xmlns:a16="http://schemas.microsoft.com/office/drawing/2014/main" id="{C66391FB-FA86-3240-E09D-FD1CA84BA0A3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1137829" cy="44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/>
              <a:t>Этап 3</a:t>
            </a:r>
            <a:endParaRPr lang="ru-RU" sz="1600" dirty="0"/>
          </a:p>
        </p:txBody>
      </p:sp>
      <p:sp>
        <p:nvSpPr>
          <p:cNvPr id="3" name="Блок-схема: решение 2">
            <a:extLst>
              <a:ext uri="{FF2B5EF4-FFF2-40B4-BE49-F238E27FC236}">
                <a16:creationId xmlns:a16="http://schemas.microsoft.com/office/drawing/2014/main" id="{CA5CC3CE-2795-87C6-0A96-A473E7A72102}"/>
              </a:ext>
            </a:extLst>
          </p:cNvPr>
          <p:cNvSpPr/>
          <p:nvPr/>
        </p:nvSpPr>
        <p:spPr>
          <a:xfrm>
            <a:off x="3309055" y="1582057"/>
            <a:ext cx="2525890" cy="77653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Вероятность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&gt; 0,67</a:t>
            </a:r>
            <a:endParaRPr lang="ru-RU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Блок-схема: процесс 7">
            <a:extLst>
              <a:ext uri="{FF2B5EF4-FFF2-40B4-BE49-F238E27FC236}">
                <a16:creationId xmlns:a16="http://schemas.microsoft.com/office/drawing/2014/main" id="{955EE54E-BD0F-50AD-28A6-BD6A8A84C3A2}"/>
              </a:ext>
            </a:extLst>
          </p:cNvPr>
          <p:cNvSpPr/>
          <p:nvPr/>
        </p:nvSpPr>
        <p:spPr>
          <a:xfrm>
            <a:off x="876300" y="2358060"/>
            <a:ext cx="1981200" cy="712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Слово не найдено</a:t>
            </a:r>
          </a:p>
        </p:txBody>
      </p:sp>
      <p:sp>
        <p:nvSpPr>
          <p:cNvPr id="11" name="Блок-схема: процесс 10">
            <a:extLst>
              <a:ext uri="{FF2B5EF4-FFF2-40B4-BE49-F238E27FC236}">
                <a16:creationId xmlns:a16="http://schemas.microsoft.com/office/drawing/2014/main" id="{3F8361A7-6E07-4EF8-5508-54E3BF32A183}"/>
              </a:ext>
            </a:extLst>
          </p:cNvPr>
          <p:cNvSpPr/>
          <p:nvPr/>
        </p:nvSpPr>
        <p:spPr>
          <a:xfrm>
            <a:off x="6286500" y="2358592"/>
            <a:ext cx="1981200" cy="7122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Разбить сегмент на слова</a:t>
            </a:r>
          </a:p>
        </p:txBody>
      </p: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71D0B61A-60AD-0DE3-2A6A-CACB452CC5DC}"/>
              </a:ext>
            </a:extLst>
          </p:cNvPr>
          <p:cNvSpPr/>
          <p:nvPr/>
        </p:nvSpPr>
        <p:spPr>
          <a:xfrm>
            <a:off x="6286500" y="3219652"/>
            <a:ext cx="1981200" cy="7122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Каждое слово сравнить с Таргетом</a:t>
            </a:r>
          </a:p>
        </p:txBody>
      </p:sp>
      <p:sp>
        <p:nvSpPr>
          <p:cNvPr id="13" name="Блок-схема: процесс 12">
            <a:extLst>
              <a:ext uri="{FF2B5EF4-FFF2-40B4-BE49-F238E27FC236}">
                <a16:creationId xmlns:a16="http://schemas.microsoft.com/office/drawing/2014/main" id="{2672FE13-4B3C-4577-CCFC-A9CC2EE6C240}"/>
              </a:ext>
            </a:extLst>
          </p:cNvPr>
          <p:cNvSpPr/>
          <p:nvPr/>
        </p:nvSpPr>
        <p:spPr>
          <a:xfrm>
            <a:off x="6286500" y="4055593"/>
            <a:ext cx="1981200" cy="7122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Среди сегмента и двух слов выбрать </a:t>
            </a:r>
            <a:r>
              <a:rPr lang="ru-RU" dirty="0" err="1">
                <a:solidFill>
                  <a:schemeClr val="bg1">
                    <a:lumMod val="10000"/>
                  </a:schemeClr>
                </a:solidFill>
              </a:rPr>
              <a:t>лучее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 сходство</a:t>
            </a:r>
          </a:p>
        </p:txBody>
      </p: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7C487A69-86EB-DD91-4471-2D3D7C9CCB06}"/>
              </a:ext>
            </a:extLst>
          </p:cNvPr>
          <p:cNvCxnSpPr>
            <a:stCxn id="3" idx="1"/>
            <a:endCxn id="8" idx="0"/>
          </p:cNvCxnSpPr>
          <p:nvPr/>
        </p:nvCxnSpPr>
        <p:spPr>
          <a:xfrm rot="10800000" flipV="1">
            <a:off x="1866901" y="1970324"/>
            <a:ext cx="1442155" cy="387735"/>
          </a:xfrm>
          <a:prstGeom prst="bentConnector2">
            <a:avLst/>
          </a:prstGeom>
          <a:ln w="12700">
            <a:solidFill>
              <a:srgbClr val="543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29CBC119-09F9-5CA4-B281-CDA655C5E195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5834945" y="1970325"/>
            <a:ext cx="1442155" cy="388267"/>
          </a:xfrm>
          <a:prstGeom prst="bentConnector2">
            <a:avLst/>
          </a:prstGeom>
          <a:ln w="12700">
            <a:solidFill>
              <a:srgbClr val="543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FE06D80-6152-CE3C-1DA3-C2AB6305B42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277100" y="3070860"/>
            <a:ext cx="0" cy="148792"/>
          </a:xfrm>
          <a:prstGeom prst="straightConnector1">
            <a:avLst/>
          </a:prstGeom>
          <a:ln w="12700">
            <a:solidFill>
              <a:srgbClr val="543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01856AD-A06E-61CE-993F-3DD9279C6D2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277100" y="3931920"/>
            <a:ext cx="0" cy="123673"/>
          </a:xfrm>
          <a:prstGeom prst="straightConnector1">
            <a:avLst/>
          </a:prstGeom>
          <a:ln w="12700">
            <a:solidFill>
              <a:srgbClr val="543E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503EDE64-0CE0-4D05-279F-C23498EF0270}"/>
              </a:ext>
            </a:extLst>
          </p:cNvPr>
          <p:cNvCxnSpPr>
            <a:stCxn id="3" idx="0"/>
          </p:cNvCxnSpPr>
          <p:nvPr/>
        </p:nvCxnSpPr>
        <p:spPr>
          <a:xfrm flipV="1">
            <a:off x="4572000" y="1249680"/>
            <a:ext cx="0" cy="332377"/>
          </a:xfrm>
          <a:prstGeom prst="line">
            <a:avLst/>
          </a:prstGeom>
          <a:ln w="19050">
            <a:solidFill>
              <a:srgbClr val="543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219525-F35A-0172-DA02-9DDE89F1196E}"/>
              </a:ext>
            </a:extLst>
          </p:cNvPr>
          <p:cNvSpPr txBox="1"/>
          <p:nvPr/>
        </p:nvSpPr>
        <p:spPr>
          <a:xfrm>
            <a:off x="2361851" y="170226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26B47C-A865-C4F1-AB7E-FBECC6A417D4}"/>
              </a:ext>
            </a:extLst>
          </p:cNvPr>
          <p:cNvSpPr txBox="1"/>
          <p:nvPr/>
        </p:nvSpPr>
        <p:spPr>
          <a:xfrm>
            <a:off x="6286500" y="170226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37145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2" grpId="0" animBg="1"/>
      <p:bldP spid="13" grpId="0" animBg="1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>
          <a:extLst>
            <a:ext uri="{FF2B5EF4-FFF2-40B4-BE49-F238E27FC236}">
              <a16:creationId xmlns:a16="http://schemas.microsoft.com/office/drawing/2014/main" id="{5DC81999-0B51-365F-9240-4FD7D8A0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5">
            <a:extLst>
              <a:ext uri="{FF2B5EF4-FFF2-40B4-BE49-F238E27FC236}">
                <a16:creationId xmlns:a16="http://schemas.microsoft.com/office/drawing/2014/main" id="{F66261EA-C9C3-35E3-48DA-2B1CC396F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Рисунок 7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8F40847-AE92-57F0-0072-CA47F7C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0" t="2846" r="1499"/>
          <a:stretch/>
        </p:blipFill>
        <p:spPr>
          <a:xfrm>
            <a:off x="720000" y="1249880"/>
            <a:ext cx="3974011" cy="3352995"/>
          </a:xfrm>
          <a:prstGeom prst="rect">
            <a:avLst/>
          </a:prstGeom>
        </p:spPr>
      </p:pic>
      <p:sp>
        <p:nvSpPr>
          <p:cNvPr id="11" name="Google Shape;295;p30">
            <a:extLst>
              <a:ext uri="{FF2B5EF4-FFF2-40B4-BE49-F238E27FC236}">
                <a16:creationId xmlns:a16="http://schemas.microsoft.com/office/drawing/2014/main" id="{8F947F11-F4CD-F165-B1E9-00B4C8852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Демонстрация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F52331-601B-D727-A7E8-948ECE57F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249879"/>
            <a:ext cx="3974011" cy="33412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F14169-FBD5-F568-0348-7D259DCE78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31" t="2769" r="1500" b="1057"/>
          <a:stretch/>
        </p:blipFill>
        <p:spPr>
          <a:xfrm>
            <a:off x="4846350" y="1249879"/>
            <a:ext cx="4004482" cy="33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3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83951E-6 L -0.51598 2.8395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9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45295 0.0012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56" y="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-0.4682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B6107F-D489-8B01-65EA-BE52B1846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295;p30">
            <a:extLst>
              <a:ext uri="{FF2B5EF4-FFF2-40B4-BE49-F238E27FC236}">
                <a16:creationId xmlns:a16="http://schemas.microsoft.com/office/drawing/2014/main" id="{D8C63F40-E51D-759B-AE45-B9003F30B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Планы по развитию</a:t>
            </a:r>
          </a:p>
        </p:txBody>
      </p:sp>
      <p:sp>
        <p:nvSpPr>
          <p:cNvPr id="7" name="Google Shape;342;p33">
            <a:extLst>
              <a:ext uri="{FF2B5EF4-FFF2-40B4-BE49-F238E27FC236}">
                <a16:creationId xmlns:a16="http://schemas.microsoft.com/office/drawing/2014/main" id="{BCA0B09E-A722-29C6-8AB4-FA7B0DF10EFA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Выполнить сравнительный анализ большего количества обученных моделей для выявления более точных моделей;</a:t>
            </a:r>
          </a:p>
          <a:p>
            <a:pPr marL="139700" indent="0"/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Добавить возможность анализа нескольких текстов одновременно;</a:t>
            </a:r>
          </a:p>
          <a:p>
            <a:pPr marL="139700" indent="0"/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Добавить возможность анализа текстов в файлах;</a:t>
            </a:r>
          </a:p>
          <a:p>
            <a:pPr marL="139700" indent="0"/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Добавить дополнительные проверки на корректность входных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4660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4E54DF7-09A3-7221-82F0-DD29CBE9B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Google Shape;295;p30">
            <a:extLst>
              <a:ext uri="{FF2B5EF4-FFF2-40B4-BE49-F238E27FC236}">
                <a16:creationId xmlns:a16="http://schemas.microsoft.com/office/drawing/2014/main" id="{FDA75494-2C0F-B278-6F01-837C681056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Выводы</a:t>
            </a:r>
          </a:p>
        </p:txBody>
      </p:sp>
      <p:sp>
        <p:nvSpPr>
          <p:cNvPr id="6" name="Google Shape;342;p33">
            <a:extLst>
              <a:ext uri="{FF2B5EF4-FFF2-40B4-BE49-F238E27FC236}">
                <a16:creationId xmlns:a16="http://schemas.microsoft.com/office/drawing/2014/main" id="{CF38C450-BFB7-A30C-4645-5CD9E24D0EDE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39700" indent="0"/>
            <a:r>
              <a:rPr lang="ru-RU" sz="1600" dirty="0"/>
              <a:t>В рамках проделанной работы выполнен: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 текстов в предоставленных датасетах;</a:t>
            </a:r>
          </a:p>
          <a:p>
            <a:pPr marL="139700" indent="0"/>
            <a:endParaRPr lang="ru-RU" sz="1600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/>
              <a:t>Изучены основные концепции по работе с текстом для выполнения семантического поиска, в частности познакомились с моделью </a:t>
            </a:r>
            <a:r>
              <a:rPr lang="en-US" sz="1600" dirty="0"/>
              <a:t>BERT</a:t>
            </a:r>
            <a:r>
              <a:rPr lang="ru-RU" sz="1600" dirty="0"/>
              <a:t>;</a:t>
            </a:r>
          </a:p>
          <a:p>
            <a:pPr marL="139700" indent="0"/>
            <a:endParaRPr lang="ru-RU" sz="1600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Реализовали </a:t>
            </a:r>
            <a:r>
              <a:rPr lang="en-US" sz="1600" dirty="0"/>
              <a:t>Frontend </a:t>
            </a:r>
            <a:r>
              <a:rPr lang="ru-RU" sz="1600" dirty="0"/>
              <a:t>и </a:t>
            </a:r>
            <a:r>
              <a:rPr lang="en-US" sz="1600" dirty="0"/>
              <a:t>Backend </a:t>
            </a:r>
            <a:r>
              <a:rPr lang="ru-RU" sz="1600" dirty="0"/>
              <a:t>решения;</a:t>
            </a:r>
          </a:p>
          <a:p>
            <a:pPr marL="139700" indent="0"/>
            <a:endParaRPr lang="ru-RU" sz="1600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/>
              <a:t>Упаковали клиент-серверное решение в </a:t>
            </a:r>
            <a:r>
              <a:rPr lang="en-US" sz="1600" dirty="0"/>
              <a:t>Docker-compose.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9160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>
          <a:extLst>
            <a:ext uri="{FF2B5EF4-FFF2-40B4-BE49-F238E27FC236}">
              <a16:creationId xmlns:a16="http://schemas.microsoft.com/office/drawing/2014/main" id="{5BBDACE8-03D4-E8F0-D14F-594080C2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>
            <a:extLst>
              <a:ext uri="{FF2B5EF4-FFF2-40B4-BE49-F238E27FC236}">
                <a16:creationId xmlns:a16="http://schemas.microsoft.com/office/drawing/2014/main" id="{EA7C1B3B-EE51-2054-A283-704F7F537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Участники команды</a:t>
            </a:r>
            <a:endParaRPr dirty="0"/>
          </a:p>
        </p:txBody>
      </p:sp>
      <p:sp>
        <p:nvSpPr>
          <p:cNvPr id="306" name="Google Shape;306;p31">
            <a:extLst>
              <a:ext uri="{FF2B5EF4-FFF2-40B4-BE49-F238E27FC236}">
                <a16:creationId xmlns:a16="http://schemas.microsoft.com/office/drawing/2014/main" id="{3734192B-54B7-C78E-BEC7-08DB5396ED5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706232" y="3816461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Аналитик данных</a:t>
            </a:r>
          </a:p>
        </p:txBody>
      </p:sp>
      <p:sp>
        <p:nvSpPr>
          <p:cNvPr id="307" name="Google Shape;307;p31">
            <a:extLst>
              <a:ext uri="{FF2B5EF4-FFF2-40B4-BE49-F238E27FC236}">
                <a16:creationId xmlns:a16="http://schemas.microsoft.com/office/drawing/2014/main" id="{4754A891-E56B-54AC-CED0-4B731D0EA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Тимлид, </a:t>
            </a:r>
            <a:r>
              <a:rPr lang="en" dirty="0"/>
              <a:t>Backend-</a:t>
            </a:r>
            <a:r>
              <a:rPr lang="ru-RU" dirty="0"/>
              <a:t>разработчик</a:t>
            </a:r>
            <a:endParaRPr dirty="0"/>
          </a:p>
        </p:txBody>
      </p:sp>
      <p:sp>
        <p:nvSpPr>
          <p:cNvPr id="308" name="Google Shape;308;p31">
            <a:extLst>
              <a:ext uri="{FF2B5EF4-FFF2-40B4-BE49-F238E27FC236}">
                <a16:creationId xmlns:a16="http://schemas.microsoft.com/office/drawing/2014/main" id="{56347F3E-C5D4-F09E-4005-E9E70486346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060332" y="3816464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Аналитик данных</a:t>
            </a:r>
            <a:endParaRPr dirty="0"/>
          </a:p>
        </p:txBody>
      </p:sp>
      <p:sp>
        <p:nvSpPr>
          <p:cNvPr id="309" name="Google Shape;309;p31">
            <a:extLst>
              <a:ext uri="{FF2B5EF4-FFF2-40B4-BE49-F238E27FC236}">
                <a16:creationId xmlns:a16="http://schemas.microsoft.com/office/drawing/2014/main" id="{AB06E5B3-C031-D543-DFB5-072A956A0F0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Data-</a:t>
            </a:r>
            <a:r>
              <a:rPr lang="ru-RU" dirty="0"/>
              <a:t>инженер</a:t>
            </a:r>
            <a:endParaRPr dirty="0"/>
          </a:p>
        </p:txBody>
      </p:sp>
      <p:sp>
        <p:nvSpPr>
          <p:cNvPr id="310" name="Google Shape;310;p31">
            <a:extLst>
              <a:ext uri="{FF2B5EF4-FFF2-40B4-BE49-F238E27FC236}">
                <a16:creationId xmlns:a16="http://schemas.microsoft.com/office/drawing/2014/main" id="{3520CD45-CD45-F94C-E834-3514F3D288D8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1">
            <a:extLst>
              <a:ext uri="{FF2B5EF4-FFF2-40B4-BE49-F238E27FC236}">
                <a16:creationId xmlns:a16="http://schemas.microsoft.com/office/drawing/2014/main" id="{9348AF78-E542-37E5-203D-85937A2072B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4706232" y="2939799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2" name="Google Shape;312;p31">
            <a:extLst>
              <a:ext uri="{FF2B5EF4-FFF2-40B4-BE49-F238E27FC236}">
                <a16:creationId xmlns:a16="http://schemas.microsoft.com/office/drawing/2014/main" id="{DFC5328B-4C3D-32D8-724B-8B194D7DEBDB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060332" y="2939799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>
            <a:extLst>
              <a:ext uri="{FF2B5EF4-FFF2-40B4-BE49-F238E27FC236}">
                <a16:creationId xmlns:a16="http://schemas.microsoft.com/office/drawing/2014/main" id="{E808B17C-3E42-4505-AEC5-C27C63E2938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>
            <a:extLst>
              <a:ext uri="{FF2B5EF4-FFF2-40B4-BE49-F238E27FC236}">
                <a16:creationId xmlns:a16="http://schemas.microsoft.com/office/drawing/2014/main" id="{745B513E-C602-B3F4-7C70-FC82B3D3E88A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</a:t>
            </a:r>
            <a:r>
              <a:rPr lang="ru-RU" dirty="0"/>
              <a:t>разработчик</a:t>
            </a:r>
            <a:endParaRPr dirty="0"/>
          </a:p>
        </p:txBody>
      </p:sp>
      <p:sp>
        <p:nvSpPr>
          <p:cNvPr id="317" name="Google Shape;317;p31">
            <a:extLst>
              <a:ext uri="{FF2B5EF4-FFF2-40B4-BE49-F238E27FC236}">
                <a16:creationId xmlns:a16="http://schemas.microsoft.com/office/drawing/2014/main" id="{E65E259B-CA20-B610-50C2-E2EBC30646D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>
            <a:extLst>
              <a:ext uri="{FF2B5EF4-FFF2-40B4-BE49-F238E27FC236}">
                <a16:creationId xmlns:a16="http://schemas.microsoft.com/office/drawing/2014/main" id="{9820AEB2-DD19-3AE2-23E8-CA79B512975A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Лукин Иван</a:t>
            </a:r>
            <a:endParaRPr dirty="0"/>
          </a:p>
        </p:txBody>
      </p:sp>
      <p:sp>
        <p:nvSpPr>
          <p:cNvPr id="319" name="Google Shape;319;p31">
            <a:extLst>
              <a:ext uri="{FF2B5EF4-FFF2-40B4-BE49-F238E27FC236}">
                <a16:creationId xmlns:a16="http://schemas.microsoft.com/office/drawing/2014/main" id="{639E4824-8250-24F8-1535-BF55635BE620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2060332" y="3392872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Полянин Алексей</a:t>
            </a:r>
            <a:endParaRPr dirty="0"/>
          </a:p>
        </p:txBody>
      </p:sp>
      <p:sp>
        <p:nvSpPr>
          <p:cNvPr id="320" name="Google Shape;320;p31">
            <a:extLst>
              <a:ext uri="{FF2B5EF4-FFF2-40B4-BE49-F238E27FC236}">
                <a16:creationId xmlns:a16="http://schemas.microsoft.com/office/drawing/2014/main" id="{536D7AFC-1693-7C67-FAA3-98F4AFEB6959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4706232" y="3392861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Белогай Дарья</a:t>
            </a:r>
            <a:endParaRPr dirty="0"/>
          </a:p>
        </p:txBody>
      </p:sp>
      <p:sp>
        <p:nvSpPr>
          <p:cNvPr id="321" name="Google Shape;321;p31">
            <a:extLst>
              <a:ext uri="{FF2B5EF4-FFF2-40B4-BE49-F238E27FC236}">
                <a16:creationId xmlns:a16="http://schemas.microsoft.com/office/drawing/2014/main" id="{8EE78B44-B754-6BD7-705F-3A63BEDCF612}"/>
              </a:ext>
            </a:extLst>
          </p:cNvPr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Макунин</a:t>
            </a:r>
            <a:r>
              <a:rPr lang="ru-RU" dirty="0"/>
              <a:t> Борис</a:t>
            </a:r>
            <a:endParaRPr dirty="0"/>
          </a:p>
        </p:txBody>
      </p:sp>
      <p:sp>
        <p:nvSpPr>
          <p:cNvPr id="323" name="Google Shape;323;p31">
            <a:extLst>
              <a:ext uri="{FF2B5EF4-FFF2-40B4-BE49-F238E27FC236}">
                <a16:creationId xmlns:a16="http://schemas.microsoft.com/office/drawing/2014/main" id="{07EB7997-11C6-D607-A596-8FCD880ADCB6}"/>
              </a:ext>
            </a:extLst>
          </p:cNvPr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525876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Пападык</a:t>
            </a:r>
            <a:r>
              <a:rPr lang="ru-RU" dirty="0"/>
              <a:t> Всеволод</a:t>
            </a:r>
            <a:endParaRPr dirty="0"/>
          </a:p>
        </p:txBody>
      </p:sp>
      <p:sp>
        <p:nvSpPr>
          <p:cNvPr id="324" name="Google Shape;324;p31">
            <a:extLst>
              <a:ext uri="{FF2B5EF4-FFF2-40B4-BE49-F238E27FC236}">
                <a16:creationId xmlns:a16="http://schemas.microsoft.com/office/drawing/2014/main" id="{DD7E7570-B075-77D4-80F4-F3FC3C6D08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85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D694F5B0-C9EE-8045-A865-21D7BD12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>
            <a:extLst>
              <a:ext uri="{FF2B5EF4-FFF2-40B4-BE49-F238E27FC236}">
                <a16:creationId xmlns:a16="http://schemas.microsoft.com/office/drawing/2014/main" id="{F8242356-9F69-087B-5A79-FCE82E53B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 проекта</a:t>
            </a:r>
            <a:endParaRPr dirty="0"/>
          </a:p>
        </p:txBody>
      </p:sp>
      <p:sp>
        <p:nvSpPr>
          <p:cNvPr id="448" name="Google Shape;448;p41">
            <a:extLst>
              <a:ext uri="{FF2B5EF4-FFF2-40B4-BE49-F238E27FC236}">
                <a16:creationId xmlns:a16="http://schemas.microsoft.com/office/drawing/2014/main" id="{CAC1AB04-FAD0-550F-AEC3-09FC7265D2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1625" y="239660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Найти и внедрить рабочую </a:t>
            </a:r>
            <a:r>
              <a:rPr lang="en" dirty="0"/>
              <a:t>ML-</a:t>
            </a:r>
            <a:r>
              <a:rPr lang="ru-RU" dirty="0"/>
              <a:t>модель для смыслового сравнения текстов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49" name="Google Shape;449;p41">
            <a:extLst>
              <a:ext uri="{FF2B5EF4-FFF2-40B4-BE49-F238E27FC236}">
                <a16:creationId xmlns:a16="http://schemas.microsoft.com/office/drawing/2014/main" id="{A589B856-3FB7-EED1-CFA4-5E16AED47E0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81634" y="32815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Подготовить инфраструктуру для локального запуска;</a:t>
            </a:r>
          </a:p>
        </p:txBody>
      </p:sp>
      <p:sp>
        <p:nvSpPr>
          <p:cNvPr id="450" name="Google Shape;450;p41">
            <a:extLst>
              <a:ext uri="{FF2B5EF4-FFF2-40B4-BE49-F238E27FC236}">
                <a16:creationId xmlns:a16="http://schemas.microsoft.com/office/drawing/2014/main" id="{C87BE95E-A50D-A1E7-A371-DB24F95E3FC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81636" y="4166136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Создать веб-интерфейс для взаимодействия с пользователем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51" name="Google Shape;451;p41">
            <a:extLst>
              <a:ext uri="{FF2B5EF4-FFF2-40B4-BE49-F238E27FC236}">
                <a16:creationId xmlns:a16="http://schemas.microsoft.com/office/drawing/2014/main" id="{5A5B980F-2811-B73B-7795-1015F6A4F393}"/>
              </a:ext>
            </a:extLst>
          </p:cNvPr>
          <p:cNvSpPr/>
          <p:nvPr/>
        </p:nvSpPr>
        <p:spPr>
          <a:xfrm>
            <a:off x="720000" y="201904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>
            <a:extLst>
              <a:ext uri="{FF2B5EF4-FFF2-40B4-BE49-F238E27FC236}">
                <a16:creationId xmlns:a16="http://schemas.microsoft.com/office/drawing/2014/main" id="{4EA82308-A7CE-EFE2-640A-ECFF600A8F3D}"/>
              </a:ext>
            </a:extLst>
          </p:cNvPr>
          <p:cNvSpPr/>
          <p:nvPr/>
        </p:nvSpPr>
        <p:spPr>
          <a:xfrm>
            <a:off x="720000" y="28993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>
            <a:extLst>
              <a:ext uri="{FF2B5EF4-FFF2-40B4-BE49-F238E27FC236}">
                <a16:creationId xmlns:a16="http://schemas.microsoft.com/office/drawing/2014/main" id="{20EC0BF7-D4BA-EAB1-774B-4934EFC9BEF8}"/>
              </a:ext>
            </a:extLst>
          </p:cNvPr>
          <p:cNvSpPr/>
          <p:nvPr/>
        </p:nvSpPr>
        <p:spPr>
          <a:xfrm>
            <a:off x="720000" y="377939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>
            <a:extLst>
              <a:ext uri="{FF2B5EF4-FFF2-40B4-BE49-F238E27FC236}">
                <a16:creationId xmlns:a16="http://schemas.microsoft.com/office/drawing/2014/main" id="{C2AE588D-DEF4-8CD4-95E0-086579F6A5C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381625" y="208460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Анализ и внедрение</a:t>
            </a:r>
          </a:p>
        </p:txBody>
      </p:sp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EDE7F1B9-ACEC-ED88-EE6F-0442E0DB834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381624" y="29470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Запуск</a:t>
            </a:r>
            <a:endParaRPr dirty="0"/>
          </a:p>
        </p:txBody>
      </p:sp>
      <p:sp>
        <p:nvSpPr>
          <p:cNvPr id="456" name="Google Shape;456;p41">
            <a:extLst>
              <a:ext uri="{FF2B5EF4-FFF2-40B4-BE49-F238E27FC236}">
                <a16:creationId xmlns:a16="http://schemas.microsoft.com/office/drawing/2014/main" id="{839CDD9A-D9CD-E131-9220-731C216CDAE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381626" y="3809236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Взаимодействие</a:t>
            </a:r>
          </a:p>
        </p:txBody>
      </p:sp>
      <p:sp>
        <p:nvSpPr>
          <p:cNvPr id="457" name="Google Shape;457;p41">
            <a:extLst>
              <a:ext uri="{FF2B5EF4-FFF2-40B4-BE49-F238E27FC236}">
                <a16:creationId xmlns:a16="http://schemas.microsoft.com/office/drawing/2014/main" id="{89DD9B53-ECCF-4D4C-7575-9201477248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Google Shape;448;p41">
            <a:extLst>
              <a:ext uri="{FF2B5EF4-FFF2-40B4-BE49-F238E27FC236}">
                <a16:creationId xmlns:a16="http://schemas.microsoft.com/office/drawing/2014/main" id="{EA15B4B2-791D-B00E-C6A7-0F47E66D4277}"/>
              </a:ext>
            </a:extLst>
          </p:cNvPr>
          <p:cNvSpPr txBox="1">
            <a:spLocks/>
          </p:cNvSpPr>
          <p:nvPr/>
        </p:nvSpPr>
        <p:spPr>
          <a:xfrm>
            <a:off x="719999" y="1105871"/>
            <a:ext cx="7703999" cy="67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7938" indent="0"/>
            <a:r>
              <a:rPr lang="ru-RU" b="1" dirty="0"/>
              <a:t>Цель проекта </a:t>
            </a:r>
            <a:r>
              <a:rPr lang="ru-RU" dirty="0"/>
              <a:t>— реализовать систему семантического поиска, которая может понимать смысл вопросов и находить наиболее релевантные ответы в базе текстов. </a:t>
            </a:r>
          </a:p>
        </p:txBody>
      </p:sp>
    </p:spTree>
    <p:extLst>
      <p:ext uri="{BB962C8B-B14F-4D97-AF65-F5344CB8AC3E}">
        <p14:creationId xmlns:p14="http://schemas.microsoft.com/office/powerpoint/2010/main" val="29572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412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1. Анализ задачи и данных</a:t>
            </a:r>
            <a:endParaRPr lang="ru-RU" sz="16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71DE36-42CB-E9F0-F288-F1F23CBA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55" y="1660997"/>
            <a:ext cx="3786645" cy="2940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609D0F-2AC2-C4B7-AE41-186005894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50" y="1660998"/>
            <a:ext cx="3798272" cy="29408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5507D3-AB15-E3B0-A171-0448BF8F1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535" y="1650453"/>
            <a:ext cx="4986929" cy="2847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C787FF-DCEA-B0F6-9F4E-CE77D15E4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6" name="Google Shape;341;p33">
            <a:extLst>
              <a:ext uri="{FF2B5EF4-FFF2-40B4-BE49-F238E27FC236}">
                <a16:creationId xmlns:a16="http://schemas.microsoft.com/office/drawing/2014/main" id="{37FB0175-119A-0839-F424-EB70AB275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17" name="Google Shape;342;p33">
            <a:extLst>
              <a:ext uri="{FF2B5EF4-FFF2-40B4-BE49-F238E27FC236}">
                <a16:creationId xmlns:a16="http://schemas.microsoft.com/office/drawing/2014/main" id="{96E4E4E5-4F6F-902A-4AF1-A9DDC39C86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49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2. Выбор модели</a:t>
            </a: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D4AFB3-4A1A-2C45-78B2-884B7061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8" y="1635915"/>
            <a:ext cx="6139543" cy="30625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4D3533-A54B-9DC0-AAD0-F7E0D9C7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761" y="1632857"/>
            <a:ext cx="6588475" cy="31007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ED0572-EA6A-1B89-B5B7-70294488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360" y="1614832"/>
            <a:ext cx="6185275" cy="31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9D6479-F605-96D9-B315-468A6F0DF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Google Shape;341;p33">
            <a:extLst>
              <a:ext uri="{FF2B5EF4-FFF2-40B4-BE49-F238E27FC236}">
                <a16:creationId xmlns:a16="http://schemas.microsoft.com/office/drawing/2014/main" id="{EB7ACC32-5D07-16F7-06D1-DFBD15BFA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14" name="Google Shape;342;p33">
            <a:extLst>
              <a:ext uri="{FF2B5EF4-FFF2-40B4-BE49-F238E27FC236}">
                <a16:creationId xmlns:a16="http://schemas.microsoft.com/office/drawing/2014/main" id="{88BABD18-9256-5F46-067B-45ADE238FF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3. Тестирование моделей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71660-BA95-CB5B-826A-B915DF67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9" y="1549918"/>
            <a:ext cx="4512122" cy="30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6A0690-B5ED-2C96-8FDE-2CD97BEC6B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8074F4-F40D-735E-7896-BBF19AC0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6" y="775862"/>
            <a:ext cx="8008427" cy="35917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4B02B5-1499-5985-CA6A-E4238410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5" y="780328"/>
            <a:ext cx="8008427" cy="35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96FC173-71CC-C672-EE36-972430186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>
            <a:extLst>
              <a:ext uri="{FF2B5EF4-FFF2-40B4-BE49-F238E27FC236}">
                <a16:creationId xmlns:a16="http://schemas.microsoft.com/office/drawing/2014/main" id="{9A805D24-4681-71F7-40D9-88747F2F1E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Google Shape;341;p33">
            <a:extLst>
              <a:ext uri="{FF2B5EF4-FFF2-40B4-BE49-F238E27FC236}">
                <a16:creationId xmlns:a16="http://schemas.microsoft.com/office/drawing/2014/main" id="{B02F55D2-5A13-C9B9-96C7-71C35BFD5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3" name="Google Shape;342;p33">
            <a:extLst>
              <a:ext uri="{FF2B5EF4-FFF2-40B4-BE49-F238E27FC236}">
                <a16:creationId xmlns:a16="http://schemas.microsoft.com/office/drawing/2014/main" id="{D6C3FB79-B89B-3A7E-ACA3-71763DB6D1F9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44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4. Интеграция модели</a:t>
            </a:r>
            <a:endParaRPr lang="ru-RU" sz="160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6591B77-04B8-C68D-19CE-F18CA9E653B6}"/>
              </a:ext>
            </a:extLst>
          </p:cNvPr>
          <p:cNvSpPr/>
          <p:nvPr/>
        </p:nvSpPr>
        <p:spPr>
          <a:xfrm>
            <a:off x="1167800" y="2173841"/>
            <a:ext cx="6807200" cy="2438400"/>
          </a:xfrm>
          <a:prstGeom prst="roundRect">
            <a:avLst/>
          </a:prstGeom>
          <a:solidFill>
            <a:srgbClr val="57A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Picture background">
            <a:extLst>
              <a:ext uri="{FF2B5EF4-FFF2-40B4-BE49-F238E27FC236}">
                <a16:creationId xmlns:a16="http://schemas.microsoft.com/office/drawing/2014/main" id="{08097397-B1C6-C205-9F6B-71D8F891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 bwMode="auto">
          <a:xfrm>
            <a:off x="1767760" y="2398358"/>
            <a:ext cx="1980000" cy="1980000"/>
          </a:xfrm>
          <a:custGeom>
            <a:avLst/>
            <a:gdLst>
              <a:gd name="connsiteX0" fmla="*/ 990000 w 1980000"/>
              <a:gd name="connsiteY0" fmla="*/ 0 h 1980000"/>
              <a:gd name="connsiteX1" fmla="*/ 1980000 w 1980000"/>
              <a:gd name="connsiteY1" fmla="*/ 990000 h 1980000"/>
              <a:gd name="connsiteX2" fmla="*/ 990000 w 1980000"/>
              <a:gd name="connsiteY2" fmla="*/ 1980000 h 1980000"/>
              <a:gd name="connsiteX3" fmla="*/ 0 w 1980000"/>
              <a:gd name="connsiteY3" fmla="*/ 990000 h 1980000"/>
              <a:gd name="connsiteX4" fmla="*/ 990000 w 1980000"/>
              <a:gd name="connsiteY4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0" h="1980000">
                <a:moveTo>
                  <a:pt x="990000" y="0"/>
                </a:moveTo>
                <a:cubicBezTo>
                  <a:pt x="1536762" y="0"/>
                  <a:pt x="1980000" y="443238"/>
                  <a:pt x="1980000" y="990000"/>
                </a:cubicBezTo>
                <a:cubicBezTo>
                  <a:pt x="1980000" y="1536762"/>
                  <a:pt x="1536762" y="1980000"/>
                  <a:pt x="990000" y="1980000"/>
                </a:cubicBezTo>
                <a:cubicBezTo>
                  <a:pt x="443238" y="1980000"/>
                  <a:pt x="0" y="1536762"/>
                  <a:pt x="0" y="990000"/>
                </a:cubicBezTo>
                <a:cubicBezTo>
                  <a:pt x="0" y="443238"/>
                  <a:pt x="443238" y="0"/>
                  <a:pt x="990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EED236-431C-1FAA-BC1F-5EE34446E5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78"/>
          <a:stretch>
            <a:fillRect/>
          </a:stretch>
        </p:blipFill>
        <p:spPr>
          <a:xfrm>
            <a:off x="5395040" y="2397758"/>
            <a:ext cx="1981200" cy="1981200"/>
          </a:xfrm>
          <a:custGeom>
            <a:avLst/>
            <a:gdLst>
              <a:gd name="connsiteX0" fmla="*/ 990600 w 1981200"/>
              <a:gd name="connsiteY0" fmla="*/ 0 h 1981200"/>
              <a:gd name="connsiteX1" fmla="*/ 1981200 w 1981200"/>
              <a:gd name="connsiteY1" fmla="*/ 990600 h 1981200"/>
              <a:gd name="connsiteX2" fmla="*/ 990600 w 1981200"/>
              <a:gd name="connsiteY2" fmla="*/ 1981200 h 1981200"/>
              <a:gd name="connsiteX3" fmla="*/ 0 w 1981200"/>
              <a:gd name="connsiteY3" fmla="*/ 990600 h 1981200"/>
              <a:gd name="connsiteX4" fmla="*/ 990600 w 1981200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981200">
                <a:moveTo>
                  <a:pt x="990600" y="0"/>
                </a:moveTo>
                <a:cubicBezTo>
                  <a:pt x="1537693" y="0"/>
                  <a:pt x="1981200" y="443507"/>
                  <a:pt x="1981200" y="990600"/>
                </a:cubicBezTo>
                <a:cubicBezTo>
                  <a:pt x="1981200" y="1537693"/>
                  <a:pt x="1537693" y="1981200"/>
                  <a:pt x="990600" y="1981200"/>
                </a:cubicBezTo>
                <a:cubicBezTo>
                  <a:pt x="443507" y="1981200"/>
                  <a:pt x="0" y="1537693"/>
                  <a:pt x="0" y="990600"/>
                </a:cubicBezTo>
                <a:cubicBezTo>
                  <a:pt x="0" y="443507"/>
                  <a:pt x="443507" y="0"/>
                  <a:pt x="990600" y="0"/>
                </a:cubicBezTo>
                <a:close/>
              </a:path>
            </a:pathLst>
          </a:cu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A9B6D-A35C-50B2-7BE6-20C34C40A02A}"/>
              </a:ext>
            </a:extLst>
          </p:cNvPr>
          <p:cNvSpPr txBox="1"/>
          <p:nvPr/>
        </p:nvSpPr>
        <p:spPr>
          <a:xfrm>
            <a:off x="4277089" y="2931376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  <a:endParaRPr lang="ru-RU" sz="5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8EE8A5-2817-2959-F62E-F4C4A0BF7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32" b="89677" l="10000" r="90000">
                        <a14:foregroundMark x1="35556" y1="87957" x2="45222" y2="88387"/>
                        <a14:foregroundMark x1="47000" y1="10108" x2="52556" y2="9677"/>
                        <a14:foregroundMark x1="52556" y1="9677" x2="52778" y2="9677"/>
                        <a14:foregroundMark x1="51667" y1="11183" x2="49444" y2="9892"/>
                        <a14:foregroundMark x1="49111" y1="9032" x2="46333" y2="9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98" r="19531"/>
          <a:stretch/>
        </p:blipFill>
        <p:spPr bwMode="auto">
          <a:xfrm>
            <a:off x="7363560" y="1659698"/>
            <a:ext cx="1201128" cy="10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90E958-1159-CE74-BAA6-FBFDCBC57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0483F1-4F39-F334-C41B-76055CBD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F056532F-3198-F8EB-FC7F-505B7C95FB4C}"/>
              </a:ext>
            </a:extLst>
          </p:cNvPr>
          <p:cNvSpPr txBox="1">
            <a:spLocks/>
          </p:cNvSpPr>
          <p:nvPr/>
        </p:nvSpPr>
        <p:spPr>
          <a:xfrm>
            <a:off x="720000" y="113017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5. Интерфейс пользователя</a:t>
            </a:r>
            <a:endParaRPr lang="ru-RU" sz="16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0329E50-0673-DE1C-114A-34CE9EFB751B}"/>
              </a:ext>
            </a:extLst>
          </p:cNvPr>
          <p:cNvSpPr/>
          <p:nvPr/>
        </p:nvSpPr>
        <p:spPr>
          <a:xfrm>
            <a:off x="1167800" y="2173841"/>
            <a:ext cx="6807200" cy="2438400"/>
          </a:xfrm>
          <a:prstGeom prst="roundRect">
            <a:avLst/>
          </a:prstGeom>
          <a:solidFill>
            <a:srgbClr val="57A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ED3FC-DA8B-E6A9-1FBC-D23E3DDA9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32" b="89677" l="10000" r="90000">
                        <a14:foregroundMark x1="35556" y1="87957" x2="45222" y2="88387"/>
                        <a14:foregroundMark x1="47000" y1="10108" x2="52556" y2="9677"/>
                        <a14:foregroundMark x1="52556" y1="9677" x2="52778" y2="9677"/>
                        <a14:foregroundMark x1="51667" y1="11183" x2="49444" y2="9892"/>
                        <a14:foregroundMark x1="49111" y1="9032" x2="46333" y2="92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98" r="19531"/>
          <a:stretch/>
        </p:blipFill>
        <p:spPr bwMode="auto">
          <a:xfrm>
            <a:off x="7363560" y="1659698"/>
            <a:ext cx="1201128" cy="10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8E42EA99-0E43-89EA-04C5-DC92348A96EB}"/>
              </a:ext>
            </a:extLst>
          </p:cNvPr>
          <p:cNvSpPr/>
          <p:nvPr/>
        </p:nvSpPr>
        <p:spPr>
          <a:xfrm>
            <a:off x="1767760" y="2403041"/>
            <a:ext cx="1980000" cy="19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B9402583-8F09-B23D-8FBE-C5FA297B3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60" y="2403041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73139-7DA4-9B6D-962A-51E800796590}"/>
              </a:ext>
            </a:extLst>
          </p:cNvPr>
          <p:cNvSpPr txBox="1"/>
          <p:nvPr/>
        </p:nvSpPr>
        <p:spPr>
          <a:xfrm>
            <a:off x="4277089" y="2931376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  <a:endParaRPr lang="ru-RU" sz="5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ABF8E0E-BC97-734C-FAF9-97DD1A8C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4" r="27596" b="14602"/>
          <a:stretch>
            <a:fillRect/>
          </a:stretch>
        </p:blipFill>
        <p:spPr bwMode="auto">
          <a:xfrm>
            <a:off x="5395040" y="2403041"/>
            <a:ext cx="1980000" cy="1980000"/>
          </a:xfrm>
          <a:custGeom>
            <a:avLst/>
            <a:gdLst>
              <a:gd name="connsiteX0" fmla="*/ 990000 w 1980000"/>
              <a:gd name="connsiteY0" fmla="*/ 0 h 1980000"/>
              <a:gd name="connsiteX1" fmla="*/ 1980000 w 1980000"/>
              <a:gd name="connsiteY1" fmla="*/ 990000 h 1980000"/>
              <a:gd name="connsiteX2" fmla="*/ 990000 w 1980000"/>
              <a:gd name="connsiteY2" fmla="*/ 1980000 h 1980000"/>
              <a:gd name="connsiteX3" fmla="*/ 0 w 1980000"/>
              <a:gd name="connsiteY3" fmla="*/ 990000 h 1980000"/>
              <a:gd name="connsiteX4" fmla="*/ 990000 w 1980000"/>
              <a:gd name="connsiteY4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0" h="1980000">
                <a:moveTo>
                  <a:pt x="990000" y="0"/>
                </a:moveTo>
                <a:cubicBezTo>
                  <a:pt x="1536762" y="0"/>
                  <a:pt x="1980000" y="443238"/>
                  <a:pt x="1980000" y="990000"/>
                </a:cubicBezTo>
                <a:cubicBezTo>
                  <a:pt x="1980000" y="1536762"/>
                  <a:pt x="1536762" y="1980000"/>
                  <a:pt x="990000" y="1980000"/>
                </a:cubicBezTo>
                <a:cubicBezTo>
                  <a:pt x="443238" y="1980000"/>
                  <a:pt x="0" y="1536762"/>
                  <a:pt x="0" y="990000"/>
                </a:cubicBezTo>
                <a:cubicBezTo>
                  <a:pt x="0" y="443238"/>
                  <a:pt x="443238" y="0"/>
                  <a:pt x="990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560</Words>
  <Application>Microsoft Office PowerPoint</Application>
  <PresentationFormat>Экран (16:9)</PresentationFormat>
  <Paragraphs>144</Paragraphs>
  <Slides>16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Quicksand</vt:lpstr>
      <vt:lpstr>Calibri</vt:lpstr>
      <vt:lpstr>DeepSeek-CJK-patch</vt:lpstr>
      <vt:lpstr>Mulish</vt:lpstr>
      <vt:lpstr>Nunito Light</vt:lpstr>
      <vt:lpstr>Arial</vt:lpstr>
      <vt:lpstr>Bebas Neue</vt:lpstr>
      <vt:lpstr>Elegant Bachelor Thesis by Slidesgo</vt:lpstr>
      <vt:lpstr>Семантический поиск фраз в текстах</vt:lpstr>
      <vt:lpstr>Участники команды</vt:lpstr>
      <vt:lpstr>Цель и задачи проекта</vt:lpstr>
      <vt:lpstr>Этапы реализации</vt:lpstr>
      <vt:lpstr>Этапы реализации</vt:lpstr>
      <vt:lpstr>Этапы реализации</vt:lpstr>
      <vt:lpstr>Презентация PowerPoint</vt:lpstr>
      <vt:lpstr>Этапы реализации</vt:lpstr>
      <vt:lpstr>Этапы реализации</vt:lpstr>
      <vt:lpstr>Этапы реализации</vt:lpstr>
      <vt:lpstr>Алгоритм работы поиска</vt:lpstr>
      <vt:lpstr>Алгоритм работы поиска</vt:lpstr>
      <vt:lpstr>Алгоритм работы поиска</vt:lpstr>
      <vt:lpstr>Демонстрация работы</vt:lpstr>
      <vt:lpstr>Планы по развитию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Иван Юрьевич Лукин</dc:creator>
  <cp:lastModifiedBy>Иван Юрьевич Лукин</cp:lastModifiedBy>
  <cp:revision>41</cp:revision>
  <dcterms:modified xsi:type="dcterms:W3CDTF">2025-05-12T11:57:00Z</dcterms:modified>
</cp:coreProperties>
</file>