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292" y="885443"/>
            <a:ext cx="10668000" cy="58419"/>
          </a:xfrm>
          <a:custGeom>
            <a:avLst/>
            <a:gdLst/>
            <a:ahLst/>
            <a:cxnLst/>
            <a:rect l="l" t="t" r="r" b="b"/>
            <a:pathLst>
              <a:path w="10668000" h="58419">
                <a:moveTo>
                  <a:pt x="10668000" y="46355"/>
                </a:moveTo>
                <a:lnTo>
                  <a:pt x="0" y="46355"/>
                </a:lnTo>
                <a:lnTo>
                  <a:pt x="0" y="57912"/>
                </a:lnTo>
                <a:lnTo>
                  <a:pt x="10668000" y="57912"/>
                </a:lnTo>
                <a:lnTo>
                  <a:pt x="10668000" y="46355"/>
                </a:lnTo>
                <a:close/>
              </a:path>
              <a:path w="10668000" h="58419">
                <a:moveTo>
                  <a:pt x="10668000" y="0"/>
                </a:moveTo>
                <a:lnTo>
                  <a:pt x="0" y="0"/>
                </a:lnTo>
                <a:lnTo>
                  <a:pt x="0" y="34798"/>
                </a:lnTo>
                <a:lnTo>
                  <a:pt x="10668000" y="34798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390387"/>
            <a:ext cx="12192000" cy="1467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3566" y="1511004"/>
            <a:ext cx="2749550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641" y="1412494"/>
            <a:ext cx="1051179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rmer.gov.in/" TargetMode="External"/><Relationship Id="rId2" Type="http://schemas.openxmlformats.org/officeDocument/2006/relationships/hyperlink" Target="https://fruits.karnataka.gov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portlinker.com/p05983713/Smart-Agriculture-Market-by-Type-and-" TargetMode="External"/><Relationship Id="rId4" Type="http://schemas.openxmlformats.org/officeDocument/2006/relationships/hyperlink" Target="http://www.india.gov.in/farmers-port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9575" y="1058036"/>
            <a:ext cx="1050925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</a:t>
            </a:r>
            <a:endParaRPr sz="1200">
              <a:latin typeface="Times New Roman"/>
              <a:cs typeface="Times New Roman"/>
            </a:endParaRPr>
          </a:p>
          <a:p>
            <a:pPr marL="113664" algn="ctr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On,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55"/>
              </a:spcBef>
            </a:pPr>
            <a:r>
              <a:rPr spc="-10" dirty="0"/>
              <a:t>“AGRI</a:t>
            </a:r>
            <a:r>
              <a:rPr spc="-15" dirty="0"/>
              <a:t> </a:t>
            </a:r>
            <a:r>
              <a:rPr spc="-10" dirty="0"/>
              <a:t>CREDIT</a:t>
            </a:r>
            <a:r>
              <a:rPr spc="-55" dirty="0"/>
              <a:t> </a:t>
            </a:r>
            <a:r>
              <a:rPr spc="-5" dirty="0"/>
              <a:t>”</a:t>
            </a:r>
          </a:p>
          <a:p>
            <a:pPr marL="12700" marR="5080" indent="462915">
              <a:lnSpc>
                <a:spcPct val="149300"/>
              </a:lnSpc>
              <a:spcBef>
                <a:spcPts val="20"/>
              </a:spcBef>
            </a:pPr>
            <a:r>
              <a:rPr sz="1400" u="none" spc="-10" dirty="0"/>
              <a:t>C</a:t>
            </a:r>
            <a:r>
              <a:rPr sz="1400" u="none" dirty="0"/>
              <a:t>ourse </a:t>
            </a:r>
            <a:r>
              <a:rPr sz="1400" u="none" spc="-10" dirty="0"/>
              <a:t>C</a:t>
            </a:r>
            <a:r>
              <a:rPr sz="1400" u="none" dirty="0"/>
              <a:t>ode:</a:t>
            </a:r>
            <a:r>
              <a:rPr sz="1400" u="none" spc="-15" dirty="0"/>
              <a:t> </a:t>
            </a:r>
            <a:r>
              <a:rPr sz="1400" u="none" spc="-10" dirty="0"/>
              <a:t>P</a:t>
            </a:r>
            <a:r>
              <a:rPr sz="1400" u="none" dirty="0"/>
              <a:t>IP</a:t>
            </a:r>
            <a:r>
              <a:rPr sz="1400" u="none" spc="-95" dirty="0"/>
              <a:t> </a:t>
            </a:r>
            <a:r>
              <a:rPr sz="1400" u="none" dirty="0"/>
              <a:t>103   Course</a:t>
            </a:r>
            <a:r>
              <a:rPr sz="1400" u="none" spc="-25" dirty="0"/>
              <a:t> </a:t>
            </a:r>
            <a:r>
              <a:rPr sz="1400" u="none" spc="-5" dirty="0"/>
              <a:t>Name:</a:t>
            </a:r>
            <a:r>
              <a:rPr sz="1400" u="none" spc="-25" dirty="0"/>
              <a:t> </a:t>
            </a:r>
            <a:r>
              <a:rPr sz="1400" u="none" dirty="0"/>
              <a:t>University</a:t>
            </a:r>
            <a:r>
              <a:rPr sz="1400" u="none" spc="-55" dirty="0"/>
              <a:t> </a:t>
            </a:r>
            <a:r>
              <a:rPr sz="1400" u="none" dirty="0"/>
              <a:t>Project-II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5489575" y="2899663"/>
            <a:ext cx="991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Batch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2775" y="4874810"/>
            <a:ext cx="3317875" cy="186943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31445" algn="ctr">
              <a:lnSpc>
                <a:spcPct val="100000"/>
              </a:lnSpc>
              <a:spcBef>
                <a:spcPts val="850"/>
              </a:spcBef>
            </a:pPr>
            <a:r>
              <a:rPr sz="1300" spc="-5" dirty="0">
                <a:latin typeface="Times New Roman"/>
                <a:cs typeface="Times New Roman"/>
              </a:rPr>
              <a:t>Under 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guidance</a:t>
            </a:r>
            <a:r>
              <a:rPr sz="1300" dirty="0">
                <a:latin typeface="Times New Roman"/>
                <a:cs typeface="Times New Roman"/>
              </a:rPr>
              <a:t> of,</a:t>
            </a:r>
            <a:endParaRPr sz="1300">
              <a:latin typeface="Times New Roman"/>
              <a:cs typeface="Times New Roman"/>
            </a:endParaRPr>
          </a:p>
          <a:p>
            <a:pPr marL="135890" algn="ctr">
              <a:lnSpc>
                <a:spcPct val="100000"/>
              </a:lnSpc>
              <a:spcBef>
                <a:spcPts val="825"/>
              </a:spcBef>
            </a:pPr>
            <a:r>
              <a:rPr sz="1400" spc="-30" dirty="0">
                <a:latin typeface="Times New Roman"/>
                <a:cs typeface="Times New Roman"/>
              </a:rPr>
              <a:t>Dr.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Islabudeen</a:t>
            </a:r>
            <a:endParaRPr sz="1400">
              <a:latin typeface="Times New Roman"/>
              <a:cs typeface="Times New Roman"/>
            </a:endParaRPr>
          </a:p>
          <a:p>
            <a:pPr marL="121285" algn="ctr">
              <a:lnSpc>
                <a:spcPct val="100000"/>
              </a:lnSpc>
              <a:spcBef>
                <a:spcPts val="805"/>
              </a:spcBef>
            </a:pPr>
            <a:r>
              <a:rPr sz="1400" b="1" dirty="0">
                <a:latin typeface="Times New Roman"/>
                <a:cs typeface="Times New Roman"/>
              </a:rPr>
              <a:t>Associate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Professor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CSE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402590" marR="5080" indent="-390525">
              <a:lnSpc>
                <a:spcPct val="147900"/>
              </a:lnSpc>
            </a:pPr>
            <a:r>
              <a:rPr sz="1400" b="1" dirty="0">
                <a:latin typeface="Times New Roman"/>
                <a:cs typeface="Times New Roman"/>
              </a:rPr>
              <a:t>School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Computer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Science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Engineering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Presidency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University,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Bengaluru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0" y="62411"/>
            <a:ext cx="10443430" cy="898724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89273" y="3155950"/>
          <a:ext cx="4791707" cy="1752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Roll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Number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216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20191CSE0486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RAMAN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CHETTRI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–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TEAM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38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20191CSE0478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2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RAI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VENKATA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PRADEEP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20191CSE0541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756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SEVANTH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20191CSE0520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SAHANA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20" dirty="0">
                          <a:latin typeface="Calibri"/>
                          <a:cs typeface="Calibri"/>
                        </a:rPr>
                        <a:t>V.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20191CSE0566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SHREYAS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2" y="885443"/>
            <a:ext cx="10668000" cy="58419"/>
          </a:xfrm>
          <a:custGeom>
            <a:avLst/>
            <a:gdLst/>
            <a:ahLst/>
            <a:cxnLst/>
            <a:rect l="l" t="t" r="r" b="b"/>
            <a:pathLst>
              <a:path w="10668000" h="58419">
                <a:moveTo>
                  <a:pt x="10668000" y="46355"/>
                </a:moveTo>
                <a:lnTo>
                  <a:pt x="0" y="46355"/>
                </a:lnTo>
                <a:lnTo>
                  <a:pt x="0" y="57912"/>
                </a:lnTo>
                <a:lnTo>
                  <a:pt x="10668000" y="57912"/>
                </a:lnTo>
                <a:lnTo>
                  <a:pt x="10668000" y="46355"/>
                </a:lnTo>
                <a:close/>
              </a:path>
              <a:path w="10668000" h="58419">
                <a:moveTo>
                  <a:pt x="10668000" y="0"/>
                </a:moveTo>
                <a:lnTo>
                  <a:pt x="0" y="0"/>
                </a:lnTo>
                <a:lnTo>
                  <a:pt x="0" y="34798"/>
                </a:lnTo>
                <a:lnTo>
                  <a:pt x="10668000" y="34798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90387"/>
            <a:ext cx="12192000" cy="14676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1641" y="284734"/>
            <a:ext cx="10509250" cy="475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939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1F5F"/>
                </a:solidFill>
                <a:latin typeface="Cambria"/>
                <a:cs typeface="Cambria"/>
              </a:rPr>
              <a:t>Conclusion</a:t>
            </a:r>
            <a:r>
              <a:rPr sz="2800" b="1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mbria"/>
                <a:cs typeface="Cambria"/>
              </a:rPr>
              <a:t>from</a:t>
            </a:r>
            <a:r>
              <a:rPr sz="2800" b="1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800" b="1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mbria"/>
                <a:cs typeface="Cambria"/>
              </a:rPr>
              <a:t>Existing</a:t>
            </a:r>
            <a:r>
              <a:rPr sz="2800" b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mbria"/>
                <a:cs typeface="Cambria"/>
              </a:rPr>
              <a:t>Methods</a:t>
            </a:r>
            <a:endParaRPr sz="280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296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As most 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the applications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are 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on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Java based and Mobile 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based </a:t>
            </a:r>
            <a:r>
              <a:rPr sz="2800" b="1" i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65" dirty="0">
                <a:solidFill>
                  <a:srgbClr val="FF0000"/>
                </a:solidFill>
                <a:latin typeface="Cambria"/>
                <a:cs typeface="Cambria"/>
              </a:rPr>
              <a:t>Web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technologies, </a:t>
            </a:r>
            <a:r>
              <a:rPr sz="2800" b="1" i="1" spc="-80" dirty="0">
                <a:solidFill>
                  <a:srgbClr val="FF0000"/>
                </a:solidFill>
                <a:latin typeface="Cambria"/>
                <a:cs typeface="Cambria"/>
              </a:rPr>
              <a:t>We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are </a:t>
            </a:r>
            <a:r>
              <a:rPr sz="2800" b="1" i="1" spc="5" dirty="0">
                <a:solidFill>
                  <a:srgbClr val="FF0000"/>
                </a:solidFill>
                <a:latin typeface="Cambria"/>
                <a:cs typeface="Cambria"/>
              </a:rPr>
              <a:t>trying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enhance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features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using 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5" dirty="0">
                <a:solidFill>
                  <a:srgbClr val="FF0000"/>
                </a:solidFill>
                <a:latin typeface="Cambria"/>
                <a:cs typeface="Cambria"/>
              </a:rPr>
              <a:t>Python</a:t>
            </a:r>
            <a:r>
              <a:rPr sz="2800" b="1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Django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Framework</a:t>
            </a:r>
            <a:r>
              <a:rPr sz="2800" b="1" i="1" spc="5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b="1" i="1" spc="5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easy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sz="2800" b="1" i="1" spc="5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faster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processing</a:t>
            </a:r>
            <a:r>
              <a:rPr sz="2800" b="1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  <a:p>
            <a:pPr marL="355600" marR="5715" indent="-342900" algn="just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There is 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need </a:t>
            </a:r>
            <a:r>
              <a:rPr sz="2800" b="1" i="1" spc="-1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develop the </a:t>
            </a:r>
            <a:r>
              <a:rPr sz="2800" b="1" i="1" spc="-15" dirty="0">
                <a:solidFill>
                  <a:srgbClr val="001F5F"/>
                </a:solidFill>
                <a:latin typeface="Cambria"/>
                <a:cs typeface="Cambria"/>
              </a:rPr>
              <a:t>web 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application using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Django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so 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we</a:t>
            </a:r>
            <a:r>
              <a:rPr sz="2800" b="1" i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2800" b="1" i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put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 forward</a:t>
            </a:r>
            <a:r>
              <a:rPr sz="2800" b="1" i="1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2800" b="1" i="1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our</a:t>
            </a:r>
            <a:r>
              <a:rPr sz="2800" b="1" i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proposed</a:t>
            </a:r>
            <a:r>
              <a:rPr sz="2800" b="1" i="1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system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055" y="0"/>
            <a:ext cx="7706868" cy="67322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196" y="2992958"/>
            <a:ext cx="127190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PROPOSED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0260" y="54722"/>
            <a:ext cx="1621356" cy="4696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34020"/>
            <a:ext cx="12192000" cy="5424170"/>
            <a:chOff x="0" y="1434020"/>
            <a:chExt cx="12192000" cy="5424170"/>
          </a:xfrm>
        </p:grpSpPr>
        <p:sp>
          <p:nvSpPr>
            <p:cNvPr id="3" name="object 3"/>
            <p:cNvSpPr/>
            <p:nvPr/>
          </p:nvSpPr>
          <p:spPr>
            <a:xfrm>
              <a:off x="4540758" y="1447038"/>
              <a:ext cx="420370" cy="4004310"/>
            </a:xfrm>
            <a:custGeom>
              <a:avLst/>
              <a:gdLst/>
              <a:ahLst/>
              <a:cxnLst/>
              <a:rect l="l" t="t" r="r" b="b"/>
              <a:pathLst>
                <a:path w="420370" h="4004310">
                  <a:moveTo>
                    <a:pt x="0" y="2002536"/>
                  </a:moveTo>
                  <a:lnTo>
                    <a:pt x="210057" y="2002536"/>
                  </a:lnTo>
                  <a:lnTo>
                    <a:pt x="210057" y="4004310"/>
                  </a:lnTo>
                  <a:lnTo>
                    <a:pt x="420242" y="4004310"/>
                  </a:lnTo>
                </a:path>
                <a:path w="420370" h="4004310">
                  <a:moveTo>
                    <a:pt x="0" y="2002536"/>
                  </a:moveTo>
                  <a:lnTo>
                    <a:pt x="210057" y="2002536"/>
                  </a:lnTo>
                  <a:lnTo>
                    <a:pt x="210057" y="3203575"/>
                  </a:lnTo>
                  <a:lnTo>
                    <a:pt x="420242" y="3203575"/>
                  </a:lnTo>
                </a:path>
                <a:path w="420370" h="4004310">
                  <a:moveTo>
                    <a:pt x="0" y="2002536"/>
                  </a:moveTo>
                  <a:lnTo>
                    <a:pt x="210057" y="2002536"/>
                  </a:lnTo>
                  <a:lnTo>
                    <a:pt x="210057" y="2402840"/>
                  </a:lnTo>
                  <a:lnTo>
                    <a:pt x="420242" y="2402840"/>
                  </a:lnTo>
                </a:path>
                <a:path w="420370" h="4004310">
                  <a:moveTo>
                    <a:pt x="0" y="2002027"/>
                  </a:moveTo>
                  <a:lnTo>
                    <a:pt x="210057" y="2002027"/>
                  </a:lnTo>
                  <a:lnTo>
                    <a:pt x="210057" y="1601724"/>
                  </a:lnTo>
                  <a:lnTo>
                    <a:pt x="420242" y="1601724"/>
                  </a:lnTo>
                </a:path>
                <a:path w="420370" h="4004310">
                  <a:moveTo>
                    <a:pt x="0" y="2001139"/>
                  </a:moveTo>
                  <a:lnTo>
                    <a:pt x="210057" y="2001139"/>
                  </a:lnTo>
                  <a:lnTo>
                    <a:pt x="210057" y="800100"/>
                  </a:lnTo>
                  <a:lnTo>
                    <a:pt x="420242" y="800100"/>
                  </a:lnTo>
                </a:path>
                <a:path w="420370" h="4004310">
                  <a:moveTo>
                    <a:pt x="0" y="2001774"/>
                  </a:moveTo>
                  <a:lnTo>
                    <a:pt x="210057" y="2001774"/>
                  </a:lnTo>
                  <a:lnTo>
                    <a:pt x="210057" y="0"/>
                  </a:lnTo>
                  <a:lnTo>
                    <a:pt x="420242" y="0"/>
                  </a:lnTo>
                </a:path>
              </a:pathLst>
            </a:custGeom>
            <a:ln w="25908">
              <a:solidFill>
                <a:srgbClr val="F8A4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00678" y="1762506"/>
              <a:ext cx="640080" cy="3373120"/>
            </a:xfrm>
            <a:custGeom>
              <a:avLst/>
              <a:gdLst/>
              <a:ahLst/>
              <a:cxnLst/>
              <a:rect l="l" t="t" r="r" b="b"/>
              <a:pathLst>
                <a:path w="640079" h="3373120">
                  <a:moveTo>
                    <a:pt x="640079" y="0"/>
                  </a:moveTo>
                  <a:lnTo>
                    <a:pt x="0" y="0"/>
                  </a:lnTo>
                  <a:lnTo>
                    <a:pt x="0" y="3372612"/>
                  </a:lnTo>
                  <a:lnTo>
                    <a:pt x="640079" y="3372612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0678" y="1762506"/>
              <a:ext cx="640080" cy="3373120"/>
            </a:xfrm>
            <a:custGeom>
              <a:avLst/>
              <a:gdLst/>
              <a:ahLst/>
              <a:cxnLst/>
              <a:rect l="l" t="t" r="r" b="b"/>
              <a:pathLst>
                <a:path w="640079" h="3373120">
                  <a:moveTo>
                    <a:pt x="0" y="3372612"/>
                  </a:moveTo>
                  <a:lnTo>
                    <a:pt x="640079" y="3372612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33726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1757" y="179273"/>
            <a:ext cx="40690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spc="-15" dirty="0">
                <a:solidFill>
                  <a:srgbClr val="001F5F"/>
                </a:solidFill>
                <a:latin typeface="Cambria"/>
                <a:cs typeface="Cambria"/>
              </a:rPr>
              <a:t>Architecture</a:t>
            </a:r>
            <a:r>
              <a:rPr sz="3200" u="none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200" u="none" spc="-10" dirty="0">
                <a:solidFill>
                  <a:srgbClr val="001F5F"/>
                </a:solidFill>
                <a:latin typeface="Cambria"/>
                <a:cs typeface="Cambria"/>
              </a:rPr>
              <a:t>Diagram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0305" y="2062292"/>
            <a:ext cx="592455" cy="2775585"/>
          </a:xfrm>
          <a:prstGeom prst="rect">
            <a:avLst/>
          </a:prstGeom>
        </p:spPr>
        <p:txBody>
          <a:bodyPr vert="vert270" wrap="square" lIns="0" tIns="40005" rIns="0" bIns="0" rtlCol="0">
            <a:spAutoFit/>
          </a:bodyPr>
          <a:lstStyle/>
          <a:p>
            <a:pPr marL="646430" marR="5080" indent="-634365">
              <a:lnSpc>
                <a:spcPts val="2110"/>
              </a:lnSpc>
              <a:spcBef>
                <a:spcPts val="315"/>
              </a:spcBef>
            </a:pPr>
            <a:r>
              <a:rPr sz="2000" b="1" spc="-15" dirty="0">
                <a:latin typeface="Cambria"/>
                <a:cs typeface="Cambria"/>
              </a:rPr>
              <a:t>Farmers Ecosystem </a:t>
            </a:r>
            <a:r>
              <a:rPr sz="2000" b="1" spc="-5" dirty="0">
                <a:latin typeface="Cambria"/>
                <a:cs typeface="Cambria"/>
              </a:rPr>
              <a:t>and </a:t>
            </a:r>
            <a:r>
              <a:rPr sz="2000" b="1" spc="-4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Eshop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Portal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61382" y="1126997"/>
            <a:ext cx="3031490" cy="640080"/>
          </a:xfrm>
          <a:custGeom>
            <a:avLst/>
            <a:gdLst/>
            <a:ahLst/>
            <a:cxnLst/>
            <a:rect l="l" t="t" r="r" b="b"/>
            <a:pathLst>
              <a:path w="3031490" h="640080">
                <a:moveTo>
                  <a:pt x="0" y="640079"/>
                </a:moveTo>
                <a:lnTo>
                  <a:pt x="3031236" y="640079"/>
                </a:lnTo>
                <a:lnTo>
                  <a:pt x="3031236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61382" y="1126997"/>
            <a:ext cx="3001010" cy="640080"/>
          </a:xfrm>
          <a:prstGeom prst="rect">
            <a:avLst/>
          </a:prstGeom>
          <a:solidFill>
            <a:srgbClr val="DF863E"/>
          </a:solidFill>
        </p:spPr>
        <p:txBody>
          <a:bodyPr vert="horz" wrap="square" lIns="0" tIns="1435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1130"/>
              </a:spcBef>
            </a:pP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E-Farmer</a:t>
            </a:r>
            <a:r>
              <a:rPr sz="2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Module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364" y="1914080"/>
            <a:ext cx="3042285" cy="668020"/>
            <a:chOff x="4948364" y="1914080"/>
            <a:chExt cx="3042285" cy="668020"/>
          </a:xfrm>
        </p:grpSpPr>
        <p:sp>
          <p:nvSpPr>
            <p:cNvPr id="11" name="object 11"/>
            <p:cNvSpPr/>
            <p:nvPr/>
          </p:nvSpPr>
          <p:spPr>
            <a:xfrm>
              <a:off x="4961382" y="1927097"/>
              <a:ext cx="3016250" cy="641985"/>
            </a:xfrm>
            <a:custGeom>
              <a:avLst/>
              <a:gdLst/>
              <a:ahLst/>
              <a:cxnLst/>
              <a:rect l="l" t="t" r="r" b="b"/>
              <a:pathLst>
                <a:path w="3016250" h="641985">
                  <a:moveTo>
                    <a:pt x="3015995" y="0"/>
                  </a:moveTo>
                  <a:lnTo>
                    <a:pt x="0" y="0"/>
                  </a:lnTo>
                  <a:lnTo>
                    <a:pt x="0" y="641603"/>
                  </a:lnTo>
                  <a:lnTo>
                    <a:pt x="3015995" y="641603"/>
                  </a:lnTo>
                  <a:lnTo>
                    <a:pt x="3015995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1382" y="1927097"/>
              <a:ext cx="3016250" cy="641985"/>
            </a:xfrm>
            <a:custGeom>
              <a:avLst/>
              <a:gdLst/>
              <a:ahLst/>
              <a:cxnLst/>
              <a:rect l="l" t="t" r="r" b="b"/>
              <a:pathLst>
                <a:path w="3016250" h="641985">
                  <a:moveTo>
                    <a:pt x="0" y="641603"/>
                  </a:moveTo>
                  <a:lnTo>
                    <a:pt x="3015995" y="641603"/>
                  </a:lnTo>
                  <a:lnTo>
                    <a:pt x="3015995" y="0"/>
                  </a:lnTo>
                  <a:lnTo>
                    <a:pt x="0" y="0"/>
                  </a:lnTo>
                  <a:lnTo>
                    <a:pt x="0" y="64160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61382" y="1927098"/>
            <a:ext cx="3001010" cy="64198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701675">
              <a:lnSpc>
                <a:spcPct val="100000"/>
              </a:lnSpc>
              <a:spcBef>
                <a:spcPts val="1135"/>
              </a:spcBef>
            </a:pP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Contact</a:t>
            </a:r>
            <a:r>
              <a:rPr sz="2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Expert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48364" y="2715704"/>
            <a:ext cx="2962910" cy="666115"/>
            <a:chOff x="4948364" y="2715704"/>
            <a:chExt cx="2962910" cy="666115"/>
          </a:xfrm>
        </p:grpSpPr>
        <p:sp>
          <p:nvSpPr>
            <p:cNvPr id="15" name="object 15"/>
            <p:cNvSpPr/>
            <p:nvPr/>
          </p:nvSpPr>
          <p:spPr>
            <a:xfrm>
              <a:off x="4961382" y="2728722"/>
              <a:ext cx="2936875" cy="640080"/>
            </a:xfrm>
            <a:custGeom>
              <a:avLst/>
              <a:gdLst/>
              <a:ahLst/>
              <a:cxnLst/>
              <a:rect l="l" t="t" r="r" b="b"/>
              <a:pathLst>
                <a:path w="2936875" h="640079">
                  <a:moveTo>
                    <a:pt x="2936748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2936748" y="640079"/>
                  </a:lnTo>
                  <a:lnTo>
                    <a:pt x="2936748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1382" y="2728722"/>
              <a:ext cx="2936875" cy="640080"/>
            </a:xfrm>
            <a:custGeom>
              <a:avLst/>
              <a:gdLst/>
              <a:ahLst/>
              <a:cxnLst/>
              <a:rect l="l" t="t" r="r" b="b"/>
              <a:pathLst>
                <a:path w="2936875" h="640079">
                  <a:moveTo>
                    <a:pt x="0" y="640079"/>
                  </a:moveTo>
                  <a:lnTo>
                    <a:pt x="2936748" y="640079"/>
                  </a:lnTo>
                  <a:lnTo>
                    <a:pt x="2936748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57164" y="2859151"/>
            <a:ext cx="1344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Aggregators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48364" y="3515804"/>
            <a:ext cx="3011805" cy="666115"/>
            <a:chOff x="4948364" y="3515804"/>
            <a:chExt cx="3011805" cy="666115"/>
          </a:xfrm>
        </p:grpSpPr>
        <p:sp>
          <p:nvSpPr>
            <p:cNvPr id="19" name="object 19"/>
            <p:cNvSpPr/>
            <p:nvPr/>
          </p:nvSpPr>
          <p:spPr>
            <a:xfrm>
              <a:off x="4961382" y="3528821"/>
              <a:ext cx="2985770" cy="640080"/>
            </a:xfrm>
            <a:custGeom>
              <a:avLst/>
              <a:gdLst/>
              <a:ahLst/>
              <a:cxnLst/>
              <a:rect l="l" t="t" r="r" b="b"/>
              <a:pathLst>
                <a:path w="2985770" h="640079">
                  <a:moveTo>
                    <a:pt x="2985516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2985516" y="640079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61382" y="3528821"/>
              <a:ext cx="2985770" cy="640080"/>
            </a:xfrm>
            <a:custGeom>
              <a:avLst/>
              <a:gdLst/>
              <a:ahLst/>
              <a:cxnLst/>
              <a:rect l="l" t="t" r="r" b="b"/>
              <a:pathLst>
                <a:path w="2985770" h="640079">
                  <a:moveTo>
                    <a:pt x="0" y="640079"/>
                  </a:moveTo>
                  <a:lnTo>
                    <a:pt x="2985516" y="640079"/>
                  </a:lnTo>
                  <a:lnTo>
                    <a:pt x="2985516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61382" y="3528821"/>
            <a:ext cx="3001010" cy="64008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135"/>
              </a:spcBef>
            </a:pP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Buy</a:t>
            </a:r>
            <a:r>
              <a:rPr sz="20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Sell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Agri</a:t>
            </a:r>
            <a:r>
              <a:rPr sz="20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products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48364" y="4317428"/>
            <a:ext cx="3043555" cy="666115"/>
            <a:chOff x="4948364" y="4317428"/>
            <a:chExt cx="3043555" cy="666115"/>
          </a:xfrm>
        </p:grpSpPr>
        <p:sp>
          <p:nvSpPr>
            <p:cNvPr id="23" name="object 23"/>
            <p:cNvSpPr/>
            <p:nvPr/>
          </p:nvSpPr>
          <p:spPr>
            <a:xfrm>
              <a:off x="4961382" y="4330445"/>
              <a:ext cx="3017520" cy="640080"/>
            </a:xfrm>
            <a:custGeom>
              <a:avLst/>
              <a:gdLst/>
              <a:ahLst/>
              <a:cxnLst/>
              <a:rect l="l" t="t" r="r" b="b"/>
              <a:pathLst>
                <a:path w="3017520" h="640079">
                  <a:moveTo>
                    <a:pt x="3017519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3017519" y="640079"/>
                  </a:lnTo>
                  <a:lnTo>
                    <a:pt x="3017519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61382" y="4330445"/>
              <a:ext cx="3017520" cy="640080"/>
            </a:xfrm>
            <a:custGeom>
              <a:avLst/>
              <a:gdLst/>
              <a:ahLst/>
              <a:cxnLst/>
              <a:rect l="l" t="t" r="r" b="b"/>
              <a:pathLst>
                <a:path w="3017520" h="640079">
                  <a:moveTo>
                    <a:pt x="0" y="640079"/>
                  </a:moveTo>
                  <a:lnTo>
                    <a:pt x="3017519" y="640079"/>
                  </a:lnTo>
                  <a:lnTo>
                    <a:pt x="3017519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61382" y="4330446"/>
            <a:ext cx="3001010" cy="6400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43280" marR="539750" indent="-280670">
              <a:lnSpc>
                <a:spcPts val="2110"/>
              </a:lnSpc>
              <a:spcBef>
                <a:spcPts val="385"/>
              </a:spcBef>
            </a:pP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Fertilizers,</a:t>
            </a:r>
            <a:r>
              <a:rPr sz="2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Seeds,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Machineries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48364" y="5117528"/>
            <a:ext cx="3043555" cy="666115"/>
            <a:chOff x="4948364" y="5117528"/>
            <a:chExt cx="3043555" cy="666115"/>
          </a:xfrm>
        </p:grpSpPr>
        <p:sp>
          <p:nvSpPr>
            <p:cNvPr id="27" name="object 27"/>
            <p:cNvSpPr/>
            <p:nvPr/>
          </p:nvSpPr>
          <p:spPr>
            <a:xfrm>
              <a:off x="4961382" y="5130545"/>
              <a:ext cx="3017520" cy="640080"/>
            </a:xfrm>
            <a:custGeom>
              <a:avLst/>
              <a:gdLst/>
              <a:ahLst/>
              <a:cxnLst/>
              <a:rect l="l" t="t" r="r" b="b"/>
              <a:pathLst>
                <a:path w="3017520" h="640079">
                  <a:moveTo>
                    <a:pt x="3017519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3017519" y="640079"/>
                  </a:lnTo>
                  <a:lnTo>
                    <a:pt x="3017519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61382" y="5130545"/>
              <a:ext cx="3017520" cy="640080"/>
            </a:xfrm>
            <a:custGeom>
              <a:avLst/>
              <a:gdLst/>
              <a:ahLst/>
              <a:cxnLst/>
              <a:rect l="l" t="t" r="r" b="b"/>
              <a:pathLst>
                <a:path w="3017520" h="640079">
                  <a:moveTo>
                    <a:pt x="0" y="640079"/>
                  </a:moveTo>
                  <a:lnTo>
                    <a:pt x="3017519" y="640079"/>
                  </a:lnTo>
                  <a:lnTo>
                    <a:pt x="3017519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61382" y="5130546"/>
            <a:ext cx="3001010" cy="64008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135"/>
              </a:spcBef>
            </a:pP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Farmer</a:t>
            </a:r>
            <a:r>
              <a:rPr sz="2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Ecosystem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596883" y="1080516"/>
            <a:ext cx="3218815" cy="5308600"/>
            <a:chOff x="8596883" y="1080516"/>
            <a:chExt cx="3218815" cy="530860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2871" y="3910583"/>
              <a:ext cx="1915668" cy="24780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5435" y="3387864"/>
              <a:ext cx="507492" cy="99515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054589" y="3429761"/>
              <a:ext cx="334010" cy="868680"/>
            </a:xfrm>
            <a:custGeom>
              <a:avLst/>
              <a:gdLst/>
              <a:ahLst/>
              <a:cxnLst/>
              <a:rect l="l" t="t" r="r" b="b"/>
              <a:pathLst>
                <a:path w="334009" h="868679">
                  <a:moveTo>
                    <a:pt x="250316" y="0"/>
                  </a:moveTo>
                  <a:lnTo>
                    <a:pt x="83438" y="0"/>
                  </a:lnTo>
                  <a:lnTo>
                    <a:pt x="83438" y="701801"/>
                  </a:lnTo>
                  <a:lnTo>
                    <a:pt x="0" y="701801"/>
                  </a:lnTo>
                  <a:lnTo>
                    <a:pt x="166877" y="868680"/>
                  </a:lnTo>
                  <a:lnTo>
                    <a:pt x="333755" y="701801"/>
                  </a:lnTo>
                  <a:lnTo>
                    <a:pt x="250316" y="701801"/>
                  </a:lnTo>
                  <a:lnTo>
                    <a:pt x="25031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4589" y="3429761"/>
              <a:ext cx="334010" cy="868680"/>
            </a:xfrm>
            <a:custGeom>
              <a:avLst/>
              <a:gdLst/>
              <a:ahLst/>
              <a:cxnLst/>
              <a:rect l="l" t="t" r="r" b="b"/>
              <a:pathLst>
                <a:path w="334009" h="868679">
                  <a:moveTo>
                    <a:pt x="0" y="701801"/>
                  </a:moveTo>
                  <a:lnTo>
                    <a:pt x="83438" y="701801"/>
                  </a:lnTo>
                  <a:lnTo>
                    <a:pt x="83438" y="0"/>
                  </a:lnTo>
                  <a:lnTo>
                    <a:pt x="250316" y="0"/>
                  </a:lnTo>
                  <a:lnTo>
                    <a:pt x="250316" y="701801"/>
                  </a:lnTo>
                  <a:lnTo>
                    <a:pt x="333755" y="701801"/>
                  </a:lnTo>
                  <a:lnTo>
                    <a:pt x="166877" y="868680"/>
                  </a:lnTo>
                  <a:lnTo>
                    <a:pt x="0" y="701801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6883" y="1080516"/>
              <a:ext cx="3218687" cy="256336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214627" y="3540252"/>
            <a:ext cx="1697989" cy="6464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mbria"/>
                <a:cs typeface="Cambria"/>
              </a:rPr>
              <a:t>Collection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69692" y="3674313"/>
            <a:ext cx="1127760" cy="421005"/>
            <a:chOff x="2869692" y="3674313"/>
            <a:chExt cx="1127760" cy="421005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9692" y="3674313"/>
              <a:ext cx="1127759" cy="42067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913126" y="3778523"/>
              <a:ext cx="876300" cy="171450"/>
            </a:xfrm>
            <a:custGeom>
              <a:avLst/>
              <a:gdLst/>
              <a:ahLst/>
              <a:cxnLst/>
              <a:rect l="l" t="t" r="r" b="b"/>
              <a:pathLst>
                <a:path w="876300" h="171450">
                  <a:moveTo>
                    <a:pt x="800118" y="85578"/>
                  </a:moveTo>
                  <a:lnTo>
                    <a:pt x="714121" y="135743"/>
                  </a:lnTo>
                  <a:lnTo>
                    <a:pt x="708441" y="140795"/>
                  </a:lnTo>
                  <a:lnTo>
                    <a:pt x="705262" y="147395"/>
                  </a:lnTo>
                  <a:lnTo>
                    <a:pt x="704798" y="154709"/>
                  </a:lnTo>
                  <a:lnTo>
                    <a:pt x="707263" y="161905"/>
                  </a:lnTo>
                  <a:lnTo>
                    <a:pt x="712313" y="167512"/>
                  </a:lnTo>
                  <a:lnTo>
                    <a:pt x="718899" y="170668"/>
                  </a:lnTo>
                  <a:lnTo>
                    <a:pt x="726176" y="171156"/>
                  </a:lnTo>
                  <a:lnTo>
                    <a:pt x="733298" y="168763"/>
                  </a:lnTo>
                  <a:lnTo>
                    <a:pt x="843159" y="104628"/>
                  </a:lnTo>
                  <a:lnTo>
                    <a:pt x="838073" y="104628"/>
                  </a:lnTo>
                  <a:lnTo>
                    <a:pt x="838073" y="102088"/>
                  </a:lnTo>
                  <a:lnTo>
                    <a:pt x="828421" y="102088"/>
                  </a:lnTo>
                  <a:lnTo>
                    <a:pt x="800118" y="85578"/>
                  </a:lnTo>
                  <a:close/>
                </a:path>
                <a:path w="876300" h="171450">
                  <a:moveTo>
                    <a:pt x="767461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767461" y="104628"/>
                  </a:lnTo>
                  <a:lnTo>
                    <a:pt x="800118" y="85578"/>
                  </a:lnTo>
                  <a:lnTo>
                    <a:pt x="767461" y="66528"/>
                  </a:lnTo>
                  <a:close/>
                </a:path>
                <a:path w="876300" h="171450">
                  <a:moveTo>
                    <a:pt x="843159" y="66528"/>
                  </a:moveTo>
                  <a:lnTo>
                    <a:pt x="838073" y="66528"/>
                  </a:lnTo>
                  <a:lnTo>
                    <a:pt x="838073" y="104628"/>
                  </a:lnTo>
                  <a:lnTo>
                    <a:pt x="843159" y="104628"/>
                  </a:lnTo>
                  <a:lnTo>
                    <a:pt x="875791" y="85578"/>
                  </a:lnTo>
                  <a:lnTo>
                    <a:pt x="843159" y="66528"/>
                  </a:lnTo>
                  <a:close/>
                </a:path>
                <a:path w="876300" h="171450">
                  <a:moveTo>
                    <a:pt x="828421" y="69068"/>
                  </a:moveTo>
                  <a:lnTo>
                    <a:pt x="800118" y="85578"/>
                  </a:lnTo>
                  <a:lnTo>
                    <a:pt x="828421" y="102088"/>
                  </a:lnTo>
                  <a:lnTo>
                    <a:pt x="828421" y="69068"/>
                  </a:lnTo>
                  <a:close/>
                </a:path>
                <a:path w="876300" h="171450">
                  <a:moveTo>
                    <a:pt x="838073" y="69068"/>
                  </a:moveTo>
                  <a:lnTo>
                    <a:pt x="828421" y="69068"/>
                  </a:lnTo>
                  <a:lnTo>
                    <a:pt x="828421" y="102088"/>
                  </a:lnTo>
                  <a:lnTo>
                    <a:pt x="838073" y="102088"/>
                  </a:lnTo>
                  <a:lnTo>
                    <a:pt x="838073" y="69068"/>
                  </a:lnTo>
                  <a:close/>
                </a:path>
                <a:path w="876300" h="171450">
                  <a:moveTo>
                    <a:pt x="726176" y="0"/>
                  </a:moveTo>
                  <a:lnTo>
                    <a:pt x="718899" y="488"/>
                  </a:lnTo>
                  <a:lnTo>
                    <a:pt x="712313" y="3643"/>
                  </a:lnTo>
                  <a:lnTo>
                    <a:pt x="707263" y="9251"/>
                  </a:lnTo>
                  <a:lnTo>
                    <a:pt x="704798" y="16446"/>
                  </a:lnTo>
                  <a:lnTo>
                    <a:pt x="705262" y="23760"/>
                  </a:lnTo>
                  <a:lnTo>
                    <a:pt x="708441" y="30360"/>
                  </a:lnTo>
                  <a:lnTo>
                    <a:pt x="714121" y="35413"/>
                  </a:lnTo>
                  <a:lnTo>
                    <a:pt x="800118" y="85578"/>
                  </a:lnTo>
                  <a:lnTo>
                    <a:pt x="828421" y="69068"/>
                  </a:lnTo>
                  <a:lnTo>
                    <a:pt x="838073" y="69068"/>
                  </a:lnTo>
                  <a:lnTo>
                    <a:pt x="838073" y="66528"/>
                  </a:lnTo>
                  <a:lnTo>
                    <a:pt x="843159" y="66528"/>
                  </a:lnTo>
                  <a:lnTo>
                    <a:pt x="733298" y="2393"/>
                  </a:lnTo>
                  <a:lnTo>
                    <a:pt x="726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3970" y="284734"/>
            <a:ext cx="1645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>
                <a:solidFill>
                  <a:srgbClr val="001F5F"/>
                </a:solidFill>
                <a:latin typeface="Cambria"/>
                <a:cs typeface="Cambria"/>
              </a:rPr>
              <a:t>MODULES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641" y="1035558"/>
            <a:ext cx="9708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200" b="1" spc="-5" dirty="0">
                <a:latin typeface="Cambria"/>
                <a:cs typeface="Cambria"/>
              </a:rPr>
              <a:t>1.	</a:t>
            </a: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1: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Dashboard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for Login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/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Sign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Up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and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logout</a:t>
            </a:r>
            <a:r>
              <a:rPr sz="2200" b="1" spc="5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(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Farmers,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Buyers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641" y="1638757"/>
            <a:ext cx="8917940" cy="210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2: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Developing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the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system</a:t>
            </a:r>
            <a:r>
              <a:rPr sz="2200" b="1" spc="-5" dirty="0">
                <a:latin typeface="Cambria"/>
                <a:cs typeface="Cambria"/>
              </a:rPr>
              <a:t> for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Farmers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shopping</a:t>
            </a:r>
            <a:r>
              <a:rPr sz="2200" b="1" spc="3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module</a:t>
            </a:r>
            <a:endParaRPr sz="2200" dirty="0">
              <a:latin typeface="Cambria"/>
              <a:cs typeface="Cambria"/>
            </a:endParaRPr>
          </a:p>
          <a:p>
            <a:pPr marL="527685" marR="5080" indent="-515620">
              <a:lnSpc>
                <a:spcPct val="160000"/>
              </a:lnSpc>
              <a:spcBef>
                <a:spcPts val="530"/>
              </a:spcBef>
              <a:buAutoNum type="arabicPeriod" startAt="2"/>
              <a:tabLst>
                <a:tab pos="527685" algn="l"/>
                <a:tab pos="528320" algn="l"/>
                <a:tab pos="1697989" algn="l"/>
                <a:tab pos="2150745" algn="l"/>
                <a:tab pos="3446779" algn="l"/>
                <a:tab pos="4071620" algn="l"/>
                <a:tab pos="5835015" algn="l"/>
                <a:tab pos="7602855" algn="l"/>
                <a:tab pos="8526780" algn="l"/>
              </a:tabLst>
            </a:pPr>
            <a:r>
              <a:rPr sz="2200" b="1" spc="-10" dirty="0">
                <a:latin typeface="Cambria"/>
                <a:cs typeface="Cambria"/>
              </a:rPr>
              <a:t>Modu</a:t>
            </a:r>
            <a:r>
              <a:rPr sz="2200" b="1" spc="-15" dirty="0">
                <a:latin typeface="Cambria"/>
                <a:cs typeface="Cambria"/>
              </a:rPr>
              <a:t>l</a:t>
            </a:r>
            <a:r>
              <a:rPr sz="2200" b="1" spc="-5" dirty="0">
                <a:latin typeface="Cambria"/>
                <a:cs typeface="Cambria"/>
              </a:rPr>
              <a:t>e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10" dirty="0">
                <a:latin typeface="Cambria"/>
                <a:cs typeface="Cambria"/>
              </a:rPr>
              <a:t>3</a:t>
            </a:r>
            <a:r>
              <a:rPr sz="2200" b="1" spc="-5" dirty="0">
                <a:latin typeface="Cambria"/>
                <a:cs typeface="Cambria"/>
              </a:rPr>
              <a:t>: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10" dirty="0">
                <a:latin typeface="Cambria"/>
                <a:cs typeface="Cambria"/>
              </a:rPr>
              <a:t>C</a:t>
            </a:r>
            <a:r>
              <a:rPr sz="2200" b="1" spc="-50" dirty="0">
                <a:latin typeface="Cambria"/>
                <a:cs typeface="Cambria"/>
              </a:rPr>
              <a:t>r</a:t>
            </a:r>
            <a:r>
              <a:rPr sz="2200" b="1" spc="-5" dirty="0">
                <a:latin typeface="Cambria"/>
                <a:cs typeface="Cambria"/>
              </a:rPr>
              <a:t>eat</a:t>
            </a:r>
            <a:r>
              <a:rPr sz="2200" b="1" dirty="0">
                <a:latin typeface="Cambria"/>
                <a:cs typeface="Cambria"/>
              </a:rPr>
              <a:t>i</a:t>
            </a:r>
            <a:r>
              <a:rPr sz="2200" b="1" spc="-5" dirty="0">
                <a:latin typeface="Cambria"/>
                <a:cs typeface="Cambria"/>
              </a:rPr>
              <a:t>ng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10" dirty="0">
                <a:latin typeface="Cambria"/>
                <a:cs typeface="Cambria"/>
              </a:rPr>
              <a:t>th</a:t>
            </a:r>
            <a:r>
              <a:rPr sz="2200" b="1" spc="-5" dirty="0">
                <a:latin typeface="Cambria"/>
                <a:cs typeface="Cambria"/>
              </a:rPr>
              <a:t>e</a:t>
            </a:r>
            <a:r>
              <a:rPr sz="2200" b="1" dirty="0">
                <a:latin typeface="Cambria"/>
                <a:cs typeface="Cambria"/>
              </a:rPr>
              <a:t>	Agg</a:t>
            </a:r>
            <a:r>
              <a:rPr sz="2200" b="1" spc="-50" dirty="0">
                <a:latin typeface="Cambria"/>
                <a:cs typeface="Cambria"/>
              </a:rPr>
              <a:t>r</a:t>
            </a:r>
            <a:r>
              <a:rPr sz="2200" b="1" dirty="0">
                <a:latin typeface="Cambria"/>
                <a:cs typeface="Cambria"/>
              </a:rPr>
              <a:t>e</a:t>
            </a:r>
            <a:r>
              <a:rPr sz="2200" b="1" spc="-20" dirty="0">
                <a:latin typeface="Cambria"/>
                <a:cs typeface="Cambria"/>
              </a:rPr>
              <a:t>g</a:t>
            </a:r>
            <a:r>
              <a:rPr sz="2200" b="1" spc="-10" dirty="0">
                <a:latin typeface="Cambria"/>
                <a:cs typeface="Cambria"/>
              </a:rPr>
              <a:t>a</a:t>
            </a:r>
            <a:r>
              <a:rPr sz="2200" b="1" spc="-30" dirty="0">
                <a:latin typeface="Cambria"/>
                <a:cs typeface="Cambria"/>
              </a:rPr>
              <a:t>t</a:t>
            </a:r>
            <a:r>
              <a:rPr sz="2200" b="1" spc="-10" dirty="0">
                <a:latin typeface="Cambria"/>
                <a:cs typeface="Cambria"/>
              </a:rPr>
              <a:t>or</a:t>
            </a:r>
            <a:r>
              <a:rPr sz="2200" b="1" spc="-5" dirty="0">
                <a:latin typeface="Cambria"/>
                <a:cs typeface="Cambria"/>
              </a:rPr>
              <a:t>s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5" dirty="0">
                <a:latin typeface="Cambria"/>
                <a:cs typeface="Cambria"/>
              </a:rPr>
              <a:t>I</a:t>
            </a:r>
            <a:r>
              <a:rPr sz="2200" b="1" spc="-15" dirty="0">
                <a:latin typeface="Cambria"/>
                <a:cs typeface="Cambria"/>
              </a:rPr>
              <a:t>n</a:t>
            </a:r>
            <a:r>
              <a:rPr sz="2200" b="1" spc="-10" dirty="0">
                <a:latin typeface="Cambria"/>
                <a:cs typeface="Cambria"/>
              </a:rPr>
              <a:t>fo</a:t>
            </a:r>
            <a:r>
              <a:rPr sz="2200" b="1" dirty="0">
                <a:latin typeface="Cambria"/>
                <a:cs typeface="Cambria"/>
              </a:rPr>
              <a:t>r</a:t>
            </a:r>
            <a:r>
              <a:rPr sz="2200" b="1" spc="-10" dirty="0">
                <a:latin typeface="Cambria"/>
                <a:cs typeface="Cambria"/>
              </a:rPr>
              <a:t>mat</a:t>
            </a:r>
            <a:r>
              <a:rPr sz="2200" b="1" dirty="0">
                <a:latin typeface="Cambria"/>
                <a:cs typeface="Cambria"/>
              </a:rPr>
              <a:t>i</a:t>
            </a:r>
            <a:r>
              <a:rPr sz="2200" b="1" spc="-10" dirty="0">
                <a:latin typeface="Cambria"/>
                <a:cs typeface="Cambria"/>
              </a:rPr>
              <a:t>o</a:t>
            </a:r>
            <a:r>
              <a:rPr sz="2200" b="1" spc="-5" dirty="0">
                <a:latin typeface="Cambria"/>
                <a:cs typeface="Cambria"/>
              </a:rPr>
              <a:t>n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60" dirty="0">
                <a:latin typeface="Cambria"/>
                <a:cs typeface="Cambria"/>
              </a:rPr>
              <a:t>P</a:t>
            </a:r>
            <a:r>
              <a:rPr sz="2200" b="1" spc="-10" dirty="0">
                <a:latin typeface="Cambria"/>
                <a:cs typeface="Cambria"/>
              </a:rPr>
              <a:t>an</a:t>
            </a:r>
            <a:r>
              <a:rPr sz="2200" b="1" spc="-15" dirty="0">
                <a:latin typeface="Cambria"/>
                <a:cs typeface="Cambria"/>
              </a:rPr>
              <a:t>e</a:t>
            </a:r>
            <a:r>
              <a:rPr sz="2200" b="1" spc="-5" dirty="0">
                <a:latin typeface="Cambria"/>
                <a:cs typeface="Cambria"/>
              </a:rPr>
              <a:t>l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10" dirty="0" smtClean="0">
                <a:latin typeface="Cambria"/>
                <a:cs typeface="Cambria"/>
              </a:rPr>
              <a:t>for</a:t>
            </a:r>
            <a:r>
              <a:rPr lang="en-IN" sz="2200" b="1" spc="-10" dirty="0">
                <a:latin typeface="Cambria"/>
                <a:cs typeface="Cambria"/>
              </a:rPr>
              <a:t> </a:t>
            </a:r>
            <a:r>
              <a:rPr lang="en-IN" sz="2200" b="1" spc="-10" dirty="0" smtClean="0">
                <a:latin typeface="Cambria"/>
                <a:cs typeface="Cambria"/>
              </a:rPr>
              <a:t>Fertilizers</a:t>
            </a:r>
            <a:r>
              <a:rPr sz="2200" b="1" spc="-10" dirty="0" smtClean="0">
                <a:latin typeface="Cambria"/>
                <a:cs typeface="Cambria"/>
              </a:rPr>
              <a:t>  </a:t>
            </a:r>
            <a:r>
              <a:rPr sz="2200" b="1" spc="-10" dirty="0">
                <a:latin typeface="Cambria"/>
                <a:cs typeface="Cambria"/>
              </a:rPr>
              <a:t>Machineries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,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Buy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/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Sell </a:t>
            </a:r>
            <a:r>
              <a:rPr sz="2200" b="1" spc="-15" dirty="0">
                <a:latin typeface="Cambria"/>
                <a:cs typeface="Cambria"/>
              </a:rPr>
              <a:t>Crops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and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Other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items</a:t>
            </a:r>
            <a:endParaRPr sz="2200" dirty="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211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4: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Buy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or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lease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Fertilizers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,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Machineries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and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Pesticides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.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641" y="3986529"/>
            <a:ext cx="7872730" cy="1567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5: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Payment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Gateways</a:t>
            </a:r>
            <a:endParaRPr sz="22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211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6: Expert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Advise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Panel</a:t>
            </a:r>
            <a:endParaRPr sz="22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211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7: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Forming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the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Ecosystem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for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farmers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community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8219"/>
            <a:ext cx="12192000" cy="5859780"/>
            <a:chOff x="0" y="998219"/>
            <a:chExt cx="12192000" cy="5859780"/>
          </a:xfrm>
        </p:grpSpPr>
        <p:sp>
          <p:nvSpPr>
            <p:cNvPr id="3" name="object 3"/>
            <p:cNvSpPr/>
            <p:nvPr/>
          </p:nvSpPr>
          <p:spPr>
            <a:xfrm>
              <a:off x="909827" y="998219"/>
              <a:ext cx="10515600" cy="2685415"/>
            </a:xfrm>
            <a:custGeom>
              <a:avLst/>
              <a:gdLst/>
              <a:ahLst/>
              <a:cxnLst/>
              <a:rect l="l" t="t" r="r" b="b"/>
              <a:pathLst>
                <a:path w="10515600" h="2685415">
                  <a:moveTo>
                    <a:pt x="10515600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10515600" y="2685287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583" y="3642359"/>
              <a:ext cx="10620756" cy="21000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3598163"/>
              <a:ext cx="6099048" cy="21168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4305" y="3684269"/>
              <a:ext cx="10502265" cy="1981200"/>
            </a:xfrm>
            <a:custGeom>
              <a:avLst/>
              <a:gdLst/>
              <a:ahLst/>
              <a:cxnLst/>
              <a:rect l="l" t="t" r="r" b="b"/>
              <a:pathLst>
                <a:path w="10502265" h="1981200">
                  <a:moveTo>
                    <a:pt x="10501884" y="0"/>
                  </a:moveTo>
                  <a:lnTo>
                    <a:pt x="0" y="0"/>
                  </a:lnTo>
                  <a:lnTo>
                    <a:pt x="0" y="1981199"/>
                  </a:lnTo>
                  <a:lnTo>
                    <a:pt x="10501884" y="1981199"/>
                  </a:lnTo>
                  <a:lnTo>
                    <a:pt x="1050188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305" y="3684269"/>
              <a:ext cx="10502265" cy="1981200"/>
            </a:xfrm>
            <a:custGeom>
              <a:avLst/>
              <a:gdLst/>
              <a:ahLst/>
              <a:cxnLst/>
              <a:rect l="l" t="t" r="r" b="b"/>
              <a:pathLst>
                <a:path w="10502265" h="1981200">
                  <a:moveTo>
                    <a:pt x="0" y="1981199"/>
                  </a:moveTo>
                  <a:lnTo>
                    <a:pt x="10501884" y="1981199"/>
                  </a:lnTo>
                  <a:lnTo>
                    <a:pt x="10501884" y="0"/>
                  </a:lnTo>
                  <a:lnTo>
                    <a:pt x="0" y="0"/>
                  </a:lnTo>
                  <a:lnTo>
                    <a:pt x="0" y="198119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3997" y="182067"/>
            <a:ext cx="614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40" dirty="0">
                <a:solidFill>
                  <a:srgbClr val="001F5F"/>
                </a:solidFill>
                <a:latin typeface="Cambria"/>
                <a:cs typeface="Cambria"/>
              </a:rPr>
              <a:t>HARDWARE</a:t>
            </a:r>
            <a:r>
              <a:rPr sz="2800" u="none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u="none" spc="-1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800" u="none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u="none" spc="-35" dirty="0">
                <a:solidFill>
                  <a:srgbClr val="001F5F"/>
                </a:solidFill>
                <a:latin typeface="Cambria"/>
                <a:cs typeface="Cambria"/>
              </a:rPr>
              <a:t>SOFTWARE</a:t>
            </a:r>
            <a:r>
              <a:rPr sz="2800" u="none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u="none" spc="-55" dirty="0">
                <a:solidFill>
                  <a:srgbClr val="001F5F"/>
                </a:solidFill>
                <a:latin typeface="Cambria"/>
                <a:cs typeface="Cambria"/>
              </a:rPr>
              <a:t>DETAILS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9177" y="969645"/>
            <a:ext cx="6898005" cy="29629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Scripting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language: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Programming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Scripting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Tool: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Visual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Studio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dirty="0">
                <a:latin typeface="Times New Roman"/>
                <a:cs typeface="Times New Roman"/>
              </a:rPr>
              <a:t> 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DB,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IDLE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Operating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Microsoft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Windows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/10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Database: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Farmers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Front-End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Technologies: </a:t>
            </a:r>
            <a:r>
              <a:rPr sz="1800" spc="-5" dirty="0">
                <a:latin typeface="Times New Roman"/>
                <a:cs typeface="Times New Roman"/>
              </a:rPr>
              <a:t>HTML,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JAVA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SCRIPTS,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BOOTSTRAP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Backend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Technologies: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SQLITE3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 </a:t>
            </a:r>
            <a:r>
              <a:rPr sz="1800" spc="-5" dirty="0">
                <a:latin typeface="Times New Roman"/>
                <a:cs typeface="Times New Roman"/>
              </a:rPr>
              <a:t>Platform: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Django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Programming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75"/>
              </a:spcBef>
            </a:pPr>
            <a:r>
              <a:rPr sz="1600" b="1" u="heavy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Hardware</a:t>
            </a:r>
            <a:r>
              <a:rPr sz="1600" b="1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Requirements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674" y="3907053"/>
            <a:ext cx="1572260" cy="16351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mbria"/>
                <a:cs typeface="Cambria"/>
              </a:rPr>
              <a:t>Processor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mbria"/>
                <a:cs typeface="Cambria"/>
              </a:rPr>
              <a:t>Output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Devices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mbria"/>
                <a:cs typeface="Cambria"/>
              </a:rPr>
              <a:t>Input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Devices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mbria"/>
                <a:cs typeface="Cambria"/>
              </a:rPr>
              <a:t>Hard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Disk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mbria"/>
                <a:cs typeface="Cambria"/>
              </a:rPr>
              <a:t>RAM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884" y="3907053"/>
            <a:ext cx="97155" cy="16351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8370" y="3907053"/>
            <a:ext cx="1643380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200"/>
              </a:lnSpc>
              <a:spcBef>
                <a:spcPts val="95"/>
              </a:spcBef>
            </a:pPr>
            <a:r>
              <a:rPr sz="1600" spc="-5" dirty="0">
                <a:latin typeface="Cambria"/>
                <a:cs typeface="Cambria"/>
              </a:rPr>
              <a:t>3.0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GHz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Above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Monitor (LCD) 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Keyboard</a:t>
            </a:r>
            <a:endParaRPr sz="1600">
              <a:latin typeface="Cambria"/>
              <a:cs typeface="Cambria"/>
            </a:endParaRPr>
          </a:p>
          <a:p>
            <a:pPr marR="376555" algn="ctr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latin typeface="Cambria"/>
                <a:cs typeface="Cambria"/>
              </a:rPr>
              <a:t>1 TB</a:t>
            </a:r>
            <a:endParaRPr sz="1600">
              <a:latin typeface="Cambria"/>
              <a:cs typeface="Cambria"/>
            </a:endParaRPr>
          </a:p>
          <a:p>
            <a:pPr marR="393065"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Cambria"/>
                <a:cs typeface="Cambria"/>
              </a:rPr>
              <a:t>8GB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or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Above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967" y="4593335"/>
            <a:ext cx="2628900" cy="1332230"/>
          </a:xfrm>
          <a:custGeom>
            <a:avLst/>
            <a:gdLst/>
            <a:ahLst/>
            <a:cxnLst/>
            <a:rect l="l" t="t" r="r" b="b"/>
            <a:pathLst>
              <a:path w="2628900" h="1332229">
                <a:moveTo>
                  <a:pt x="0" y="1331976"/>
                </a:moveTo>
                <a:lnTo>
                  <a:pt x="2628900" y="1331976"/>
                </a:lnTo>
                <a:lnTo>
                  <a:pt x="2628900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8429" y="59182"/>
            <a:ext cx="6424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>
                <a:solidFill>
                  <a:srgbClr val="001F5F"/>
                </a:solidFill>
                <a:latin typeface="Cambria"/>
                <a:cs typeface="Cambria"/>
              </a:rPr>
              <a:t>PROJECT </a:t>
            </a:r>
            <a:r>
              <a:rPr sz="4400" u="none" dirty="0">
                <a:solidFill>
                  <a:srgbClr val="001F5F"/>
                </a:solidFill>
                <a:latin typeface="Cambria"/>
                <a:cs typeface="Cambria"/>
              </a:rPr>
              <a:t>TIMELINE</a:t>
            </a:r>
            <a:r>
              <a:rPr sz="4400" u="none" spc="-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400" u="none" spc="-5" dirty="0">
                <a:solidFill>
                  <a:srgbClr val="001F5F"/>
                </a:solidFill>
                <a:latin typeface="Cambria"/>
                <a:cs typeface="Cambria"/>
              </a:rPr>
              <a:t>2023</a:t>
            </a:r>
            <a:endParaRPr sz="4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020" y="3315632"/>
            <a:ext cx="11396980" cy="509270"/>
            <a:chOff x="795527" y="3294900"/>
            <a:chExt cx="11396980" cy="509270"/>
          </a:xfrm>
        </p:grpSpPr>
        <p:sp>
          <p:nvSpPr>
            <p:cNvPr id="5" name="object 5"/>
            <p:cNvSpPr/>
            <p:nvPr/>
          </p:nvSpPr>
          <p:spPr>
            <a:xfrm>
              <a:off x="795527" y="3511296"/>
              <a:ext cx="11396980" cy="76200"/>
            </a:xfrm>
            <a:custGeom>
              <a:avLst/>
              <a:gdLst/>
              <a:ahLst/>
              <a:cxnLst/>
              <a:rect l="l" t="t" r="r" b="b"/>
              <a:pathLst>
                <a:path w="11396980" h="76200">
                  <a:moveTo>
                    <a:pt x="38100" y="0"/>
                  </a:moveTo>
                  <a:lnTo>
                    <a:pt x="23268" y="2988"/>
                  </a:lnTo>
                  <a:lnTo>
                    <a:pt x="11158" y="11144"/>
                  </a:lnTo>
                  <a:lnTo>
                    <a:pt x="2993" y="23252"/>
                  </a:lnTo>
                  <a:lnTo>
                    <a:pt x="0" y="38100"/>
                  </a:lnTo>
                  <a:lnTo>
                    <a:pt x="2993" y="52947"/>
                  </a:lnTo>
                  <a:lnTo>
                    <a:pt x="11158" y="65055"/>
                  </a:lnTo>
                  <a:lnTo>
                    <a:pt x="23268" y="73211"/>
                  </a:lnTo>
                  <a:lnTo>
                    <a:pt x="38100" y="76200"/>
                  </a:lnTo>
                  <a:lnTo>
                    <a:pt x="52931" y="73211"/>
                  </a:lnTo>
                  <a:lnTo>
                    <a:pt x="65041" y="65055"/>
                  </a:lnTo>
                  <a:lnTo>
                    <a:pt x="73206" y="52947"/>
                  </a:lnTo>
                  <a:lnTo>
                    <a:pt x="74663" y="45719"/>
                  </a:lnTo>
                  <a:lnTo>
                    <a:pt x="38100" y="45719"/>
                  </a:lnTo>
                  <a:lnTo>
                    <a:pt x="38100" y="30479"/>
                  </a:lnTo>
                  <a:lnTo>
                    <a:pt x="74663" y="30479"/>
                  </a:lnTo>
                  <a:lnTo>
                    <a:pt x="73206" y="23252"/>
                  </a:lnTo>
                  <a:lnTo>
                    <a:pt x="65041" y="11144"/>
                  </a:lnTo>
                  <a:lnTo>
                    <a:pt x="52931" y="2988"/>
                  </a:lnTo>
                  <a:lnTo>
                    <a:pt x="38100" y="0"/>
                  </a:lnTo>
                  <a:close/>
                </a:path>
                <a:path w="11396980" h="76200">
                  <a:moveTo>
                    <a:pt x="11365484" y="0"/>
                  </a:moveTo>
                  <a:lnTo>
                    <a:pt x="11350636" y="2988"/>
                  </a:lnTo>
                  <a:lnTo>
                    <a:pt x="11338528" y="11144"/>
                  </a:lnTo>
                  <a:lnTo>
                    <a:pt x="11330372" y="23252"/>
                  </a:lnTo>
                  <a:lnTo>
                    <a:pt x="11327384" y="38100"/>
                  </a:lnTo>
                  <a:lnTo>
                    <a:pt x="11330372" y="52947"/>
                  </a:lnTo>
                  <a:lnTo>
                    <a:pt x="11338528" y="65055"/>
                  </a:lnTo>
                  <a:lnTo>
                    <a:pt x="11350636" y="73211"/>
                  </a:lnTo>
                  <a:lnTo>
                    <a:pt x="11365484" y="76200"/>
                  </a:lnTo>
                  <a:lnTo>
                    <a:pt x="11380331" y="73211"/>
                  </a:lnTo>
                  <a:lnTo>
                    <a:pt x="11392439" y="65055"/>
                  </a:lnTo>
                  <a:lnTo>
                    <a:pt x="11396471" y="59069"/>
                  </a:lnTo>
                  <a:lnTo>
                    <a:pt x="11396471" y="45719"/>
                  </a:lnTo>
                  <a:lnTo>
                    <a:pt x="11365484" y="45719"/>
                  </a:lnTo>
                  <a:lnTo>
                    <a:pt x="11365484" y="30479"/>
                  </a:lnTo>
                  <a:lnTo>
                    <a:pt x="11396471" y="30479"/>
                  </a:lnTo>
                  <a:lnTo>
                    <a:pt x="11396471" y="17130"/>
                  </a:lnTo>
                  <a:lnTo>
                    <a:pt x="11392439" y="11144"/>
                  </a:lnTo>
                  <a:lnTo>
                    <a:pt x="11380331" y="2988"/>
                  </a:lnTo>
                  <a:lnTo>
                    <a:pt x="11365484" y="0"/>
                  </a:lnTo>
                  <a:close/>
                </a:path>
                <a:path w="11396980" h="76200">
                  <a:moveTo>
                    <a:pt x="74663" y="30479"/>
                  </a:moveTo>
                  <a:lnTo>
                    <a:pt x="38100" y="30479"/>
                  </a:lnTo>
                  <a:lnTo>
                    <a:pt x="38100" y="45719"/>
                  </a:lnTo>
                  <a:lnTo>
                    <a:pt x="74663" y="45719"/>
                  </a:lnTo>
                  <a:lnTo>
                    <a:pt x="76200" y="38100"/>
                  </a:lnTo>
                  <a:lnTo>
                    <a:pt x="74663" y="30479"/>
                  </a:lnTo>
                  <a:close/>
                </a:path>
                <a:path w="11396980" h="76200">
                  <a:moveTo>
                    <a:pt x="11328917" y="30479"/>
                  </a:moveTo>
                  <a:lnTo>
                    <a:pt x="74663" y="30479"/>
                  </a:lnTo>
                  <a:lnTo>
                    <a:pt x="76200" y="38100"/>
                  </a:lnTo>
                  <a:lnTo>
                    <a:pt x="74663" y="45719"/>
                  </a:lnTo>
                  <a:lnTo>
                    <a:pt x="11328917" y="45719"/>
                  </a:lnTo>
                  <a:lnTo>
                    <a:pt x="11327384" y="38100"/>
                  </a:lnTo>
                  <a:lnTo>
                    <a:pt x="11328917" y="30479"/>
                  </a:lnTo>
                  <a:close/>
                </a:path>
                <a:path w="11396980" h="76200">
                  <a:moveTo>
                    <a:pt x="11396471" y="30479"/>
                  </a:moveTo>
                  <a:lnTo>
                    <a:pt x="11365484" y="30479"/>
                  </a:lnTo>
                  <a:lnTo>
                    <a:pt x="11365484" y="45719"/>
                  </a:lnTo>
                  <a:lnTo>
                    <a:pt x="11396471" y="45719"/>
                  </a:lnTo>
                  <a:lnTo>
                    <a:pt x="11396471" y="304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3415" y="3294900"/>
              <a:ext cx="533412" cy="509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140" y="3372612"/>
              <a:ext cx="382523" cy="3581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0387" y="3447288"/>
              <a:ext cx="237744" cy="220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3304" y="3294900"/>
              <a:ext cx="533412" cy="509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1027" y="3372612"/>
              <a:ext cx="382524" cy="3581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0276" y="3447288"/>
              <a:ext cx="237744" cy="2209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3192" y="3294900"/>
              <a:ext cx="533412" cy="509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0916" y="3372612"/>
              <a:ext cx="382524" cy="3581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0163" y="3447288"/>
              <a:ext cx="237744" cy="2209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3080" y="3294900"/>
              <a:ext cx="534924" cy="509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0804" y="3372612"/>
              <a:ext cx="384048" cy="3581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0051" y="3447288"/>
              <a:ext cx="237744" cy="2209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2968" y="3294900"/>
              <a:ext cx="534924" cy="509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0692" y="3372612"/>
              <a:ext cx="384048" cy="3581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9939" y="3447288"/>
              <a:ext cx="237743" cy="2209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72856" y="3294900"/>
              <a:ext cx="534924" cy="509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0580" y="3372612"/>
              <a:ext cx="384048" cy="3581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9827" y="3447288"/>
              <a:ext cx="239268" cy="2209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2744" y="3294900"/>
              <a:ext cx="534924" cy="509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40468" y="3372612"/>
              <a:ext cx="384048" cy="3581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19716" y="3447288"/>
              <a:ext cx="239267" cy="2209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4156" y="3294900"/>
              <a:ext cx="533412" cy="509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31880" y="3372612"/>
              <a:ext cx="382524" cy="3581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09604" y="3447288"/>
              <a:ext cx="239268" cy="22098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648967" y="3759200"/>
            <a:ext cx="298830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90" dirty="0">
                <a:solidFill>
                  <a:srgbClr val="404040"/>
                </a:solidFill>
                <a:latin typeface="Cambria"/>
                <a:cs typeface="Cambria"/>
              </a:rPr>
              <a:t>1</a:t>
            </a:r>
            <a:r>
              <a:rPr sz="1575" b="1" spc="135" baseline="26455" dirty="0">
                <a:solidFill>
                  <a:srgbClr val="404040"/>
                </a:solidFill>
                <a:latin typeface="Cambria"/>
                <a:cs typeface="Cambria"/>
              </a:rPr>
              <a:t>st</a:t>
            </a:r>
            <a:r>
              <a:rPr sz="1575" b="1" spc="450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404040"/>
                </a:solidFill>
                <a:latin typeface="Cambria"/>
                <a:cs typeface="Cambria"/>
              </a:rPr>
              <a:t>March</a:t>
            </a:r>
            <a:r>
              <a:rPr sz="1600" b="1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21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100" dirty="0" smtClean="0">
                <a:solidFill>
                  <a:srgbClr val="404040"/>
                </a:solidFill>
                <a:latin typeface="Cambria"/>
                <a:cs typeface="Cambria"/>
              </a:rPr>
              <a:t>15</a:t>
            </a:r>
            <a:r>
              <a:rPr sz="1575" b="1" spc="150" baseline="30000" dirty="0" smtClean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lang="en-IN" sz="1575" b="1" spc="150" baseline="26455" dirty="0" smtClean="0">
                <a:solidFill>
                  <a:srgbClr val="404040"/>
                </a:solidFill>
                <a:latin typeface="Cambria"/>
                <a:cs typeface="Cambria"/>
              </a:rPr>
              <a:t>  </a:t>
            </a:r>
            <a:r>
              <a:rPr lang="en-IN" sz="1575" b="1" spc="150" dirty="0" smtClean="0">
                <a:solidFill>
                  <a:srgbClr val="404040"/>
                </a:solidFill>
                <a:latin typeface="Cambria"/>
                <a:cs typeface="Cambria"/>
              </a:rPr>
              <a:t> March</a:t>
            </a:r>
            <a:endParaRPr sz="1575" baseline="26455" dirty="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4775" y="4027517"/>
            <a:ext cx="65341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b="1" spc="120" dirty="0">
                <a:solidFill>
                  <a:srgbClr val="404040"/>
                </a:solidFill>
                <a:latin typeface="Cambria"/>
                <a:cs typeface="Cambria"/>
              </a:rPr>
              <a:t>M</a:t>
            </a:r>
            <a:r>
              <a:rPr sz="1600" b="1" spc="75" dirty="0">
                <a:solidFill>
                  <a:srgbClr val="404040"/>
                </a:solidFill>
                <a:latin typeface="Cambria"/>
                <a:cs typeface="Cambria"/>
              </a:rPr>
              <a:t>arc</a:t>
            </a:r>
            <a:r>
              <a:rPr sz="1600" b="1" spc="130" dirty="0">
                <a:solidFill>
                  <a:srgbClr val="404040"/>
                </a:solidFill>
                <a:latin typeface="Cambria"/>
                <a:cs typeface="Cambria"/>
              </a:rPr>
              <a:t>h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2267" y="3003549"/>
            <a:ext cx="2614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16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57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404040"/>
                </a:solidFill>
                <a:latin typeface="Cambria"/>
                <a:cs typeface="Cambria"/>
              </a:rPr>
              <a:t>March</a:t>
            </a:r>
            <a:r>
              <a:rPr sz="1600" b="1" spc="2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21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20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57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404040"/>
                </a:solidFill>
                <a:latin typeface="Cambria"/>
                <a:cs typeface="Cambria"/>
              </a:rPr>
              <a:t>March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7907" y="3833240"/>
            <a:ext cx="29522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25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57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404040"/>
                </a:solidFill>
                <a:latin typeface="Cambria"/>
                <a:cs typeface="Cambria"/>
              </a:rPr>
              <a:t>March</a:t>
            </a:r>
            <a:r>
              <a:rPr sz="1600" b="1" spc="2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IN" sz="1600" b="1" spc="110" dirty="0">
                <a:solidFill>
                  <a:srgbClr val="404040"/>
                </a:solidFill>
                <a:latin typeface="Cambria"/>
                <a:cs typeface="Cambria"/>
              </a:rPr>
              <a:t>-</a:t>
            </a:r>
            <a:r>
              <a:rPr sz="1600" b="1" spc="190" dirty="0" smtClean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00" dirty="0" smtClean="0">
                <a:solidFill>
                  <a:srgbClr val="404040"/>
                </a:solidFill>
                <a:latin typeface="Cambria"/>
                <a:cs typeface="Cambria"/>
              </a:rPr>
              <a:t>15</a:t>
            </a:r>
            <a:r>
              <a:rPr sz="1575" b="1" spc="150" baseline="30000" dirty="0" smtClean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lang="en-IN" sz="1575" b="1" spc="150" baseline="26455" dirty="0" smtClean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IN" sz="1575" b="1" dirty="0" smtClean="0">
                <a:latin typeface="Cambria"/>
                <a:cs typeface="Cambria"/>
              </a:rPr>
              <a:t>April</a:t>
            </a:r>
            <a:endParaRPr lang="en-IN" sz="1575" b="1" spc="150" baseline="26455" dirty="0" smtClean="0">
              <a:solidFill>
                <a:srgbClr val="404040"/>
              </a:solidFill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29426" y="3117342"/>
            <a:ext cx="19583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65" dirty="0">
                <a:solidFill>
                  <a:srgbClr val="404040"/>
                </a:solidFill>
                <a:latin typeface="Cambria"/>
                <a:cs typeface="Cambria"/>
              </a:rPr>
              <a:t>23</a:t>
            </a:r>
            <a:r>
              <a:rPr sz="1400" b="1" spc="97" baseline="24691" dirty="0">
                <a:solidFill>
                  <a:srgbClr val="404040"/>
                </a:solidFill>
                <a:latin typeface="Cambria"/>
                <a:cs typeface="Cambria"/>
              </a:rPr>
              <a:t>rd</a:t>
            </a:r>
            <a:r>
              <a:rPr sz="1400" b="1" spc="375" baseline="24691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b="1" spc="50" dirty="0">
                <a:solidFill>
                  <a:srgbClr val="404040"/>
                </a:solidFill>
                <a:latin typeface="Cambria"/>
                <a:cs typeface="Cambria"/>
              </a:rPr>
              <a:t>April</a:t>
            </a:r>
            <a:r>
              <a:rPr sz="1400" b="1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IN" sz="1400" b="1" spc="100" dirty="0">
                <a:solidFill>
                  <a:srgbClr val="404040"/>
                </a:solidFill>
                <a:latin typeface="Cambria"/>
                <a:cs typeface="Cambria"/>
              </a:rPr>
              <a:t>-</a:t>
            </a:r>
            <a:r>
              <a:rPr sz="1400" b="1" spc="135" dirty="0" smtClean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b="1" spc="100" dirty="0">
                <a:solidFill>
                  <a:srgbClr val="404040"/>
                </a:solidFill>
                <a:latin typeface="Cambria"/>
                <a:cs typeface="Cambria"/>
              </a:rPr>
              <a:t>5</a:t>
            </a:r>
            <a:r>
              <a:rPr sz="1400" b="1" spc="150" baseline="24691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400" b="1" spc="375" baseline="24691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b="1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09558" y="3799459"/>
            <a:ext cx="23881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10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65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r>
              <a:rPr sz="1600" b="1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21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6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100" dirty="0" smtClean="0">
                <a:solidFill>
                  <a:srgbClr val="404040"/>
                </a:solidFill>
                <a:latin typeface="Cambria"/>
                <a:cs typeface="Cambria"/>
              </a:rPr>
              <a:t>14</a:t>
            </a:r>
            <a:r>
              <a:rPr sz="1575" b="1" spc="150" baseline="30000" dirty="0" smtClean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lang="en-IN" sz="1575" b="1" spc="150" baseline="26455" dirty="0" smtClean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IN" sz="1575" b="1" spc="150" dirty="0" smtClean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endParaRPr sz="1575" baseline="26455" dirty="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29828" y="4067776"/>
            <a:ext cx="43116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b="1" spc="120" dirty="0">
                <a:solidFill>
                  <a:srgbClr val="404040"/>
                </a:solidFill>
                <a:latin typeface="Cambria"/>
                <a:cs typeface="Cambria"/>
              </a:rPr>
              <a:t>M</a:t>
            </a: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ay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52916" y="3107817"/>
            <a:ext cx="2375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15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72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r>
              <a:rPr sz="1600" b="1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IN" sz="1600" b="1" spc="110" dirty="0">
                <a:solidFill>
                  <a:srgbClr val="404040"/>
                </a:solidFill>
                <a:latin typeface="Cambria"/>
                <a:cs typeface="Cambria"/>
              </a:rPr>
              <a:t>-</a:t>
            </a:r>
            <a:r>
              <a:rPr sz="1600" b="1" spc="190" dirty="0" smtClean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404040"/>
                </a:solidFill>
                <a:latin typeface="Cambria"/>
                <a:cs typeface="Cambria"/>
              </a:rPr>
              <a:t>10</a:t>
            </a:r>
            <a:r>
              <a:rPr sz="1575" b="1" spc="157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72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85" dirty="0">
                <a:solidFill>
                  <a:srgbClr val="404040"/>
                </a:solidFill>
                <a:latin typeface="Cambria"/>
                <a:cs typeface="Cambria"/>
              </a:rPr>
              <a:t>June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711053" y="3844544"/>
            <a:ext cx="1376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Project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 S</a:t>
            </a:r>
            <a:r>
              <a:rPr sz="2000" b="1" spc="5" dirty="0">
                <a:solidFill>
                  <a:srgbClr val="C00000"/>
                </a:solidFill>
                <a:latin typeface="Cambria"/>
                <a:cs typeface="Cambria"/>
              </a:rPr>
              <a:t>u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b</a:t>
            </a:r>
            <a:r>
              <a:rPr sz="2000" b="1" spc="5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ss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000" b="1" spc="-1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47644" y="1426463"/>
            <a:ext cx="2429510" cy="15849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575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dirty="0">
                <a:latin typeface="Cambria"/>
                <a:cs typeface="Cambria"/>
              </a:rPr>
              <a:t>Existing</a:t>
            </a:r>
            <a:r>
              <a:rPr sz="1400" b="1" spc="-6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System/</a:t>
            </a:r>
            <a:endParaRPr sz="1400">
              <a:latin typeface="Cambria"/>
              <a:cs typeface="Cambria"/>
            </a:endParaRPr>
          </a:p>
          <a:p>
            <a:pPr marL="26416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Literature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Survey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Proposed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System</a:t>
            </a:r>
            <a:endParaRPr sz="1400">
              <a:latin typeface="Cambria"/>
              <a:cs typeface="Cambria"/>
            </a:endParaRPr>
          </a:p>
          <a:p>
            <a:pPr marL="264160" marR="104013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D</a:t>
            </a:r>
            <a:r>
              <a:rPr sz="1400" b="1" dirty="0">
                <a:latin typeface="Cambria"/>
                <a:cs typeface="Cambria"/>
              </a:rPr>
              <a:t>esign</a:t>
            </a:r>
            <a:r>
              <a:rPr sz="1400" b="1" spc="-5" dirty="0">
                <a:latin typeface="Cambria"/>
                <a:cs typeface="Cambria"/>
              </a:rPr>
              <a:t>i</a:t>
            </a:r>
            <a:r>
              <a:rPr sz="1400" b="1" spc="5" dirty="0">
                <a:latin typeface="Cambria"/>
                <a:cs typeface="Cambria"/>
              </a:rPr>
              <a:t>n</a:t>
            </a:r>
            <a:r>
              <a:rPr sz="1400" b="1" dirty="0">
                <a:latin typeface="Cambria"/>
                <a:cs typeface="Cambria"/>
              </a:rPr>
              <a:t>g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he  Methodology</a:t>
            </a:r>
            <a:endParaRPr sz="1400">
              <a:latin typeface="Cambria"/>
              <a:cs typeface="Cambria"/>
            </a:endParaRPr>
          </a:p>
          <a:p>
            <a:pPr marL="264160" marR="57785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Project Analysis </a:t>
            </a:r>
            <a:r>
              <a:rPr sz="1400" b="1" dirty="0">
                <a:latin typeface="Cambria"/>
                <a:cs typeface="Cambria"/>
              </a:rPr>
              <a:t>on </a:t>
            </a:r>
            <a:r>
              <a:rPr sz="1400" b="1" spc="-29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Problem</a:t>
            </a:r>
            <a:r>
              <a:rPr sz="1400" b="1" spc="-6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Statement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5079" y="1524000"/>
            <a:ext cx="2214880" cy="157289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48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0" dirty="0">
                <a:latin typeface="Cambria"/>
                <a:cs typeface="Cambria"/>
              </a:rPr>
              <a:t>Prototype</a:t>
            </a:r>
            <a:endParaRPr sz="1400" dirty="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Coding</a:t>
            </a:r>
            <a:endParaRPr sz="1400" dirty="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Code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Review</a:t>
            </a:r>
            <a:endParaRPr sz="1400" dirty="0">
              <a:latin typeface="Cambria"/>
              <a:cs typeface="Cambria"/>
            </a:endParaRPr>
          </a:p>
          <a:p>
            <a:pPr marL="264160" marR="62230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Compile,</a:t>
            </a:r>
            <a:r>
              <a:rPr sz="1400" b="1" spc="-7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Debug, </a:t>
            </a:r>
            <a:r>
              <a:rPr sz="1400" b="1" spc="-29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Interpret</a:t>
            </a:r>
            <a:endParaRPr sz="1400" dirty="0">
              <a:latin typeface="Cambria"/>
              <a:cs typeface="Cambria"/>
            </a:endParaRPr>
          </a:p>
          <a:p>
            <a:pPr marL="264160" marR="851535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Application </a:t>
            </a:r>
            <a:r>
              <a:rPr sz="1400" b="1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D</a:t>
            </a:r>
            <a:r>
              <a:rPr sz="1400" b="1" spc="-25" dirty="0">
                <a:latin typeface="Cambria"/>
                <a:cs typeface="Cambria"/>
              </a:rPr>
              <a:t>e</a:t>
            </a:r>
            <a:r>
              <a:rPr sz="1400" b="1" spc="-40" dirty="0">
                <a:latin typeface="Cambria"/>
                <a:cs typeface="Cambria"/>
              </a:rPr>
              <a:t>v</a:t>
            </a:r>
            <a:r>
              <a:rPr sz="1400" b="1" dirty="0">
                <a:latin typeface="Cambria"/>
                <a:cs typeface="Cambria"/>
              </a:rPr>
              <a:t>elop</a:t>
            </a:r>
            <a:r>
              <a:rPr sz="1400" b="1" spc="-5" dirty="0">
                <a:latin typeface="Cambria"/>
                <a:cs typeface="Cambria"/>
              </a:rPr>
              <a:t>ment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55079" y="1176527"/>
            <a:ext cx="2214880" cy="34798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127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325"/>
              </a:spcBef>
            </a:pPr>
            <a:r>
              <a:rPr sz="1600" b="1" spc="-30" dirty="0">
                <a:solidFill>
                  <a:srgbClr val="FFFFFF"/>
                </a:solidFill>
                <a:latin typeface="Cambria"/>
                <a:cs typeface="Cambria"/>
              </a:rPr>
              <a:t>IMPLEMENTATION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23019" y="1629155"/>
            <a:ext cx="2216150" cy="140843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0480" rIns="0" bIns="0" rtlCol="0">
            <a:spAutoFit/>
          </a:bodyPr>
          <a:lstStyle/>
          <a:p>
            <a:pPr marL="265430" indent="-17272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65430" algn="l"/>
              </a:tabLst>
            </a:pPr>
            <a:r>
              <a:rPr sz="1400" b="1" dirty="0">
                <a:latin typeface="Cambria"/>
                <a:cs typeface="Cambria"/>
              </a:rPr>
              <a:t>Deployment.</a:t>
            </a:r>
            <a:endParaRPr sz="1400">
              <a:latin typeface="Cambria"/>
              <a:cs typeface="Cambria"/>
            </a:endParaRPr>
          </a:p>
          <a:p>
            <a:pPr marL="265430" indent="-172720">
              <a:lnSpc>
                <a:spcPct val="100000"/>
              </a:lnSpc>
              <a:buFont typeface="Arial MT"/>
              <a:buChar char="•"/>
              <a:tabLst>
                <a:tab pos="265430" algn="l"/>
              </a:tabLst>
            </a:pPr>
            <a:r>
              <a:rPr sz="1400" b="1" dirty="0">
                <a:latin typeface="Cambria"/>
                <a:cs typeface="Cambria"/>
              </a:rPr>
              <a:t>Installations</a:t>
            </a:r>
            <a:r>
              <a:rPr sz="1400" b="1" spc="-7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&amp;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Update</a:t>
            </a:r>
            <a:endParaRPr sz="1400">
              <a:latin typeface="Cambria"/>
              <a:cs typeface="Cambria"/>
            </a:endParaRPr>
          </a:p>
          <a:p>
            <a:pPr marL="265430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65430" algn="l"/>
              </a:tabLst>
            </a:pPr>
            <a:r>
              <a:rPr sz="1400" b="1" dirty="0">
                <a:latin typeface="Cambria"/>
                <a:cs typeface="Cambria"/>
              </a:rPr>
              <a:t>Enhancements.</a:t>
            </a:r>
            <a:endParaRPr sz="1400">
              <a:latin typeface="Cambria"/>
              <a:cs typeface="Cambria"/>
            </a:endParaRPr>
          </a:p>
          <a:p>
            <a:pPr marL="264795" marR="503555" indent="-172720">
              <a:lnSpc>
                <a:spcPct val="100000"/>
              </a:lnSpc>
              <a:buFont typeface="Arial MT"/>
              <a:buChar char="•"/>
              <a:tabLst>
                <a:tab pos="265430" algn="l"/>
              </a:tabLst>
            </a:pPr>
            <a:r>
              <a:rPr sz="1400" b="1" spc="-5" dirty="0">
                <a:latin typeface="Cambria"/>
                <a:cs typeface="Cambria"/>
              </a:rPr>
              <a:t>D</a:t>
            </a:r>
            <a:r>
              <a:rPr sz="1400" b="1" dirty="0">
                <a:latin typeface="Cambria"/>
                <a:cs typeface="Cambria"/>
              </a:rPr>
              <a:t>ocumen</a:t>
            </a:r>
            <a:r>
              <a:rPr sz="1400" b="1" spc="-5" dirty="0">
                <a:latin typeface="Cambria"/>
                <a:cs typeface="Cambria"/>
              </a:rPr>
              <a:t>t</a:t>
            </a:r>
            <a:r>
              <a:rPr sz="1400" b="1" spc="5" dirty="0">
                <a:latin typeface="Cambria"/>
                <a:cs typeface="Cambria"/>
              </a:rPr>
              <a:t>a</a:t>
            </a:r>
            <a:r>
              <a:rPr sz="1400" b="1" spc="-5" dirty="0">
                <a:latin typeface="Cambria"/>
                <a:cs typeface="Cambria"/>
              </a:rPr>
              <a:t>t</a:t>
            </a:r>
            <a:r>
              <a:rPr sz="1400" b="1" spc="5" dirty="0">
                <a:latin typeface="Cambria"/>
                <a:cs typeface="Cambria"/>
              </a:rPr>
              <a:t>i</a:t>
            </a:r>
            <a:r>
              <a:rPr sz="1400" b="1" dirty="0">
                <a:latin typeface="Cambria"/>
                <a:cs typeface="Cambria"/>
              </a:rPr>
              <a:t>on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&amp;  reporting.</a:t>
            </a:r>
            <a:endParaRPr sz="1400">
              <a:latin typeface="Cambria"/>
              <a:cs typeface="Cambria"/>
            </a:endParaRPr>
          </a:p>
          <a:p>
            <a:pPr marL="265430" indent="-172720">
              <a:lnSpc>
                <a:spcPct val="100000"/>
              </a:lnSpc>
              <a:buFont typeface="Arial MT"/>
              <a:buChar char="•"/>
              <a:tabLst>
                <a:tab pos="265430" algn="l"/>
              </a:tabLst>
            </a:pPr>
            <a:r>
              <a:rPr sz="1400" b="1" spc="-5" dirty="0">
                <a:latin typeface="Cambria"/>
                <a:cs typeface="Cambria"/>
              </a:rPr>
              <a:t>Final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Reviews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23019" y="1092708"/>
            <a:ext cx="2216150" cy="53657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OPER</a:t>
            </a:r>
            <a:r>
              <a:rPr sz="1400" b="1" spc="-11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TIO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endParaRPr sz="1400">
              <a:latin typeface="Cambria"/>
              <a:cs typeface="Cambria"/>
            </a:endParaRPr>
          </a:p>
          <a:p>
            <a:pPr marL="5080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MAINTENANCE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48967" y="4593335"/>
            <a:ext cx="2628900" cy="133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33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Requirement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Definitions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Project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Management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Plan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Functional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Requirement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5" dirty="0">
                <a:latin typeface="Cambria"/>
                <a:cs typeface="Cambria"/>
              </a:rPr>
              <a:t>Technical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Requirement</a:t>
            </a:r>
            <a:endParaRPr sz="1400">
              <a:latin typeface="Cambria"/>
              <a:cs typeface="Cambria"/>
            </a:endParaRPr>
          </a:p>
          <a:p>
            <a:pPr marL="264160" marR="40259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30" dirty="0">
                <a:latin typeface="Cambria"/>
                <a:cs typeface="Cambria"/>
              </a:rPr>
              <a:t>R</a:t>
            </a:r>
            <a:r>
              <a:rPr sz="1400" b="1" dirty="0">
                <a:latin typeface="Cambria"/>
                <a:cs typeface="Cambria"/>
              </a:rPr>
              <a:t>equi</a:t>
            </a:r>
            <a:r>
              <a:rPr sz="1400" b="1" spc="-25" dirty="0">
                <a:latin typeface="Cambria"/>
                <a:cs typeface="Cambria"/>
              </a:rPr>
              <a:t>r</a:t>
            </a:r>
            <a:r>
              <a:rPr sz="1400" b="1" dirty="0">
                <a:latin typeface="Cambria"/>
                <a:cs typeface="Cambria"/>
              </a:rPr>
              <a:t>em</a:t>
            </a:r>
            <a:r>
              <a:rPr sz="1400" b="1" spc="-5" dirty="0">
                <a:latin typeface="Cambria"/>
                <a:cs typeface="Cambria"/>
              </a:rPr>
              <a:t>e</a:t>
            </a:r>
            <a:r>
              <a:rPr sz="1400" b="1" dirty="0">
                <a:latin typeface="Cambria"/>
                <a:cs typeface="Cambria"/>
              </a:rPr>
              <a:t>n</a:t>
            </a:r>
            <a:r>
              <a:rPr sz="1400" b="1" spc="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s</a:t>
            </a:r>
            <a:r>
              <a:rPr sz="1400" b="1" spc="-30" dirty="0">
                <a:latin typeface="Cambria"/>
                <a:cs typeface="Cambria"/>
              </a:rPr>
              <a:t> R</a:t>
            </a:r>
            <a:r>
              <a:rPr sz="1400" b="1" spc="-25" dirty="0">
                <a:latin typeface="Cambria"/>
                <a:cs typeface="Cambria"/>
              </a:rPr>
              <a:t>e</a:t>
            </a:r>
            <a:r>
              <a:rPr sz="1400" b="1" dirty="0">
                <a:latin typeface="Cambria"/>
                <a:cs typeface="Cambria"/>
              </a:rPr>
              <a:t>vi</a:t>
            </a:r>
            <a:r>
              <a:rPr sz="1400" b="1" spc="-15" dirty="0">
                <a:latin typeface="Cambria"/>
                <a:cs typeface="Cambria"/>
              </a:rPr>
              <a:t>e</a:t>
            </a:r>
            <a:r>
              <a:rPr sz="1400" b="1" dirty="0">
                <a:latin typeface="Cambria"/>
                <a:cs typeface="Cambria"/>
              </a:rPr>
              <a:t>w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&amp;  </a:t>
            </a:r>
            <a:r>
              <a:rPr sz="1400" b="1" spc="-10" dirty="0">
                <a:latin typeface="Cambria"/>
                <a:cs typeface="Cambria"/>
              </a:rPr>
              <a:t>Approval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48967" y="4056888"/>
            <a:ext cx="2628900" cy="53657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12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25"/>
              </a:spcBef>
            </a:pP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14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REQUIREMENT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endParaRPr sz="1400">
              <a:latin typeface="Cambria"/>
              <a:cs typeface="Cambria"/>
            </a:endParaRPr>
          </a:p>
          <a:p>
            <a:pPr marR="7620"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PLANNING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15255" y="4511040"/>
            <a:ext cx="2506980" cy="8991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395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Django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Frame</a:t>
            </a:r>
            <a:r>
              <a:rPr sz="1400" b="1" spc="-15" dirty="0">
                <a:latin typeface="Cambria"/>
                <a:cs typeface="Cambria"/>
              </a:rPr>
              <a:t> work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0" dirty="0">
                <a:latin typeface="Cambria"/>
                <a:cs typeface="Cambria"/>
              </a:rPr>
              <a:t>Front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End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Design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Back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End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Implementation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dirty="0">
                <a:latin typeface="Cambria"/>
                <a:cs typeface="Cambria"/>
              </a:rPr>
              <a:t>Database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Management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15255" y="4165091"/>
            <a:ext cx="2506980" cy="34607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1275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325"/>
              </a:spcBef>
            </a:pPr>
            <a:r>
              <a:rPr sz="1600" b="1" spc="-20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 DESIGN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77911" y="4451603"/>
            <a:ext cx="2528570" cy="1367155"/>
          </a:xfrm>
          <a:custGeom>
            <a:avLst/>
            <a:gdLst/>
            <a:ahLst/>
            <a:cxnLst/>
            <a:rect l="l" t="t" r="r" b="b"/>
            <a:pathLst>
              <a:path w="2528570" h="1367154">
                <a:moveTo>
                  <a:pt x="0" y="1367028"/>
                </a:moveTo>
                <a:lnTo>
                  <a:pt x="2528316" y="1367028"/>
                </a:lnTo>
                <a:lnTo>
                  <a:pt x="2528316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677911" y="4451603"/>
            <a:ext cx="2528570" cy="136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6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dirty="0">
                <a:latin typeface="Cambria"/>
                <a:cs typeface="Cambria"/>
              </a:rPr>
              <a:t>Input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Combinations</a:t>
            </a:r>
            <a:r>
              <a:rPr sz="1400" b="1" spc="-5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and</a:t>
            </a:r>
            <a:endParaRPr sz="1400">
              <a:latin typeface="Cambria"/>
              <a:cs typeface="Cambria"/>
            </a:endParaRPr>
          </a:p>
          <a:p>
            <a:pPr marL="26416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Preconditions.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20" dirty="0">
                <a:latin typeface="Cambria"/>
                <a:cs typeface="Cambria"/>
              </a:rPr>
              <a:t>Testing</a:t>
            </a:r>
            <a:r>
              <a:rPr sz="1400" b="1" spc="-5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Approaches.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0" dirty="0">
                <a:latin typeface="Cambria"/>
                <a:cs typeface="Cambria"/>
              </a:rPr>
              <a:t>Verification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/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Validation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0" dirty="0">
                <a:latin typeface="Cambria"/>
                <a:cs typeface="Cambria"/>
              </a:rPr>
              <a:t>System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spc="-25" dirty="0">
                <a:latin typeface="Cambria"/>
                <a:cs typeface="Cambria"/>
              </a:rPr>
              <a:t>Tests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/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30" dirty="0">
                <a:latin typeface="Cambria"/>
                <a:cs typeface="Cambria"/>
              </a:rPr>
              <a:t>Test </a:t>
            </a:r>
            <a:r>
              <a:rPr sz="1400" b="1" dirty="0">
                <a:latin typeface="Cambria"/>
                <a:cs typeface="Cambria"/>
              </a:rPr>
              <a:t>Cases.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30" dirty="0">
                <a:latin typeface="Cambria"/>
                <a:cs typeface="Cambria"/>
              </a:rPr>
              <a:t>Test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Summary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77911" y="4105655"/>
            <a:ext cx="2528570" cy="34607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320"/>
              </a:spcBef>
            </a:pP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6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TESTING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3317" y="1296834"/>
            <a:ext cx="2273210" cy="1698659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642315" y="1329893"/>
            <a:ext cx="2051050" cy="152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b="1" spc="-5" dirty="0">
                <a:latin typeface="Cambria"/>
                <a:cs typeface="Cambria"/>
              </a:rPr>
              <a:t>Project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Formation</a:t>
            </a:r>
            <a:endParaRPr sz="14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b="1" dirty="0">
                <a:latin typeface="Cambria"/>
                <a:cs typeface="Cambria"/>
              </a:rPr>
              <a:t>Information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Gathering</a:t>
            </a:r>
            <a:endParaRPr sz="1400">
              <a:latin typeface="Cambria"/>
              <a:cs typeface="Cambria"/>
            </a:endParaRPr>
          </a:p>
          <a:p>
            <a:pPr marL="184785" marR="5334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b="1" dirty="0">
                <a:latin typeface="Cambria"/>
                <a:cs typeface="Cambria"/>
              </a:rPr>
              <a:t>Selection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of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Domain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&amp; </a:t>
            </a:r>
            <a:r>
              <a:rPr sz="1400" b="1" spc="-295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Technology</a:t>
            </a:r>
            <a:endParaRPr sz="14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b="1" spc="-110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asks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Pl</a:t>
            </a:r>
            <a:r>
              <a:rPr sz="1400" b="1" spc="5" dirty="0">
                <a:latin typeface="Cambria"/>
                <a:cs typeface="Cambria"/>
              </a:rPr>
              <a:t>a</a:t>
            </a:r>
            <a:r>
              <a:rPr sz="1400" b="1" dirty="0">
                <a:latin typeface="Cambria"/>
                <a:cs typeface="Cambria"/>
              </a:rPr>
              <a:t>n</a:t>
            </a:r>
            <a:r>
              <a:rPr sz="1400" b="1" spc="5" dirty="0">
                <a:latin typeface="Cambria"/>
                <a:cs typeface="Cambria"/>
              </a:rPr>
              <a:t>n</a:t>
            </a:r>
            <a:r>
              <a:rPr sz="1400" b="1" spc="-5" dirty="0">
                <a:latin typeface="Cambria"/>
                <a:cs typeface="Cambria"/>
              </a:rPr>
              <a:t>i</a:t>
            </a:r>
            <a:r>
              <a:rPr sz="1400" b="1" spc="5" dirty="0">
                <a:latin typeface="Cambria"/>
                <a:cs typeface="Cambria"/>
              </a:rPr>
              <a:t>n</a:t>
            </a:r>
            <a:r>
              <a:rPr sz="1400" b="1" dirty="0">
                <a:latin typeface="Cambria"/>
                <a:cs typeface="Cambria"/>
              </a:rPr>
              <a:t>g</a:t>
            </a:r>
            <a:endParaRPr sz="1400">
              <a:latin typeface="Cambria"/>
              <a:cs typeface="Cambria"/>
            </a:endParaRPr>
          </a:p>
          <a:p>
            <a:pPr marL="184785" marR="46990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b="1" spc="-10" dirty="0">
                <a:latin typeface="Cambria"/>
                <a:cs typeface="Cambria"/>
              </a:rPr>
              <a:t>F</a:t>
            </a:r>
            <a:r>
              <a:rPr sz="1400" b="1" spc="-5" dirty="0">
                <a:latin typeface="Cambria"/>
                <a:cs typeface="Cambria"/>
              </a:rPr>
              <a:t>i</a:t>
            </a:r>
            <a:r>
              <a:rPr sz="1400" b="1" spc="5" dirty="0">
                <a:latin typeface="Cambria"/>
                <a:cs typeface="Cambria"/>
              </a:rPr>
              <a:t>n</a:t>
            </a:r>
            <a:r>
              <a:rPr sz="1400" b="1" dirty="0">
                <a:latin typeface="Cambria"/>
                <a:cs typeface="Cambria"/>
              </a:rPr>
              <a:t>a</a:t>
            </a:r>
            <a:r>
              <a:rPr sz="1400" b="1" spc="-5" dirty="0">
                <a:latin typeface="Cambria"/>
                <a:cs typeface="Cambria"/>
              </a:rPr>
              <a:t>liz</a:t>
            </a:r>
            <a:r>
              <a:rPr sz="1400" b="1" spc="5" dirty="0">
                <a:latin typeface="Cambria"/>
                <a:cs typeface="Cambria"/>
              </a:rPr>
              <a:t>a</a:t>
            </a:r>
            <a:r>
              <a:rPr sz="1400" b="1" spc="-5" dirty="0">
                <a:latin typeface="Cambria"/>
                <a:cs typeface="Cambria"/>
              </a:rPr>
              <a:t>t</a:t>
            </a:r>
            <a:r>
              <a:rPr sz="1400" b="1" spc="5" dirty="0">
                <a:latin typeface="Cambria"/>
                <a:cs typeface="Cambria"/>
              </a:rPr>
              <a:t>i</a:t>
            </a:r>
            <a:r>
              <a:rPr sz="1400" b="1" dirty="0">
                <a:latin typeface="Cambria"/>
                <a:cs typeface="Cambria"/>
              </a:rPr>
              <a:t>on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wi</a:t>
            </a:r>
            <a:r>
              <a:rPr sz="1400" b="1" spc="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h  </a:t>
            </a:r>
            <a:r>
              <a:rPr sz="1400" b="1" spc="-5" dirty="0">
                <a:latin typeface="Cambria"/>
                <a:cs typeface="Cambria"/>
              </a:rPr>
              <a:t>supervisor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6259" y="998219"/>
            <a:ext cx="2222500" cy="34798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16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Cambria"/>
                <a:cs typeface="Cambria"/>
              </a:rPr>
              <a:t>INITIATION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47644" y="1078991"/>
            <a:ext cx="2429510" cy="34798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320"/>
              </a:spcBef>
            </a:pP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2098" y="3228594"/>
            <a:ext cx="736600" cy="635635"/>
          </a:xfrm>
          <a:custGeom>
            <a:avLst/>
            <a:gdLst/>
            <a:ahLst/>
            <a:cxnLst/>
            <a:rect l="l" t="t" r="r" b="b"/>
            <a:pathLst>
              <a:path w="736600" h="635635">
                <a:moveTo>
                  <a:pt x="0" y="158876"/>
                </a:moveTo>
                <a:lnTo>
                  <a:pt x="19858" y="158876"/>
                </a:lnTo>
                <a:lnTo>
                  <a:pt x="19858" y="476630"/>
                </a:lnTo>
                <a:lnTo>
                  <a:pt x="0" y="476630"/>
                </a:lnTo>
                <a:lnTo>
                  <a:pt x="0" y="158876"/>
                </a:lnTo>
                <a:close/>
              </a:path>
              <a:path w="736600" h="635635">
                <a:moveTo>
                  <a:pt x="39719" y="158876"/>
                </a:moveTo>
                <a:lnTo>
                  <a:pt x="79438" y="158876"/>
                </a:lnTo>
                <a:lnTo>
                  <a:pt x="79438" y="476630"/>
                </a:lnTo>
                <a:lnTo>
                  <a:pt x="39719" y="476630"/>
                </a:lnTo>
                <a:lnTo>
                  <a:pt x="39719" y="158876"/>
                </a:lnTo>
                <a:close/>
              </a:path>
              <a:path w="736600" h="635635">
                <a:moveTo>
                  <a:pt x="99298" y="158876"/>
                </a:moveTo>
                <a:lnTo>
                  <a:pt x="418338" y="158876"/>
                </a:lnTo>
                <a:lnTo>
                  <a:pt x="418338" y="0"/>
                </a:lnTo>
                <a:lnTo>
                  <a:pt x="736092" y="317753"/>
                </a:lnTo>
                <a:lnTo>
                  <a:pt x="418338" y="635507"/>
                </a:lnTo>
                <a:lnTo>
                  <a:pt x="418338" y="476630"/>
                </a:lnTo>
                <a:lnTo>
                  <a:pt x="99298" y="476630"/>
                </a:lnTo>
                <a:lnTo>
                  <a:pt x="99298" y="15887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3339" y="2892323"/>
            <a:ext cx="2591435" cy="78486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116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20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57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404040"/>
                </a:solidFill>
                <a:latin typeface="Cambria"/>
                <a:cs typeface="Cambria"/>
              </a:rPr>
              <a:t>Feb</a:t>
            </a:r>
            <a:r>
              <a:rPr sz="1600" b="1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21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28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65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404040"/>
                </a:solidFill>
                <a:latin typeface="Cambria"/>
                <a:cs typeface="Cambria"/>
              </a:rPr>
              <a:t>Feb</a:t>
            </a:r>
            <a:endParaRPr sz="16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070"/>
              </a:spcBef>
            </a:pPr>
            <a:r>
              <a:rPr sz="1600" b="1" spc="-60" dirty="0">
                <a:solidFill>
                  <a:srgbClr val="C00000"/>
                </a:solidFill>
                <a:latin typeface="Cambria"/>
                <a:cs typeface="Cambria"/>
              </a:rPr>
              <a:t>START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9902" y="290829"/>
            <a:ext cx="2591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>
                <a:solidFill>
                  <a:srgbClr val="17375E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641" y="1107694"/>
            <a:ext cx="1864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1F487C"/>
                </a:solidFill>
                <a:latin typeface="Cambria"/>
                <a:cs typeface="Cambria"/>
              </a:rPr>
              <a:t>Web</a:t>
            </a:r>
            <a:r>
              <a:rPr sz="2000" b="1" spc="-6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mbria"/>
                <a:cs typeface="Cambria"/>
              </a:rPr>
              <a:t>Resources: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866" y="1960829"/>
            <a:ext cx="3734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https://fruits.karnataka.gov.in/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u="none" spc="-10" dirty="0">
                <a:solidFill>
                  <a:srgbClr val="1F487C"/>
                </a:solidFill>
              </a:rPr>
              <a:t>Farmer’s</a:t>
            </a:r>
            <a:r>
              <a:rPr u="none" spc="-30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Portal</a:t>
            </a:r>
            <a:r>
              <a:rPr u="none" spc="-35" dirty="0">
                <a:solidFill>
                  <a:srgbClr val="1F487C"/>
                </a:solidFill>
              </a:rPr>
              <a:t> </a:t>
            </a:r>
            <a:r>
              <a:rPr u="none" dirty="0">
                <a:solidFill>
                  <a:srgbClr val="1F487C"/>
                </a:solidFill>
              </a:rPr>
              <a:t>-</a:t>
            </a:r>
            <a:r>
              <a:rPr u="none" dirty="0"/>
              <a:t> </a:t>
            </a:r>
            <a:r>
              <a:rPr spc="-25" dirty="0">
                <a:hlinkClick r:id="rId3"/>
              </a:rPr>
              <a:t>https://farmer.gov.in/</a:t>
            </a: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  <a:tab pos="1614170" algn="l"/>
                <a:tab pos="3284854" algn="l"/>
                <a:tab pos="4025900" algn="l"/>
                <a:tab pos="5154930" algn="l"/>
                <a:tab pos="6703695" algn="l"/>
                <a:tab pos="8458200" algn="l"/>
                <a:tab pos="9576435" algn="l"/>
              </a:tabLst>
            </a:pPr>
            <a:r>
              <a:rPr b="1" u="none" spc="-5" dirty="0">
                <a:solidFill>
                  <a:srgbClr val="1F487C"/>
                </a:solidFill>
                <a:latin typeface="Cambria"/>
                <a:cs typeface="Cambria"/>
              </a:rPr>
              <a:t>F</a:t>
            </a:r>
            <a:r>
              <a:rPr u="none" spc="-5" dirty="0">
                <a:solidFill>
                  <a:srgbClr val="1F487C"/>
                </a:solidFill>
              </a:rPr>
              <a:t>armer	</a:t>
            </a:r>
            <a:r>
              <a:rPr b="1" u="none" spc="-1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u="none" spc="-10" dirty="0">
                <a:solidFill>
                  <a:srgbClr val="1F487C"/>
                </a:solidFill>
              </a:rPr>
              <a:t>egistration	</a:t>
            </a:r>
            <a:r>
              <a:rPr u="none" spc="-5" dirty="0">
                <a:solidFill>
                  <a:srgbClr val="1F487C"/>
                </a:solidFill>
              </a:rPr>
              <a:t>and	</a:t>
            </a:r>
            <a:r>
              <a:rPr b="1" u="none" spc="-5" dirty="0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u="none" spc="-5" dirty="0">
                <a:solidFill>
                  <a:srgbClr val="1F487C"/>
                </a:solidFill>
              </a:rPr>
              <a:t>nified	beneficiary	</a:t>
            </a:r>
            <a:r>
              <a:rPr b="1" u="none" spc="-5" dirty="0">
                <a:solidFill>
                  <a:srgbClr val="1F487C"/>
                </a:solidFill>
                <a:latin typeface="Cambria"/>
                <a:cs typeface="Cambria"/>
              </a:rPr>
              <a:t>Information	</a:t>
            </a:r>
            <a:r>
              <a:rPr b="1" u="none" spc="-10" dirty="0">
                <a:solidFill>
                  <a:srgbClr val="1F487C"/>
                </a:solidFill>
                <a:latin typeface="Cambria"/>
                <a:cs typeface="Cambria"/>
              </a:rPr>
              <a:t>S</a:t>
            </a:r>
            <a:r>
              <a:rPr u="none" spc="-10" dirty="0">
                <a:solidFill>
                  <a:srgbClr val="1F487C"/>
                </a:solidFill>
              </a:rPr>
              <a:t>ystem	</a:t>
            </a:r>
            <a:r>
              <a:rPr b="1" u="none" spc="-20" dirty="0">
                <a:solidFill>
                  <a:srgbClr val="1F487C"/>
                </a:solidFill>
                <a:latin typeface="Cambria"/>
                <a:cs typeface="Cambria"/>
              </a:rPr>
              <a:t>FRUITS:</a:t>
            </a: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b="1" u="none" spc="-20" dirty="0">
              <a:solidFill>
                <a:srgbClr val="1F487C"/>
              </a:solidFill>
              <a:latin typeface="Cambria"/>
              <a:cs typeface="Cambria"/>
            </a:endParaRPr>
          </a:p>
          <a:p>
            <a:pPr marL="469900" marR="5715" indent="-457834">
              <a:lnSpc>
                <a:spcPts val="192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u="none" dirty="0">
                <a:solidFill>
                  <a:srgbClr val="1F487C"/>
                </a:solidFill>
              </a:rPr>
              <a:t>The</a:t>
            </a:r>
            <a:r>
              <a:rPr u="none" spc="229" dirty="0">
                <a:solidFill>
                  <a:srgbClr val="1F487C"/>
                </a:solidFill>
              </a:rPr>
              <a:t> </a:t>
            </a:r>
            <a:r>
              <a:rPr u="none" spc="-15" dirty="0">
                <a:solidFill>
                  <a:srgbClr val="1F487C"/>
                </a:solidFill>
              </a:rPr>
              <a:t>Farmers'</a:t>
            </a:r>
            <a:r>
              <a:rPr u="none" spc="215" dirty="0">
                <a:solidFill>
                  <a:srgbClr val="1F487C"/>
                </a:solidFill>
              </a:rPr>
              <a:t> </a:t>
            </a:r>
            <a:r>
              <a:rPr u="none" spc="-10" dirty="0">
                <a:solidFill>
                  <a:srgbClr val="1F487C"/>
                </a:solidFill>
              </a:rPr>
              <a:t>Portal</a:t>
            </a:r>
            <a:r>
              <a:rPr u="none" spc="235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of</a:t>
            </a:r>
            <a:r>
              <a:rPr u="none" spc="235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the</a:t>
            </a:r>
            <a:r>
              <a:rPr u="none" spc="225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Department</a:t>
            </a:r>
            <a:r>
              <a:rPr u="none" spc="245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of</a:t>
            </a:r>
            <a:r>
              <a:rPr u="none" spc="245" dirty="0">
                <a:solidFill>
                  <a:srgbClr val="1F487C"/>
                </a:solidFill>
              </a:rPr>
              <a:t> </a:t>
            </a:r>
            <a:r>
              <a:rPr u="none" spc="-10" dirty="0">
                <a:solidFill>
                  <a:srgbClr val="1F487C"/>
                </a:solidFill>
              </a:rPr>
              <a:t>Agriculture,</a:t>
            </a:r>
            <a:r>
              <a:rPr u="none" spc="229" dirty="0">
                <a:solidFill>
                  <a:srgbClr val="1F487C"/>
                </a:solidFill>
              </a:rPr>
              <a:t> </a:t>
            </a:r>
            <a:r>
              <a:rPr u="none" spc="-10" dirty="0">
                <a:solidFill>
                  <a:srgbClr val="1F487C"/>
                </a:solidFill>
              </a:rPr>
              <a:t>Co-operation</a:t>
            </a:r>
            <a:r>
              <a:rPr u="none" spc="229" dirty="0">
                <a:solidFill>
                  <a:srgbClr val="1F487C"/>
                </a:solidFill>
              </a:rPr>
              <a:t> </a:t>
            </a:r>
            <a:r>
              <a:rPr u="none" dirty="0">
                <a:solidFill>
                  <a:srgbClr val="1F487C"/>
                </a:solidFill>
              </a:rPr>
              <a:t>and</a:t>
            </a:r>
            <a:r>
              <a:rPr u="none" spc="229" dirty="0">
                <a:solidFill>
                  <a:srgbClr val="1F487C"/>
                </a:solidFill>
              </a:rPr>
              <a:t> </a:t>
            </a:r>
            <a:r>
              <a:rPr u="none" spc="-15" dirty="0">
                <a:solidFill>
                  <a:srgbClr val="1F487C"/>
                </a:solidFill>
              </a:rPr>
              <a:t>Farmers'</a:t>
            </a:r>
            <a:r>
              <a:rPr u="none" spc="235" dirty="0">
                <a:solidFill>
                  <a:srgbClr val="1F487C"/>
                </a:solidFill>
              </a:rPr>
              <a:t> </a:t>
            </a:r>
            <a:r>
              <a:rPr u="none" spc="-25" dirty="0">
                <a:solidFill>
                  <a:srgbClr val="1F487C"/>
                </a:solidFill>
              </a:rPr>
              <a:t>Welfare: </a:t>
            </a:r>
            <a:r>
              <a:rPr u="none" spc="-425" dirty="0">
                <a:solidFill>
                  <a:srgbClr val="1F487C"/>
                </a:solidFill>
              </a:rPr>
              <a:t> </a:t>
            </a:r>
            <a:r>
              <a:rPr u="none" spc="-15" dirty="0">
                <a:solidFill>
                  <a:srgbClr val="1F487C"/>
                </a:solidFill>
              </a:rPr>
              <a:t>https://</a:t>
            </a:r>
            <a:r>
              <a:rPr u="none" spc="-15" dirty="0">
                <a:solidFill>
                  <a:srgbClr val="1F487C"/>
                </a:solidFill>
                <a:hlinkClick r:id="rId4"/>
              </a:rPr>
              <a:t>www.india.gov.in/farmers-portal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641" y="3119755"/>
            <a:ext cx="10512425" cy="24910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Journal</a:t>
            </a:r>
            <a:r>
              <a:rPr sz="2000" b="1" spc="-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mbria"/>
                <a:cs typeface="Cambria"/>
              </a:rPr>
              <a:t>Papers:</a:t>
            </a:r>
            <a:r>
              <a:rPr lang="en-IN" sz="2000" b="1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endParaRPr sz="2000" dirty="0">
              <a:latin typeface="Cambria"/>
              <a:cs typeface="Cambria"/>
            </a:endParaRPr>
          </a:p>
          <a:p>
            <a:pPr marL="469900" indent="-457834">
              <a:lnSpc>
                <a:spcPts val="216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Finger,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R.;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Swinton,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S.M.;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El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Benni,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Cambria"/>
                <a:cs typeface="Cambria"/>
              </a:rPr>
              <a:t>N.;Walter,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A.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Precision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Farming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 at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the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Nexus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 of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Agricultural</a:t>
            </a:r>
            <a:endParaRPr sz="2000" dirty="0">
              <a:latin typeface="Cambria"/>
              <a:cs typeface="Cambria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Production</a:t>
            </a:r>
            <a:r>
              <a:rPr sz="2000" spc="-4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and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the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Environment.Annu.</a:t>
            </a:r>
            <a:r>
              <a:rPr sz="2000" spc="-4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60" dirty="0">
                <a:solidFill>
                  <a:srgbClr val="1F487C"/>
                </a:solidFill>
                <a:latin typeface="Cambria"/>
                <a:cs typeface="Cambria"/>
              </a:rPr>
              <a:t>Rev.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Resour.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Econ.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2019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,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11,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313–335.</a:t>
            </a:r>
            <a:endParaRPr sz="2000" dirty="0">
              <a:latin typeface="Cambria"/>
              <a:cs typeface="Cambria"/>
            </a:endParaRPr>
          </a:p>
          <a:p>
            <a:pPr marL="469900" marR="5080" indent="-457834">
              <a:lnSpc>
                <a:spcPct val="80000"/>
              </a:lnSpc>
              <a:spcBef>
                <a:spcPts val="480"/>
              </a:spcBef>
              <a:buAutoNum type="arabicPeriod" startAt="2"/>
              <a:tabLst>
                <a:tab pos="469265" algn="l"/>
                <a:tab pos="470534" algn="l"/>
              </a:tabLst>
            </a:pP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Mushi,</a:t>
            </a:r>
            <a:r>
              <a:rPr sz="2000" spc="3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G.E.;</a:t>
            </a:r>
            <a:r>
              <a:rPr sz="2000" spc="3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Serugendo,</a:t>
            </a:r>
            <a:r>
              <a:rPr sz="2000" spc="34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G.D.M.;</a:t>
            </a:r>
            <a:r>
              <a:rPr sz="2000" spc="34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Burgi,</a:t>
            </a:r>
            <a:r>
              <a:rPr sz="2000" spc="3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14" dirty="0">
                <a:solidFill>
                  <a:srgbClr val="1F487C"/>
                </a:solidFill>
                <a:latin typeface="Cambria"/>
                <a:cs typeface="Cambria"/>
              </a:rPr>
              <a:t>P.Y.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Digital</a:t>
            </a:r>
            <a:r>
              <a:rPr sz="2000" spc="31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Technology</a:t>
            </a:r>
            <a:r>
              <a:rPr sz="2000" spc="3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and</a:t>
            </a:r>
            <a:r>
              <a:rPr sz="2000" spc="3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Services</a:t>
            </a:r>
            <a:r>
              <a:rPr sz="2000" spc="3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for</a:t>
            </a:r>
            <a:r>
              <a:rPr sz="2000" spc="32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Sustainable </a:t>
            </a:r>
            <a:r>
              <a:rPr sz="2000" spc="-4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Agriculture</a:t>
            </a:r>
            <a:r>
              <a:rPr sz="2000" spc="-5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in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Tanzania: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Literature</a:t>
            </a:r>
            <a:r>
              <a:rPr sz="2000" spc="-4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Review.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Sustainability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2022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,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14,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2415.</a:t>
            </a:r>
            <a:endParaRPr sz="2000" dirty="0">
              <a:latin typeface="Cambria"/>
              <a:cs typeface="Cambria"/>
            </a:endParaRPr>
          </a:p>
          <a:p>
            <a:pPr marL="469900" marR="5080" indent="-457834">
              <a:lnSpc>
                <a:spcPct val="80000"/>
              </a:lnSpc>
              <a:spcBef>
                <a:spcPts val="480"/>
              </a:spcBef>
              <a:buAutoNum type="arabicPeriod" startAt="2"/>
              <a:tabLst>
                <a:tab pos="469265" algn="l"/>
                <a:tab pos="470534" algn="l"/>
                <a:tab pos="2402205" algn="l"/>
                <a:tab pos="3339465" algn="l"/>
                <a:tab pos="4516120" algn="l"/>
                <a:tab pos="7096759" algn="l"/>
                <a:tab pos="8238490" algn="l"/>
                <a:tab pos="9751695" algn="l"/>
              </a:tabLst>
            </a:pP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ep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i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n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k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r>
              <a:rPr sz="2000" spc="-195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.	The	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Sma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t	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g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icu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sz="2000" spc="-3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M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spc="-45" dirty="0">
                <a:solidFill>
                  <a:srgbClr val="1F487C"/>
                </a:solidFill>
                <a:latin typeface="Cambria"/>
                <a:cs typeface="Cambria"/>
              </a:rPr>
              <a:t>k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r>
              <a:rPr sz="2000" spc="25" dirty="0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.	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2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0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2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0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.	</a:t>
            </a:r>
            <a:r>
              <a:rPr sz="2000" spc="-85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50" dirty="0">
                <a:solidFill>
                  <a:srgbClr val="1F487C"/>
                </a:solidFill>
                <a:latin typeface="Cambria"/>
                <a:cs typeface="Cambria"/>
              </a:rPr>
              <a:t>v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ai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	onl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i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n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:  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https:/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  <a:hlinkClick r:id="rId5"/>
              </a:rPr>
              <a:t>/ww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w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  <a:hlinkClick r:id="rId5"/>
              </a:rPr>
              <a:t>.reportlinker.com/p05983713/Smart-Agriculture-Market-by-Type-and- 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Component-Global-Opportunity-Analysis-and-Industry-Forecast-.html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(accessed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on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9 </a:t>
            </a:r>
            <a:r>
              <a:rPr sz="2000" b="1" spc="-10" dirty="0">
                <a:solidFill>
                  <a:srgbClr val="1F487C"/>
                </a:solidFill>
                <a:latin typeface="Cambria"/>
                <a:cs typeface="Cambria"/>
              </a:rPr>
              <a:t>April </a:t>
            </a:r>
            <a:r>
              <a:rPr sz="2000" b="1" spc="-4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2022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).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953" y="3105150"/>
            <a:ext cx="2662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/>
              <a:t>Thank</a:t>
            </a:r>
            <a:r>
              <a:rPr sz="4400" u="none" spc="-240" dirty="0"/>
              <a:t> </a:t>
            </a:r>
            <a:r>
              <a:rPr sz="4400" u="none" spc="-165" dirty="0"/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602" y="280161"/>
            <a:ext cx="1779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CO</a:t>
            </a:r>
            <a:r>
              <a:rPr sz="2800" u="heavy" spc="-15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N</a:t>
            </a:r>
            <a:r>
              <a:rPr sz="2800" u="heavy" spc="-5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T</a:t>
            </a:r>
            <a:r>
              <a:rPr sz="2800" u="heavy" spc="-20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E</a:t>
            </a:r>
            <a:r>
              <a:rPr sz="2800" u="heavy" spc="-5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110208"/>
            <a:ext cx="3771900" cy="40500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15290" indent="-40259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14655" algn="l"/>
                <a:tab pos="41529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Title</a:t>
            </a:r>
            <a:endParaRPr sz="2000">
              <a:latin typeface="Times New Roman"/>
              <a:cs typeface="Times New Roman"/>
            </a:endParaRPr>
          </a:p>
          <a:p>
            <a:pPr marL="404495" indent="-39243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04495" algn="l"/>
                <a:tab pos="405130" algn="l"/>
              </a:tabLst>
            </a:pPr>
            <a:r>
              <a:rPr sz="2000" b="1" dirty="0"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Literature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Survey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dirty="0"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dirty="0">
                <a:latin typeface="Times New Roman"/>
                <a:cs typeface="Times New Roman"/>
              </a:rPr>
              <a:t>Existing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Methods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Drawbacks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Proposed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404495" indent="-39243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04495" algn="l"/>
                <a:tab pos="40513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Architecture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dirty="0">
                <a:latin typeface="Times New Roman"/>
                <a:cs typeface="Times New Roman"/>
              </a:rPr>
              <a:t>Modules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Hardware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Software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Details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Project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Timeline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865" y="281686"/>
            <a:ext cx="110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001F5F"/>
                </a:solidFill>
              </a:rPr>
              <a:t>TIT</a:t>
            </a:r>
            <a:r>
              <a:rPr sz="2800" u="none" spc="-20" dirty="0">
                <a:solidFill>
                  <a:srgbClr val="001F5F"/>
                </a:solidFill>
              </a:rPr>
              <a:t>L</a:t>
            </a:r>
            <a:r>
              <a:rPr sz="2800" u="none" spc="-5" dirty="0">
                <a:solidFill>
                  <a:srgbClr val="001F5F"/>
                </a:solidFill>
              </a:rPr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37584" y="1420114"/>
            <a:ext cx="5217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mbria"/>
                <a:cs typeface="Cambria"/>
              </a:rPr>
              <a:t>AGRI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CREDIT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–FARMER’S</a:t>
            </a:r>
            <a:r>
              <a:rPr sz="2400" b="1" spc="-15" dirty="0">
                <a:latin typeface="Cambria"/>
                <a:cs typeface="Cambria"/>
              </a:rPr>
              <a:t> ECOSYSTEM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9282" y="3029839"/>
            <a:ext cx="903224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230620" algn="l"/>
              </a:tabLst>
            </a:pP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step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ahead</a:t>
            </a:r>
            <a:r>
              <a:rPr sz="2400" b="1" spc="2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solution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towards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upliftment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of	farmers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community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3300"/>
                </a:solidFill>
                <a:latin typeface="Cambria"/>
                <a:cs typeface="Cambria"/>
              </a:rPr>
              <a:t>WEB</a:t>
            </a:r>
            <a:r>
              <a:rPr sz="1800" b="1" spc="-2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003300"/>
                </a:solidFill>
                <a:latin typeface="Cambria"/>
                <a:cs typeface="Cambria"/>
              </a:rPr>
              <a:t>APPLICATION </a:t>
            </a:r>
            <a:r>
              <a:rPr sz="1800" b="1" spc="-5" dirty="0">
                <a:solidFill>
                  <a:srgbClr val="003300"/>
                </a:solidFill>
                <a:latin typeface="Cambria"/>
                <a:cs typeface="Cambria"/>
              </a:rPr>
              <a:t>USING</a:t>
            </a:r>
            <a:r>
              <a:rPr sz="1800" b="1" spc="-15" dirty="0">
                <a:solidFill>
                  <a:srgbClr val="003300"/>
                </a:solidFill>
                <a:latin typeface="Cambria"/>
                <a:cs typeface="Cambria"/>
              </a:rPr>
              <a:t> DJANGO</a:t>
            </a:r>
            <a:r>
              <a:rPr sz="1800" b="1" spc="-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3300"/>
                </a:solidFill>
                <a:latin typeface="Cambria"/>
                <a:cs typeface="Cambria"/>
              </a:rPr>
              <a:t>WEB </a:t>
            </a:r>
            <a:r>
              <a:rPr sz="1800" b="1" spc="-10" dirty="0">
                <a:solidFill>
                  <a:srgbClr val="003300"/>
                </a:solidFill>
                <a:latin typeface="Cambria"/>
                <a:cs typeface="Cambria"/>
              </a:rPr>
              <a:t>FRAMEWORK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185" y="283210"/>
            <a:ext cx="1957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17375E"/>
                </a:solidFill>
              </a:rPr>
              <a:t>ABST</a:t>
            </a:r>
            <a:r>
              <a:rPr sz="2800" u="none" spc="-20" dirty="0">
                <a:solidFill>
                  <a:srgbClr val="17375E"/>
                </a:solidFill>
              </a:rPr>
              <a:t>R</a:t>
            </a:r>
            <a:r>
              <a:rPr sz="2800" u="none" spc="-5" dirty="0">
                <a:solidFill>
                  <a:srgbClr val="17375E"/>
                </a:solidFill>
              </a:rPr>
              <a:t>ACT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641" y="1337817"/>
            <a:ext cx="10511790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79500" algn="l"/>
                <a:tab pos="2931160" algn="l"/>
                <a:tab pos="3434079" algn="l"/>
                <a:tab pos="5002530" algn="l"/>
                <a:tab pos="6384925" algn="l"/>
                <a:tab pos="7951470" algn="l"/>
                <a:tab pos="9723120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digitalization	</a:t>
            </a:r>
            <a:r>
              <a:rPr sz="2400" dirty="0">
                <a:latin typeface="Times New Roman"/>
                <a:cs typeface="Times New Roman"/>
              </a:rPr>
              <a:t>of	</a:t>
            </a:r>
            <a:r>
              <a:rPr sz="2400" spc="-5" dirty="0">
                <a:latin typeface="Times New Roman"/>
                <a:cs typeface="Times New Roman"/>
              </a:rPr>
              <a:t>agriculture	describes	integrating	cutting-edge	</a:t>
            </a:r>
            <a:r>
              <a:rPr sz="2400" spc="-10" dirty="0">
                <a:latin typeface="Times New Roman"/>
                <a:cs typeface="Times New Roman"/>
              </a:rPr>
              <a:t>digital</a:t>
            </a:r>
            <a:endParaRPr sz="24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2014"/>
              </a:spcBef>
            </a:pPr>
            <a:r>
              <a:rPr sz="2400" spc="-5" dirty="0">
                <a:latin typeface="Times New Roman"/>
                <a:cs typeface="Times New Roman"/>
              </a:rPr>
              <a:t>technology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farm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production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system,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agriculture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sector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plays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vital</a:t>
            </a:r>
            <a:endParaRPr sz="2400" dirty="0">
              <a:latin typeface="Times New Roman"/>
              <a:cs typeface="Times New Roman"/>
            </a:endParaRPr>
          </a:p>
          <a:p>
            <a:pPr marL="355600" marR="6350" algn="just">
              <a:lnSpc>
                <a:spcPct val="17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role in </a:t>
            </a:r>
            <a:r>
              <a:rPr sz="2400" spc="-5" dirty="0">
                <a:latin typeface="Times New Roman"/>
                <a:cs typeface="Times New Roman"/>
              </a:rPr>
              <a:t>accelerating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economic growth. </a:t>
            </a:r>
            <a:r>
              <a:rPr sz="2400" dirty="0">
                <a:latin typeface="Times New Roman"/>
                <a:cs typeface="Times New Roman"/>
              </a:rPr>
              <a:t>Agriculture </a:t>
            </a:r>
            <a:r>
              <a:rPr sz="2400" spc="-5" dirty="0">
                <a:latin typeface="Times New Roman"/>
                <a:cs typeface="Times New Roman"/>
              </a:rPr>
              <a:t>remains 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important </a:t>
            </a:r>
            <a:r>
              <a:rPr sz="2400" dirty="0">
                <a:latin typeface="Times New Roman"/>
                <a:cs typeface="Times New Roman"/>
              </a:rPr>
              <a:t> sector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Indian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economy.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701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help </a:t>
            </a:r>
            <a:r>
              <a:rPr sz="2400" spc="-5" dirty="0">
                <a:latin typeface="Times New Roman"/>
                <a:cs typeface="Times New Roman"/>
              </a:rPr>
              <a:t>the farmers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agricultural </a:t>
            </a:r>
            <a:r>
              <a:rPr sz="2400" spc="-15" dirty="0">
                <a:latin typeface="Times New Roman"/>
                <a:cs typeface="Times New Roman"/>
              </a:rPr>
              <a:t>sector,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design and </a:t>
            </a:r>
            <a:r>
              <a:rPr sz="2400" spc="-5" dirty="0">
                <a:latin typeface="Times New Roman"/>
                <a:cs typeface="Times New Roman"/>
              </a:rPr>
              <a:t>develop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based </a:t>
            </a:r>
            <a:r>
              <a:rPr sz="2400" spc="-5" dirty="0">
                <a:latin typeface="Times New Roman"/>
                <a:cs typeface="Times New Roman"/>
              </a:rPr>
              <a:t>application 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“Agri </a:t>
            </a:r>
            <a:r>
              <a:rPr sz="2400" b="1" spc="-10" dirty="0">
                <a:solidFill>
                  <a:srgbClr val="336600"/>
                </a:solidFill>
                <a:latin typeface="Times New Roman"/>
                <a:cs typeface="Times New Roman"/>
              </a:rPr>
              <a:t>Credit 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–A Step Ahead Solution </a:t>
            </a:r>
            <a:r>
              <a:rPr sz="2400" b="1" spc="-35" dirty="0">
                <a:solidFill>
                  <a:srgbClr val="336600"/>
                </a:solidFill>
                <a:latin typeface="Times New Roman"/>
                <a:cs typeface="Times New Roman"/>
              </a:rPr>
              <a:t>Towards 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Uplift </a:t>
            </a:r>
            <a:r>
              <a:rPr sz="2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Of </a:t>
            </a:r>
            <a:r>
              <a:rPr sz="2400" b="1" spc="1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00"/>
                </a:solidFill>
                <a:latin typeface="Times New Roman"/>
                <a:cs typeface="Times New Roman"/>
              </a:rPr>
              <a:t>Farme</a:t>
            </a:r>
            <a:r>
              <a:rPr sz="2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s</a:t>
            </a:r>
            <a:r>
              <a:rPr sz="2400" b="1" spc="-2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Communi</a:t>
            </a:r>
            <a:r>
              <a:rPr sz="2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336600"/>
                </a:solidFill>
                <a:latin typeface="Times New Roman"/>
                <a:cs typeface="Times New Roman"/>
              </a:rPr>
              <a:t>y” 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0694" y="280161"/>
            <a:ext cx="2273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17375E"/>
                </a:solidFill>
              </a:rPr>
              <a:t>OBJE</a:t>
            </a:r>
            <a:r>
              <a:rPr sz="2800" u="none" spc="-20" dirty="0">
                <a:solidFill>
                  <a:srgbClr val="17375E"/>
                </a:solidFill>
              </a:rPr>
              <a:t>C</a:t>
            </a:r>
            <a:r>
              <a:rPr sz="2800" u="none" spc="-5" dirty="0">
                <a:solidFill>
                  <a:srgbClr val="17375E"/>
                </a:solidFill>
              </a:rPr>
              <a:t>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641" y="1122019"/>
            <a:ext cx="10512425" cy="393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700" spc="-60" dirty="0">
                <a:latin typeface="Times New Roman"/>
                <a:cs typeface="Times New Roman"/>
              </a:rPr>
              <a:t>To </a:t>
            </a:r>
            <a:r>
              <a:rPr sz="1700" spc="-5" dirty="0">
                <a:latin typeface="Times New Roman"/>
                <a:cs typeface="Times New Roman"/>
              </a:rPr>
              <a:t>develop this system we </a:t>
            </a:r>
            <a:r>
              <a:rPr sz="1700" dirty="0">
                <a:latin typeface="Times New Roman"/>
                <a:cs typeface="Times New Roman"/>
              </a:rPr>
              <a:t>used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HTML5,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CSS,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Bootstrap, and JavaScript</a:t>
            </a:r>
            <a:r>
              <a:rPr sz="1700" spc="-5" dirty="0">
                <a:latin typeface="Times New Roman"/>
                <a:cs typeface="Times New Roman"/>
              </a:rPr>
              <a:t>. In addition,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Django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framework</a:t>
            </a:r>
            <a:r>
              <a:rPr sz="1700" spc="-5" dirty="0">
                <a:latin typeface="Times New Roman"/>
                <a:cs typeface="Times New Roman"/>
              </a:rPr>
              <a:t> is </a:t>
            </a:r>
            <a:r>
              <a:rPr sz="1700" dirty="0">
                <a:latin typeface="Times New Roman"/>
                <a:cs typeface="Times New Roman"/>
              </a:rPr>
              <a:t>used </a:t>
            </a:r>
            <a:r>
              <a:rPr sz="1700" spc="-20" dirty="0">
                <a:latin typeface="Times New Roman"/>
                <a:cs typeface="Times New Roman"/>
              </a:rPr>
              <a:t>to 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manage the </a:t>
            </a:r>
            <a:r>
              <a:rPr sz="1700" spc="-5" dirty="0">
                <a:latin typeface="Times New Roman"/>
                <a:cs typeface="Times New Roman"/>
              </a:rPr>
              <a:t>MySQL database. There </a:t>
            </a:r>
            <a:r>
              <a:rPr sz="1700" dirty="0">
                <a:latin typeface="Times New Roman"/>
                <a:cs typeface="Times New Roman"/>
              </a:rPr>
              <a:t>are </a:t>
            </a:r>
            <a:r>
              <a:rPr sz="1700" spc="-10" dirty="0">
                <a:latin typeface="Times New Roman"/>
                <a:cs typeface="Times New Roman"/>
              </a:rPr>
              <a:t>few </a:t>
            </a:r>
            <a:r>
              <a:rPr sz="1700" spc="-5" dirty="0">
                <a:latin typeface="Times New Roman"/>
                <a:cs typeface="Times New Roman"/>
              </a:rPr>
              <a:t>such web applications </a:t>
            </a:r>
            <a:r>
              <a:rPr sz="1700" dirty="0">
                <a:latin typeface="Times New Roman"/>
                <a:cs typeface="Times New Roman"/>
              </a:rPr>
              <a:t>that provides </a:t>
            </a:r>
            <a:r>
              <a:rPr sz="1700" spc="-5" dirty="0">
                <a:latin typeface="Times New Roman"/>
                <a:cs typeface="Times New Roman"/>
              </a:rPr>
              <a:t>information in </a:t>
            </a:r>
            <a:r>
              <a:rPr sz="1700" dirty="0">
                <a:latin typeface="Times New Roman"/>
                <a:cs typeface="Times New Roman"/>
              </a:rPr>
              <a:t>one </a:t>
            </a:r>
            <a:r>
              <a:rPr sz="1700" spc="-5" dirty="0">
                <a:latin typeface="Times New Roman"/>
                <a:cs typeface="Times New Roman"/>
              </a:rPr>
              <a:t>platform </a:t>
            </a:r>
            <a:r>
              <a:rPr sz="1700" dirty="0">
                <a:latin typeface="Times New Roman"/>
                <a:cs typeface="Times New Roman"/>
              </a:rPr>
              <a:t>, </a:t>
            </a:r>
            <a:r>
              <a:rPr sz="1700" spc="-5" dirty="0">
                <a:latin typeface="Times New Roman"/>
                <a:cs typeface="Times New Roman"/>
              </a:rPr>
              <a:t>Hence </a:t>
            </a:r>
            <a:r>
              <a:rPr sz="1700" dirty="0">
                <a:latin typeface="Times New Roman"/>
                <a:cs typeface="Times New Roman"/>
              </a:rPr>
              <a:t>are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trying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develop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system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farmers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help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dirty="0">
                <a:latin typeface="Times New Roman"/>
                <a:cs typeface="Times New Roman"/>
              </a:rPr>
              <a:t> ways.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7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700" b="1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7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700" b="1" u="heavy" spc="-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1700" b="1" u="heavy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17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Develop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Dashboard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for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Login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/ </a:t>
            </a:r>
            <a:r>
              <a:rPr sz="1700" b="1" spc="-5" dirty="0">
                <a:latin typeface="Times New Roman"/>
                <a:cs typeface="Times New Roman"/>
              </a:rPr>
              <a:t>Sign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Up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logout</a:t>
            </a:r>
            <a:r>
              <a:rPr sz="1700" b="1" spc="4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(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Farmers,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Buyers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Developing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system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for</a:t>
            </a:r>
            <a:r>
              <a:rPr sz="1700" b="1" spc="-6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Farmers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shopping</a:t>
            </a:r>
            <a:r>
              <a:rPr sz="1700" b="1" spc="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module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Creating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-1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Aggregators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Information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Panel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for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Fertilizers,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Machineries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,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Buy /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Sell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Crops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Other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items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Buy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or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lease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Fertilizers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,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Machineries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Pesticides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Payment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Gateways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E</a:t>
            </a:r>
            <a:r>
              <a:rPr sz="1700" b="1" spc="-10" dirty="0">
                <a:latin typeface="Times New Roman"/>
                <a:cs typeface="Times New Roman"/>
              </a:rPr>
              <a:t>x</a:t>
            </a:r>
            <a:r>
              <a:rPr sz="1700" b="1" dirty="0">
                <a:latin typeface="Times New Roman"/>
                <a:cs typeface="Times New Roman"/>
              </a:rPr>
              <a:t>pert</a:t>
            </a:r>
            <a:r>
              <a:rPr sz="1700" b="1" spc="-10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Adv</a:t>
            </a:r>
            <a:r>
              <a:rPr sz="1700" b="1" spc="-10" dirty="0">
                <a:latin typeface="Times New Roman"/>
                <a:cs typeface="Times New Roman"/>
              </a:rPr>
              <a:t>i</a:t>
            </a:r>
            <a:r>
              <a:rPr sz="1700" b="1" dirty="0">
                <a:latin typeface="Times New Roman"/>
                <a:cs typeface="Times New Roman"/>
              </a:rPr>
              <a:t>se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Panel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Forming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Ecosystem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for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farmers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community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5478" y="67183"/>
            <a:ext cx="3535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17375E"/>
                </a:solidFill>
              </a:rPr>
              <a:t>Literature</a:t>
            </a:r>
            <a:r>
              <a:rPr sz="3600" u="none" spc="-60" dirty="0">
                <a:solidFill>
                  <a:srgbClr val="17375E"/>
                </a:solidFill>
              </a:rPr>
              <a:t> </a:t>
            </a:r>
            <a:r>
              <a:rPr sz="3600" u="none" dirty="0">
                <a:solidFill>
                  <a:srgbClr val="17375E"/>
                </a:solidFill>
              </a:rPr>
              <a:t>Survey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03807"/>
              </p:ext>
            </p:extLst>
          </p:nvPr>
        </p:nvGraphicFramePr>
        <p:xfrm>
          <a:off x="183654" y="1002157"/>
          <a:ext cx="11886565" cy="4370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1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Title/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Year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Proposed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Methodology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1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5" dirty="0">
                          <a:latin typeface="Cambria"/>
                          <a:cs typeface="Cambria"/>
                        </a:rPr>
                        <a:t>1.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8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Situation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India,</a:t>
                      </a:r>
                      <a:r>
                        <a:rPr lang="en-IN" sz="180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lang="en-IN" sz="1800" dirty="0" err="1">
                          <a:latin typeface="Cambria"/>
                          <a:cs typeface="Cambria"/>
                        </a:rPr>
                        <a:t>Dr.</a:t>
                      </a:r>
                      <a:r>
                        <a:rPr lang="en-IN"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lang="en-IN" sz="1800" dirty="0" err="1">
                          <a:latin typeface="Cambria"/>
                          <a:cs typeface="Cambria"/>
                        </a:rPr>
                        <a:t>Promodita</a:t>
                      </a:r>
                      <a:r>
                        <a:rPr lang="en-IN" sz="1800" dirty="0">
                          <a:latin typeface="Cambria"/>
                          <a:cs typeface="Cambria"/>
                        </a:rPr>
                        <a:t> Sathish 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GENERAL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SURVEY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AGRICULTURE,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March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2022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6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Explained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about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farmer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news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,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Statistical data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prices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agricultural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commodities,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organic farming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 estimate the trends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 cost of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production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farm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profitability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of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crops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55" dirty="0">
                          <a:latin typeface="Cambria"/>
                          <a:cs typeface="Cambria"/>
                        </a:rPr>
                        <a:t>2.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Indian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Agriculture,</a:t>
                      </a:r>
                      <a:r>
                        <a:rPr sz="18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Neelam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Pate</a:t>
                      </a:r>
                      <a:r>
                        <a:rPr lang="en-IN" sz="1900" spc="-5" dirty="0">
                          <a:latin typeface="Times New Roman"/>
                          <a:cs typeface="Times New Roman"/>
                        </a:rPr>
                        <a:t>l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from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Agro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Industry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Agro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Ecology,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2022</a:t>
                      </a: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87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Briefly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reviews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process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structural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transformation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in India,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its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key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characteristics,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800" spc="-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role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agriculture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in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development process.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This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section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tells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us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that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raising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land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labour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productivity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in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agriculture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critical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process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structural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transformation.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4208" y="85471"/>
            <a:ext cx="3535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Literature</a:t>
            </a:r>
            <a:r>
              <a:rPr sz="3600" b="1" spc="-6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17375E"/>
                </a:solidFill>
                <a:latin typeface="Times New Roman"/>
                <a:cs typeface="Times New Roman"/>
              </a:rPr>
              <a:t>Survey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99263" y="85471"/>
            <a:ext cx="1461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17375E"/>
                </a:solidFill>
              </a:rPr>
              <a:t>contd...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07321"/>
              </p:ext>
            </p:extLst>
          </p:nvPr>
        </p:nvGraphicFramePr>
        <p:xfrm>
          <a:off x="207403" y="1026794"/>
          <a:ext cx="11851005" cy="455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Title/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Year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Proposed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Methodology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60" dirty="0">
                          <a:latin typeface="Cambria"/>
                          <a:cs typeface="Cambria"/>
                        </a:rPr>
                        <a:t>3.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8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spc="-5" dirty="0" err="1">
                          <a:latin typeface="Cambria"/>
                          <a:cs typeface="Cambria"/>
                        </a:rPr>
                        <a:t>Nadhiya</a:t>
                      </a:r>
                      <a:r>
                        <a:rPr lang="en-IN" sz="1800" spc="-5" dirty="0">
                          <a:latin typeface="Cambria"/>
                          <a:cs typeface="Cambria"/>
                        </a:rPr>
                        <a:t> Abdulla </a:t>
                      </a:r>
                    </a:p>
                    <a:p>
                      <a:pPr marL="91440" marR="128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Production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optimization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sustainable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agriculture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efficient</a:t>
                      </a:r>
                      <a:r>
                        <a:rPr sz="18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contract farming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800" spc="-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Republic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Maldives</a:t>
                      </a:r>
                      <a:r>
                        <a:rPr lang="en-IN" sz="1800" spc="-15" dirty="0">
                          <a:latin typeface="Cambria"/>
                          <a:cs typeface="Cambria"/>
                        </a:rPr>
                        <a:t> , 2022</a:t>
                      </a:r>
                      <a:endParaRPr lang="en-IN"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68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This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research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study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carried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out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to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identify 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efficiency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of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farms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crop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production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from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three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different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regions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Maldives,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which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have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started the contracting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farming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 2021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improve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their sustainability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farm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management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7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60" dirty="0">
                          <a:latin typeface="Cambria"/>
                          <a:cs typeface="Cambria"/>
                        </a:rPr>
                        <a:t>4.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2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80" dirty="0">
                          <a:latin typeface="Cambria"/>
                          <a:cs typeface="Cambria"/>
                        </a:rPr>
                        <a:t>Utility </a:t>
                      </a:r>
                      <a:r>
                        <a:rPr sz="1800" spc="3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05" dirty="0">
                          <a:latin typeface="Cambria"/>
                          <a:cs typeface="Cambria"/>
                        </a:rPr>
                        <a:t>agricultural </a:t>
                      </a:r>
                      <a:r>
                        <a:rPr sz="1800" spc="85" dirty="0">
                          <a:latin typeface="Cambria"/>
                          <a:cs typeface="Cambria"/>
                        </a:rPr>
                        <a:t>mobile </a:t>
                      </a:r>
                      <a:r>
                        <a:rPr sz="1800" spc="135" dirty="0">
                          <a:latin typeface="Cambria"/>
                          <a:cs typeface="Cambria"/>
                        </a:rPr>
                        <a:t>apps </a:t>
                      </a:r>
                      <a:r>
                        <a:rPr sz="1800" spc="130" dirty="0">
                          <a:latin typeface="Cambria"/>
                          <a:cs typeface="Cambria"/>
                        </a:rPr>
                        <a:t>among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Indian</a:t>
                      </a:r>
                      <a:r>
                        <a:rPr sz="18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05" dirty="0">
                          <a:latin typeface="Cambria"/>
                          <a:cs typeface="Cambria"/>
                        </a:rPr>
                        <a:t>rural</a:t>
                      </a:r>
                      <a:r>
                        <a:rPr sz="18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farmers,</a:t>
                      </a:r>
                      <a:r>
                        <a:rPr sz="18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10" dirty="0">
                          <a:latin typeface="Cambria"/>
                          <a:cs typeface="Cambria"/>
                        </a:rPr>
                        <a:t>2020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Author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30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SIVA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RATNA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KUMARI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NARISETTI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7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identify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information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needs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Indian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rural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farmers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inspect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smartphone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apps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intended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crop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farmers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usability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(ease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use) 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functionality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(content,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features,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needs).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these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ends,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I </a:t>
                      </a:r>
                      <a:r>
                        <a:rPr sz="1600" spc="-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conducted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three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studies: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studying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global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apps 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(study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1),</a:t>
                      </a:r>
                      <a:r>
                        <a:rPr sz="16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evaluating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5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app</a:t>
                      </a:r>
                      <a:r>
                        <a:rPr sz="16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developed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Indian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farmers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usability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experts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United</a:t>
                      </a:r>
                      <a:r>
                        <a:rPr sz="16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States 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(study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2),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finally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inspecting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same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app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rural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farmers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India</a:t>
                      </a:r>
                      <a:r>
                        <a:rPr sz="16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(study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3)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8521" y="79375"/>
            <a:ext cx="3535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Literature</a:t>
            </a:r>
            <a:r>
              <a:rPr sz="3600" b="1" spc="-3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7375E"/>
                </a:solidFill>
                <a:latin typeface="Times New Roman"/>
                <a:cs typeface="Times New Roman"/>
              </a:rPr>
              <a:t>Survey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4535" y="79375"/>
            <a:ext cx="1461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17375E"/>
                </a:solidFill>
              </a:rPr>
              <a:t>contd...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901" y="1026794"/>
          <a:ext cx="11684000" cy="4263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6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Title/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Year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Proposed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Methodology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5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5" dirty="0">
                          <a:latin typeface="Cambria"/>
                          <a:cs typeface="Cambria"/>
                        </a:rPr>
                        <a:t>5.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Technologies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India: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Review,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NABARD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Research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and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Policy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Series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No.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5/2022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study</a:t>
                      </a:r>
                      <a:r>
                        <a:rPr sz="18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includes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technologies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related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to: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  <a:p>
                      <a:pPr marL="92075" marR="2578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(i)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genetic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enhancement, (ii)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natural resource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management, (iii)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farm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mechanisation,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(iv)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conservation agriculture,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(v)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climate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smart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agriculture,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(vi)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biotechnology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genetic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modification, (vii)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biofortification,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(viii)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frontier technologies, and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(ix) digital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technologies.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121" y="284734"/>
            <a:ext cx="4749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001F5F"/>
                </a:solidFill>
                <a:latin typeface="Cambria"/>
                <a:cs typeface="Cambria"/>
              </a:rPr>
              <a:t>Existing</a:t>
            </a:r>
            <a:r>
              <a:rPr sz="2800" u="none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u="none" spc="-15" dirty="0">
                <a:solidFill>
                  <a:srgbClr val="001F5F"/>
                </a:solidFill>
                <a:latin typeface="Cambria"/>
                <a:cs typeface="Cambria"/>
              </a:rPr>
              <a:t>Methods-Drawbacks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866" y="965707"/>
            <a:ext cx="1005459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Farmer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Portal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dirty="0">
                <a:latin typeface="Times New Roman"/>
                <a:cs typeface="Times New Roman"/>
              </a:rPr>
              <a:t> Learning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Approaches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Drawback:</a:t>
            </a:r>
            <a:r>
              <a:rPr sz="20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updated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per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demand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40000"/>
              </a:lnSpc>
              <a:spcBef>
                <a:spcPts val="48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Kristi</a:t>
            </a:r>
            <a:r>
              <a:rPr sz="2000" b="1" u="heavy" spc="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Portal:</a:t>
            </a:r>
            <a:r>
              <a:rPr sz="2000" b="1" spc="32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Web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Farmer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Assistance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technologies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HTML5,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CSS3,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JavaScript,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Bootstrap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4.0,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Drawback: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complex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design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, not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able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understand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farmers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easily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40000"/>
              </a:lnSpc>
              <a:spcBef>
                <a:spcPts val="484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Online</a:t>
            </a:r>
            <a:r>
              <a:rPr sz="2000" b="1" u="heavy" spc="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Agro</a:t>
            </a:r>
            <a:r>
              <a:rPr sz="2000" b="1" u="heavy" spc="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Product:</a:t>
            </a:r>
            <a:r>
              <a:rPr sz="2000" b="1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developed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XAmp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server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MySQL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Database,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PHP,HTML, </a:t>
            </a:r>
            <a:r>
              <a:rPr sz="2000" dirty="0">
                <a:latin typeface="Times New Roman"/>
                <a:cs typeface="Times New Roman"/>
              </a:rPr>
              <a:t>JavaScript.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Drawback:</a:t>
            </a:r>
            <a:r>
              <a:rPr sz="20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XAMP</a:t>
            </a:r>
            <a:r>
              <a:rPr sz="2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almost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outdated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now,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enhance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Agricultural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Information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Smartphone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Mobile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Drawback: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Costly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development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1214</Words>
  <Application>Microsoft Office PowerPoint</Application>
  <PresentationFormat>Widescreen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MT</vt:lpstr>
      <vt:lpstr>Calibri</vt:lpstr>
      <vt:lpstr>Cambria</vt:lpstr>
      <vt:lpstr>Times New Roman</vt:lpstr>
      <vt:lpstr>Trebuchet MS</vt:lpstr>
      <vt:lpstr>Verdana</vt:lpstr>
      <vt:lpstr>Office Theme</vt:lpstr>
      <vt:lpstr>“AGRI CREDIT ” Course Code: PIP 103   Course Name: University Project-II</vt:lpstr>
      <vt:lpstr>CONTENT</vt:lpstr>
      <vt:lpstr>TITLE</vt:lpstr>
      <vt:lpstr>ABSTRACT</vt:lpstr>
      <vt:lpstr>OBJECTIVES</vt:lpstr>
      <vt:lpstr>Literature Survey</vt:lpstr>
      <vt:lpstr>contd...</vt:lpstr>
      <vt:lpstr>contd...</vt:lpstr>
      <vt:lpstr>Existing Methods-Drawbacks</vt:lpstr>
      <vt:lpstr>PowerPoint Presentation</vt:lpstr>
      <vt:lpstr>PowerPoint Presentation</vt:lpstr>
      <vt:lpstr>Architecture Diagram</vt:lpstr>
      <vt:lpstr>MODULES</vt:lpstr>
      <vt:lpstr>HARDWARE AND SOFTWARE DETAILS</vt:lpstr>
      <vt:lpstr>PROJECT TIMELINE 2023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2023-03-23T07:18:16Z</dcterms:created>
  <dcterms:modified xsi:type="dcterms:W3CDTF">2023-03-26T19:23:10Z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2023-03-23T00:00:00Z</vt:filetime>
  </property>
</Properties>
</file>