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7" r:id="rId3"/>
    <p:sldId id="271" r:id="rId4"/>
    <p:sldId id="269" r:id="rId5"/>
    <p:sldId id="272" r:id="rId6"/>
    <p:sldId id="273" r:id="rId7"/>
    <p:sldId id="274" r:id="rId8"/>
    <p:sldId id="275" r:id="rId9"/>
    <p:sldId id="277" r:id="rId10"/>
    <p:sldId id="278" r:id="rId11"/>
    <p:sldId id="279" r:id="rId12"/>
    <p:sldId id="280" r:id="rId13"/>
    <p:sldId id="268" r:id="rId14"/>
    <p:sldId id="28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3B3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E0061F-BFDE-7175-2EDA-F472504290F4}" v="789" dt="2020-12-24T05:43:13.3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6"/>
  </p:normalViewPr>
  <p:slideViewPr>
    <p:cSldViewPr snapToGrid="0">
      <p:cViewPr>
        <p:scale>
          <a:sx n="77" d="100"/>
          <a:sy n="77" d="100"/>
        </p:scale>
        <p:origin x="47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32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809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20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94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173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881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126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621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478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815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847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718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B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41DC996-1A4B-4D4F-A733-3A00E5ABC2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32" y="0"/>
            <a:ext cx="2325467" cy="232546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0CC22B5-8500-2C45-91DE-A596A6DF1C3B}"/>
              </a:ext>
            </a:extLst>
          </p:cNvPr>
          <p:cNvSpPr txBox="1"/>
          <p:nvPr/>
        </p:nvSpPr>
        <p:spPr>
          <a:xfrm>
            <a:off x="870857" y="2380343"/>
            <a:ext cx="7235892" cy="2616101"/>
          </a:xfrm>
          <a:prstGeom prst="rect">
            <a:avLst/>
          </a:prstGeom>
          <a:solidFill>
            <a:srgbClr val="3B3B3B"/>
          </a:solidFill>
        </p:spPr>
        <p:txBody>
          <a:bodyPr wrap="none" rtlCol="0">
            <a:spAutoFit/>
          </a:bodyPr>
          <a:lstStyle/>
          <a:p>
            <a:r>
              <a:rPr lang="tr-TR" sz="4000" dirty="0">
                <a:solidFill>
                  <a:schemeClr val="bg1"/>
                </a:solidFill>
              </a:rPr>
              <a:t>Project: </a:t>
            </a:r>
            <a:r>
              <a:rPr lang="tr-TR" sz="4000" dirty="0" err="1">
                <a:solidFill>
                  <a:srgbClr val="00B0F0"/>
                </a:solidFill>
              </a:rPr>
              <a:t>Cab</a:t>
            </a:r>
            <a:r>
              <a:rPr lang="tr-TR" sz="4000" dirty="0">
                <a:solidFill>
                  <a:srgbClr val="00B0F0"/>
                </a:solidFill>
              </a:rPr>
              <a:t> Data Analysis </a:t>
            </a:r>
            <a:endParaRPr lang="en-US" sz="4000" dirty="0">
              <a:solidFill>
                <a:srgbClr val="00B0F0"/>
              </a:solidFill>
            </a:endParaRPr>
          </a:p>
          <a:p>
            <a:r>
              <a:rPr lang="tr-TR" sz="4000" dirty="0" err="1">
                <a:solidFill>
                  <a:schemeClr val="bg1"/>
                </a:solidFill>
              </a:rPr>
              <a:t>Submitted</a:t>
            </a:r>
            <a:r>
              <a:rPr lang="tr-TR" sz="4000" dirty="0">
                <a:solidFill>
                  <a:schemeClr val="bg1"/>
                </a:solidFill>
              </a:rPr>
              <a:t> </a:t>
            </a:r>
            <a:r>
              <a:rPr lang="tr-TR" sz="4000" dirty="0" err="1">
                <a:solidFill>
                  <a:schemeClr val="bg1"/>
                </a:solidFill>
              </a:rPr>
              <a:t>by</a:t>
            </a:r>
            <a:r>
              <a:rPr lang="tr-TR" sz="4000" dirty="0">
                <a:solidFill>
                  <a:schemeClr val="bg1"/>
                </a:solidFill>
              </a:rPr>
              <a:t>:</a:t>
            </a:r>
            <a:r>
              <a:rPr lang="tr-TR" sz="4000" dirty="0"/>
              <a:t> Sevde Büşra Bayrak</a:t>
            </a:r>
            <a:endParaRPr lang="en-US" sz="4000" dirty="0"/>
          </a:p>
          <a:p>
            <a:r>
              <a:rPr lang="tr-TR" sz="2800" b="1" dirty="0" err="1">
                <a:solidFill>
                  <a:schemeClr val="bg1"/>
                </a:solidFill>
              </a:rPr>
              <a:t>Date</a:t>
            </a:r>
            <a:r>
              <a:rPr lang="tr-TR" sz="2800" b="1" dirty="0">
                <a:solidFill>
                  <a:schemeClr val="bg1"/>
                </a:solidFill>
              </a:rPr>
              <a:t> : </a:t>
            </a:r>
            <a:r>
              <a:rPr lang="tr-TR" sz="2800" b="1" dirty="0"/>
              <a:t>16 May 2022</a:t>
            </a:r>
          </a:p>
          <a:p>
            <a:endParaRPr lang="tr-TR" sz="2800" b="1" dirty="0"/>
          </a:p>
          <a:p>
            <a:r>
              <a:rPr lang="tr-TR" sz="2800" b="1" i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Data </a:t>
            </a:r>
            <a:r>
              <a:rPr lang="tr-TR" sz="2800" b="1" i="1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Glacier</a:t>
            </a:r>
            <a:r>
              <a:rPr lang="tr-TR" sz="2800" b="1" i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</a:t>
            </a:r>
            <a:r>
              <a:rPr lang="tr-TR" sz="2800" b="1" i="1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Internship</a:t>
            </a:r>
            <a:r>
              <a:rPr lang="tr-TR" sz="2800" b="1" i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/Week3</a:t>
            </a:r>
            <a:endParaRPr lang="en-US" sz="2800" b="1" i="1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br>
              <a:rPr lang="en-US" dirty="0"/>
            </a:br>
            <a:br>
              <a:rPr lang="tr-TR" dirty="0"/>
            </a:br>
            <a:br>
              <a:rPr lang="en-US" dirty="0"/>
            </a:br>
            <a:r>
              <a:rPr lang="tr-TR" sz="3200" dirty="0" err="1">
                <a:solidFill>
                  <a:srgbClr val="00B0F0"/>
                </a:solidFill>
              </a:rPr>
              <a:t>Which</a:t>
            </a:r>
            <a:r>
              <a:rPr lang="tr-TR" sz="3200" dirty="0">
                <a:solidFill>
                  <a:srgbClr val="00B0F0"/>
                </a:solidFill>
              </a:rPr>
              <a:t> </a:t>
            </a:r>
            <a:r>
              <a:rPr lang="tr-TR" sz="3200" dirty="0" err="1">
                <a:solidFill>
                  <a:srgbClr val="00B0F0"/>
                </a:solidFill>
              </a:rPr>
              <a:t>city</a:t>
            </a:r>
            <a:r>
              <a:rPr lang="tr-TR" sz="3200" dirty="0">
                <a:solidFill>
                  <a:srgbClr val="00B0F0"/>
                </a:solidFill>
              </a:rPr>
              <a:t> has </a:t>
            </a:r>
            <a:r>
              <a:rPr lang="tr-TR" sz="3200" dirty="0" err="1">
                <a:solidFill>
                  <a:srgbClr val="00B0F0"/>
                </a:solidFill>
              </a:rPr>
              <a:t>more</a:t>
            </a:r>
            <a:r>
              <a:rPr lang="tr-TR" sz="3200" dirty="0">
                <a:solidFill>
                  <a:srgbClr val="00B0F0"/>
                </a:solidFill>
              </a:rPr>
              <a:t> </a:t>
            </a:r>
            <a:r>
              <a:rPr lang="tr-TR" sz="3200" dirty="0" err="1">
                <a:solidFill>
                  <a:srgbClr val="00B0F0"/>
                </a:solidFill>
              </a:rPr>
              <a:t>users</a:t>
            </a:r>
            <a:r>
              <a:rPr lang="tr-TR" sz="3200" dirty="0">
                <a:solidFill>
                  <a:srgbClr val="00B0F0"/>
                </a:solidFill>
              </a:rPr>
              <a:t>?</a:t>
            </a:r>
            <a:endParaRPr lang="en-US" sz="3200" b="1" dirty="0">
              <a:solidFill>
                <a:srgbClr val="00B0F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533569" y="199573"/>
            <a:ext cx="6858004" cy="6458857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algn="just"/>
            <a:r>
              <a:rPr lang="en-US" dirty="0">
                <a:solidFill>
                  <a:srgbClr val="FF6600"/>
                </a:solidFill>
              </a:rPr>
              <a:t>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</a:t>
            </a:r>
            <a:endParaRPr lang="en-US" sz="3200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cxnSp>
        <p:nvCxnSpPr>
          <p:cNvPr id="8" name="Düz Bağlayıcı 7">
            <a:extLst>
              <a:ext uri="{FF2B5EF4-FFF2-40B4-BE49-F238E27FC236}">
                <a16:creationId xmlns:a16="http://schemas.microsoft.com/office/drawing/2014/main" id="{0FAD86CF-2258-46EE-A531-E3D367B6D9D9}"/>
              </a:ext>
            </a:extLst>
          </p:cNvPr>
          <p:cNvCxnSpPr/>
          <p:nvPr/>
        </p:nvCxnSpPr>
        <p:spPr>
          <a:xfrm>
            <a:off x="499150" y="3616891"/>
            <a:ext cx="47348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Metin kutusu 10">
            <a:extLst>
              <a:ext uri="{FF2B5EF4-FFF2-40B4-BE49-F238E27FC236}">
                <a16:creationId xmlns:a16="http://schemas.microsoft.com/office/drawing/2014/main" id="{F6DB8202-9F11-49A1-A0CC-C0911D92704D}"/>
              </a:ext>
            </a:extLst>
          </p:cNvPr>
          <p:cNvSpPr txBox="1"/>
          <p:nvPr/>
        </p:nvSpPr>
        <p:spPr>
          <a:xfrm>
            <a:off x="499150" y="3989540"/>
            <a:ext cx="44066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>
                <a:solidFill>
                  <a:schemeClr val="bg1"/>
                </a:solidFill>
              </a:rPr>
              <a:t>It</a:t>
            </a:r>
            <a:r>
              <a:rPr lang="tr-TR" dirty="0">
                <a:solidFill>
                  <a:schemeClr val="bg1"/>
                </a:solidFill>
              </a:rPr>
              <a:t> is not hard </a:t>
            </a:r>
            <a:r>
              <a:rPr lang="tr-TR" dirty="0" err="1">
                <a:solidFill>
                  <a:schemeClr val="bg1"/>
                </a:solidFill>
              </a:rPr>
              <a:t>to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guess</a:t>
            </a:r>
            <a:r>
              <a:rPr lang="tr-TR" dirty="0">
                <a:solidFill>
                  <a:schemeClr val="bg1"/>
                </a:solidFill>
              </a:rPr>
              <a:t>! New York has </a:t>
            </a:r>
            <a:r>
              <a:rPr lang="tr-TR" dirty="0" err="1">
                <a:solidFill>
                  <a:schemeClr val="bg1"/>
                </a:solidFill>
              </a:rPr>
              <a:t>more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users</a:t>
            </a:r>
            <a:r>
              <a:rPr lang="tr-TR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1AA03A2B-540D-41D2-9B27-1A323CD384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4073" y="1844286"/>
            <a:ext cx="2876996" cy="4019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685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br>
              <a:rPr lang="en-US" dirty="0"/>
            </a:br>
            <a:br>
              <a:rPr lang="tr-TR" dirty="0"/>
            </a:br>
            <a:br>
              <a:rPr lang="en-US" dirty="0"/>
            </a:br>
            <a:r>
              <a:rPr lang="tr-TR" sz="3200" dirty="0">
                <a:solidFill>
                  <a:srgbClr val="00B0F0"/>
                </a:solidFill>
              </a:rPr>
              <a:t>Is </a:t>
            </a:r>
            <a:r>
              <a:rPr lang="tr-TR" sz="3200" dirty="0" err="1">
                <a:solidFill>
                  <a:srgbClr val="00B0F0"/>
                </a:solidFill>
              </a:rPr>
              <a:t>there</a:t>
            </a:r>
            <a:r>
              <a:rPr lang="tr-TR" sz="3200" dirty="0">
                <a:solidFill>
                  <a:srgbClr val="00B0F0"/>
                </a:solidFill>
              </a:rPr>
              <a:t> a </a:t>
            </a:r>
            <a:r>
              <a:rPr lang="tr-TR" sz="3200" dirty="0" err="1">
                <a:solidFill>
                  <a:srgbClr val="00B0F0"/>
                </a:solidFill>
              </a:rPr>
              <a:t>difference</a:t>
            </a:r>
            <a:r>
              <a:rPr lang="tr-TR" sz="3200" dirty="0">
                <a:solidFill>
                  <a:srgbClr val="00B0F0"/>
                </a:solidFill>
              </a:rPr>
              <a:t> </a:t>
            </a:r>
            <a:r>
              <a:rPr lang="tr-TR" sz="3200" dirty="0" err="1">
                <a:solidFill>
                  <a:srgbClr val="00B0F0"/>
                </a:solidFill>
              </a:rPr>
              <a:t>between</a:t>
            </a:r>
            <a:r>
              <a:rPr lang="tr-TR" sz="3200" dirty="0">
                <a:solidFill>
                  <a:srgbClr val="00B0F0"/>
                </a:solidFill>
              </a:rPr>
              <a:t> </a:t>
            </a:r>
            <a:r>
              <a:rPr lang="tr-TR" sz="3200" dirty="0" err="1">
                <a:solidFill>
                  <a:srgbClr val="00B0F0"/>
                </a:solidFill>
              </a:rPr>
              <a:t>male</a:t>
            </a:r>
            <a:r>
              <a:rPr lang="tr-TR" sz="3200" dirty="0">
                <a:solidFill>
                  <a:srgbClr val="00B0F0"/>
                </a:solidFill>
              </a:rPr>
              <a:t> </a:t>
            </a:r>
            <a:r>
              <a:rPr lang="tr-TR" sz="3200" dirty="0" err="1">
                <a:solidFill>
                  <a:srgbClr val="00B0F0"/>
                </a:solidFill>
              </a:rPr>
              <a:t>and</a:t>
            </a:r>
            <a:r>
              <a:rPr lang="tr-TR" sz="3200" dirty="0">
                <a:solidFill>
                  <a:srgbClr val="00B0F0"/>
                </a:solidFill>
              </a:rPr>
              <a:t> </a:t>
            </a:r>
            <a:r>
              <a:rPr lang="tr-TR" sz="3200" dirty="0" err="1">
                <a:solidFill>
                  <a:srgbClr val="00B0F0"/>
                </a:solidFill>
              </a:rPr>
              <a:t>female</a:t>
            </a:r>
            <a:r>
              <a:rPr lang="tr-TR" sz="3200" dirty="0">
                <a:solidFill>
                  <a:srgbClr val="00B0F0"/>
                </a:solidFill>
              </a:rPr>
              <a:t> </a:t>
            </a:r>
            <a:r>
              <a:rPr lang="tr-TR" sz="3200" dirty="0" err="1">
                <a:solidFill>
                  <a:srgbClr val="00B0F0"/>
                </a:solidFill>
              </a:rPr>
              <a:t>about</a:t>
            </a:r>
            <a:r>
              <a:rPr lang="tr-TR" sz="3200" dirty="0">
                <a:solidFill>
                  <a:srgbClr val="00B0F0"/>
                </a:solidFill>
              </a:rPr>
              <a:t> </a:t>
            </a:r>
            <a:r>
              <a:rPr lang="tr-TR" sz="3200" dirty="0" err="1">
                <a:solidFill>
                  <a:srgbClr val="00B0F0"/>
                </a:solidFill>
              </a:rPr>
              <a:t>paying</a:t>
            </a:r>
            <a:r>
              <a:rPr lang="tr-TR" sz="3200" dirty="0">
                <a:solidFill>
                  <a:srgbClr val="00B0F0"/>
                </a:solidFill>
              </a:rPr>
              <a:t> </a:t>
            </a:r>
            <a:r>
              <a:rPr lang="tr-TR" sz="3200" dirty="0" err="1">
                <a:solidFill>
                  <a:srgbClr val="00B0F0"/>
                </a:solidFill>
              </a:rPr>
              <a:t>to</a:t>
            </a:r>
            <a:r>
              <a:rPr lang="tr-TR" sz="3200" dirty="0">
                <a:solidFill>
                  <a:srgbClr val="00B0F0"/>
                </a:solidFill>
              </a:rPr>
              <a:t> </a:t>
            </a:r>
            <a:r>
              <a:rPr lang="tr-TR" sz="3200" dirty="0" err="1">
                <a:solidFill>
                  <a:srgbClr val="00B0F0"/>
                </a:solidFill>
              </a:rPr>
              <a:t>the</a:t>
            </a:r>
            <a:r>
              <a:rPr lang="tr-TR" sz="3200" dirty="0">
                <a:solidFill>
                  <a:srgbClr val="00B0F0"/>
                </a:solidFill>
              </a:rPr>
              <a:t> </a:t>
            </a:r>
            <a:r>
              <a:rPr lang="tr-TR" sz="3200" dirty="0" err="1">
                <a:solidFill>
                  <a:srgbClr val="00B0F0"/>
                </a:solidFill>
              </a:rPr>
              <a:t>trip</a:t>
            </a:r>
            <a:r>
              <a:rPr lang="tr-TR" sz="3200" dirty="0">
                <a:solidFill>
                  <a:srgbClr val="00B0F0"/>
                </a:solidFill>
              </a:rPr>
              <a:t>?</a:t>
            </a:r>
            <a:endParaRPr lang="en-US" sz="3200" b="1" dirty="0">
              <a:solidFill>
                <a:srgbClr val="00B0F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533569" y="199573"/>
            <a:ext cx="6858004" cy="6458857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algn="just"/>
            <a:r>
              <a:rPr lang="en-US" dirty="0">
                <a:solidFill>
                  <a:srgbClr val="FF6600"/>
                </a:solidFill>
              </a:rPr>
              <a:t>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</a:t>
            </a:r>
            <a:endParaRPr lang="en-US" sz="3200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cxnSp>
        <p:nvCxnSpPr>
          <p:cNvPr id="8" name="Düz Bağlayıcı 7">
            <a:extLst>
              <a:ext uri="{FF2B5EF4-FFF2-40B4-BE49-F238E27FC236}">
                <a16:creationId xmlns:a16="http://schemas.microsoft.com/office/drawing/2014/main" id="{0FAD86CF-2258-46EE-A531-E3D367B6D9D9}"/>
              </a:ext>
            </a:extLst>
          </p:cNvPr>
          <p:cNvCxnSpPr/>
          <p:nvPr/>
        </p:nvCxnSpPr>
        <p:spPr>
          <a:xfrm>
            <a:off x="198526" y="3986409"/>
            <a:ext cx="47348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Metin kutusu 10">
            <a:extLst>
              <a:ext uri="{FF2B5EF4-FFF2-40B4-BE49-F238E27FC236}">
                <a16:creationId xmlns:a16="http://schemas.microsoft.com/office/drawing/2014/main" id="{F6DB8202-9F11-49A1-A0CC-C0911D92704D}"/>
              </a:ext>
            </a:extLst>
          </p:cNvPr>
          <p:cNvSpPr txBox="1"/>
          <p:nvPr/>
        </p:nvSpPr>
        <p:spPr>
          <a:xfrm>
            <a:off x="362607" y="4278759"/>
            <a:ext cx="44066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>
                <a:solidFill>
                  <a:schemeClr val="bg1"/>
                </a:solidFill>
              </a:rPr>
              <a:t>Probably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you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guesed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that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women</a:t>
            </a:r>
            <a:r>
              <a:rPr lang="tr-TR" dirty="0">
                <a:solidFill>
                  <a:schemeClr val="bg1"/>
                </a:solidFill>
              </a:rPr>
              <a:t> pay </a:t>
            </a:r>
            <a:r>
              <a:rPr lang="tr-TR" dirty="0" err="1">
                <a:solidFill>
                  <a:schemeClr val="bg1"/>
                </a:solidFill>
              </a:rPr>
              <a:t>more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>
              <a:solidFill>
                <a:schemeClr val="bg1"/>
              </a:solidFill>
            </a:endParaRP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F875BA43-50DB-415E-A153-8C287E4E5F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3469" y="1565753"/>
            <a:ext cx="3433550" cy="4288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8460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br>
              <a:rPr lang="en-US" dirty="0"/>
            </a:br>
            <a:br>
              <a:rPr lang="tr-TR" dirty="0"/>
            </a:br>
            <a:br>
              <a:rPr lang="en-US" dirty="0"/>
            </a:br>
            <a:r>
              <a:rPr lang="tr-TR" sz="3200" dirty="0" err="1">
                <a:solidFill>
                  <a:srgbClr val="00B0F0"/>
                </a:solidFill>
              </a:rPr>
              <a:t>Who</a:t>
            </a:r>
            <a:r>
              <a:rPr lang="tr-TR" sz="3200" dirty="0">
                <a:solidFill>
                  <a:srgbClr val="00B0F0"/>
                </a:solidFill>
              </a:rPr>
              <a:t> </a:t>
            </a:r>
            <a:r>
              <a:rPr lang="tr-TR" sz="3200" dirty="0" err="1">
                <a:solidFill>
                  <a:srgbClr val="00B0F0"/>
                </a:solidFill>
              </a:rPr>
              <a:t>travelled</a:t>
            </a:r>
            <a:r>
              <a:rPr lang="tr-TR" sz="3200" dirty="0">
                <a:solidFill>
                  <a:srgbClr val="00B0F0"/>
                </a:solidFill>
              </a:rPr>
              <a:t> </a:t>
            </a:r>
            <a:r>
              <a:rPr lang="tr-TR" sz="3200" dirty="0" err="1">
                <a:solidFill>
                  <a:srgbClr val="00B0F0"/>
                </a:solidFill>
              </a:rPr>
              <a:t>more</a:t>
            </a:r>
            <a:r>
              <a:rPr lang="tr-TR" sz="3200" dirty="0">
                <a:solidFill>
                  <a:srgbClr val="00B0F0"/>
                </a:solidFill>
              </a:rPr>
              <a:t>? Men </a:t>
            </a:r>
            <a:r>
              <a:rPr lang="tr-TR" sz="3200" dirty="0" err="1">
                <a:solidFill>
                  <a:srgbClr val="00B0F0"/>
                </a:solidFill>
              </a:rPr>
              <a:t>or</a:t>
            </a:r>
            <a:r>
              <a:rPr lang="tr-TR" sz="3200" dirty="0">
                <a:solidFill>
                  <a:srgbClr val="00B0F0"/>
                </a:solidFill>
              </a:rPr>
              <a:t> </a:t>
            </a:r>
            <a:r>
              <a:rPr lang="tr-TR" sz="3200" dirty="0" err="1">
                <a:solidFill>
                  <a:srgbClr val="00B0F0"/>
                </a:solidFill>
              </a:rPr>
              <a:t>Women</a:t>
            </a:r>
            <a:r>
              <a:rPr lang="tr-TR" sz="3200" dirty="0">
                <a:solidFill>
                  <a:srgbClr val="00B0F0"/>
                </a:solidFill>
              </a:rPr>
              <a:t>?</a:t>
            </a:r>
            <a:endParaRPr lang="en-US" sz="3200" b="1" dirty="0">
              <a:solidFill>
                <a:srgbClr val="00B0F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533569" y="199573"/>
            <a:ext cx="6858004" cy="6458857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algn="just"/>
            <a:r>
              <a:rPr lang="en-US" dirty="0">
                <a:solidFill>
                  <a:srgbClr val="FF6600"/>
                </a:solidFill>
              </a:rPr>
              <a:t>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</a:t>
            </a:r>
            <a:endParaRPr lang="en-US" sz="3200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cxnSp>
        <p:nvCxnSpPr>
          <p:cNvPr id="8" name="Düz Bağlayıcı 7">
            <a:extLst>
              <a:ext uri="{FF2B5EF4-FFF2-40B4-BE49-F238E27FC236}">
                <a16:creationId xmlns:a16="http://schemas.microsoft.com/office/drawing/2014/main" id="{0FAD86CF-2258-46EE-A531-E3D367B6D9D9}"/>
              </a:ext>
            </a:extLst>
          </p:cNvPr>
          <p:cNvCxnSpPr/>
          <p:nvPr/>
        </p:nvCxnSpPr>
        <p:spPr>
          <a:xfrm>
            <a:off x="198526" y="3986409"/>
            <a:ext cx="47348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Metin kutusu 10">
            <a:extLst>
              <a:ext uri="{FF2B5EF4-FFF2-40B4-BE49-F238E27FC236}">
                <a16:creationId xmlns:a16="http://schemas.microsoft.com/office/drawing/2014/main" id="{F6DB8202-9F11-49A1-A0CC-C0911D92704D}"/>
              </a:ext>
            </a:extLst>
          </p:cNvPr>
          <p:cNvSpPr txBox="1"/>
          <p:nvPr/>
        </p:nvSpPr>
        <p:spPr>
          <a:xfrm>
            <a:off x="362607" y="4278759"/>
            <a:ext cx="44066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>
                <a:solidFill>
                  <a:schemeClr val="bg1"/>
                </a:solidFill>
              </a:rPr>
              <a:t>Probably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you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guesed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that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women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travelled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more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>
              <a:solidFill>
                <a:schemeClr val="bg1"/>
              </a:solidFill>
            </a:endParaRPr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1A655298-0969-4FBD-A98C-1C99B8016A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749" y="2220894"/>
            <a:ext cx="6053992" cy="2981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3610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br>
              <a:rPr lang="tr-TR" b="1" dirty="0">
                <a:solidFill>
                  <a:srgbClr val="FF6600"/>
                </a:solidFill>
              </a:rPr>
            </a:br>
            <a:br>
              <a:rPr lang="tr-TR" b="1" dirty="0">
                <a:solidFill>
                  <a:srgbClr val="FF6600"/>
                </a:solidFill>
              </a:rPr>
            </a:br>
            <a:br>
              <a:rPr lang="tr-TR" b="1" dirty="0">
                <a:solidFill>
                  <a:srgbClr val="FF6600"/>
                </a:solidFill>
              </a:rPr>
            </a:br>
            <a:r>
              <a:rPr lang="tr-TR" b="1" dirty="0" err="1">
                <a:solidFill>
                  <a:srgbClr val="FF6600"/>
                </a:solidFill>
              </a:rPr>
              <a:t>Conclusion</a:t>
            </a:r>
            <a:endParaRPr lang="en-US" b="1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3" name="Metin kutusu 2">
            <a:extLst>
              <a:ext uri="{FF2B5EF4-FFF2-40B4-BE49-F238E27FC236}">
                <a16:creationId xmlns:a16="http://schemas.microsoft.com/office/drawing/2014/main" id="{CFBA92E4-6404-4529-8148-0F6FDB961F85}"/>
              </a:ext>
            </a:extLst>
          </p:cNvPr>
          <p:cNvSpPr txBox="1"/>
          <p:nvPr/>
        </p:nvSpPr>
        <p:spPr>
          <a:xfrm>
            <a:off x="6458861" y="1489512"/>
            <a:ext cx="448431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We</a:t>
            </a:r>
            <a:r>
              <a:rPr lang="tr-TR" dirty="0"/>
              <a:t> can </a:t>
            </a:r>
            <a:r>
              <a:rPr lang="tr-TR" dirty="0" err="1"/>
              <a:t>deduce</a:t>
            </a:r>
            <a:r>
              <a:rPr lang="tr-TR" dirty="0"/>
              <a:t> </a:t>
            </a:r>
            <a:r>
              <a:rPr lang="tr-TR" dirty="0" err="1"/>
              <a:t>from</a:t>
            </a:r>
            <a:r>
              <a:rPr lang="tr-TR" dirty="0"/>
              <a:t> </a:t>
            </a:r>
            <a:r>
              <a:rPr lang="tr-TR" dirty="0" err="1"/>
              <a:t>analysis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Yellow</a:t>
            </a:r>
            <a:r>
              <a:rPr lang="tr-TR" dirty="0"/>
              <a:t> </a:t>
            </a:r>
            <a:r>
              <a:rPr lang="tr-TR" dirty="0" err="1"/>
              <a:t>cab</a:t>
            </a:r>
            <a:r>
              <a:rPr lang="tr-TR" dirty="0"/>
              <a:t> has </a:t>
            </a:r>
            <a:r>
              <a:rPr lang="tr-TR" dirty="0" err="1"/>
              <a:t>more</a:t>
            </a:r>
            <a:r>
              <a:rPr lang="tr-TR" dirty="0"/>
              <a:t> </a:t>
            </a:r>
            <a:r>
              <a:rPr lang="tr-TR" dirty="0" err="1"/>
              <a:t>transaction</a:t>
            </a:r>
            <a:r>
              <a:rPr lang="tr-TR" dirty="0"/>
              <a:t>,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more</a:t>
            </a:r>
            <a:r>
              <a:rPr lang="tr-TR" dirty="0"/>
              <a:t> </a:t>
            </a:r>
            <a:r>
              <a:rPr lang="tr-TR" dirty="0" err="1"/>
              <a:t>users</a:t>
            </a:r>
            <a:r>
              <a:rPr lang="tr-TR" dirty="0"/>
              <a:t>; </a:t>
            </a:r>
            <a:r>
              <a:rPr lang="tr-TR" dirty="0" err="1"/>
              <a:t>therefore</a:t>
            </a:r>
            <a:r>
              <a:rPr lang="tr-TR" dirty="0"/>
              <a:t>, </a:t>
            </a:r>
            <a:r>
              <a:rPr lang="tr-TR" dirty="0" err="1"/>
              <a:t>yellow</a:t>
            </a:r>
            <a:r>
              <a:rPr lang="tr-TR" dirty="0"/>
              <a:t> </a:t>
            </a:r>
            <a:r>
              <a:rPr lang="tr-TR" dirty="0" err="1"/>
              <a:t>cab</a:t>
            </a:r>
            <a:r>
              <a:rPr lang="tr-TR" dirty="0"/>
              <a:t> is </a:t>
            </a:r>
            <a:r>
              <a:rPr lang="tr-TR" dirty="0" err="1"/>
              <a:t>better</a:t>
            </a:r>
            <a:r>
              <a:rPr lang="tr-TR" dirty="0"/>
              <a:t> </a:t>
            </a:r>
            <a:r>
              <a:rPr lang="tr-TR" dirty="0" err="1"/>
              <a:t>than</a:t>
            </a:r>
            <a:r>
              <a:rPr lang="tr-TR" dirty="0"/>
              <a:t> </a:t>
            </a:r>
            <a:r>
              <a:rPr lang="tr-TR" dirty="0" err="1"/>
              <a:t>pink</a:t>
            </a:r>
            <a:r>
              <a:rPr lang="tr-TR" dirty="0"/>
              <a:t> </a:t>
            </a:r>
            <a:r>
              <a:rPr lang="tr-TR" dirty="0" err="1"/>
              <a:t>cab</a:t>
            </a:r>
            <a:r>
              <a:rPr lang="tr-TR" dirty="0"/>
              <a:t> </a:t>
            </a:r>
            <a:r>
              <a:rPr lang="tr-TR" dirty="0" err="1"/>
              <a:t>company</a:t>
            </a:r>
            <a:r>
              <a:rPr lang="tr-T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did</a:t>
            </a:r>
            <a:r>
              <a:rPr lang="tr-TR" dirty="0"/>
              <a:t> not </a:t>
            </a:r>
            <a:r>
              <a:rPr lang="tr-TR" dirty="0" err="1"/>
              <a:t>see</a:t>
            </a:r>
            <a:r>
              <a:rPr lang="tr-TR" dirty="0"/>
              <a:t> </a:t>
            </a:r>
            <a:r>
              <a:rPr lang="tr-TR" dirty="0" err="1"/>
              <a:t>difference</a:t>
            </a:r>
            <a:r>
              <a:rPr lang="tr-TR" dirty="0"/>
              <a:t> </a:t>
            </a:r>
            <a:r>
              <a:rPr lang="tr-TR" dirty="0" err="1"/>
              <a:t>between</a:t>
            </a:r>
            <a:r>
              <a:rPr lang="tr-TR" dirty="0"/>
              <a:t> </a:t>
            </a:r>
            <a:r>
              <a:rPr lang="tr-TR" dirty="0" err="1"/>
              <a:t>gender</a:t>
            </a:r>
            <a:r>
              <a:rPr lang="tr-TR" dirty="0"/>
              <a:t> </a:t>
            </a:r>
            <a:r>
              <a:rPr lang="tr-TR" dirty="0" err="1"/>
              <a:t>type</a:t>
            </a:r>
            <a:r>
              <a:rPr lang="tr-TR" dirty="0"/>
              <a:t> but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observed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location</a:t>
            </a:r>
            <a:r>
              <a:rPr lang="tr-TR" dirty="0"/>
              <a:t> is </a:t>
            </a:r>
            <a:r>
              <a:rPr lang="tr-TR" dirty="0" err="1"/>
              <a:t>important</a:t>
            </a:r>
            <a:r>
              <a:rPr lang="tr-TR" dirty="0"/>
              <a:t>. </a:t>
            </a:r>
            <a:r>
              <a:rPr lang="tr-TR" dirty="0" err="1"/>
              <a:t>Specifically</a:t>
            </a:r>
            <a:r>
              <a:rPr lang="tr-TR" dirty="0"/>
              <a:t>, New York </a:t>
            </a:r>
            <a:r>
              <a:rPr lang="tr-TR" dirty="0" err="1"/>
              <a:t>city</a:t>
            </a:r>
            <a:r>
              <a:rPr lang="tr-TR" dirty="0"/>
              <a:t> has </a:t>
            </a:r>
            <a:r>
              <a:rPr lang="tr-TR" dirty="0" err="1"/>
              <a:t>more</a:t>
            </a:r>
            <a:r>
              <a:rPr lang="tr-TR" dirty="0"/>
              <a:t> </a:t>
            </a:r>
            <a:r>
              <a:rPr lang="tr-TR" dirty="0" err="1"/>
              <a:t>users</a:t>
            </a:r>
            <a:r>
              <a:rPr lang="tr-TR" dirty="0"/>
              <a:t> in </a:t>
            </a:r>
            <a:r>
              <a:rPr lang="tr-TR" dirty="0" err="1"/>
              <a:t>Yellow</a:t>
            </a:r>
            <a:r>
              <a:rPr lang="tr-TR" dirty="0"/>
              <a:t> </a:t>
            </a:r>
            <a:r>
              <a:rPr lang="tr-TR" dirty="0" err="1"/>
              <a:t>company</a:t>
            </a:r>
            <a:r>
              <a:rPr lang="tr-TR" dirty="0"/>
              <a:t>; </a:t>
            </a:r>
            <a:r>
              <a:rPr lang="tr-TR" dirty="0" err="1"/>
              <a:t>therefore</a:t>
            </a:r>
            <a:r>
              <a:rPr lang="tr-TR" dirty="0"/>
              <a:t> </a:t>
            </a:r>
            <a:r>
              <a:rPr lang="tr-TR" dirty="0" err="1"/>
              <a:t>location</a:t>
            </a:r>
            <a:r>
              <a:rPr lang="tr-TR" dirty="0"/>
              <a:t> is </a:t>
            </a:r>
            <a:r>
              <a:rPr lang="tr-TR" dirty="0" err="1"/>
              <a:t>important</a:t>
            </a:r>
            <a:r>
              <a:rPr lang="tr-T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Another</a:t>
            </a:r>
            <a:r>
              <a:rPr lang="tr-TR" dirty="0"/>
              <a:t> </a:t>
            </a:r>
            <a:r>
              <a:rPr lang="tr-TR" dirty="0" err="1"/>
              <a:t>point</a:t>
            </a:r>
            <a:r>
              <a:rPr lang="tr-TR" dirty="0"/>
              <a:t> is age. People </a:t>
            </a:r>
            <a:r>
              <a:rPr lang="tr-TR" dirty="0" err="1"/>
              <a:t>who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young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middle</a:t>
            </a:r>
            <a:r>
              <a:rPr lang="tr-TR" dirty="0"/>
              <a:t> </a:t>
            </a:r>
            <a:r>
              <a:rPr lang="tr-TR" dirty="0" err="1"/>
              <a:t>aged</a:t>
            </a:r>
            <a:r>
              <a:rPr lang="tr-TR" dirty="0"/>
              <a:t> </a:t>
            </a:r>
            <a:r>
              <a:rPr lang="tr-TR" dirty="0" err="1"/>
              <a:t>tend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use</a:t>
            </a:r>
            <a:r>
              <a:rPr lang="tr-TR" dirty="0"/>
              <a:t> </a:t>
            </a:r>
            <a:r>
              <a:rPr lang="tr-TR" dirty="0" err="1"/>
              <a:t>more</a:t>
            </a:r>
            <a:r>
              <a:rPr lang="tr-TR" dirty="0"/>
              <a:t> </a:t>
            </a:r>
            <a:r>
              <a:rPr lang="tr-TR" dirty="0" err="1"/>
              <a:t>cab</a:t>
            </a:r>
            <a:r>
              <a:rPr lang="tr-TR" dirty="0"/>
              <a:t>.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investment</a:t>
            </a:r>
            <a:r>
              <a:rPr lang="tr-TR" dirty="0"/>
              <a:t> </a:t>
            </a:r>
            <a:r>
              <a:rPr lang="tr-TR" dirty="0" err="1"/>
              <a:t>age</a:t>
            </a:r>
            <a:r>
              <a:rPr lang="tr-TR" dirty="0"/>
              <a:t> </a:t>
            </a:r>
            <a:r>
              <a:rPr lang="tr-TR" dirty="0" err="1"/>
              <a:t>should</a:t>
            </a:r>
            <a:r>
              <a:rPr lang="tr-TR" dirty="0"/>
              <a:t> be </a:t>
            </a:r>
            <a:r>
              <a:rPr lang="tr-TR" dirty="0" err="1"/>
              <a:t>considered</a:t>
            </a:r>
            <a:r>
              <a:rPr lang="tr-T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68210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2D4BA697-580E-5544-8F2F-194AD99B8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47573" y="2469417"/>
            <a:ext cx="5558973" cy="1655762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rgbClr val="FF6600"/>
                </a:solidFill>
              </a:rPr>
              <a:t>Thank You</a:t>
            </a:r>
          </a:p>
          <a:p>
            <a:endParaRPr lang="en-US" sz="66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355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tr-TR" b="1" dirty="0" err="1">
                <a:solidFill>
                  <a:srgbClr val="FF6600"/>
                </a:solidFill>
              </a:rPr>
              <a:t>Outline</a:t>
            </a:r>
            <a:endParaRPr lang="en-US" b="1" dirty="0">
              <a:solidFill>
                <a:srgbClr val="FF66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533569" y="199573"/>
            <a:ext cx="6858004" cy="6458857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algn="just"/>
            <a:r>
              <a:rPr lang="en-US" dirty="0">
                <a:solidFill>
                  <a:srgbClr val="FF6600"/>
                </a:solidFill>
              </a:rPr>
              <a:t>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</a:t>
            </a:r>
            <a:r>
              <a:rPr lang="tr-TR" sz="2800" dirty="0">
                <a:solidFill>
                  <a:srgbClr val="FF6600"/>
                </a:solidFill>
              </a:rPr>
              <a:t>Data </a:t>
            </a:r>
            <a:r>
              <a:rPr lang="tr-TR" sz="2800" dirty="0" err="1">
                <a:solidFill>
                  <a:srgbClr val="FF6600"/>
                </a:solidFill>
              </a:rPr>
              <a:t>Summary</a:t>
            </a:r>
            <a:endParaRPr lang="tr-TR" sz="2800" dirty="0">
              <a:solidFill>
                <a:srgbClr val="FF6600"/>
              </a:solidFill>
            </a:endParaRPr>
          </a:p>
          <a:p>
            <a:pPr algn="just"/>
            <a:r>
              <a:rPr lang="tr-TR" sz="2800" dirty="0">
                <a:solidFill>
                  <a:srgbClr val="FF6600"/>
                </a:solidFill>
              </a:rPr>
              <a:t>         Problem Statement</a:t>
            </a:r>
          </a:p>
          <a:p>
            <a:pPr algn="just"/>
            <a:r>
              <a:rPr lang="tr-TR" sz="2800" dirty="0">
                <a:solidFill>
                  <a:srgbClr val="FF6600"/>
                </a:solidFill>
              </a:rPr>
              <a:t>         Data Analysis </a:t>
            </a:r>
            <a:r>
              <a:rPr lang="tr-TR" sz="2800" dirty="0" err="1">
                <a:solidFill>
                  <a:srgbClr val="FF6600"/>
                </a:solidFill>
              </a:rPr>
              <a:t>With</a:t>
            </a:r>
            <a:r>
              <a:rPr lang="tr-TR" sz="2800" dirty="0">
                <a:solidFill>
                  <a:srgbClr val="FF6600"/>
                </a:solidFill>
              </a:rPr>
              <a:t> </a:t>
            </a:r>
            <a:r>
              <a:rPr lang="tr-TR" sz="2800" dirty="0" err="1">
                <a:solidFill>
                  <a:srgbClr val="FF6600"/>
                </a:solidFill>
              </a:rPr>
              <a:t>Some</a:t>
            </a:r>
            <a:r>
              <a:rPr lang="tr-TR" sz="2800" dirty="0">
                <a:solidFill>
                  <a:srgbClr val="FF6600"/>
                </a:solidFill>
              </a:rPr>
              <a:t> </a:t>
            </a:r>
            <a:r>
              <a:rPr lang="tr-TR" sz="2800" dirty="0" err="1">
                <a:solidFill>
                  <a:srgbClr val="FF6600"/>
                </a:solidFill>
              </a:rPr>
              <a:t>Hypothesis</a:t>
            </a:r>
            <a:endParaRPr lang="tr-TR" sz="2800" dirty="0">
              <a:solidFill>
                <a:srgbClr val="FF6600"/>
              </a:solidFill>
            </a:endParaRPr>
          </a:p>
          <a:p>
            <a:pPr algn="just"/>
            <a:r>
              <a:rPr lang="tr-TR" sz="2800" dirty="0">
                <a:solidFill>
                  <a:srgbClr val="FF6600"/>
                </a:solidFill>
              </a:rPr>
              <a:t>         </a:t>
            </a:r>
            <a:r>
              <a:rPr lang="tr-TR" sz="2800" dirty="0" err="1">
                <a:solidFill>
                  <a:srgbClr val="FF6600"/>
                </a:solidFill>
              </a:rPr>
              <a:t>Conclusion</a:t>
            </a:r>
            <a:endParaRPr lang="en-US" sz="3200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255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B3A33B9-E7C6-48CA-8423-DD6F203BF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Problem Statement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1ACC08A-7C4F-4014-9053-880BCA09C2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0" i="0" dirty="0" err="1">
                <a:solidFill>
                  <a:srgbClr val="2D3B45"/>
                </a:solidFill>
                <a:effectLst/>
                <a:latin typeface="Lato Extended"/>
              </a:rPr>
              <a:t>There</a:t>
            </a:r>
            <a:r>
              <a:rPr lang="tr-TR" b="0" i="0" dirty="0">
                <a:solidFill>
                  <a:srgbClr val="2D3B45"/>
                </a:solidFill>
                <a:effectLst/>
                <a:latin typeface="Lato Extended"/>
              </a:rPr>
              <a:t> is a </a:t>
            </a:r>
            <a:r>
              <a:rPr lang="tr-TR" b="0" i="0" dirty="0" err="1">
                <a:solidFill>
                  <a:srgbClr val="2D3B45"/>
                </a:solidFill>
                <a:effectLst/>
                <a:latin typeface="Lato Extended"/>
              </a:rPr>
              <a:t>private</a:t>
            </a:r>
            <a:r>
              <a:rPr lang="tr-TR" b="0" i="0" dirty="0">
                <a:solidFill>
                  <a:srgbClr val="2D3B45"/>
                </a:solidFill>
                <a:effectLst/>
                <a:latin typeface="Lato Extended"/>
              </a:rPr>
              <a:t> </a:t>
            </a:r>
            <a:r>
              <a:rPr lang="tr-TR" b="0" i="0" dirty="0" err="1">
                <a:solidFill>
                  <a:srgbClr val="2D3B45"/>
                </a:solidFill>
                <a:effectLst/>
                <a:latin typeface="Lato Extended"/>
              </a:rPr>
              <a:t>firm</a:t>
            </a:r>
            <a:r>
              <a:rPr lang="tr-TR" b="0" i="0" dirty="0">
                <a:solidFill>
                  <a:srgbClr val="2D3B45"/>
                </a:solidFill>
                <a:effectLst/>
                <a:latin typeface="Lato Extended"/>
              </a:rPr>
              <a:t> </a:t>
            </a:r>
            <a:r>
              <a:rPr lang="tr-TR" b="0" i="0" dirty="0" err="1">
                <a:solidFill>
                  <a:srgbClr val="2D3B45"/>
                </a:solidFill>
                <a:effectLst/>
                <a:latin typeface="Lato Extended"/>
              </a:rPr>
              <a:t>called</a:t>
            </a:r>
            <a:r>
              <a:rPr lang="tr-TR" b="0" i="0" dirty="0">
                <a:solidFill>
                  <a:srgbClr val="2D3B45"/>
                </a:solidFill>
                <a:effectLst/>
                <a:latin typeface="Lato Extended"/>
              </a:rPr>
              <a:t> </a:t>
            </a:r>
            <a:r>
              <a:rPr lang="en-US" b="0" i="0" dirty="0">
                <a:solidFill>
                  <a:srgbClr val="2D3B45"/>
                </a:solidFill>
                <a:effectLst/>
                <a:latin typeface="Lato Extended"/>
              </a:rPr>
              <a:t>XYZ </a:t>
            </a:r>
            <a:r>
              <a:rPr lang="tr-TR" b="0" i="0" dirty="0">
                <a:solidFill>
                  <a:srgbClr val="2D3B45"/>
                </a:solidFill>
                <a:effectLst/>
                <a:latin typeface="Lato Extended"/>
              </a:rPr>
              <a:t>in </a:t>
            </a:r>
            <a:r>
              <a:rPr lang="tr-TR" b="0" i="0" dirty="0" err="1">
                <a:solidFill>
                  <a:srgbClr val="2D3B45"/>
                </a:solidFill>
                <a:effectLst/>
                <a:latin typeface="Lato Extended"/>
              </a:rPr>
              <a:t>the</a:t>
            </a:r>
            <a:r>
              <a:rPr lang="tr-TR" b="0" i="0" dirty="0">
                <a:solidFill>
                  <a:srgbClr val="2D3B45"/>
                </a:solidFill>
                <a:effectLst/>
                <a:latin typeface="Lato Extended"/>
              </a:rPr>
              <a:t> USA. </a:t>
            </a:r>
            <a:r>
              <a:rPr lang="tr-TR" b="0" i="0" dirty="0" err="1">
                <a:solidFill>
                  <a:srgbClr val="2D3B45"/>
                </a:solidFill>
                <a:effectLst/>
                <a:latin typeface="Lato Extended"/>
              </a:rPr>
              <a:t>This</a:t>
            </a:r>
            <a:r>
              <a:rPr lang="tr-TR" b="0" i="0" dirty="0">
                <a:solidFill>
                  <a:srgbClr val="2D3B45"/>
                </a:solidFill>
                <a:effectLst/>
                <a:latin typeface="Lato Extended"/>
              </a:rPr>
              <a:t> </a:t>
            </a:r>
            <a:r>
              <a:rPr lang="tr-TR" b="0" i="0" dirty="0" err="1">
                <a:solidFill>
                  <a:srgbClr val="2D3B45"/>
                </a:solidFill>
                <a:effectLst/>
                <a:latin typeface="Lato Extended"/>
              </a:rPr>
              <a:t>firm</a:t>
            </a:r>
            <a:r>
              <a:rPr lang="tr-TR" b="0" i="0" dirty="0">
                <a:solidFill>
                  <a:srgbClr val="2D3B45"/>
                </a:solidFill>
                <a:effectLst/>
                <a:latin typeface="Lato Extended"/>
              </a:rPr>
              <a:t> </a:t>
            </a:r>
            <a:r>
              <a:rPr lang="tr-TR" b="0" i="0" dirty="0" err="1">
                <a:solidFill>
                  <a:srgbClr val="2D3B45"/>
                </a:solidFill>
                <a:effectLst/>
                <a:latin typeface="Lato Extended"/>
              </a:rPr>
              <a:t>wants</a:t>
            </a:r>
            <a:r>
              <a:rPr lang="tr-TR" b="0" i="0" dirty="0">
                <a:solidFill>
                  <a:srgbClr val="2D3B45"/>
                </a:solidFill>
                <a:effectLst/>
                <a:latin typeface="Lato Extended"/>
              </a:rPr>
              <a:t> </a:t>
            </a:r>
            <a:r>
              <a:rPr lang="tr-TR" b="0" i="0" dirty="0" err="1">
                <a:solidFill>
                  <a:srgbClr val="2D3B45"/>
                </a:solidFill>
                <a:effectLst/>
                <a:latin typeface="Lato Extended"/>
              </a:rPr>
              <a:t>to</a:t>
            </a:r>
            <a:r>
              <a:rPr lang="tr-TR" b="0" i="0" dirty="0">
                <a:solidFill>
                  <a:srgbClr val="2D3B45"/>
                </a:solidFill>
                <a:effectLst/>
                <a:latin typeface="Lato Extended"/>
              </a:rPr>
              <a:t> </a:t>
            </a:r>
            <a:r>
              <a:rPr lang="tr-TR" b="0" i="0" dirty="0" err="1">
                <a:solidFill>
                  <a:srgbClr val="2D3B45"/>
                </a:solidFill>
                <a:effectLst/>
                <a:latin typeface="Lato Extended"/>
              </a:rPr>
              <a:t>investment</a:t>
            </a:r>
            <a:r>
              <a:rPr lang="tr-TR" b="0" i="0" dirty="0">
                <a:solidFill>
                  <a:srgbClr val="2D3B45"/>
                </a:solidFill>
                <a:effectLst/>
                <a:latin typeface="Lato Extended"/>
              </a:rPr>
              <a:t> in </a:t>
            </a:r>
            <a:r>
              <a:rPr lang="tr-TR" b="0" i="0" dirty="0" err="1">
                <a:solidFill>
                  <a:srgbClr val="2D3B45"/>
                </a:solidFill>
                <a:effectLst/>
                <a:latin typeface="Lato Extended"/>
              </a:rPr>
              <a:t>Cab</a:t>
            </a:r>
            <a:r>
              <a:rPr lang="tr-TR" b="0" i="0" dirty="0">
                <a:solidFill>
                  <a:srgbClr val="2D3B45"/>
                </a:solidFill>
                <a:effectLst/>
                <a:latin typeface="Lato Extended"/>
              </a:rPr>
              <a:t> </a:t>
            </a:r>
            <a:r>
              <a:rPr lang="tr-TR" b="0" i="0" dirty="0" err="1">
                <a:solidFill>
                  <a:srgbClr val="2D3B45"/>
                </a:solidFill>
                <a:effectLst/>
                <a:latin typeface="Lato Extended"/>
              </a:rPr>
              <a:t>industry</a:t>
            </a:r>
            <a:r>
              <a:rPr lang="tr-TR" b="0" i="0" dirty="0">
                <a:solidFill>
                  <a:srgbClr val="2D3B45"/>
                </a:solidFill>
                <a:effectLst/>
                <a:latin typeface="Lato Extended"/>
              </a:rPr>
              <a:t> </a:t>
            </a:r>
            <a:r>
              <a:rPr lang="tr-TR" b="0" i="0" dirty="0" err="1">
                <a:solidFill>
                  <a:srgbClr val="2D3B45"/>
                </a:solidFill>
                <a:effectLst/>
                <a:latin typeface="Lato Extended"/>
              </a:rPr>
              <a:t>because</a:t>
            </a:r>
            <a:r>
              <a:rPr lang="tr-TR" b="0" i="0" dirty="0">
                <a:solidFill>
                  <a:srgbClr val="2D3B45"/>
                </a:solidFill>
                <a:effectLst/>
                <a:latin typeface="Lato Extended"/>
              </a:rPr>
              <a:t> of </a:t>
            </a:r>
            <a:r>
              <a:rPr lang="tr-TR" b="0" i="0" dirty="0" err="1">
                <a:solidFill>
                  <a:srgbClr val="2D3B45"/>
                </a:solidFill>
                <a:effectLst/>
                <a:latin typeface="Lato Extended"/>
              </a:rPr>
              <a:t>the</a:t>
            </a:r>
            <a:r>
              <a:rPr lang="tr-TR" b="0" i="0" dirty="0">
                <a:solidFill>
                  <a:srgbClr val="2D3B45"/>
                </a:solidFill>
                <a:effectLst/>
                <a:latin typeface="Lato Extended"/>
              </a:rPr>
              <a:t> </a:t>
            </a:r>
            <a:r>
              <a:rPr lang="tr-TR" b="0" i="0" dirty="0" err="1">
                <a:solidFill>
                  <a:srgbClr val="2D3B45"/>
                </a:solidFill>
                <a:effectLst/>
                <a:latin typeface="Lato Extended"/>
              </a:rPr>
              <a:t>growth</a:t>
            </a:r>
            <a:r>
              <a:rPr lang="tr-TR" b="0" i="0" dirty="0">
                <a:solidFill>
                  <a:srgbClr val="2D3B45"/>
                </a:solidFill>
                <a:effectLst/>
                <a:latin typeface="Lato Extended"/>
              </a:rPr>
              <a:t> in </a:t>
            </a:r>
            <a:r>
              <a:rPr lang="tr-TR" b="0" i="0" dirty="0" err="1">
                <a:solidFill>
                  <a:srgbClr val="2D3B45"/>
                </a:solidFill>
                <a:effectLst/>
                <a:latin typeface="Lato Extended"/>
              </a:rPr>
              <a:t>Cab</a:t>
            </a:r>
            <a:r>
              <a:rPr lang="tr-TR" b="0" i="0" dirty="0">
                <a:solidFill>
                  <a:srgbClr val="2D3B45"/>
                </a:solidFill>
                <a:effectLst/>
                <a:latin typeface="Lato Extended"/>
              </a:rPr>
              <a:t> </a:t>
            </a:r>
            <a:r>
              <a:rPr lang="tr-TR" b="0" i="0" dirty="0" err="1">
                <a:solidFill>
                  <a:srgbClr val="2D3B45"/>
                </a:solidFill>
                <a:effectLst/>
                <a:latin typeface="Lato Extended"/>
              </a:rPr>
              <a:t>industry</a:t>
            </a:r>
            <a:r>
              <a:rPr lang="tr-TR" b="0" i="0" dirty="0">
                <a:solidFill>
                  <a:srgbClr val="2D3B45"/>
                </a:solidFill>
                <a:effectLst/>
                <a:latin typeface="Lato Extended"/>
              </a:rPr>
              <a:t>. </a:t>
            </a:r>
            <a:r>
              <a:rPr lang="tr-TR" b="0" i="0" dirty="0" err="1">
                <a:solidFill>
                  <a:srgbClr val="2D3B45"/>
                </a:solidFill>
                <a:effectLst/>
                <a:latin typeface="Lato Extended"/>
              </a:rPr>
              <a:t>That’s</a:t>
            </a:r>
            <a:r>
              <a:rPr lang="tr-TR" b="0" i="0" dirty="0">
                <a:solidFill>
                  <a:srgbClr val="2D3B45"/>
                </a:solidFill>
                <a:effectLst/>
                <a:latin typeface="Lato Extended"/>
              </a:rPr>
              <a:t> </a:t>
            </a:r>
            <a:r>
              <a:rPr lang="tr-TR" b="0" i="0" dirty="0" err="1">
                <a:solidFill>
                  <a:srgbClr val="2D3B45"/>
                </a:solidFill>
                <a:effectLst/>
                <a:latin typeface="Lato Extended"/>
              </a:rPr>
              <a:t>why</a:t>
            </a:r>
            <a:r>
              <a:rPr lang="tr-TR" b="0" i="0" dirty="0">
                <a:solidFill>
                  <a:srgbClr val="2D3B45"/>
                </a:solidFill>
                <a:effectLst/>
                <a:latin typeface="Lato Extended"/>
              </a:rPr>
              <a:t> it is </a:t>
            </a:r>
            <a:r>
              <a:rPr lang="tr-TR" b="0" i="0" dirty="0" err="1">
                <a:solidFill>
                  <a:srgbClr val="2D3B45"/>
                </a:solidFill>
                <a:effectLst/>
                <a:latin typeface="Lato Extended"/>
              </a:rPr>
              <a:t>crucial</a:t>
            </a:r>
            <a:r>
              <a:rPr lang="tr-TR" b="0" i="0" dirty="0">
                <a:solidFill>
                  <a:srgbClr val="2D3B45"/>
                </a:solidFill>
                <a:effectLst/>
                <a:latin typeface="Lato Extended"/>
              </a:rPr>
              <a:t> </a:t>
            </a:r>
            <a:r>
              <a:rPr lang="tr-TR" b="0" i="0" dirty="0" err="1">
                <a:solidFill>
                  <a:srgbClr val="2D3B45"/>
                </a:solidFill>
                <a:effectLst/>
                <a:latin typeface="Lato Extended"/>
              </a:rPr>
              <a:t>to</a:t>
            </a:r>
            <a:r>
              <a:rPr lang="tr-TR" b="0" i="0" dirty="0">
                <a:solidFill>
                  <a:srgbClr val="2D3B45"/>
                </a:solidFill>
                <a:effectLst/>
                <a:latin typeface="Lato Extended"/>
              </a:rPr>
              <a:t> </a:t>
            </a:r>
            <a:r>
              <a:rPr lang="tr-TR" b="0" i="0" dirty="0" err="1">
                <a:solidFill>
                  <a:srgbClr val="2D3B45"/>
                </a:solidFill>
                <a:effectLst/>
                <a:latin typeface="Lato Extended"/>
              </a:rPr>
              <a:t>understand</a:t>
            </a:r>
            <a:r>
              <a:rPr lang="tr-TR" b="0" i="0" dirty="0">
                <a:solidFill>
                  <a:srgbClr val="2D3B45"/>
                </a:solidFill>
                <a:effectLst/>
                <a:latin typeface="Lato Extended"/>
              </a:rPr>
              <a:t> </a:t>
            </a:r>
            <a:r>
              <a:rPr lang="tr-TR" b="0" i="0" dirty="0" err="1">
                <a:solidFill>
                  <a:srgbClr val="2D3B45"/>
                </a:solidFill>
                <a:effectLst/>
                <a:latin typeface="Lato Extended"/>
              </a:rPr>
              <a:t>the</a:t>
            </a:r>
            <a:r>
              <a:rPr lang="tr-TR" b="0" i="0" dirty="0">
                <a:solidFill>
                  <a:srgbClr val="2D3B45"/>
                </a:solidFill>
                <a:effectLst/>
                <a:latin typeface="Lato Extended"/>
              </a:rPr>
              <a:t> market </a:t>
            </a:r>
            <a:r>
              <a:rPr lang="tr-TR" b="0" i="0" dirty="0" err="1">
                <a:solidFill>
                  <a:srgbClr val="2D3B45"/>
                </a:solidFill>
                <a:effectLst/>
                <a:latin typeface="Lato Extended"/>
              </a:rPr>
              <a:t>before</a:t>
            </a:r>
            <a:r>
              <a:rPr lang="tr-TR" b="0" i="0" dirty="0">
                <a:solidFill>
                  <a:srgbClr val="2D3B45"/>
                </a:solidFill>
                <a:effectLst/>
                <a:latin typeface="Lato Extended"/>
              </a:rPr>
              <a:t> </a:t>
            </a:r>
            <a:r>
              <a:rPr lang="tr-TR" b="0" i="0" dirty="0" err="1">
                <a:solidFill>
                  <a:srgbClr val="2D3B45"/>
                </a:solidFill>
                <a:effectLst/>
                <a:latin typeface="Lato Extended"/>
              </a:rPr>
              <a:t>taking</a:t>
            </a:r>
            <a:r>
              <a:rPr lang="tr-TR" b="0" i="0" dirty="0">
                <a:solidFill>
                  <a:srgbClr val="2D3B45"/>
                </a:solidFill>
                <a:effectLst/>
                <a:latin typeface="Lato Extended"/>
              </a:rPr>
              <a:t> an </a:t>
            </a:r>
            <a:r>
              <a:rPr lang="tr-TR" b="0" i="0" dirty="0" err="1">
                <a:solidFill>
                  <a:srgbClr val="2D3B45"/>
                </a:solidFill>
                <a:effectLst/>
                <a:latin typeface="Lato Extended"/>
              </a:rPr>
              <a:t>actionfor</a:t>
            </a:r>
            <a:r>
              <a:rPr lang="tr-TR" b="0" i="0" dirty="0">
                <a:solidFill>
                  <a:srgbClr val="2D3B45"/>
                </a:solidFill>
                <a:effectLst/>
                <a:latin typeface="Lato Extended"/>
              </a:rPr>
              <a:t> </a:t>
            </a:r>
            <a:r>
              <a:rPr lang="tr-TR" b="0" i="0" dirty="0" err="1">
                <a:solidFill>
                  <a:srgbClr val="2D3B45"/>
                </a:solidFill>
                <a:effectLst/>
                <a:latin typeface="Lato Extended"/>
              </a:rPr>
              <a:t>their</a:t>
            </a:r>
            <a:r>
              <a:rPr lang="tr-TR" b="0" i="0" dirty="0">
                <a:solidFill>
                  <a:srgbClr val="2D3B45"/>
                </a:solidFill>
                <a:effectLst/>
                <a:latin typeface="Lato Extended"/>
              </a:rPr>
              <a:t> </a:t>
            </a:r>
            <a:r>
              <a:rPr lang="tr-TR" b="0" i="0" dirty="0" err="1">
                <a:solidFill>
                  <a:srgbClr val="2D3B45"/>
                </a:solidFill>
                <a:effectLst/>
                <a:latin typeface="Lato Extended"/>
              </a:rPr>
              <a:t>Go</a:t>
            </a:r>
            <a:r>
              <a:rPr lang="tr-TR" b="0" i="0" dirty="0">
                <a:solidFill>
                  <a:srgbClr val="2D3B45"/>
                </a:solidFill>
                <a:effectLst/>
                <a:latin typeface="Lato Extended"/>
              </a:rPr>
              <a:t>-</a:t>
            </a:r>
            <a:r>
              <a:rPr lang="tr-TR" b="0" i="0" dirty="0" err="1">
                <a:solidFill>
                  <a:srgbClr val="2D3B45"/>
                </a:solidFill>
                <a:effectLst/>
                <a:latin typeface="Lato Extended"/>
              </a:rPr>
              <a:t>to</a:t>
            </a:r>
            <a:r>
              <a:rPr lang="tr-TR" b="0" i="0" dirty="0">
                <a:solidFill>
                  <a:srgbClr val="2D3B45"/>
                </a:solidFill>
                <a:effectLst/>
                <a:latin typeface="Lato Extended"/>
              </a:rPr>
              <a:t>-Market(G2M) </a:t>
            </a:r>
            <a:r>
              <a:rPr lang="tr-TR" b="0" i="0" dirty="0" err="1">
                <a:solidFill>
                  <a:srgbClr val="2D3B45"/>
                </a:solidFill>
                <a:effectLst/>
                <a:latin typeface="Lato Extended"/>
              </a:rPr>
              <a:t>strategy</a:t>
            </a:r>
            <a:r>
              <a:rPr lang="tr-TR" b="0" i="0" dirty="0">
                <a:solidFill>
                  <a:srgbClr val="2D3B45"/>
                </a:solidFill>
                <a:effectLst/>
                <a:latin typeface="Lato Extended"/>
              </a:rPr>
              <a:t>.</a:t>
            </a:r>
          </a:p>
          <a:p>
            <a:endParaRPr lang="tr-TR" dirty="0">
              <a:solidFill>
                <a:srgbClr val="2D3B45"/>
              </a:solidFill>
              <a:latin typeface="Lato Extended"/>
            </a:endParaRPr>
          </a:p>
          <a:p>
            <a:pPr marL="0" indent="0">
              <a:buNone/>
            </a:pPr>
            <a:r>
              <a:rPr lang="tr-TR" b="0" i="1" dirty="0" err="1">
                <a:solidFill>
                  <a:srgbClr val="2D3B45"/>
                </a:solidFill>
                <a:effectLst/>
                <a:latin typeface="Lato Extended"/>
              </a:rPr>
              <a:t>Objective</a:t>
            </a:r>
            <a:r>
              <a:rPr lang="tr-TR" b="0" i="1" dirty="0">
                <a:solidFill>
                  <a:srgbClr val="2D3B45"/>
                </a:solidFill>
                <a:effectLst/>
                <a:latin typeface="Lato Extended"/>
              </a:rPr>
              <a:t>: </a:t>
            </a:r>
            <a:r>
              <a:rPr lang="tr-TR" b="0" i="0" dirty="0" err="1">
                <a:solidFill>
                  <a:srgbClr val="2D3B45"/>
                </a:solidFill>
                <a:effectLst/>
                <a:latin typeface="Lato Extended"/>
              </a:rPr>
              <a:t>We</a:t>
            </a:r>
            <a:r>
              <a:rPr lang="tr-TR" b="0" i="0" dirty="0">
                <a:solidFill>
                  <a:srgbClr val="2D3B45"/>
                </a:solidFill>
                <a:effectLst/>
                <a:latin typeface="Lato Extended"/>
              </a:rPr>
              <a:t> </a:t>
            </a:r>
            <a:r>
              <a:rPr lang="tr-TR" b="0" i="0" dirty="0" err="1">
                <a:solidFill>
                  <a:srgbClr val="2D3B45"/>
                </a:solidFill>
                <a:effectLst/>
                <a:latin typeface="Lato Extended"/>
              </a:rPr>
              <a:t>wil</a:t>
            </a:r>
            <a:r>
              <a:rPr lang="tr-TR" dirty="0" err="1">
                <a:solidFill>
                  <a:srgbClr val="2D3B45"/>
                </a:solidFill>
                <a:latin typeface="Lato Extended"/>
              </a:rPr>
              <a:t>l</a:t>
            </a:r>
            <a:r>
              <a:rPr lang="tr-TR" dirty="0">
                <a:solidFill>
                  <a:srgbClr val="2D3B45"/>
                </a:solidFill>
                <a:latin typeface="Lato Extended"/>
              </a:rPr>
              <a:t> </a:t>
            </a:r>
            <a:r>
              <a:rPr lang="tr-TR" dirty="0" err="1">
                <a:solidFill>
                  <a:srgbClr val="2D3B45"/>
                </a:solidFill>
                <a:latin typeface="Lato Extended"/>
              </a:rPr>
              <a:t>investigate</a:t>
            </a:r>
            <a:r>
              <a:rPr lang="tr-TR" dirty="0">
                <a:solidFill>
                  <a:srgbClr val="2D3B45"/>
                </a:solidFill>
                <a:latin typeface="Lato Extended"/>
              </a:rPr>
              <a:t> </a:t>
            </a:r>
            <a:r>
              <a:rPr lang="tr-TR" dirty="0" err="1">
                <a:solidFill>
                  <a:srgbClr val="2D3B45"/>
                </a:solidFill>
                <a:latin typeface="Lato Extended"/>
              </a:rPr>
              <a:t>which</a:t>
            </a:r>
            <a:r>
              <a:rPr lang="tr-TR" dirty="0">
                <a:solidFill>
                  <a:srgbClr val="2D3B45"/>
                </a:solidFill>
                <a:latin typeface="Lato Extended"/>
              </a:rPr>
              <a:t> </a:t>
            </a:r>
            <a:r>
              <a:rPr lang="tr-TR" dirty="0" err="1">
                <a:solidFill>
                  <a:srgbClr val="2D3B45"/>
                </a:solidFill>
                <a:latin typeface="Lato Extended"/>
              </a:rPr>
              <a:t>company</a:t>
            </a:r>
            <a:r>
              <a:rPr lang="tr-TR" dirty="0">
                <a:solidFill>
                  <a:srgbClr val="2D3B45"/>
                </a:solidFill>
                <a:latin typeface="Lato Extended"/>
              </a:rPr>
              <a:t> is </a:t>
            </a:r>
            <a:r>
              <a:rPr lang="tr-TR" dirty="0" err="1">
                <a:solidFill>
                  <a:srgbClr val="2D3B45"/>
                </a:solidFill>
                <a:latin typeface="Lato Extended"/>
              </a:rPr>
              <a:t>the</a:t>
            </a:r>
            <a:r>
              <a:rPr lang="tr-TR" dirty="0">
                <a:solidFill>
                  <a:srgbClr val="2D3B45"/>
                </a:solidFill>
                <a:latin typeface="Lato Extended"/>
              </a:rPr>
              <a:t> </a:t>
            </a:r>
            <a:r>
              <a:rPr lang="tr-TR" dirty="0" err="1">
                <a:solidFill>
                  <a:srgbClr val="2D3B45"/>
                </a:solidFill>
                <a:latin typeface="Lato Extended"/>
              </a:rPr>
              <a:t>most</a:t>
            </a:r>
            <a:r>
              <a:rPr lang="tr-TR" dirty="0">
                <a:solidFill>
                  <a:srgbClr val="2D3B45"/>
                </a:solidFill>
                <a:latin typeface="Lato Extended"/>
              </a:rPr>
              <a:t> </a:t>
            </a:r>
            <a:r>
              <a:rPr lang="tr-TR" dirty="0" err="1">
                <a:solidFill>
                  <a:srgbClr val="2D3B45"/>
                </a:solidFill>
                <a:latin typeface="Lato Extended"/>
              </a:rPr>
              <a:t>valuable</a:t>
            </a:r>
            <a:r>
              <a:rPr lang="tr-TR" dirty="0">
                <a:solidFill>
                  <a:srgbClr val="2D3B45"/>
                </a:solidFill>
                <a:latin typeface="Lato Extended"/>
              </a:rPr>
              <a:t> </a:t>
            </a:r>
            <a:r>
              <a:rPr lang="tr-TR" dirty="0" err="1">
                <a:solidFill>
                  <a:srgbClr val="2D3B45"/>
                </a:solidFill>
                <a:latin typeface="Lato Extended"/>
              </a:rPr>
              <a:t>to</a:t>
            </a:r>
            <a:r>
              <a:rPr lang="tr-TR" dirty="0">
                <a:solidFill>
                  <a:srgbClr val="2D3B45"/>
                </a:solidFill>
                <a:latin typeface="Lato Extended"/>
              </a:rPr>
              <a:t> </a:t>
            </a:r>
            <a:r>
              <a:rPr lang="tr-TR" dirty="0" err="1">
                <a:solidFill>
                  <a:srgbClr val="2D3B45"/>
                </a:solidFill>
                <a:latin typeface="Lato Extended"/>
              </a:rPr>
              <a:t>invest</a:t>
            </a:r>
            <a:r>
              <a:rPr lang="tr-TR" dirty="0">
                <a:solidFill>
                  <a:srgbClr val="2D3B45"/>
                </a:solidFill>
                <a:latin typeface="Lato Extended"/>
              </a:rPr>
              <a:t>, </a:t>
            </a:r>
            <a:r>
              <a:rPr lang="tr-TR" dirty="0" err="1">
                <a:solidFill>
                  <a:srgbClr val="2D3B45"/>
                </a:solidFill>
                <a:latin typeface="Lato Extended"/>
              </a:rPr>
              <a:t>relationship</a:t>
            </a:r>
            <a:r>
              <a:rPr lang="tr-TR" dirty="0">
                <a:solidFill>
                  <a:srgbClr val="2D3B45"/>
                </a:solidFill>
                <a:latin typeface="Lato Extended"/>
              </a:rPr>
              <a:t> </a:t>
            </a:r>
            <a:r>
              <a:rPr lang="tr-TR" dirty="0" err="1">
                <a:solidFill>
                  <a:srgbClr val="2D3B45"/>
                </a:solidFill>
                <a:latin typeface="Lato Extended"/>
              </a:rPr>
              <a:t>between</a:t>
            </a:r>
            <a:r>
              <a:rPr lang="tr-TR" dirty="0">
                <a:solidFill>
                  <a:srgbClr val="2D3B45"/>
                </a:solidFill>
                <a:latin typeface="Lato Extended"/>
              </a:rPr>
              <a:t> </a:t>
            </a:r>
            <a:r>
              <a:rPr lang="tr-TR" dirty="0" err="1">
                <a:solidFill>
                  <a:srgbClr val="2D3B45"/>
                </a:solidFill>
                <a:latin typeface="Lato Extended"/>
              </a:rPr>
              <a:t>users</a:t>
            </a:r>
            <a:r>
              <a:rPr lang="tr-TR" dirty="0">
                <a:solidFill>
                  <a:srgbClr val="2D3B45"/>
                </a:solidFill>
                <a:latin typeface="Lato Extended"/>
              </a:rPr>
              <a:t> </a:t>
            </a:r>
            <a:r>
              <a:rPr lang="tr-TR" dirty="0" err="1">
                <a:solidFill>
                  <a:srgbClr val="2D3B45"/>
                </a:solidFill>
                <a:latin typeface="Lato Extended"/>
              </a:rPr>
              <a:t>accross</a:t>
            </a:r>
            <a:r>
              <a:rPr lang="tr-TR" dirty="0">
                <a:solidFill>
                  <a:srgbClr val="2D3B45"/>
                </a:solidFill>
                <a:latin typeface="Lato Extended"/>
              </a:rPr>
              <a:t> </a:t>
            </a:r>
            <a:r>
              <a:rPr lang="tr-TR" dirty="0" err="1">
                <a:solidFill>
                  <a:srgbClr val="2D3B45"/>
                </a:solidFill>
                <a:latin typeface="Lato Extended"/>
              </a:rPr>
              <a:t>the</a:t>
            </a:r>
            <a:r>
              <a:rPr lang="tr-TR" dirty="0">
                <a:solidFill>
                  <a:srgbClr val="2D3B45"/>
                </a:solidFill>
                <a:latin typeface="Lato Extended"/>
              </a:rPr>
              <a:t> </a:t>
            </a:r>
            <a:r>
              <a:rPr lang="tr-TR" dirty="0" err="1">
                <a:solidFill>
                  <a:srgbClr val="2D3B45"/>
                </a:solidFill>
                <a:latin typeface="Lato Extended"/>
              </a:rPr>
              <a:t>locations</a:t>
            </a:r>
            <a:endParaRPr lang="tr-TR" b="0" i="0" dirty="0">
              <a:solidFill>
                <a:srgbClr val="2D3B45"/>
              </a:solidFill>
              <a:effectLst/>
              <a:latin typeface="Lato Extended"/>
            </a:endParaRPr>
          </a:p>
          <a:p>
            <a:endParaRPr lang="tr-TR" dirty="0">
              <a:solidFill>
                <a:srgbClr val="2D3B45"/>
              </a:solidFill>
              <a:latin typeface="Lato Extended"/>
            </a:endParaRPr>
          </a:p>
        </p:txBody>
      </p:sp>
    </p:spTree>
    <p:extLst>
      <p:ext uri="{BB962C8B-B14F-4D97-AF65-F5344CB8AC3E}">
        <p14:creationId xmlns:p14="http://schemas.microsoft.com/office/powerpoint/2010/main" val="1094405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9BDA75C-528A-42DF-8F47-34DE89D95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Data Information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0F1105B-6331-4ADB-BC87-D6B900952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have</a:t>
            </a:r>
            <a:r>
              <a:rPr lang="tr-TR" dirty="0"/>
              <a:t> </a:t>
            </a:r>
            <a:r>
              <a:rPr lang="tr-TR" dirty="0" err="1"/>
              <a:t>four</a:t>
            </a:r>
            <a:r>
              <a:rPr lang="tr-TR" dirty="0"/>
              <a:t> </a:t>
            </a:r>
            <a:r>
              <a:rPr lang="tr-TR" dirty="0" err="1"/>
              <a:t>dataset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analyze</a:t>
            </a:r>
            <a:r>
              <a:rPr lang="tr-TR" dirty="0"/>
              <a:t>.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i="1" dirty="0" err="1"/>
              <a:t>Cab</a:t>
            </a:r>
            <a:r>
              <a:rPr lang="tr-TR" i="1" dirty="0"/>
              <a:t> Data: </a:t>
            </a:r>
            <a:r>
              <a:rPr lang="en-US" b="0" i="0" dirty="0">
                <a:solidFill>
                  <a:srgbClr val="2D3B4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file includes details of transaction for 2 cab companies</a:t>
            </a:r>
            <a:endParaRPr lang="tr-TR" dirty="0"/>
          </a:p>
          <a:p>
            <a:pPr marL="0" indent="0">
              <a:buNone/>
            </a:pPr>
            <a:r>
              <a:rPr lang="tr-TR" i="1" dirty="0"/>
              <a:t>City Data: </a:t>
            </a:r>
            <a:r>
              <a:rPr lang="en-US" b="0" i="0" dirty="0">
                <a:solidFill>
                  <a:srgbClr val="2D3B45"/>
                </a:solidFill>
                <a:effectLst/>
                <a:latin typeface="Lato Extended"/>
              </a:rPr>
              <a:t>this file contains list of US cities, their population and number of cab users</a:t>
            </a:r>
            <a:endParaRPr lang="tr-TR" i="1" dirty="0"/>
          </a:p>
          <a:p>
            <a:pPr marL="0" indent="0">
              <a:buNone/>
            </a:pPr>
            <a:r>
              <a:rPr lang="tr-TR" i="1" dirty="0" err="1"/>
              <a:t>Customer</a:t>
            </a:r>
            <a:r>
              <a:rPr lang="tr-TR" i="1" dirty="0"/>
              <a:t> Data:</a:t>
            </a:r>
            <a:r>
              <a:rPr lang="en-US" b="0" i="0" dirty="0">
                <a:solidFill>
                  <a:srgbClr val="2D3B45"/>
                </a:solidFill>
                <a:effectLst/>
                <a:latin typeface="Lato Extended"/>
              </a:rPr>
              <a:t> this is a mapping table that contains a unique identifier which links the customer’s demographic details</a:t>
            </a:r>
            <a:endParaRPr lang="tr-TR" dirty="0"/>
          </a:p>
          <a:p>
            <a:pPr marL="0" indent="0">
              <a:buNone/>
            </a:pPr>
            <a:r>
              <a:rPr lang="tr-TR" i="1" dirty="0" err="1"/>
              <a:t>Transaction</a:t>
            </a:r>
            <a:r>
              <a:rPr lang="tr-TR" i="1" dirty="0"/>
              <a:t> Data: </a:t>
            </a:r>
            <a:r>
              <a:rPr lang="en-US" b="1" i="0" dirty="0">
                <a:solidFill>
                  <a:srgbClr val="2D3B45"/>
                </a:solidFill>
                <a:effectLst/>
                <a:latin typeface="Lato Extended"/>
              </a:rPr>
              <a:t> </a:t>
            </a:r>
            <a:r>
              <a:rPr lang="en-US" b="0" i="0" dirty="0">
                <a:solidFill>
                  <a:srgbClr val="2D3B45"/>
                </a:solidFill>
                <a:effectLst/>
                <a:latin typeface="Lato Extended"/>
              </a:rPr>
              <a:t>this is a mapping table that contains transaction to customer mapping and payment mode</a:t>
            </a:r>
            <a:endParaRPr lang="tr-TR" i="1" dirty="0"/>
          </a:p>
        </p:txBody>
      </p:sp>
    </p:spTree>
    <p:extLst>
      <p:ext uri="{BB962C8B-B14F-4D97-AF65-F5344CB8AC3E}">
        <p14:creationId xmlns:p14="http://schemas.microsoft.com/office/powerpoint/2010/main" val="1510208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br>
              <a:rPr lang="en-US" dirty="0"/>
            </a:br>
            <a:br>
              <a:rPr lang="tr-TR" dirty="0"/>
            </a:br>
            <a:br>
              <a:rPr lang="en-US" dirty="0"/>
            </a:br>
            <a:r>
              <a:rPr lang="tr-TR" sz="3200" dirty="0" err="1">
                <a:solidFill>
                  <a:srgbClr val="00B0F0"/>
                </a:solidFill>
              </a:rPr>
              <a:t>Which</a:t>
            </a:r>
            <a:r>
              <a:rPr lang="tr-TR" sz="3200" dirty="0">
                <a:solidFill>
                  <a:srgbClr val="00B0F0"/>
                </a:solidFill>
              </a:rPr>
              <a:t> </a:t>
            </a:r>
            <a:r>
              <a:rPr lang="tr-TR" sz="3200" dirty="0" err="1">
                <a:solidFill>
                  <a:srgbClr val="00B0F0"/>
                </a:solidFill>
              </a:rPr>
              <a:t>Company</a:t>
            </a:r>
            <a:r>
              <a:rPr lang="tr-TR" sz="3200" dirty="0">
                <a:solidFill>
                  <a:srgbClr val="00B0F0"/>
                </a:solidFill>
              </a:rPr>
              <a:t> has </a:t>
            </a:r>
            <a:r>
              <a:rPr lang="tr-TR" sz="3200" dirty="0" err="1">
                <a:solidFill>
                  <a:srgbClr val="00B0F0"/>
                </a:solidFill>
              </a:rPr>
              <a:t>more</a:t>
            </a:r>
            <a:r>
              <a:rPr lang="tr-TR" sz="3200" dirty="0">
                <a:solidFill>
                  <a:srgbClr val="00B0F0"/>
                </a:solidFill>
              </a:rPr>
              <a:t> </a:t>
            </a:r>
            <a:r>
              <a:rPr lang="tr-TR" sz="3200" dirty="0" err="1">
                <a:solidFill>
                  <a:srgbClr val="00B0F0"/>
                </a:solidFill>
              </a:rPr>
              <a:t>transaction</a:t>
            </a:r>
            <a:r>
              <a:rPr lang="tr-TR" sz="3200" dirty="0">
                <a:solidFill>
                  <a:srgbClr val="00B0F0"/>
                </a:solidFill>
              </a:rPr>
              <a:t>?</a:t>
            </a:r>
            <a:endParaRPr lang="en-US" sz="3200" b="1" dirty="0">
              <a:solidFill>
                <a:srgbClr val="00B0F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533569" y="199573"/>
            <a:ext cx="6858004" cy="6458857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algn="just"/>
            <a:r>
              <a:rPr lang="en-US" dirty="0">
                <a:solidFill>
                  <a:srgbClr val="FF6600"/>
                </a:solidFill>
              </a:rPr>
              <a:t>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</a:t>
            </a:r>
            <a:endParaRPr lang="en-US" sz="3200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90D7C9A0-7FFF-4B3B-9EBD-8A5F98AEE0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1358" y="2092891"/>
            <a:ext cx="4716701" cy="3048000"/>
          </a:xfrm>
          <a:prstGeom prst="rect">
            <a:avLst/>
          </a:prstGeom>
        </p:spPr>
      </p:pic>
      <p:cxnSp>
        <p:nvCxnSpPr>
          <p:cNvPr id="8" name="Düz Bağlayıcı 7">
            <a:extLst>
              <a:ext uri="{FF2B5EF4-FFF2-40B4-BE49-F238E27FC236}">
                <a16:creationId xmlns:a16="http://schemas.microsoft.com/office/drawing/2014/main" id="{0FAD86CF-2258-46EE-A531-E3D367B6D9D9}"/>
              </a:ext>
            </a:extLst>
          </p:cNvPr>
          <p:cNvCxnSpPr/>
          <p:nvPr/>
        </p:nvCxnSpPr>
        <p:spPr>
          <a:xfrm>
            <a:off x="350729" y="3707704"/>
            <a:ext cx="47348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Metin kutusu 8">
            <a:extLst>
              <a:ext uri="{FF2B5EF4-FFF2-40B4-BE49-F238E27FC236}">
                <a16:creationId xmlns:a16="http://schemas.microsoft.com/office/drawing/2014/main" id="{D27E222E-05FF-418D-8A9F-78D420EFF862}"/>
              </a:ext>
            </a:extLst>
          </p:cNvPr>
          <p:cNvSpPr txBox="1"/>
          <p:nvPr/>
        </p:nvSpPr>
        <p:spPr>
          <a:xfrm>
            <a:off x="499150" y="4045907"/>
            <a:ext cx="47348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>
                <a:solidFill>
                  <a:schemeClr val="bg1"/>
                </a:solidFill>
              </a:rPr>
              <a:t>We</a:t>
            </a:r>
            <a:r>
              <a:rPr lang="tr-TR" dirty="0">
                <a:solidFill>
                  <a:schemeClr val="bg1"/>
                </a:solidFill>
              </a:rPr>
              <a:t> can </a:t>
            </a:r>
            <a:r>
              <a:rPr lang="tr-TR" dirty="0" err="1">
                <a:solidFill>
                  <a:schemeClr val="bg1"/>
                </a:solidFill>
              </a:rPr>
              <a:t>see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that</a:t>
            </a:r>
            <a:r>
              <a:rPr lang="tr-TR" dirty="0">
                <a:solidFill>
                  <a:schemeClr val="bg1"/>
                </a:solidFill>
              </a:rPr>
              <a:t> it is </a:t>
            </a:r>
            <a:r>
              <a:rPr lang="tr-TR" dirty="0" err="1">
                <a:solidFill>
                  <a:schemeClr val="bg1"/>
                </a:solidFill>
              </a:rPr>
              <a:t>more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profitable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to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invest</a:t>
            </a:r>
            <a:r>
              <a:rPr lang="tr-TR" dirty="0">
                <a:solidFill>
                  <a:schemeClr val="bg1"/>
                </a:solidFill>
              </a:rPr>
              <a:t> Money </a:t>
            </a:r>
            <a:r>
              <a:rPr lang="tr-TR" dirty="0" err="1">
                <a:solidFill>
                  <a:schemeClr val="bg1"/>
                </a:solidFill>
              </a:rPr>
              <a:t>to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Yellow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Cab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because</a:t>
            </a:r>
            <a:r>
              <a:rPr lang="tr-TR" dirty="0">
                <a:solidFill>
                  <a:schemeClr val="bg1"/>
                </a:solidFill>
              </a:rPr>
              <a:t> it has </a:t>
            </a:r>
            <a:r>
              <a:rPr lang="tr-TR" dirty="0" err="1">
                <a:solidFill>
                  <a:schemeClr val="bg1"/>
                </a:solidFill>
              </a:rPr>
              <a:t>more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transaction</a:t>
            </a:r>
            <a:r>
              <a:rPr lang="tr-TR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84371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br>
              <a:rPr lang="en-US" dirty="0"/>
            </a:br>
            <a:br>
              <a:rPr lang="tr-TR" dirty="0"/>
            </a:br>
            <a:br>
              <a:rPr lang="en-US" dirty="0"/>
            </a:br>
            <a:r>
              <a:rPr lang="tr-TR" sz="3200" dirty="0">
                <a:solidFill>
                  <a:srgbClr val="00B0F0"/>
                </a:solidFill>
              </a:rPr>
              <a:t>Is </a:t>
            </a:r>
            <a:r>
              <a:rPr lang="tr-TR" sz="3200" dirty="0" err="1">
                <a:solidFill>
                  <a:srgbClr val="00B0F0"/>
                </a:solidFill>
              </a:rPr>
              <a:t>there</a:t>
            </a:r>
            <a:r>
              <a:rPr lang="tr-TR" sz="3200" dirty="0">
                <a:solidFill>
                  <a:srgbClr val="00B0F0"/>
                </a:solidFill>
              </a:rPr>
              <a:t> a </a:t>
            </a:r>
            <a:r>
              <a:rPr lang="tr-TR" sz="3200" dirty="0" err="1">
                <a:solidFill>
                  <a:srgbClr val="00B0F0"/>
                </a:solidFill>
              </a:rPr>
              <a:t>specific</a:t>
            </a:r>
            <a:r>
              <a:rPr lang="tr-TR" sz="3200" dirty="0">
                <a:solidFill>
                  <a:srgbClr val="00B0F0"/>
                </a:solidFill>
              </a:rPr>
              <a:t> </a:t>
            </a:r>
            <a:r>
              <a:rPr lang="tr-TR" sz="3200" dirty="0" err="1">
                <a:solidFill>
                  <a:srgbClr val="00B0F0"/>
                </a:solidFill>
              </a:rPr>
              <a:t>gender</a:t>
            </a:r>
            <a:r>
              <a:rPr lang="tr-TR" sz="3200" dirty="0">
                <a:solidFill>
                  <a:srgbClr val="00B0F0"/>
                </a:solidFill>
              </a:rPr>
              <a:t> </a:t>
            </a:r>
            <a:r>
              <a:rPr lang="tr-TR" sz="3200" dirty="0" err="1">
                <a:solidFill>
                  <a:srgbClr val="00B0F0"/>
                </a:solidFill>
              </a:rPr>
              <a:t>type</a:t>
            </a:r>
            <a:r>
              <a:rPr lang="tr-TR" sz="3200" dirty="0">
                <a:solidFill>
                  <a:srgbClr val="00B0F0"/>
                </a:solidFill>
              </a:rPr>
              <a:t> </a:t>
            </a:r>
            <a:r>
              <a:rPr lang="tr-TR" sz="3200" dirty="0" err="1">
                <a:solidFill>
                  <a:srgbClr val="00B0F0"/>
                </a:solidFill>
              </a:rPr>
              <a:t>specific</a:t>
            </a:r>
            <a:r>
              <a:rPr lang="tr-TR" sz="3200" dirty="0">
                <a:solidFill>
                  <a:srgbClr val="00B0F0"/>
                </a:solidFill>
              </a:rPr>
              <a:t> </a:t>
            </a:r>
            <a:r>
              <a:rPr lang="tr-TR" sz="3200" dirty="0" err="1">
                <a:solidFill>
                  <a:srgbClr val="00B0F0"/>
                </a:solidFill>
              </a:rPr>
              <a:t>company</a:t>
            </a:r>
            <a:r>
              <a:rPr lang="tr-TR" sz="3200" dirty="0">
                <a:solidFill>
                  <a:srgbClr val="00B0F0"/>
                </a:solidFill>
              </a:rPr>
              <a:t>?</a:t>
            </a:r>
            <a:endParaRPr lang="en-US" sz="3200" b="1" dirty="0">
              <a:solidFill>
                <a:srgbClr val="00B0F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533569" y="199573"/>
            <a:ext cx="6858004" cy="6458857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algn="just"/>
            <a:r>
              <a:rPr lang="en-US" dirty="0">
                <a:solidFill>
                  <a:srgbClr val="FF6600"/>
                </a:solidFill>
              </a:rPr>
              <a:t>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</a:t>
            </a:r>
            <a:endParaRPr lang="en-US" sz="3200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cxnSp>
        <p:nvCxnSpPr>
          <p:cNvPr id="8" name="Düz Bağlayıcı 7">
            <a:extLst>
              <a:ext uri="{FF2B5EF4-FFF2-40B4-BE49-F238E27FC236}">
                <a16:creationId xmlns:a16="http://schemas.microsoft.com/office/drawing/2014/main" id="{0FAD86CF-2258-46EE-A531-E3D367B6D9D9}"/>
              </a:ext>
            </a:extLst>
          </p:cNvPr>
          <p:cNvCxnSpPr/>
          <p:nvPr/>
        </p:nvCxnSpPr>
        <p:spPr>
          <a:xfrm>
            <a:off x="499150" y="3616891"/>
            <a:ext cx="47348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Metin kutusu 8">
            <a:extLst>
              <a:ext uri="{FF2B5EF4-FFF2-40B4-BE49-F238E27FC236}">
                <a16:creationId xmlns:a16="http://schemas.microsoft.com/office/drawing/2014/main" id="{D27E222E-05FF-418D-8A9F-78D420EFF862}"/>
              </a:ext>
            </a:extLst>
          </p:cNvPr>
          <p:cNvSpPr txBox="1"/>
          <p:nvPr/>
        </p:nvSpPr>
        <p:spPr>
          <a:xfrm>
            <a:off x="499149" y="4004659"/>
            <a:ext cx="47348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>
                <a:solidFill>
                  <a:schemeClr val="bg1"/>
                </a:solidFill>
              </a:rPr>
              <a:t>We</a:t>
            </a:r>
            <a:r>
              <a:rPr lang="tr-TR" dirty="0">
                <a:solidFill>
                  <a:schemeClr val="bg1"/>
                </a:solidFill>
              </a:rPr>
              <a:t> can </a:t>
            </a:r>
            <a:r>
              <a:rPr lang="tr-TR" dirty="0" err="1">
                <a:solidFill>
                  <a:schemeClr val="bg1"/>
                </a:solidFill>
              </a:rPr>
              <a:t>see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that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while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male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prefer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to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use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both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campany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more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than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girls</a:t>
            </a:r>
            <a:r>
              <a:rPr lang="tr-TR" dirty="0">
                <a:solidFill>
                  <a:schemeClr val="bg1"/>
                </a:solidFill>
              </a:rPr>
              <a:t>. </a:t>
            </a:r>
            <a:r>
              <a:rPr lang="tr-TR" dirty="0" err="1">
                <a:solidFill>
                  <a:schemeClr val="bg1"/>
                </a:solidFill>
              </a:rPr>
              <a:t>Most</a:t>
            </a:r>
            <a:r>
              <a:rPr lang="tr-TR" dirty="0">
                <a:solidFill>
                  <a:schemeClr val="bg1"/>
                </a:solidFill>
              </a:rPr>
              <a:t> of </a:t>
            </a:r>
            <a:r>
              <a:rPr lang="tr-TR" dirty="0" err="1">
                <a:solidFill>
                  <a:schemeClr val="bg1"/>
                </a:solidFill>
              </a:rPr>
              <a:t>the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users</a:t>
            </a:r>
            <a:r>
              <a:rPr lang="tr-TR" dirty="0">
                <a:solidFill>
                  <a:schemeClr val="bg1"/>
                </a:solidFill>
              </a:rPr>
              <a:t> of </a:t>
            </a:r>
            <a:r>
              <a:rPr lang="tr-TR" dirty="0" err="1">
                <a:solidFill>
                  <a:schemeClr val="bg1"/>
                </a:solidFill>
              </a:rPr>
              <a:t>yellow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cab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comprise</a:t>
            </a:r>
            <a:r>
              <a:rPr lang="tr-TR" dirty="0">
                <a:solidFill>
                  <a:schemeClr val="bg1"/>
                </a:solidFill>
              </a:rPr>
              <a:t> of man.</a:t>
            </a:r>
          </a:p>
        </p:txBody>
      </p:sp>
      <p:pic>
        <p:nvPicPr>
          <p:cNvPr id="10" name="Resim 9">
            <a:extLst>
              <a:ext uri="{FF2B5EF4-FFF2-40B4-BE49-F238E27FC236}">
                <a16:creationId xmlns:a16="http://schemas.microsoft.com/office/drawing/2014/main" id="{D492DC51-1375-4447-B90F-8F85CAC1D9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0749" y="1954060"/>
            <a:ext cx="4947402" cy="3494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800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br>
              <a:rPr lang="en-US" dirty="0"/>
            </a:br>
            <a:br>
              <a:rPr lang="tr-TR" dirty="0"/>
            </a:br>
            <a:br>
              <a:rPr lang="en-US" dirty="0"/>
            </a:br>
            <a:r>
              <a:rPr lang="tr-TR" sz="3200" dirty="0" err="1">
                <a:solidFill>
                  <a:srgbClr val="00B0F0"/>
                </a:solidFill>
              </a:rPr>
              <a:t>Which</a:t>
            </a:r>
            <a:r>
              <a:rPr lang="tr-TR" sz="3200" dirty="0">
                <a:solidFill>
                  <a:srgbClr val="00B0F0"/>
                </a:solidFill>
              </a:rPr>
              <a:t> </a:t>
            </a:r>
            <a:r>
              <a:rPr lang="tr-TR" sz="3200" dirty="0" err="1">
                <a:solidFill>
                  <a:srgbClr val="00B0F0"/>
                </a:solidFill>
              </a:rPr>
              <a:t>company</a:t>
            </a:r>
            <a:r>
              <a:rPr lang="tr-TR" sz="3200" dirty="0">
                <a:solidFill>
                  <a:srgbClr val="00B0F0"/>
                </a:solidFill>
              </a:rPr>
              <a:t> is </a:t>
            </a:r>
            <a:r>
              <a:rPr lang="tr-TR" sz="3200" dirty="0" err="1">
                <a:solidFill>
                  <a:srgbClr val="00B0F0"/>
                </a:solidFill>
              </a:rPr>
              <a:t>mostly</a:t>
            </a:r>
            <a:r>
              <a:rPr lang="tr-TR" sz="3200" dirty="0">
                <a:solidFill>
                  <a:srgbClr val="00B0F0"/>
                </a:solidFill>
              </a:rPr>
              <a:t> </a:t>
            </a:r>
            <a:r>
              <a:rPr lang="tr-TR" sz="3200" dirty="0" err="1">
                <a:solidFill>
                  <a:srgbClr val="00B0F0"/>
                </a:solidFill>
              </a:rPr>
              <a:t>used</a:t>
            </a:r>
            <a:r>
              <a:rPr lang="tr-TR" sz="3200" dirty="0">
                <a:solidFill>
                  <a:srgbClr val="00B0F0"/>
                </a:solidFill>
              </a:rPr>
              <a:t> in </a:t>
            </a:r>
            <a:r>
              <a:rPr lang="tr-TR" sz="3200" dirty="0" err="1">
                <a:solidFill>
                  <a:srgbClr val="00B0F0"/>
                </a:solidFill>
              </a:rPr>
              <a:t>which</a:t>
            </a:r>
            <a:r>
              <a:rPr lang="tr-TR" sz="3200" dirty="0">
                <a:solidFill>
                  <a:srgbClr val="00B0F0"/>
                </a:solidFill>
              </a:rPr>
              <a:t> </a:t>
            </a:r>
            <a:r>
              <a:rPr lang="tr-TR" sz="3200" dirty="0" err="1">
                <a:solidFill>
                  <a:srgbClr val="00B0F0"/>
                </a:solidFill>
              </a:rPr>
              <a:t>city</a:t>
            </a:r>
            <a:r>
              <a:rPr lang="tr-TR" sz="3200" dirty="0">
                <a:solidFill>
                  <a:srgbClr val="00B0F0"/>
                </a:solidFill>
              </a:rPr>
              <a:t>?</a:t>
            </a:r>
            <a:endParaRPr lang="en-US" sz="3200" b="1" dirty="0">
              <a:solidFill>
                <a:srgbClr val="00B0F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533569" y="199573"/>
            <a:ext cx="6858004" cy="6458857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algn="just"/>
            <a:r>
              <a:rPr lang="en-US" dirty="0">
                <a:solidFill>
                  <a:srgbClr val="FF6600"/>
                </a:solidFill>
              </a:rPr>
              <a:t>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</a:t>
            </a:r>
            <a:endParaRPr lang="en-US" sz="3200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cxnSp>
        <p:nvCxnSpPr>
          <p:cNvPr id="8" name="Düz Bağlayıcı 7">
            <a:extLst>
              <a:ext uri="{FF2B5EF4-FFF2-40B4-BE49-F238E27FC236}">
                <a16:creationId xmlns:a16="http://schemas.microsoft.com/office/drawing/2014/main" id="{0FAD86CF-2258-46EE-A531-E3D367B6D9D9}"/>
              </a:ext>
            </a:extLst>
          </p:cNvPr>
          <p:cNvCxnSpPr/>
          <p:nvPr/>
        </p:nvCxnSpPr>
        <p:spPr>
          <a:xfrm>
            <a:off x="499150" y="3616891"/>
            <a:ext cx="47348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Metin kutusu 8">
            <a:extLst>
              <a:ext uri="{FF2B5EF4-FFF2-40B4-BE49-F238E27FC236}">
                <a16:creationId xmlns:a16="http://schemas.microsoft.com/office/drawing/2014/main" id="{D27E222E-05FF-418D-8A9F-78D420EFF862}"/>
              </a:ext>
            </a:extLst>
          </p:cNvPr>
          <p:cNvSpPr txBox="1"/>
          <p:nvPr/>
        </p:nvSpPr>
        <p:spPr>
          <a:xfrm>
            <a:off x="499149" y="4004659"/>
            <a:ext cx="47348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>
                <a:solidFill>
                  <a:schemeClr val="bg1"/>
                </a:solidFill>
              </a:rPr>
              <a:t>In</a:t>
            </a:r>
            <a:r>
              <a:rPr lang="tr-TR" dirty="0">
                <a:solidFill>
                  <a:schemeClr val="bg1"/>
                </a:solidFill>
              </a:rPr>
              <a:t> New York </a:t>
            </a:r>
            <a:r>
              <a:rPr lang="tr-TR" dirty="0" err="1">
                <a:solidFill>
                  <a:schemeClr val="bg1"/>
                </a:solidFill>
              </a:rPr>
              <a:t>yellow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Cab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company</a:t>
            </a:r>
            <a:r>
              <a:rPr lang="tr-TR" dirty="0">
                <a:solidFill>
                  <a:schemeClr val="bg1"/>
                </a:solidFill>
              </a:rPr>
              <a:t> is </a:t>
            </a:r>
            <a:r>
              <a:rPr lang="tr-TR" dirty="0" err="1">
                <a:solidFill>
                  <a:schemeClr val="bg1"/>
                </a:solidFill>
              </a:rPr>
              <a:t>more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prefered</a:t>
            </a:r>
            <a:r>
              <a:rPr lang="tr-TR" dirty="0">
                <a:solidFill>
                  <a:schemeClr val="bg1"/>
                </a:solidFill>
              </a:rPr>
              <a:t> in </a:t>
            </a:r>
            <a:r>
              <a:rPr lang="tr-TR" dirty="0" err="1">
                <a:solidFill>
                  <a:schemeClr val="bg1"/>
                </a:solidFill>
              </a:rPr>
              <a:t>the</a:t>
            </a:r>
            <a:r>
              <a:rPr lang="tr-TR" dirty="0">
                <a:solidFill>
                  <a:schemeClr val="bg1"/>
                </a:solidFill>
              </a:rPr>
              <a:t> USA.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50B188C4-9CD4-4135-B1B4-7DDC1D00B3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4353" y="1532873"/>
            <a:ext cx="4218114" cy="4330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109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br>
              <a:rPr lang="en-US" dirty="0"/>
            </a:br>
            <a:br>
              <a:rPr lang="tr-TR" dirty="0"/>
            </a:br>
            <a:br>
              <a:rPr lang="en-US" dirty="0"/>
            </a:br>
            <a:r>
              <a:rPr lang="tr-TR" sz="3200" dirty="0" err="1">
                <a:solidFill>
                  <a:srgbClr val="00B0F0"/>
                </a:solidFill>
              </a:rPr>
              <a:t>What</a:t>
            </a:r>
            <a:r>
              <a:rPr lang="tr-TR" sz="3200" dirty="0">
                <a:solidFill>
                  <a:srgbClr val="00B0F0"/>
                </a:solidFill>
              </a:rPr>
              <a:t> is </a:t>
            </a:r>
            <a:r>
              <a:rPr lang="tr-TR" sz="3200" dirty="0" err="1">
                <a:solidFill>
                  <a:srgbClr val="00B0F0"/>
                </a:solidFill>
              </a:rPr>
              <a:t>the</a:t>
            </a:r>
            <a:r>
              <a:rPr lang="tr-TR" sz="3200" dirty="0">
                <a:solidFill>
                  <a:srgbClr val="00B0F0"/>
                </a:solidFill>
              </a:rPr>
              <a:t> </a:t>
            </a:r>
            <a:r>
              <a:rPr lang="tr-TR" sz="3200" dirty="0" err="1">
                <a:solidFill>
                  <a:srgbClr val="00B0F0"/>
                </a:solidFill>
              </a:rPr>
              <a:t>relationship</a:t>
            </a:r>
            <a:r>
              <a:rPr lang="tr-TR" sz="3200" dirty="0">
                <a:solidFill>
                  <a:srgbClr val="00B0F0"/>
                </a:solidFill>
              </a:rPr>
              <a:t> </a:t>
            </a:r>
            <a:r>
              <a:rPr lang="tr-TR" sz="3200" dirty="0" err="1">
                <a:solidFill>
                  <a:srgbClr val="00B0F0"/>
                </a:solidFill>
              </a:rPr>
              <a:t>gender</a:t>
            </a:r>
            <a:r>
              <a:rPr lang="tr-TR" sz="3200" dirty="0">
                <a:solidFill>
                  <a:srgbClr val="00B0F0"/>
                </a:solidFill>
              </a:rPr>
              <a:t> </a:t>
            </a:r>
            <a:r>
              <a:rPr lang="tr-TR" sz="3200" dirty="0" err="1">
                <a:solidFill>
                  <a:srgbClr val="00B0F0"/>
                </a:solidFill>
              </a:rPr>
              <a:t>and</a:t>
            </a:r>
            <a:r>
              <a:rPr lang="tr-TR" sz="3200" dirty="0">
                <a:solidFill>
                  <a:srgbClr val="00B0F0"/>
                </a:solidFill>
              </a:rPr>
              <a:t> </a:t>
            </a:r>
            <a:r>
              <a:rPr lang="tr-TR" sz="3200" dirty="0" err="1">
                <a:solidFill>
                  <a:srgbClr val="00B0F0"/>
                </a:solidFill>
              </a:rPr>
              <a:t>location</a:t>
            </a:r>
            <a:r>
              <a:rPr lang="tr-TR" sz="3200" dirty="0">
                <a:solidFill>
                  <a:srgbClr val="00B0F0"/>
                </a:solidFill>
              </a:rPr>
              <a:t>?</a:t>
            </a:r>
            <a:endParaRPr lang="en-US" sz="3200" b="1" dirty="0">
              <a:solidFill>
                <a:srgbClr val="00B0F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533569" y="199573"/>
            <a:ext cx="6858004" cy="6458857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algn="just"/>
            <a:r>
              <a:rPr lang="en-US" dirty="0">
                <a:solidFill>
                  <a:srgbClr val="FF6600"/>
                </a:solidFill>
              </a:rPr>
              <a:t>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</a:t>
            </a:r>
            <a:endParaRPr lang="en-US" sz="3200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cxnSp>
        <p:nvCxnSpPr>
          <p:cNvPr id="8" name="Düz Bağlayıcı 7">
            <a:extLst>
              <a:ext uri="{FF2B5EF4-FFF2-40B4-BE49-F238E27FC236}">
                <a16:creationId xmlns:a16="http://schemas.microsoft.com/office/drawing/2014/main" id="{0FAD86CF-2258-46EE-A531-E3D367B6D9D9}"/>
              </a:ext>
            </a:extLst>
          </p:cNvPr>
          <p:cNvCxnSpPr/>
          <p:nvPr/>
        </p:nvCxnSpPr>
        <p:spPr>
          <a:xfrm>
            <a:off x="499150" y="3616891"/>
            <a:ext cx="47348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Resim 5">
            <a:extLst>
              <a:ext uri="{FF2B5EF4-FFF2-40B4-BE49-F238E27FC236}">
                <a16:creationId xmlns:a16="http://schemas.microsoft.com/office/drawing/2014/main" id="{A38949A0-6643-4EA8-94FB-EBE35F55A1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0453" y="1565754"/>
            <a:ext cx="4370238" cy="4347652"/>
          </a:xfrm>
          <a:prstGeom prst="rect">
            <a:avLst/>
          </a:prstGeom>
        </p:spPr>
      </p:pic>
      <p:sp>
        <p:nvSpPr>
          <p:cNvPr id="11" name="Metin kutusu 10">
            <a:extLst>
              <a:ext uri="{FF2B5EF4-FFF2-40B4-BE49-F238E27FC236}">
                <a16:creationId xmlns:a16="http://schemas.microsoft.com/office/drawing/2014/main" id="{F6DB8202-9F11-49A1-A0CC-C0911D92704D}"/>
              </a:ext>
            </a:extLst>
          </p:cNvPr>
          <p:cNvSpPr txBox="1"/>
          <p:nvPr/>
        </p:nvSpPr>
        <p:spPr>
          <a:xfrm>
            <a:off x="827313" y="3989540"/>
            <a:ext cx="44066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>
                <a:solidFill>
                  <a:schemeClr val="bg1"/>
                </a:solidFill>
              </a:rPr>
              <a:t>Again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we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observe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that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male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use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more</a:t>
            </a:r>
            <a:r>
              <a:rPr lang="tr-TR" dirty="0">
                <a:solidFill>
                  <a:schemeClr val="bg1"/>
                </a:solidFill>
              </a:rPr>
              <a:t> can </a:t>
            </a:r>
            <a:r>
              <a:rPr lang="tr-TR" dirty="0" err="1">
                <a:solidFill>
                  <a:schemeClr val="bg1"/>
                </a:solidFill>
              </a:rPr>
              <a:t>than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girls</a:t>
            </a:r>
            <a:r>
              <a:rPr lang="tr-TR" dirty="0">
                <a:solidFill>
                  <a:schemeClr val="bg1"/>
                </a:solidFill>
              </a:rPr>
              <a:t> in New York.</a:t>
            </a:r>
          </a:p>
        </p:txBody>
      </p:sp>
    </p:spTree>
    <p:extLst>
      <p:ext uri="{BB962C8B-B14F-4D97-AF65-F5344CB8AC3E}">
        <p14:creationId xmlns:p14="http://schemas.microsoft.com/office/powerpoint/2010/main" val="2572081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br>
              <a:rPr lang="en-US" dirty="0"/>
            </a:br>
            <a:br>
              <a:rPr lang="tr-TR" dirty="0"/>
            </a:br>
            <a:br>
              <a:rPr lang="en-US" dirty="0"/>
            </a:br>
            <a:r>
              <a:rPr lang="tr-TR" sz="3200" dirty="0" err="1">
                <a:solidFill>
                  <a:srgbClr val="00B0F0"/>
                </a:solidFill>
              </a:rPr>
              <a:t>What</a:t>
            </a:r>
            <a:r>
              <a:rPr lang="tr-TR" sz="3200" dirty="0">
                <a:solidFill>
                  <a:srgbClr val="00B0F0"/>
                </a:solidFill>
              </a:rPr>
              <a:t> is </a:t>
            </a:r>
            <a:r>
              <a:rPr lang="tr-TR" sz="3200" dirty="0" err="1">
                <a:solidFill>
                  <a:srgbClr val="00B0F0"/>
                </a:solidFill>
              </a:rPr>
              <a:t>the</a:t>
            </a:r>
            <a:r>
              <a:rPr lang="tr-TR" sz="3200" dirty="0">
                <a:solidFill>
                  <a:srgbClr val="00B0F0"/>
                </a:solidFill>
              </a:rPr>
              <a:t> </a:t>
            </a:r>
            <a:r>
              <a:rPr lang="tr-TR" sz="3200" dirty="0" err="1">
                <a:solidFill>
                  <a:srgbClr val="00B0F0"/>
                </a:solidFill>
              </a:rPr>
              <a:t>age</a:t>
            </a:r>
            <a:r>
              <a:rPr lang="tr-TR" sz="3200" dirty="0">
                <a:solidFill>
                  <a:srgbClr val="00B0F0"/>
                </a:solidFill>
              </a:rPr>
              <a:t> of </a:t>
            </a:r>
            <a:r>
              <a:rPr lang="tr-TR" sz="3200" dirty="0" err="1">
                <a:solidFill>
                  <a:srgbClr val="00B0F0"/>
                </a:solidFill>
              </a:rPr>
              <a:t>users</a:t>
            </a:r>
            <a:r>
              <a:rPr lang="tr-TR" sz="3200" dirty="0">
                <a:solidFill>
                  <a:srgbClr val="00B0F0"/>
                </a:solidFill>
              </a:rPr>
              <a:t> </a:t>
            </a:r>
            <a:r>
              <a:rPr lang="tr-TR" sz="3200" dirty="0" err="1">
                <a:solidFill>
                  <a:srgbClr val="00B0F0"/>
                </a:solidFill>
              </a:rPr>
              <a:t>who</a:t>
            </a:r>
            <a:r>
              <a:rPr lang="tr-TR" sz="3200" dirty="0">
                <a:solidFill>
                  <a:srgbClr val="00B0F0"/>
                </a:solidFill>
              </a:rPr>
              <a:t> </a:t>
            </a:r>
            <a:r>
              <a:rPr lang="tr-TR" sz="3200" dirty="0" err="1">
                <a:solidFill>
                  <a:srgbClr val="00B0F0"/>
                </a:solidFill>
              </a:rPr>
              <a:t>use</a:t>
            </a:r>
            <a:r>
              <a:rPr lang="tr-TR" sz="3200" dirty="0">
                <a:solidFill>
                  <a:srgbClr val="00B0F0"/>
                </a:solidFill>
              </a:rPr>
              <a:t> </a:t>
            </a:r>
            <a:r>
              <a:rPr lang="tr-TR" sz="3200" dirty="0" err="1">
                <a:solidFill>
                  <a:srgbClr val="00B0F0"/>
                </a:solidFill>
              </a:rPr>
              <a:t>cab</a:t>
            </a:r>
            <a:r>
              <a:rPr lang="tr-TR" sz="3200" dirty="0">
                <a:solidFill>
                  <a:srgbClr val="00B0F0"/>
                </a:solidFill>
              </a:rPr>
              <a:t>?</a:t>
            </a:r>
            <a:endParaRPr lang="en-US" sz="3200" b="1" dirty="0">
              <a:solidFill>
                <a:srgbClr val="00B0F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533569" y="199573"/>
            <a:ext cx="6858004" cy="6458857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algn="just"/>
            <a:r>
              <a:rPr lang="en-US" dirty="0">
                <a:solidFill>
                  <a:srgbClr val="FF6600"/>
                </a:solidFill>
              </a:rPr>
              <a:t>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</a:t>
            </a:r>
            <a:endParaRPr lang="en-US" sz="3200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cxnSp>
        <p:nvCxnSpPr>
          <p:cNvPr id="8" name="Düz Bağlayıcı 7">
            <a:extLst>
              <a:ext uri="{FF2B5EF4-FFF2-40B4-BE49-F238E27FC236}">
                <a16:creationId xmlns:a16="http://schemas.microsoft.com/office/drawing/2014/main" id="{0FAD86CF-2258-46EE-A531-E3D367B6D9D9}"/>
              </a:ext>
            </a:extLst>
          </p:cNvPr>
          <p:cNvCxnSpPr/>
          <p:nvPr/>
        </p:nvCxnSpPr>
        <p:spPr>
          <a:xfrm>
            <a:off x="499150" y="3616891"/>
            <a:ext cx="47348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Metin kutusu 10">
            <a:extLst>
              <a:ext uri="{FF2B5EF4-FFF2-40B4-BE49-F238E27FC236}">
                <a16:creationId xmlns:a16="http://schemas.microsoft.com/office/drawing/2014/main" id="{F6DB8202-9F11-49A1-A0CC-C0911D92704D}"/>
              </a:ext>
            </a:extLst>
          </p:cNvPr>
          <p:cNvSpPr txBox="1"/>
          <p:nvPr/>
        </p:nvSpPr>
        <p:spPr>
          <a:xfrm>
            <a:off x="827313" y="3989540"/>
            <a:ext cx="44066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>
                <a:solidFill>
                  <a:schemeClr val="bg1"/>
                </a:solidFill>
              </a:rPr>
              <a:t>People </a:t>
            </a:r>
            <a:r>
              <a:rPr lang="tr-TR" dirty="0" err="1">
                <a:solidFill>
                  <a:schemeClr val="bg1"/>
                </a:solidFill>
              </a:rPr>
              <a:t>who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are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young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and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middle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aged</a:t>
            </a:r>
            <a:r>
              <a:rPr lang="tr-TR" dirty="0">
                <a:solidFill>
                  <a:schemeClr val="bg1"/>
                </a:solidFill>
              </a:rPr>
              <a:t> inçline </a:t>
            </a:r>
            <a:r>
              <a:rPr lang="tr-TR" dirty="0" err="1">
                <a:solidFill>
                  <a:schemeClr val="bg1"/>
                </a:solidFill>
              </a:rPr>
              <a:t>to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use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cab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more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than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old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people</a:t>
            </a:r>
            <a:r>
              <a:rPr lang="tr-TR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86471797-84CF-4844-89CB-18731BDFF9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4609" y="918874"/>
            <a:ext cx="5338241" cy="4944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65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ta Glacier Internship" id="{2B17C0A9-4F1A-394C-9305-82F12CA26E4F}" vid="{F9955FDF-826E-7C4D-B52C-017E9540C8B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Data Glacier Internship</Template>
  <TotalTime>948</TotalTime>
  <Words>513</Words>
  <Application>Microsoft Office PowerPoint</Application>
  <PresentationFormat>Geniş ekran</PresentationFormat>
  <Paragraphs>79</Paragraphs>
  <Slides>14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Lato Extended</vt:lpstr>
      <vt:lpstr>Times New Roman</vt:lpstr>
      <vt:lpstr>Office Teması</vt:lpstr>
      <vt:lpstr>PowerPoint Sunusu</vt:lpstr>
      <vt:lpstr>   Outline</vt:lpstr>
      <vt:lpstr>Problem Statement</vt:lpstr>
      <vt:lpstr>Data Information</vt:lpstr>
      <vt:lpstr>   Which Company has more transaction?</vt:lpstr>
      <vt:lpstr>   Is there a specific gender type specific company?</vt:lpstr>
      <vt:lpstr>   Which company is mostly used in which city?</vt:lpstr>
      <vt:lpstr>   What is the relationship gender and location?</vt:lpstr>
      <vt:lpstr>   What is the age of users who use cab?</vt:lpstr>
      <vt:lpstr>   Which city has more users?</vt:lpstr>
      <vt:lpstr>   Is there a difference between male and female about paying to the trip?</vt:lpstr>
      <vt:lpstr>   Who travelled more? Men or Women?</vt:lpstr>
      <vt:lpstr>   Conclusion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sevde büşra bayrak</dc:creator>
  <cp:lastModifiedBy>sevde büşra bayrak</cp:lastModifiedBy>
  <cp:revision>1</cp:revision>
  <dcterms:created xsi:type="dcterms:W3CDTF">2022-05-15T21:28:53Z</dcterms:created>
  <dcterms:modified xsi:type="dcterms:W3CDTF">2022-05-16T13:17:17Z</dcterms:modified>
</cp:coreProperties>
</file>