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5"/>
  </p:notesMasterIdLst>
  <p:sldIdLst>
    <p:sldId id="256" r:id="rId2"/>
    <p:sldId id="257" r:id="rId3"/>
    <p:sldId id="264" r:id="rId4"/>
    <p:sldId id="263" r:id="rId5"/>
    <p:sldId id="260" r:id="rId6"/>
    <p:sldId id="261" r:id="rId7"/>
    <p:sldId id="267" r:id="rId8"/>
    <p:sldId id="266" r:id="rId9"/>
    <p:sldId id="262" r:id="rId10"/>
    <p:sldId id="258" r:id="rId11"/>
    <p:sldId id="265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A1836-202C-427E-BEE2-092C871AE5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8A32E-0F84-4E12-A010-92771AD72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8A32E-0F84-4E12-A010-92771AD724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25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5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6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8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5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92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5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2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8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1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866698-7206-4A3F-AEBC-25D6E39EDBE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AC9711-C445-47B5-88C6-3090115C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the IDEA </a:t>
            </a:r>
            <a:r>
              <a:rPr lang="en-US" dirty="0" smtClean="0"/>
              <a:t>2016 DATATHON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Sponsored by: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The Rensselaer IDEA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MITRE Corporation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41375" cy="33189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Subjective “expert” opinion based </a:t>
            </a:r>
            <a:r>
              <a:rPr lang="en-US" dirty="0" smtClean="0">
                <a:latin typeface="Times New Roman" panose="02020603050405020304" pitchFamily="18" charset="0"/>
              </a:rPr>
              <a:t>numerical rating data </a:t>
            </a:r>
            <a:r>
              <a:rPr lang="en-US" dirty="0" smtClean="0">
                <a:latin typeface="Times New Roman" panose="02020603050405020304" pitchFamily="18" charset="0"/>
              </a:rPr>
              <a:t>on national governance: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Voice and Accountability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Political </a:t>
            </a:r>
            <a:r>
              <a:rPr lang="en-US" dirty="0">
                <a:latin typeface="Times New Roman" panose="02020603050405020304" pitchFamily="18" charset="0"/>
              </a:rPr>
              <a:t>Stability and Absence of Violence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Government </a:t>
            </a:r>
            <a:r>
              <a:rPr lang="en-US" dirty="0">
                <a:latin typeface="Times New Roman" panose="02020603050405020304" pitchFamily="18" charset="0"/>
              </a:rPr>
              <a:t>Effectiveness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Regulatory </a:t>
            </a:r>
            <a:r>
              <a:rPr lang="en-US" dirty="0">
                <a:latin typeface="Times New Roman" panose="02020603050405020304" pitchFamily="18" charset="0"/>
              </a:rPr>
              <a:t>Quality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Rule </a:t>
            </a:r>
            <a:r>
              <a:rPr lang="en-US" dirty="0">
                <a:latin typeface="Times New Roman" panose="02020603050405020304" pitchFamily="18" charset="0"/>
              </a:rPr>
              <a:t>of Law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</a:rPr>
              <a:t>of Corruption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1938" y="2556932"/>
            <a:ext cx="4641375" cy="3830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</a:rPr>
              <a:t>Objective statistical data on national: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GDP, exports, imports and debt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Total population, male and female population, urban population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Total labor force, unemployment rate, labor force participation rate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Life expectancy, public health expenditures, total health expenditures, Tuberculosis death rates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Access to improved sources of potable water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Anything else you can discovery and feel is relevant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41375" cy="33189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438179"/>
            <a:ext cx="9601197" cy="3830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</a:rPr>
              <a:t>Fact sheets of all the individual data sets </a:t>
            </a:r>
            <a:r>
              <a:rPr lang="en-US" dirty="0" smtClean="0">
                <a:latin typeface="Times New Roman" panose="02020603050405020304" pitchFamily="18" charset="0"/>
              </a:rPr>
              <a:t>are being </a:t>
            </a:r>
            <a:r>
              <a:rPr lang="en-US" dirty="0">
                <a:latin typeface="Times New Roman" panose="02020603050405020304" pitchFamily="18" charset="0"/>
              </a:rPr>
              <a:t>handed out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Very complete statistical data covering the same time period as the governance reports (2005 – 2014)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Less complete data (missing countries, missing years) for fewer subjective data titles going back to 1991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At the start of the competition we will provide a link to the data source so you can build and download custom data sets specific to your needs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92124"/>
            <a:ext cx="9601196" cy="1303867"/>
          </a:xfrm>
        </p:spPr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2566"/>
            <a:ext cx="9601196" cy="394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Formulated a </a:t>
            </a:r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hypothesis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about some aspect of national development and governance, and conceive and execute a data analytics project that combines elements of the subjective </a:t>
            </a:r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governance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data with objective statistical </a:t>
            </a:r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development data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to evaluate your </a:t>
            </a:r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proposition. 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Times New Roman" panose="02020603050405020304" pitchFamily="18" charset="0"/>
              </a:rPr>
              <a:t>In other words: see if you can use both subjective opinion data and objective statistical data in combination to discover meaningful relationships to prove a point.</a:t>
            </a:r>
          </a:p>
          <a:p>
            <a:pPr marL="0" indent="0">
              <a:buNone/>
            </a:pPr>
            <a:endParaRPr lang="en-US" sz="3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Times New Roman" panose="02020603050405020304" pitchFamily="18" charset="0"/>
              </a:rPr>
              <a:t>Data sets will be provided at the start of the competition on Saturday morning, and you may also use other datasets you may find. Some data </a:t>
            </a:r>
            <a:r>
              <a:rPr lang="en-US" sz="3800" dirty="0">
                <a:latin typeface="Times New Roman" panose="02020603050405020304" pitchFamily="18" charset="0"/>
              </a:rPr>
              <a:t>from the provided datasets must be included in </a:t>
            </a:r>
            <a:r>
              <a:rPr lang="en-US" sz="3800" dirty="0" smtClean="0">
                <a:latin typeface="Times New Roman" panose="02020603050405020304" pitchFamily="18" charset="0"/>
              </a:rPr>
              <a:t>your analysis.</a:t>
            </a:r>
          </a:p>
          <a:p>
            <a:pPr marL="0" indent="0">
              <a:buNone/>
            </a:pPr>
            <a:endParaRPr lang="en-US" sz="3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1100" y="2116178"/>
            <a:ext cx="9371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Use the time between now and Saturday morning to </a:t>
            </a:r>
            <a:r>
              <a:rPr lang="en-US" sz="2800" dirty="0" smtClean="0">
                <a:latin typeface="Times New Roman" panose="02020603050405020304" pitchFamily="18" charset="0"/>
              </a:rPr>
              <a:t>brainstorm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45737" y="4215740"/>
            <a:ext cx="570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Good luck and see you Saturday at 8:30 a.m.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3425" y="2556932"/>
            <a:ext cx="2812575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Staff</a:t>
            </a:r>
          </a:p>
          <a:p>
            <a:r>
              <a:rPr lang="en-US" dirty="0" smtClean="0"/>
              <a:t>Event </a:t>
            </a:r>
            <a:r>
              <a:rPr lang="en-US" dirty="0" smtClean="0"/>
              <a:t>Locale</a:t>
            </a:r>
            <a:endParaRPr lang="en-US" dirty="0" smtClean="0"/>
          </a:p>
          <a:p>
            <a:r>
              <a:rPr lang="en-US" dirty="0" smtClean="0"/>
              <a:t>Prizes</a:t>
            </a:r>
          </a:p>
          <a:p>
            <a:r>
              <a:rPr lang="en-US" dirty="0" smtClean="0"/>
              <a:t>Judging Criteria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33145" y="2556932"/>
            <a:ext cx="252028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</a:t>
            </a:r>
          </a:p>
          <a:p>
            <a:r>
              <a:rPr lang="en-US" dirty="0" smtClean="0"/>
              <a:t>Data Sets</a:t>
            </a:r>
          </a:p>
          <a:p>
            <a:r>
              <a:rPr lang="en-US" dirty="0" smtClean="0"/>
              <a:t>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502" y="2625171"/>
            <a:ext cx="5685871" cy="3318936"/>
          </a:xfrm>
        </p:spPr>
        <p:txBody>
          <a:bodyPr/>
          <a:lstStyle/>
          <a:p>
            <a:r>
              <a:rPr lang="en-US" dirty="0" smtClean="0"/>
              <a:t>Jim Hendler – IDEA Director</a:t>
            </a:r>
          </a:p>
          <a:p>
            <a:r>
              <a:rPr lang="en-US" dirty="0" smtClean="0"/>
              <a:t>Kristin Bennett – IDEA Associate Director</a:t>
            </a:r>
          </a:p>
          <a:p>
            <a:r>
              <a:rPr lang="en-US" dirty="0"/>
              <a:t>Michele Murphy – IDEA </a:t>
            </a:r>
            <a:r>
              <a:rPr lang="en-US" dirty="0" smtClean="0"/>
              <a:t>Administrator</a:t>
            </a:r>
          </a:p>
          <a:p>
            <a:r>
              <a:rPr lang="en-US" dirty="0" smtClean="0"/>
              <a:t>John Erickson – IDEA Scientist</a:t>
            </a:r>
          </a:p>
          <a:p>
            <a:r>
              <a:rPr lang="en-US" dirty="0" smtClean="0"/>
              <a:t>Tom Morgan – IDEA Scientist</a:t>
            </a:r>
          </a:p>
        </p:txBody>
      </p:sp>
    </p:spTree>
    <p:extLst>
      <p:ext uri="{BB962C8B-B14F-4D97-AF65-F5344CB8AC3E}">
        <p14:creationId xmlns:p14="http://schemas.microsoft.com/office/powerpoint/2010/main" val="8053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Check-in will be in CII 3119 (across the hall from the event rooms)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Each team will be assigned a location in CII </a:t>
            </a:r>
            <a:r>
              <a:rPr lang="en-US" dirty="0" smtClean="0">
                <a:latin typeface="Times New Roman" panose="02020603050405020304" pitchFamily="18" charset="0"/>
              </a:rPr>
              <a:t>3112</a:t>
            </a:r>
            <a:r>
              <a:rPr lang="en-US" dirty="0" smtClean="0"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</a:rPr>
              <a:t>3116, 3117 </a:t>
            </a:r>
            <a:r>
              <a:rPr lang="en-US" dirty="0" smtClean="0">
                <a:latin typeface="Times New Roman" panose="02020603050405020304" pitchFamily="18" charset="0"/>
              </a:rPr>
              <a:t>or </a:t>
            </a:r>
            <a:r>
              <a:rPr lang="en-US" dirty="0" smtClean="0">
                <a:latin typeface="Times New Roman" panose="02020603050405020304" pitchFamily="18" charset="0"/>
              </a:rPr>
              <a:t>3130 </a:t>
            </a:r>
            <a:r>
              <a:rPr lang="en-US" dirty="0" smtClean="0">
                <a:latin typeface="Times New Roman" panose="02020603050405020304" pitchFamily="18" charset="0"/>
              </a:rPr>
              <a:t>at check-in.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After check-in please go to your assigned room and look for a tent card with </a:t>
            </a:r>
            <a:r>
              <a:rPr lang="en-US" dirty="0" smtClean="0">
                <a:latin typeface="Times New Roman" panose="02020603050405020304" pitchFamily="18" charset="0"/>
              </a:rPr>
              <a:t>your team </a:t>
            </a:r>
            <a:r>
              <a:rPr lang="en-US" dirty="0" smtClean="0">
                <a:latin typeface="Times New Roman" panose="02020603050405020304" pitchFamily="18" charset="0"/>
              </a:rPr>
              <a:t>number on it. This will be your work location for the event.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A member of the event staff will be available at all times for questions, concerns, etc.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977" y="2556932"/>
            <a:ext cx="5692253" cy="331893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First Place: $2000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Second Place: $1000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Third Place: $500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Honorable Mention: $100 each (up to 5)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Clarity </a:t>
            </a:r>
            <a:r>
              <a:rPr lang="en-US" dirty="0" smtClean="0">
                <a:latin typeface="Times New Roman" panose="02020603050405020304" pitchFamily="18" charset="0"/>
              </a:rPr>
              <a:t>and logic of </a:t>
            </a:r>
            <a:r>
              <a:rPr lang="en-US" dirty="0">
                <a:latin typeface="Times New Roman" panose="02020603050405020304" pitchFamily="18" charset="0"/>
              </a:rPr>
              <a:t>question being </a:t>
            </a:r>
            <a:r>
              <a:rPr lang="en-US" dirty="0" smtClean="0">
                <a:latin typeface="Times New Roman" panose="02020603050405020304" pitchFamily="18" charset="0"/>
              </a:rPr>
              <a:t>asked / proposed hypothesis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Appropriate </a:t>
            </a:r>
            <a:r>
              <a:rPr lang="en-US" dirty="0">
                <a:latin typeface="Times New Roman" panose="02020603050405020304" pitchFamily="18" charset="0"/>
              </a:rPr>
              <a:t>application of </a:t>
            </a:r>
            <a:r>
              <a:rPr lang="en-US" dirty="0" smtClean="0">
                <a:latin typeface="Times New Roman" panose="02020603050405020304" pitchFamily="18" charset="0"/>
              </a:rPr>
              <a:t>data  / clear justification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</a:rPr>
              <a:t>both the released and </a:t>
            </a:r>
            <a:r>
              <a:rPr lang="en-US" dirty="0" smtClean="0">
                <a:latin typeface="Times New Roman" panose="02020603050405020304" pitchFamily="18" charset="0"/>
              </a:rPr>
              <a:t>other datasets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used </a:t>
            </a:r>
            <a:r>
              <a:rPr lang="en-US" dirty="0" smtClean="0">
                <a:latin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</a:rPr>
              <a:t>either </a:t>
            </a:r>
            <a:r>
              <a:rPr lang="en-US" dirty="0" smtClean="0">
                <a:latin typeface="Times New Roman" panose="02020603050405020304" pitchFamily="18" charset="0"/>
              </a:rPr>
              <a:t>a direct </a:t>
            </a:r>
            <a:r>
              <a:rPr lang="en-US" dirty="0">
                <a:latin typeface="Times New Roman" panose="02020603050405020304" pitchFamily="18" charset="0"/>
              </a:rPr>
              <a:t>or proxy </a:t>
            </a:r>
            <a:r>
              <a:rPr lang="en-US" dirty="0" smtClean="0">
                <a:latin typeface="Times New Roman" panose="02020603050405020304" pitchFamily="18" charset="0"/>
              </a:rPr>
              <a:t>measure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Appropriateness </a:t>
            </a:r>
            <a:r>
              <a:rPr lang="en-US" dirty="0">
                <a:latin typeface="Times New Roman" panose="02020603050405020304" pitchFamily="18" charset="0"/>
              </a:rPr>
              <a:t>of analytic technique to problem being addressed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Clarity </a:t>
            </a:r>
            <a:r>
              <a:rPr lang="en-US" dirty="0">
                <a:latin typeface="Times New Roman" panose="02020603050405020304" pitchFamily="18" charset="0"/>
              </a:rPr>
              <a:t>of answer to your </a:t>
            </a:r>
            <a:r>
              <a:rPr lang="en-US" dirty="0" smtClean="0">
                <a:latin typeface="Times New Roman" panose="02020603050405020304" pitchFamily="18" charset="0"/>
              </a:rPr>
              <a:t>question / proof of hypothesis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how well does </a:t>
            </a:r>
            <a:r>
              <a:rPr lang="en-US" dirty="0">
                <a:latin typeface="Times New Roman" panose="02020603050405020304" pitchFamily="18" charset="0"/>
              </a:rPr>
              <a:t>your </a:t>
            </a:r>
            <a:r>
              <a:rPr lang="en-US" dirty="0" smtClean="0">
                <a:latin typeface="Times New Roman" panose="02020603050405020304" pitchFamily="18" charset="0"/>
              </a:rPr>
              <a:t>analysis answer </a:t>
            </a:r>
            <a:r>
              <a:rPr lang="en-US" dirty="0">
                <a:latin typeface="Times New Roman" panose="02020603050405020304" pitchFamily="18" charset="0"/>
              </a:rPr>
              <a:t>the question </a:t>
            </a:r>
            <a:r>
              <a:rPr lang="en-US" dirty="0" smtClean="0">
                <a:latin typeface="Times New Roman" panose="02020603050405020304" pitchFamily="18" charset="0"/>
              </a:rPr>
              <a:t>asked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Presentation clarity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Judging will be done in two rounds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Round 1 will be done in three groups with only the judges as audience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Round 2 will be the top five and ties done in one group with all judges and all participants as the audience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All presentations will be strictly limited to 10 minutes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Note: there will be a strictly enforced 10 minute limit on all presentations.</a:t>
            </a:r>
          </a:p>
          <a:p>
            <a:r>
              <a:rPr lang="en-US" dirty="0">
                <a:latin typeface="Times New Roman" panose="02020603050405020304" pitchFamily="18" charset="0"/>
              </a:rPr>
              <a:t>Focus, focus, </a:t>
            </a:r>
            <a:r>
              <a:rPr lang="en-US" dirty="0" smtClean="0">
                <a:latin typeface="Times New Roman" panose="02020603050405020304" pitchFamily="18" charset="0"/>
              </a:rPr>
              <a:t>focus. Emphasis should be on your key points with no clutter (don’t put down everything you know or have learned).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Pictures are better than words which are better than data values.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A well organized and easily understood presentation on a negative result is better than a confused presentation on Nobel quality discovery!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10" y="2484900"/>
            <a:ext cx="5092890" cy="298178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Saturday April 30: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8:30 to 9:00 – Arrival and check-in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9:00 to 9:30 – Data loading and verification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9:30 to Noon – Project work 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Noon – Lunch (pizza* will be brought in)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Noon to 5:30 – Project work time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1563" y="2443453"/>
            <a:ext cx="5567147" cy="2701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</a:rPr>
              <a:t>Sunday May 1: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Noon – Lunch (subs* will be brought in)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Noon to 1:30 – Presentation preparation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1:30 to 5:00 – Project presentations, judging and awards, final comments by all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763" y="5759355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*Please notify us in advance if you have any special dietary </a:t>
            </a:r>
            <a:r>
              <a:rPr lang="en-US" sz="2000" dirty="0" smtClean="0">
                <a:latin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4802</TotalTime>
  <Words>759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Organic</vt:lpstr>
      <vt:lpstr>Welcome to the IDEA 2016 DATATHON</vt:lpstr>
      <vt:lpstr>Outline</vt:lpstr>
      <vt:lpstr>Staff</vt:lpstr>
      <vt:lpstr>Event Locale</vt:lpstr>
      <vt:lpstr>Prizes</vt:lpstr>
      <vt:lpstr>Judging Criteria</vt:lpstr>
      <vt:lpstr>Judging</vt:lpstr>
      <vt:lpstr>Presentations</vt:lpstr>
      <vt:lpstr>Schedule</vt:lpstr>
      <vt:lpstr>Data Sets</vt:lpstr>
      <vt:lpstr>Data Sets Details</vt:lpstr>
      <vt:lpstr>The Challenge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2016 DATATHON</dc:title>
  <dc:creator>Tom Morgan</dc:creator>
  <cp:lastModifiedBy>Tom Morgan</cp:lastModifiedBy>
  <cp:revision>25</cp:revision>
  <dcterms:created xsi:type="dcterms:W3CDTF">2016-04-09T13:41:20Z</dcterms:created>
  <dcterms:modified xsi:type="dcterms:W3CDTF">2016-04-27T19:43:13Z</dcterms:modified>
</cp:coreProperties>
</file>