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58" r:id="rId5"/>
    <p:sldId id="266" r:id="rId6"/>
    <p:sldId id="259" r:id="rId7"/>
    <p:sldId id="260" r:id="rId8"/>
    <p:sldId id="262" r:id="rId9"/>
    <p:sldId id="268" r:id="rId10"/>
    <p:sldId id="263" r:id="rId11"/>
    <p:sldId id="264" r:id="rId12"/>
    <p:sldId id="269" r:id="rId13"/>
    <p:sldId id="265" r:id="rId14"/>
    <p:sldId id="270" r:id="rId15"/>
    <p:sldId id="272" r:id="rId16"/>
    <p:sldId id="271" r:id="rId17"/>
    <p:sldId id="273" r:id="rId18"/>
    <p:sldId id="278" r:id="rId19"/>
    <p:sldId id="274" r:id="rId20"/>
    <p:sldId id="280" r:id="rId21"/>
    <p:sldId id="275" r:id="rId22"/>
    <p:sldId id="281" r:id="rId23"/>
    <p:sldId id="276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88647" autoAdjust="0"/>
  </p:normalViewPr>
  <p:slideViewPr>
    <p:cSldViewPr snapToGrid="0">
      <p:cViewPr varScale="1">
        <p:scale>
          <a:sx n="75" d="100"/>
          <a:sy n="75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1BFD-25C7-4AB5-B178-04D21598E92F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549EC-7666-4E3E-9D9F-1E2F1159C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动态更新的图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49EC-7666-4E3E-9D9F-1E2F1159CF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6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49EC-7666-4E3E-9D9F-1E2F1159CF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i="1" dirty="0" smtClean="0">
                    <a:latin typeface="Cambria Math" panose="02040503050406030204" pitchFamily="18" charset="0"/>
                  </a:rPr>
                  <a:t>这个相似度不行，效果很差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是对称的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 smtClean="0">
                    <a:latin typeface="Cambria Math" panose="02040503050406030204" pitchFamily="18" charset="0"/>
                  </a:rPr>
                  <a:t>𝑆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 smtClean="0"/>
                  <a:t>是对称的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49EC-7666-4E3E-9D9F-1E2F1159CF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6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只要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是对称矩阵，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一定是</m:t>
                    </m:r>
                  </m:oMath>
                </a14:m>
                <a:r>
                  <a:rPr lang="zh-CN" altLang="en-US" dirty="0" smtClean="0"/>
                  <a:t>对称矩阵。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A</a:t>
                </a:r>
                <a:r>
                  <a:rPr lang="en-US" altLang="zh-CN" baseline="0" dirty="0" smtClean="0"/>
                  <a:t>=UV</a:t>
                </a:r>
                <a:r>
                  <a:rPr lang="zh-CN" altLang="en-US" baseline="0" dirty="0" smtClean="0"/>
                  <a:t>中，</a:t>
                </a:r>
                <a:r>
                  <a:rPr lang="en-US" altLang="zh-CN" baseline="0" dirty="0" smtClean="0"/>
                  <a:t>U=V</a:t>
                </a:r>
                <a:r>
                  <a:rPr lang="zh-CN" altLang="en-US" baseline="0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smtClean="0">
                    <a:latin typeface="Cambria Math" panose="02040503050406030204" pitchFamily="18" charset="0"/>
                  </a:rPr>
                  <a:t>𝑇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X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𝑇^𝑇</a:t>
                </a:r>
                <a:r>
                  <a:rPr lang="zh-CN" altLang="en-US" i="0">
                    <a:latin typeface="Cambria Math" panose="02040503050406030204" pitchFamily="18" charset="0"/>
                  </a:rPr>
                  <a:t> 只要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是对称矩阵，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𝑇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X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𝑇^𝑇</a:t>
                </a:r>
                <a:r>
                  <a:rPr lang="zh-CN" altLang="en-US" i="0">
                    <a:latin typeface="Cambria Math" panose="02040503050406030204" pitchFamily="18" charset="0"/>
                  </a:rPr>
                  <a:t> 一定是</a:t>
                </a:r>
                <a:r>
                  <a:rPr lang="zh-CN" altLang="en-US" dirty="0" smtClean="0"/>
                  <a:t>对称矩阵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49EC-7666-4E3E-9D9F-1E2F1159CF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4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只要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是对称矩阵，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一定是</m:t>
                    </m:r>
                  </m:oMath>
                </a14:m>
                <a:r>
                  <a:rPr lang="zh-CN" altLang="en-US" dirty="0" smtClean="0"/>
                  <a:t>对称矩阵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smtClean="0">
                    <a:latin typeface="Cambria Math" panose="02040503050406030204" pitchFamily="18" charset="0"/>
                  </a:rPr>
                  <a:t>𝑇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X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𝑇^𝑇</a:t>
                </a:r>
                <a:r>
                  <a:rPr lang="zh-CN" altLang="en-US" i="0">
                    <a:latin typeface="Cambria Math" panose="02040503050406030204" pitchFamily="18" charset="0"/>
                  </a:rPr>
                  <a:t> 只要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是对称矩阵，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𝑇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X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𝑇^𝑇</a:t>
                </a:r>
                <a:r>
                  <a:rPr lang="zh-CN" altLang="en-US" i="0">
                    <a:latin typeface="Cambria Math" panose="02040503050406030204" pitchFamily="18" charset="0"/>
                  </a:rPr>
                  <a:t> 一定是</a:t>
                </a:r>
                <a:r>
                  <a:rPr lang="zh-CN" altLang="en-US" dirty="0" smtClean="0"/>
                  <a:t>对称矩阵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49EC-7666-4E3E-9D9F-1E2F1159CF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5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zh-CN" alt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𝛥</m:t>
                    </m:r>
                    <m:sSub>
                      <m:sSub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是当前的邻接矩阵的变化，是已知的。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是之前计算好的，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supHide m:val="on"/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∈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也是算过的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𝑊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𝑖,𝑗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+𝛥𝑊_(𝑖,𝑗)</a:t>
                </a:r>
                <a:r>
                  <a:rPr lang="zh-CN" altLang="en-US" dirty="0" smtClean="0"/>
                  <a:t>是当前的邻接矩阵的变化，是已知的。</a:t>
                </a:r>
                <a:endParaRPr lang="en-US" altLang="zh-CN" dirty="0" smtClean="0"/>
              </a:p>
              <a:p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𝑖,𝑗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^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𝑊</a:t>
                </a:r>
                <a:r>
                  <a:rPr lang="zh-CN" altLang="en-US" dirty="0" smtClean="0"/>
                  <a:t>是之前计算好的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49EC-7666-4E3E-9D9F-1E2F1159CF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8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2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9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4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8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5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0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9959-6AA9-42AD-86DC-0F49EBFAE3DE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DD26-CAB2-46F4-BC72-CDA763FE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html?format=&amp;task=&amp;att=&amp;area=&amp;numAtt=greater100&amp;numIns=&amp;type=&amp;sort=nameUp&amp;view=list" TargetMode="External"/><Relationship Id="rId2" Type="http://schemas.openxmlformats.org/officeDocument/2006/relationships/hyperlink" Target="http://vladowiki.fmf.uni-lj.si/doku.php?id=pajek:data:urls:index#network_data_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tworkrepository.com/" TargetMode="External"/><Relationship Id="rId4" Type="http://schemas.openxmlformats.org/officeDocument/2006/relationships/hyperlink" Target="https://opendata.stackexchange.com/questions/7696/node-attributed-graph-datase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Dynamic Embedding for Large-scale Attributed Networks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7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如何动态更新？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动态变化来源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结构上：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1. </a:t>
            </a:r>
            <a:r>
              <a:rPr lang="zh-CN" altLang="en-US" dirty="0" smtClean="0"/>
              <a:t>顶点</a:t>
            </a:r>
            <a:r>
              <a:rPr lang="zh-CN" altLang="en-US" dirty="0"/>
              <a:t>间边权重的增加和减少（包括连接消失）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2.</a:t>
            </a:r>
            <a:r>
              <a:rPr lang="zh-CN" altLang="en-US" dirty="0"/>
              <a:t>顶点数目的增加与减少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属性上：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1. </a:t>
            </a:r>
            <a:r>
              <a:rPr lang="zh-CN" altLang="en-US" dirty="0" smtClean="0"/>
              <a:t>属性值的增加和减少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2. </a:t>
            </a:r>
            <a:r>
              <a:rPr lang="zh-CN" altLang="en-US" dirty="0" smtClean="0"/>
              <a:t>顶点增加与减少导致的属性变化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2. </a:t>
            </a:r>
            <a:r>
              <a:rPr lang="zh-CN" altLang="en-US" dirty="0" smtClean="0"/>
              <a:t>属性数量的增加和减少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6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结构的动态变化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只考虑边的变化：</a:t>
                </a:r>
                <a:endParaRPr lang="en-US" altLang="zh-CN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此时只需要计算迭代中分解的部分</a:t>
                </a:r>
                <a:endParaRPr lang="en-US" altLang="zh-CN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边的变化即邻接矩阵变化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baseline="30000" dirty="0" smtClean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24905"/>
              </p:ext>
            </p:extLst>
          </p:nvPr>
        </p:nvGraphicFramePr>
        <p:xfrm>
          <a:off x="5997575" y="2246313"/>
          <a:ext cx="15287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7575" y="2246313"/>
                        <a:ext cx="1528763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53797"/>
              </p:ext>
            </p:extLst>
          </p:nvPr>
        </p:nvGraphicFramePr>
        <p:xfrm>
          <a:off x="1358900" y="3128963"/>
          <a:ext cx="3709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" name="Equation" r:id="rId7" imgW="1803240" imgH="241200" progId="Equation.DSMT4">
                  <p:embed/>
                </p:oleObj>
              </mc:Choice>
              <mc:Fallback>
                <p:oleObj name="Equation" r:id="rId7" imgW="1803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8900" y="3128963"/>
                        <a:ext cx="3709988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477725" y="3994946"/>
            <a:ext cx="8568461" cy="1598613"/>
            <a:chOff x="2978876" y="3842542"/>
            <a:chExt cx="8568461" cy="159861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242587"/>
                </p:ext>
              </p:extLst>
            </p:nvPr>
          </p:nvGraphicFramePr>
          <p:xfrm>
            <a:off x="2978876" y="3842542"/>
            <a:ext cx="6037262" cy="159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" name="Equation" r:id="rId9" imgW="2781000" imgH="736560" progId="Equation.DSMT4">
                    <p:embed/>
                  </p:oleObj>
                </mc:Choice>
                <mc:Fallback>
                  <p:oleObj name="Equation" r:id="rId9" imgW="27810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78876" y="3842542"/>
                          <a:ext cx="6037262" cy="1598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0058175" y="4411809"/>
              <a:ext cx="1489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9</a:t>
              </a:r>
              <a:r>
                <a:rPr lang="zh-CN" altLang="en-US" sz="2400" dirty="0" smtClean="0"/>
                <a:t>）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86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结构的动态变化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6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考虑</a:t>
                </a:r>
                <a:r>
                  <a:rPr lang="zh-CN" altLang="en-US" dirty="0"/>
                  <a:t>顶点</a:t>
                </a:r>
                <a:r>
                  <a:rPr lang="zh-CN" altLang="en-US" dirty="0" smtClean="0"/>
                  <a:t>数目的变化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	1. </a:t>
                </a:r>
                <a:r>
                  <a:rPr lang="zh-CN" altLang="en-US" dirty="0" smtClean="0"/>
                  <a:t>顶点的减少看做该节点对应的边发生变化，即利用公式（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）更新。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dirty="0" smtClean="0"/>
                  <a:t>	2. </a:t>
                </a:r>
                <a:r>
                  <a:rPr lang="zh-CN" altLang="en-US" dirty="0" smtClean="0"/>
                  <a:t>顶点增加</a:t>
                </a:r>
                <a:r>
                  <a:rPr lang="en-US" altLang="zh-CN" dirty="0" smtClean="0"/>
                  <a:t>N’</a:t>
                </a:r>
                <a:r>
                  <a:rPr lang="zh-CN" altLang="en-US" dirty="0" smtClean="0"/>
                  <a:t>个时</a:t>
                </a:r>
                <a:endParaRPr lang="en-US" altLang="zh-CN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将增加的</a:t>
                </a:r>
                <a:r>
                  <a:rPr lang="zh-CN" altLang="en-US" dirty="0"/>
                  <a:t>顶点</a:t>
                </a:r>
                <a:r>
                  <a:rPr lang="zh-CN" altLang="en-US" dirty="0" smtClean="0"/>
                  <a:t>看做一个没有任何边的</a:t>
                </a:r>
                <a:r>
                  <a:rPr lang="zh-CN" altLang="en-US" dirty="0"/>
                  <a:t>顶点</a:t>
                </a:r>
                <a:r>
                  <a:rPr lang="zh-CN" altLang="en-US" dirty="0" smtClean="0"/>
                  <a:t>加入到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邻接矩阵</a:t>
                </a:r>
                <a:r>
                  <a:rPr lang="zh-CN" altLang="en-US" dirty="0" smtClean="0"/>
                  <a:t>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转移矩阵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	</a:t>
                </a:r>
                <a:r>
                  <a:rPr lang="zh-CN" altLang="en-US" dirty="0" smtClean="0"/>
                  <a:t>中，同时生成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符合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正交高斯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分布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，将其拼接到之前的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新的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最后利用公式（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）将新边更新。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6775"/>
              </a:xfrm>
              <a:blipFill>
                <a:blip r:embed="rId2"/>
                <a:stretch>
                  <a:fillRect l="-1217" t="-2344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4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属性的动态变化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27100" y="161363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属性值的变化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设下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时刻属性矩阵的变化为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属性的相似性矩阵变化为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p>
                    </m:sSup>
                  </m:oMath>
                </a14:m>
                <a:r>
                  <a:rPr lang="en-US" altLang="zh-CN" baseline="30000" dirty="0"/>
                  <a:t>	</a:t>
                </a:r>
                <a:endParaRPr lang="zh-CN" altLang="en-US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100" y="1613632"/>
                <a:ext cx="10515600" cy="4351338"/>
              </a:xfrm>
              <a:blipFill>
                <a:blip r:embed="rId3"/>
                <a:stretch>
                  <a:fillRect l="-1159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960031" y="3898900"/>
            <a:ext cx="8271938" cy="1144588"/>
            <a:chOff x="3226631" y="3789426"/>
            <a:chExt cx="8271938" cy="114458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998378"/>
                </p:ext>
              </p:extLst>
            </p:nvPr>
          </p:nvGraphicFramePr>
          <p:xfrm>
            <a:off x="3226631" y="3789426"/>
            <a:ext cx="5821363" cy="1144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9" name="Equation" r:id="rId4" imgW="2450880" imgH="482400" progId="Equation.DSMT4">
                    <p:embed/>
                  </p:oleObj>
                </mc:Choice>
                <mc:Fallback>
                  <p:oleObj name="Equation" r:id="rId4" imgW="2450880" imgH="482400" progId="Equation.DSMT4">
                    <p:embed/>
                    <p:pic>
                      <p:nvPicPr>
                        <p:cNvPr id="5" name="对象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26631" y="3789426"/>
                          <a:ext cx="5821363" cy="11445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0673361" y="4390295"/>
              <a:ext cx="82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10</a:t>
              </a:r>
              <a:r>
                <a:rPr lang="zh-CN" altLang="en-US" sz="2400" dirty="0" smtClean="0"/>
                <a:t>）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5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属性的动态变化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顶点变化导致属性的变化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顶点减少时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看做其对应的属性值消失，通过公式（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）更新。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2. </a:t>
            </a:r>
            <a:r>
              <a:rPr lang="zh-CN" altLang="en-US" sz="2400" dirty="0" smtClean="0"/>
              <a:t>顶点增加</a:t>
            </a:r>
            <a:r>
              <a:rPr lang="en-US" altLang="zh-CN" sz="2400" dirty="0" smtClean="0"/>
              <a:t>N’</a:t>
            </a:r>
            <a:r>
              <a:rPr lang="zh-CN" altLang="en-US" sz="2400" dirty="0" smtClean="0"/>
              <a:t>个时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先将没有属性的</a:t>
            </a:r>
            <a:r>
              <a:rPr lang="en-US" altLang="zh-CN" sz="2400" dirty="0" smtClean="0"/>
              <a:t>N’</a:t>
            </a:r>
            <a:r>
              <a:rPr lang="zh-CN" altLang="en-US" sz="2400" dirty="0" smtClean="0"/>
              <a:t>个顶点加入到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属性矩阵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中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结构</a:t>
            </a:r>
            <a:r>
              <a:rPr lang="zh-CN" altLang="en-US" sz="2400" dirty="0"/>
              <a:t>变化</a:t>
            </a:r>
            <a:r>
              <a:rPr lang="zh-CN" altLang="en-US" sz="2400" dirty="0" smtClean="0"/>
              <a:t>中</a:t>
            </a:r>
            <a:r>
              <a:rPr lang="zh-CN" altLang="en-US" sz="2400" dirty="0" smtClean="0"/>
              <a:t>顶点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个数</a:t>
            </a:r>
            <a:r>
              <a:rPr lang="zh-CN" altLang="en-US" sz="2400" dirty="0" smtClean="0"/>
              <a:t>增加时已经更新了投影矩阵</a:t>
            </a:r>
            <a:r>
              <a:rPr lang="en-US" altLang="zh-CN" sz="2400" b="1" dirty="0" smtClean="0"/>
              <a:t>R</a:t>
            </a:r>
            <a:r>
              <a:rPr lang="zh-CN" altLang="en-US" sz="2400" dirty="0" smtClean="0"/>
              <a:t>，这里直接将</a:t>
            </a:r>
            <a:r>
              <a:rPr lang="zh-CN" altLang="en-US" sz="2400" dirty="0" smtClean="0"/>
              <a:t>对应</a:t>
            </a:r>
            <a:r>
              <a:rPr lang="zh-CN" altLang="en-US" sz="2400" dirty="0" smtClean="0"/>
              <a:t>的新属性</a:t>
            </a:r>
            <a:r>
              <a:rPr lang="zh-CN" altLang="en-US" sz="2400" dirty="0" smtClean="0"/>
              <a:t>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过</a:t>
            </a:r>
            <a:r>
              <a:rPr lang="zh-CN" altLang="en-US" sz="2400" dirty="0" smtClean="0"/>
              <a:t>公式（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）更新。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382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属性的动态变化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属性数量的变化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属性的数量</a:t>
            </a:r>
            <a:r>
              <a:rPr lang="zh-CN" altLang="en-US" sz="2400" dirty="0" smtClean="0"/>
              <a:t>增加</a:t>
            </a:r>
            <a:r>
              <a:rPr lang="en-US" altLang="zh-CN" sz="2400" dirty="0" smtClean="0"/>
              <a:t>M’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先对应增加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M’</a:t>
            </a:r>
            <a:r>
              <a:rPr lang="zh-CN" altLang="en-US" sz="2400" dirty="0" smtClean="0"/>
              <a:t>个值为</a:t>
            </a:r>
            <a:r>
              <a:rPr lang="zh-CN" altLang="en-US" sz="2400" dirty="0" smtClean="0"/>
              <a:t>零的属性</a:t>
            </a:r>
            <a:r>
              <a:rPr lang="zh-CN" altLang="en-US" sz="2400" dirty="0" smtClean="0"/>
              <a:t>列到原来的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属性矩阵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中，</a:t>
            </a:r>
            <a:r>
              <a:rPr lang="zh-CN" altLang="en-US" sz="2400" dirty="0" smtClean="0"/>
              <a:t>然后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通过</a:t>
            </a:r>
            <a:r>
              <a:rPr lang="zh-CN" altLang="en-US" sz="2400" dirty="0" smtClean="0"/>
              <a:t>公式（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更新。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2. </a:t>
            </a:r>
            <a:r>
              <a:rPr lang="zh-CN" altLang="en-US" sz="2400" dirty="0" smtClean="0"/>
              <a:t>属性的数量减少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当做对应的属性降为零，通过公式（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）更新。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5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结构和属性同时变化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将前面两种</a:t>
                </a:r>
                <a:r>
                  <a:rPr lang="zh-CN" altLang="en-US" dirty="0"/>
                  <a:t>变化</a:t>
                </a:r>
                <a:r>
                  <a:rPr lang="zh-CN" altLang="en-US" dirty="0" smtClean="0"/>
                  <a:t>综合在一起，其中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dirty="0" smtClean="0"/>
                  <a:t>可分别由公式（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）和公式（</a:t>
                </a:r>
                <a:r>
                  <a:rPr lang="en-US" altLang="zh-CN" dirty="0" smtClean="0"/>
                  <a:t>10</a:t>
                </a:r>
                <a:r>
                  <a:rPr lang="zh-CN" altLang="en-US" smtClean="0"/>
                  <a:t>）得出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263775" y="3101975"/>
            <a:ext cx="7664450" cy="3355061"/>
            <a:chOff x="2263775" y="3101975"/>
            <a:chExt cx="7664450" cy="3355061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4110002"/>
                </p:ext>
              </p:extLst>
            </p:nvPr>
          </p:nvGraphicFramePr>
          <p:xfrm>
            <a:off x="2263775" y="3101975"/>
            <a:ext cx="7664450" cy="266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2" name="Equation" r:id="rId4" imgW="2844720" imgH="990360" progId="Equation.DSMT4">
                    <p:embed/>
                  </p:oleObj>
                </mc:Choice>
                <mc:Fallback>
                  <p:oleObj name="Equation" r:id="rId4" imgW="2844720" imgH="990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63775" y="3101975"/>
                          <a:ext cx="7664450" cy="266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703550"/>
                </p:ext>
              </p:extLst>
            </p:nvPr>
          </p:nvGraphicFramePr>
          <p:xfrm>
            <a:off x="2933699" y="5896889"/>
            <a:ext cx="4014383" cy="560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3" name="Equation" r:id="rId6" imgW="1638000" imgH="228600" progId="Equation.DSMT4">
                    <p:embed/>
                  </p:oleObj>
                </mc:Choice>
                <mc:Fallback>
                  <p:oleObj name="Equation" r:id="rId6" imgW="1638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33699" y="5896889"/>
                          <a:ext cx="4014383" cy="5601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36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7849837"/>
                  </p:ext>
                </p:extLst>
              </p:nvPr>
            </p:nvGraphicFramePr>
            <p:xfrm>
              <a:off x="838200" y="1031840"/>
              <a:ext cx="10515600" cy="56050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333262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Algorithm</a:t>
                          </a:r>
                          <a:r>
                            <a:rPr lang="en-US" altLang="zh-CN" sz="2400" b="1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Random Projection Attributed Network Embedding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64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Input: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Structure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Information 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𝐖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 Attribute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Information 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𝐀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 </a:t>
                          </a:r>
                        </a:p>
                        <a:p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           Top-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value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 Dimensionality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  Order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 Hyper-parameter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           Weights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Output: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Embedding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Results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1: Compute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p>
                              </m:s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𝑆𝑖𝑚</m:t>
                                  </m:r>
                                </m:sup>
                              </m:s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𝐒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4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zh-CN" altLang="en-US" sz="2400" b="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sequentially according to Eq.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(1), (3), (4) and (5)</a:t>
                          </a:r>
                        </a:p>
                        <a:p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2: Generate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𝐑</m:t>
                                  </m:r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  <m:r>
                                        <a:rPr lang="zh-CN" altLang="en-US" sz="2400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×</m:t>
                                      </m:r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∼</m:t>
                                  </m:r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𝛮</m:t>
                                  </m:r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(0,</m:t>
                                  </m:r>
                                  <m:f>
                                    <m:f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altLang="zh-CN" sz="2400" b="0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3: Perform a Gram Schmidt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process on </a:t>
                          </a:r>
                          <a:r>
                            <a:rPr lang="en-US" altLang="zh-CN" sz="2400" b="1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to obtain the orthogonal </a:t>
                          </a:r>
                        </a:p>
                        <a:p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    projection matrix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altLang="zh-CN" sz="2400" b="0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4: </a:t>
                          </a:r>
                          <a:r>
                            <a:rPr lang="en-US" altLang="zh-CN" sz="2400" b="1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0" baseline="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in 1:q </a:t>
                          </a:r>
                          <a:r>
                            <a:rPr lang="en-US" altLang="zh-CN" sz="2400" b="1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do</a:t>
                          </a:r>
                        </a:p>
                        <a:p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5:     Calculate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sup>
                              </m:sSub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p>
                              </m:s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sup>
                              </m:sSubSup>
                            </m:oMath>
                          </a14:m>
                          <a:endParaRPr lang="en-US" altLang="zh-CN" sz="2400" b="0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6: </a:t>
                          </a:r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  <a:p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7: Calculate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𝐔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zh-CN" altLang="en-US" sz="2400" i="1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oMath>
                          </a14:m>
                          <a:endParaRPr lang="en-US" altLang="zh-CN" sz="2400" b="0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7: Calculate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1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400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b="1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𝐔</m:t>
                                      </m:r>
                                    </m:e>
                                    <m:sub>
                                      <m:r>
                                        <a:rPr lang="zh-CN" altLang="en-US" sz="2400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sup>
                                  </m:sSubSup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400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b="1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𝐔</m:t>
                                      </m:r>
                                    </m:e>
                                    <m:sub>
                                      <m:r>
                                        <a:rPr lang="zh-CN" altLang="en-US" sz="2400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sup>
                                  </m:sSubSup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b="1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𝐔</m:t>
                                      </m:r>
                                    </m:e>
                                    <m:sub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𝑞</m:t>
                                      </m:r>
                                    </m:sub>
                                    <m:sup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sup>
                                  </m:sSubSup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)+(1−</m:t>
                                  </m:r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)(</m:t>
                                  </m:r>
                                  <m:sSup>
                                    <m:sSupPr>
                                      <m:ctrlP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0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𝐔</m:t>
                                      </m:r>
                                    </m:e>
                                    <m:sup>
                                      <m:r>
                                        <a:rPr lang="zh-CN" altLang="en-US" sz="2400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CN" sz="2400" b="0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127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7849837"/>
                  </p:ext>
                </p:extLst>
              </p:nvPr>
            </p:nvGraphicFramePr>
            <p:xfrm>
              <a:off x="838200" y="1031840"/>
              <a:ext cx="10515600" cy="5617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33326282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Algorithm</a:t>
                          </a:r>
                          <a:r>
                            <a:rPr lang="en-US" altLang="zh-CN" sz="2400" b="1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Random Projection Attributed Network Embedding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643752"/>
                      </a:ext>
                    </a:extLst>
                  </a:tr>
                  <a:tr h="51607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" t="-9799" r="-116" b="-20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1277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832750"/>
              </p:ext>
            </p:extLst>
          </p:nvPr>
        </p:nvGraphicFramePr>
        <p:xfrm>
          <a:off x="5784850" y="326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4850" y="3260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84244"/>
              </p:ext>
            </p:extLst>
          </p:nvPr>
        </p:nvGraphicFramePr>
        <p:xfrm>
          <a:off x="3092450" y="2028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2450" y="20288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7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(</a:t>
            </a:r>
            <a:r>
              <a:rPr lang="zh-CN" altLang="en-US" smtClean="0"/>
              <a:t>未完成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9548134"/>
                  </p:ext>
                </p:extLst>
              </p:nvPr>
            </p:nvGraphicFramePr>
            <p:xfrm>
              <a:off x="838200" y="1212676"/>
              <a:ext cx="10515600" cy="23783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333262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Algorithm</a:t>
                          </a:r>
                          <a:r>
                            <a:rPr lang="en-US" altLang="zh-CN" sz="2400" b="1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2</a:t>
                          </a:r>
                          <a:r>
                            <a:rPr lang="zh-CN" alt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Dynamic Updating of Random Projection Attributed Network                               Embedding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64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Input: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Previous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Transition Matrix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p>
                              </m:s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Dynamic Changes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p>
                              </m:sSup>
                              <m:r>
                                <a:rPr lang="zh-CN" altLang="en-US" sz="24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zh-CN" altLang="en-US" sz="2400" i="1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; </a:t>
                          </a:r>
                        </a:p>
                        <a:p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Previous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Projection Results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Output: </a:t>
                          </a:r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Updated</a:t>
                          </a:r>
                          <a:r>
                            <a:rPr lang="en-US" altLang="zh-CN" sz="2400" b="0" baseline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Projection Results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zh-CN" altLang="en-US" sz="24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r>
                            <a:rPr lang="en-US" altLang="zh-CN" sz="2400" b="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1: if 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127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9548134"/>
                  </p:ext>
                </p:extLst>
              </p:nvPr>
            </p:nvGraphicFramePr>
            <p:xfrm>
              <a:off x="838200" y="1212676"/>
              <a:ext cx="10515600" cy="2385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33326282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Algorithm</a:t>
                          </a:r>
                          <a:r>
                            <a:rPr lang="en-US" altLang="zh-CN" sz="2400" b="1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b="1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Dynamic Updating of Random 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Projection Attributed Network 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                             Embedding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643752"/>
                      </a:ext>
                    </a:extLst>
                  </a:tr>
                  <a:tr h="15627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" t="-55642" r="-116" b="-8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1277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87730"/>
              </p:ext>
            </p:extLst>
          </p:nvPr>
        </p:nvGraphicFramePr>
        <p:xfrm>
          <a:off x="12322629" y="3980491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4" imgW="634680" imgH="228600" progId="Equation.DSMT4">
                  <p:embed/>
                </p:oleObj>
              </mc:Choice>
              <mc:Fallback>
                <p:oleObj name="Equation" r:id="rId4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22629" y="3980491"/>
                        <a:ext cx="635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47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实验设置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63973"/>
              </p:ext>
            </p:extLst>
          </p:nvPr>
        </p:nvGraphicFramePr>
        <p:xfrm>
          <a:off x="518745" y="1690688"/>
          <a:ext cx="11154509" cy="2528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0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Dataset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labels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|V|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|E|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|Attributes|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BolgCatalog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5,196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171,743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8,189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Flickr</a:t>
                      </a:r>
                      <a:endParaRPr lang="zh-CN" altLang="en-US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7,575</a:t>
                      </a:r>
                      <a:endParaRPr lang="zh-CN" altLang="en-US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239,738</a:t>
                      </a:r>
                      <a:endParaRPr lang="zh-CN" altLang="en-US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12,047</a:t>
                      </a:r>
                      <a:endParaRPr lang="zh-CN" altLang="en-US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166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1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9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组合 380"/>
          <p:cNvGrpSpPr/>
          <p:nvPr/>
        </p:nvGrpSpPr>
        <p:grpSpPr>
          <a:xfrm>
            <a:off x="194550" y="365125"/>
            <a:ext cx="11473946" cy="4564767"/>
            <a:chOff x="194550" y="441903"/>
            <a:chExt cx="11473946" cy="4564767"/>
          </a:xfrm>
        </p:grpSpPr>
        <p:grpSp>
          <p:nvGrpSpPr>
            <p:cNvPr id="4" name="组合 3"/>
            <p:cNvGrpSpPr/>
            <p:nvPr/>
          </p:nvGrpSpPr>
          <p:grpSpPr>
            <a:xfrm>
              <a:off x="2014031" y="2481800"/>
              <a:ext cx="8163938" cy="2524870"/>
              <a:chOff x="1644210" y="3317373"/>
              <a:chExt cx="8172854" cy="242483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44210" y="3317373"/>
                <a:ext cx="3254072" cy="2366063"/>
                <a:chOff x="1644210" y="3317373"/>
                <a:chExt cx="3254072" cy="2366063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984443" y="3317373"/>
                  <a:ext cx="2575228" cy="2032788"/>
                  <a:chOff x="2743200" y="2539160"/>
                  <a:chExt cx="2575228" cy="2032788"/>
                </a:xfrm>
              </p:grpSpPr>
              <p:sp>
                <p:nvSpPr>
                  <p:cNvPr id="44" name="椭圆 43"/>
                  <p:cNvSpPr/>
                  <p:nvPr/>
                </p:nvSpPr>
                <p:spPr>
                  <a:xfrm>
                    <a:off x="2743200" y="3832698"/>
                    <a:ext cx="272374" cy="27237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3540868" y="3375498"/>
                    <a:ext cx="272374" cy="27237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3540868" y="4299574"/>
                    <a:ext cx="272374" cy="27237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</a:t>
                    </a:r>
                    <a:endParaRPr lang="zh-CN" altLang="en-US" dirty="0"/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2879387" y="2553631"/>
                    <a:ext cx="272374" cy="27237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>
                    <a:off x="4552543" y="3378386"/>
                    <a:ext cx="272374" cy="27237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6</a:t>
                    </a:r>
                    <a:endParaRPr lang="zh-CN" altLang="en-US" dirty="0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161817" y="2539160"/>
                    <a:ext cx="272374" cy="27237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046054" y="2635459"/>
                    <a:ext cx="272374" cy="27237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7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stCxn id="44" idx="0"/>
                    <a:endCxn id="47" idx="4"/>
                  </p:cNvCxnSpPr>
                  <p:nvPr/>
                </p:nvCxnSpPr>
                <p:spPr>
                  <a:xfrm flipV="1">
                    <a:off x="2879387" y="2826005"/>
                    <a:ext cx="136187" cy="1006693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stCxn id="47" idx="5"/>
                    <a:endCxn id="45" idx="1"/>
                  </p:cNvCxnSpPr>
                  <p:nvPr/>
                </p:nvCxnSpPr>
                <p:spPr>
                  <a:xfrm>
                    <a:off x="3111873" y="2786117"/>
                    <a:ext cx="468883" cy="62926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stCxn id="45" idx="7"/>
                    <a:endCxn id="49" idx="3"/>
                  </p:cNvCxnSpPr>
                  <p:nvPr/>
                </p:nvCxnSpPr>
                <p:spPr>
                  <a:xfrm flipV="1">
                    <a:off x="3773354" y="2771646"/>
                    <a:ext cx="428351" cy="64374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stCxn id="46" idx="0"/>
                    <a:endCxn id="45" idx="4"/>
                  </p:cNvCxnSpPr>
                  <p:nvPr/>
                </p:nvCxnSpPr>
                <p:spPr>
                  <a:xfrm flipV="1">
                    <a:off x="3677055" y="3647872"/>
                    <a:ext cx="0" cy="651702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>
                    <a:stCxn id="44" idx="6"/>
                    <a:endCxn id="45" idx="3"/>
                  </p:cNvCxnSpPr>
                  <p:nvPr/>
                </p:nvCxnSpPr>
                <p:spPr>
                  <a:xfrm flipV="1">
                    <a:off x="3015574" y="3607984"/>
                    <a:ext cx="565182" cy="360901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>
                    <a:stCxn id="45" idx="6"/>
                    <a:endCxn id="48" idx="2"/>
                  </p:cNvCxnSpPr>
                  <p:nvPr/>
                </p:nvCxnSpPr>
                <p:spPr>
                  <a:xfrm>
                    <a:off x="3813242" y="3511685"/>
                    <a:ext cx="739301" cy="2888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>
                    <a:stCxn id="48" idx="7"/>
                    <a:endCxn id="50" idx="3"/>
                  </p:cNvCxnSpPr>
                  <p:nvPr/>
                </p:nvCxnSpPr>
                <p:spPr>
                  <a:xfrm flipV="1">
                    <a:off x="4785029" y="2867945"/>
                    <a:ext cx="300913" cy="55032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1780121" y="3641236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0 1 0 1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3062827" y="3609593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0 1 0 1 0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3458349" y="4483693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0 1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945442" y="3753368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1 0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2437416" y="4483692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0 1 0 0 1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644210" y="4936704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2471295" y="5387854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562992" y="3378893"/>
                <a:ext cx="3254072" cy="2363312"/>
                <a:chOff x="5501308" y="3331844"/>
                <a:chExt cx="3254072" cy="236331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5852805" y="3331844"/>
                  <a:ext cx="2575228" cy="2048824"/>
                  <a:chOff x="5852805" y="3331844"/>
                  <a:chExt cx="2575228" cy="2048824"/>
                </a:xfrm>
              </p:grpSpPr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5852805" y="3331844"/>
                    <a:ext cx="2575228" cy="2048824"/>
                    <a:chOff x="2743200" y="2539160"/>
                    <a:chExt cx="2575228" cy="2048824"/>
                  </a:xfrm>
                </p:grpSpPr>
                <p:sp>
                  <p:nvSpPr>
                    <p:cNvPr id="21" name="椭圆 20"/>
                    <p:cNvSpPr/>
                    <p:nvPr/>
                  </p:nvSpPr>
                  <p:spPr>
                    <a:xfrm>
                      <a:off x="2743200" y="3832698"/>
                      <a:ext cx="272374" cy="272374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2" name="椭圆 21"/>
                    <p:cNvSpPr/>
                    <p:nvPr/>
                  </p:nvSpPr>
                  <p:spPr>
                    <a:xfrm>
                      <a:off x="3540868" y="3375498"/>
                      <a:ext cx="272374" cy="272374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3" name="椭圆 22"/>
                    <p:cNvSpPr/>
                    <p:nvPr/>
                  </p:nvSpPr>
                  <p:spPr>
                    <a:xfrm>
                      <a:off x="3540868" y="4299574"/>
                      <a:ext cx="272374" cy="272374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4" name="椭圆 23"/>
                    <p:cNvSpPr/>
                    <p:nvPr/>
                  </p:nvSpPr>
                  <p:spPr>
                    <a:xfrm>
                      <a:off x="2879387" y="2553631"/>
                      <a:ext cx="272374" cy="272374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5" name="椭圆 24"/>
                    <p:cNvSpPr/>
                    <p:nvPr/>
                  </p:nvSpPr>
                  <p:spPr>
                    <a:xfrm>
                      <a:off x="4552543" y="3378386"/>
                      <a:ext cx="272374" cy="272374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4161817" y="2539160"/>
                      <a:ext cx="272374" cy="272374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5046054" y="2717287"/>
                      <a:ext cx="272374" cy="272374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28" name="直接连接符 27"/>
                    <p:cNvCxnSpPr>
                      <a:stCxn id="21" idx="0"/>
                      <a:endCxn id="24" idx="4"/>
                    </p:cNvCxnSpPr>
                    <p:nvPr/>
                  </p:nvCxnSpPr>
                  <p:spPr>
                    <a:xfrm flipV="1">
                      <a:off x="2879387" y="2826005"/>
                      <a:ext cx="136187" cy="1006693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连接符 28"/>
                    <p:cNvCxnSpPr>
                      <a:stCxn id="24" idx="5"/>
                      <a:endCxn id="22" idx="1"/>
                    </p:cNvCxnSpPr>
                    <p:nvPr/>
                  </p:nvCxnSpPr>
                  <p:spPr>
                    <a:xfrm>
                      <a:off x="3111873" y="2786117"/>
                      <a:ext cx="468883" cy="629269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/>
                    <p:cNvCxnSpPr>
                      <a:stCxn id="22" idx="7"/>
                      <a:endCxn id="26" idx="3"/>
                    </p:cNvCxnSpPr>
                    <p:nvPr/>
                  </p:nvCxnSpPr>
                  <p:spPr>
                    <a:xfrm flipV="1">
                      <a:off x="3773354" y="2771646"/>
                      <a:ext cx="428351" cy="64374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/>
                    <p:cNvCxnSpPr>
                      <a:stCxn id="23" idx="0"/>
                      <a:endCxn id="22" idx="4"/>
                    </p:cNvCxnSpPr>
                    <p:nvPr/>
                  </p:nvCxnSpPr>
                  <p:spPr>
                    <a:xfrm flipV="1">
                      <a:off x="3677055" y="3647872"/>
                      <a:ext cx="0" cy="651702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>
                      <a:stCxn id="21" idx="6"/>
                      <a:endCxn id="22" idx="3"/>
                    </p:cNvCxnSpPr>
                    <p:nvPr/>
                  </p:nvCxnSpPr>
                  <p:spPr>
                    <a:xfrm flipV="1">
                      <a:off x="3015574" y="3607984"/>
                      <a:ext cx="565182" cy="360901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>
                      <a:stCxn id="22" idx="6"/>
                      <a:endCxn id="25" idx="2"/>
                    </p:cNvCxnSpPr>
                    <p:nvPr/>
                  </p:nvCxnSpPr>
                  <p:spPr>
                    <a:xfrm>
                      <a:off x="3813242" y="3511685"/>
                      <a:ext cx="739301" cy="2888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连接符 33"/>
                    <p:cNvCxnSpPr>
                      <a:stCxn id="26" idx="6"/>
                      <a:endCxn id="27" idx="2"/>
                    </p:cNvCxnSpPr>
                    <p:nvPr/>
                  </p:nvCxnSpPr>
                  <p:spPr>
                    <a:xfrm>
                      <a:off x="4434191" y="2675347"/>
                      <a:ext cx="611863" cy="178127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4313405" y="4315610"/>
                      <a:ext cx="272374" cy="272374"/>
                    </a:xfrm>
                    <a:prstGeom prst="ellipse">
                      <a:avLst/>
                    </a:prstGeom>
                    <a:solidFill>
                      <a:srgbClr val="E78181"/>
                    </a:solidFill>
                    <a:ln>
                      <a:solidFill>
                        <a:srgbClr val="E7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p:txBody>
                </p:sp>
              </p:grpSp>
              <p:cxnSp>
                <p:nvCxnSpPr>
                  <p:cNvPr id="19" name="直接连接符 18"/>
                  <p:cNvCxnSpPr>
                    <a:stCxn id="35" idx="2"/>
                    <a:endCxn id="23" idx="6"/>
                  </p:cNvCxnSpPr>
                  <p:nvPr/>
                </p:nvCxnSpPr>
                <p:spPr>
                  <a:xfrm flipH="1" flipV="1">
                    <a:off x="6922847" y="5228445"/>
                    <a:ext cx="500163" cy="16036"/>
                  </a:xfrm>
                  <a:prstGeom prst="line">
                    <a:avLst/>
                  </a:prstGeom>
                  <a:ln>
                    <a:solidFill>
                      <a:srgbClr val="E7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>
                    <a:stCxn id="35" idx="0"/>
                    <a:endCxn id="25" idx="4"/>
                  </p:cNvCxnSpPr>
                  <p:nvPr/>
                </p:nvCxnSpPr>
                <p:spPr>
                  <a:xfrm flipV="1">
                    <a:off x="7559197" y="4443444"/>
                    <a:ext cx="239138" cy="664850"/>
                  </a:xfrm>
                  <a:prstGeom prst="line">
                    <a:avLst/>
                  </a:prstGeom>
                  <a:ln>
                    <a:solidFill>
                      <a:srgbClr val="E7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5637219" y="3641236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0 1 0 1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919925" y="3609593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0 1 0 1 0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315447" y="4483693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</a:t>
                  </a: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0 1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7802540" y="3753368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1 1 0 </a:t>
                  </a: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6294514" y="4483692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0 1 0 0 1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501308" y="4936704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0 1 0 1 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294514" y="5399574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0 1 0 </a:t>
                  </a: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1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7172928" y="5387854"/>
                  <a:ext cx="952840" cy="29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E7818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0 1 1 1 1</a:t>
                  </a:r>
                  <a:endParaRPr lang="zh-CN" altLang="en-US" sz="1400" dirty="0">
                    <a:solidFill>
                      <a:srgbClr val="E781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5057230" y="4483692"/>
                <a:ext cx="1198228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5136203" y="4061146"/>
                <a:ext cx="1082352" cy="36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t</a:t>
                </a:r>
                <a:r>
                  <a:rPr lang="zh-CN" alt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时刻后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2264270" y="184240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333379" y="140940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768453" y="149148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649177" y="175360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090453" y="150083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101595" y="181132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417091" y="1376969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755804" y="111589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858665" y="159183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554013" y="183997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845001" y="183997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857481" y="133806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477697" y="133806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901200" y="220993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442913" y="192415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stCxn id="70" idx="4"/>
              <a:endCxn id="72" idx="0"/>
            </p:cNvCxnSpPr>
            <p:nvPr/>
          </p:nvCxnSpPr>
          <p:spPr>
            <a:xfrm flipH="1">
              <a:off x="1555744" y="1563721"/>
              <a:ext cx="34784" cy="360437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2" idx="6"/>
              <a:endCxn id="68" idx="2"/>
            </p:cNvCxnSpPr>
            <p:nvPr/>
          </p:nvCxnSpPr>
          <p:spPr>
            <a:xfrm flipV="1">
              <a:off x="1668574" y="1952806"/>
              <a:ext cx="176427" cy="841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9" idx="4"/>
              <a:endCxn id="68" idx="0"/>
            </p:cNvCxnSpPr>
            <p:nvPr/>
          </p:nvCxnSpPr>
          <p:spPr>
            <a:xfrm flipH="1">
              <a:off x="1957832" y="1563722"/>
              <a:ext cx="12480" cy="27625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59" idx="4"/>
              <a:endCxn id="58" idx="0"/>
            </p:cNvCxnSpPr>
            <p:nvPr/>
          </p:nvCxnSpPr>
          <p:spPr>
            <a:xfrm flipH="1">
              <a:off x="2377101" y="1635065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69" idx="6"/>
              <a:endCxn id="59" idx="2"/>
            </p:cNvCxnSpPr>
            <p:nvPr/>
          </p:nvCxnSpPr>
          <p:spPr>
            <a:xfrm>
              <a:off x="2083142" y="1450892"/>
              <a:ext cx="250237" cy="7134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69" idx="5"/>
              <a:endCxn id="61" idx="2"/>
            </p:cNvCxnSpPr>
            <p:nvPr/>
          </p:nvCxnSpPr>
          <p:spPr>
            <a:xfrm>
              <a:off x="2050095" y="1530675"/>
              <a:ext cx="599082" cy="335761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61" idx="7"/>
              <a:endCxn id="60" idx="4"/>
            </p:cNvCxnSpPr>
            <p:nvPr/>
          </p:nvCxnSpPr>
          <p:spPr>
            <a:xfrm flipV="1">
              <a:off x="2841791" y="1717148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59" idx="6"/>
              <a:endCxn id="60" idx="2"/>
            </p:cNvCxnSpPr>
            <p:nvPr/>
          </p:nvCxnSpPr>
          <p:spPr>
            <a:xfrm>
              <a:off x="2559040" y="1522235"/>
              <a:ext cx="209413" cy="82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1" idx="7"/>
              <a:endCxn id="58" idx="3"/>
            </p:cNvCxnSpPr>
            <p:nvPr/>
          </p:nvCxnSpPr>
          <p:spPr>
            <a:xfrm flipV="1">
              <a:off x="2093814" y="2035019"/>
              <a:ext cx="203503" cy="207958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1" idx="6"/>
              <a:endCxn id="63" idx="2"/>
            </p:cNvCxnSpPr>
            <p:nvPr/>
          </p:nvCxnSpPr>
          <p:spPr>
            <a:xfrm>
              <a:off x="2874838" y="1866436"/>
              <a:ext cx="226757" cy="5772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64" idx="5"/>
              <a:endCxn id="66" idx="2"/>
            </p:cNvCxnSpPr>
            <p:nvPr/>
          </p:nvCxnSpPr>
          <p:spPr>
            <a:xfrm>
              <a:off x="3609705" y="1569583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64" idx="5"/>
              <a:endCxn id="62" idx="6"/>
            </p:cNvCxnSpPr>
            <p:nvPr/>
          </p:nvCxnSpPr>
          <p:spPr>
            <a:xfrm flipH="1">
              <a:off x="3316114" y="1569583"/>
              <a:ext cx="293591" cy="4408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63" idx="7"/>
              <a:endCxn id="64" idx="4"/>
            </p:cNvCxnSpPr>
            <p:nvPr/>
          </p:nvCxnSpPr>
          <p:spPr>
            <a:xfrm flipV="1">
              <a:off x="3294209" y="1602630"/>
              <a:ext cx="235713" cy="24174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64" idx="4"/>
              <a:endCxn id="67" idx="1"/>
            </p:cNvCxnSpPr>
            <p:nvPr/>
          </p:nvCxnSpPr>
          <p:spPr>
            <a:xfrm>
              <a:off x="3529922" y="1602630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65" idx="4"/>
              <a:endCxn id="67" idx="7"/>
            </p:cNvCxnSpPr>
            <p:nvPr/>
          </p:nvCxnSpPr>
          <p:spPr>
            <a:xfrm flipH="1">
              <a:off x="3746627" y="1341556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/>
            <p:nvPr/>
          </p:nvSpPr>
          <p:spPr>
            <a:xfrm>
              <a:off x="3739646" y="181930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08755" y="138630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99929" y="166301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4180653" y="1925129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99346" y="175937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4010488" y="206986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447653" y="186560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4786366" y="160453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4889227" y="208047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584575" y="232861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3320377" y="181687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332857" y="131496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2953073" y="131496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376576" y="218683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2918289" y="190106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/>
            <p:cNvCxnSpPr>
              <a:stCxn id="116" idx="4"/>
              <a:endCxn id="118" idx="0"/>
            </p:cNvCxnSpPr>
            <p:nvPr/>
          </p:nvCxnSpPr>
          <p:spPr>
            <a:xfrm flipH="1">
              <a:off x="3031120" y="1540624"/>
              <a:ext cx="34784" cy="360437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18" idx="6"/>
              <a:endCxn id="114" idx="2"/>
            </p:cNvCxnSpPr>
            <p:nvPr/>
          </p:nvCxnSpPr>
          <p:spPr>
            <a:xfrm flipV="1">
              <a:off x="3143950" y="1929709"/>
              <a:ext cx="176427" cy="841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5" idx="4"/>
              <a:endCxn id="114" idx="0"/>
            </p:cNvCxnSpPr>
            <p:nvPr/>
          </p:nvCxnSpPr>
          <p:spPr>
            <a:xfrm flipH="1">
              <a:off x="3433208" y="1540625"/>
              <a:ext cx="12480" cy="27625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5" idx="4"/>
              <a:endCxn id="104" idx="0"/>
            </p:cNvCxnSpPr>
            <p:nvPr/>
          </p:nvCxnSpPr>
          <p:spPr>
            <a:xfrm flipH="1">
              <a:off x="3852477" y="1611968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5" idx="6"/>
              <a:endCxn id="105" idx="2"/>
            </p:cNvCxnSpPr>
            <p:nvPr/>
          </p:nvCxnSpPr>
          <p:spPr>
            <a:xfrm>
              <a:off x="3558518" y="1427795"/>
              <a:ext cx="250237" cy="7134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5" idx="5"/>
              <a:endCxn id="107" idx="2"/>
            </p:cNvCxnSpPr>
            <p:nvPr/>
          </p:nvCxnSpPr>
          <p:spPr>
            <a:xfrm>
              <a:off x="3525471" y="1507578"/>
              <a:ext cx="655182" cy="53038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07" idx="7"/>
              <a:endCxn id="106" idx="4"/>
            </p:cNvCxnSpPr>
            <p:nvPr/>
          </p:nvCxnSpPr>
          <p:spPr>
            <a:xfrm flipV="1">
              <a:off x="4373267" y="1888672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05" idx="6"/>
              <a:endCxn id="106" idx="2"/>
            </p:cNvCxnSpPr>
            <p:nvPr/>
          </p:nvCxnSpPr>
          <p:spPr>
            <a:xfrm>
              <a:off x="4034416" y="1499138"/>
              <a:ext cx="265513" cy="2767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17" idx="7"/>
              <a:endCxn id="104" idx="3"/>
            </p:cNvCxnSpPr>
            <p:nvPr/>
          </p:nvCxnSpPr>
          <p:spPr>
            <a:xfrm flipV="1">
              <a:off x="3569190" y="2011922"/>
              <a:ext cx="203503" cy="207958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07" idx="6"/>
              <a:endCxn id="109" idx="2"/>
            </p:cNvCxnSpPr>
            <p:nvPr/>
          </p:nvCxnSpPr>
          <p:spPr>
            <a:xfrm flipH="1">
              <a:off x="4010488" y="2037960"/>
              <a:ext cx="395826" cy="1447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0" idx="5"/>
              <a:endCxn id="112" idx="2"/>
            </p:cNvCxnSpPr>
            <p:nvPr/>
          </p:nvCxnSpPr>
          <p:spPr>
            <a:xfrm>
              <a:off x="4640267" y="2058219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0" idx="5"/>
              <a:endCxn id="108" idx="5"/>
            </p:cNvCxnSpPr>
            <p:nvPr/>
          </p:nvCxnSpPr>
          <p:spPr>
            <a:xfrm flipH="1" flipV="1">
              <a:off x="4191960" y="1951984"/>
              <a:ext cx="448307" cy="1062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09" idx="5"/>
              <a:endCxn id="110" idx="4"/>
            </p:cNvCxnSpPr>
            <p:nvPr/>
          </p:nvCxnSpPr>
          <p:spPr>
            <a:xfrm flipV="1">
              <a:off x="4203102" y="2091266"/>
              <a:ext cx="357382" cy="17121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0" idx="4"/>
              <a:endCxn id="113" idx="1"/>
            </p:cNvCxnSpPr>
            <p:nvPr/>
          </p:nvCxnSpPr>
          <p:spPr>
            <a:xfrm>
              <a:off x="4560484" y="2091266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1" idx="4"/>
              <a:endCxn id="113" idx="7"/>
            </p:cNvCxnSpPr>
            <p:nvPr/>
          </p:nvCxnSpPr>
          <p:spPr>
            <a:xfrm flipH="1">
              <a:off x="4777189" y="1830192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962671" y="3348985"/>
              <a:ext cx="396117" cy="23613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0"/>
              <a:endCxn id="63" idx="4"/>
            </p:cNvCxnSpPr>
            <p:nvPr/>
          </p:nvCxnSpPr>
          <p:spPr>
            <a:xfrm flipH="1" flipV="1">
              <a:off x="3214426" y="2036989"/>
              <a:ext cx="72304" cy="131565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4" idx="1"/>
              <a:endCxn id="72" idx="4"/>
            </p:cNvCxnSpPr>
            <p:nvPr/>
          </p:nvCxnSpPr>
          <p:spPr>
            <a:xfrm flipH="1" flipV="1">
              <a:off x="1555744" y="2149819"/>
              <a:ext cx="837994" cy="1720421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椭圆 191"/>
            <p:cNvSpPr/>
            <p:nvPr/>
          </p:nvSpPr>
          <p:spPr>
            <a:xfrm>
              <a:off x="194550" y="329445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63659" y="286145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98733" y="294353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579457" y="320565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1020733" y="295288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1031875" y="326337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216228" y="3775459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554941" y="351438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657802" y="399032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353150" y="423846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连接符 201"/>
            <p:cNvCxnSpPr>
              <a:stCxn id="193" idx="4"/>
              <a:endCxn id="192" idx="0"/>
            </p:cNvCxnSpPr>
            <p:nvPr/>
          </p:nvCxnSpPr>
          <p:spPr>
            <a:xfrm flipH="1">
              <a:off x="307381" y="3087114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195" idx="7"/>
              <a:endCxn id="194" idx="4"/>
            </p:cNvCxnSpPr>
            <p:nvPr/>
          </p:nvCxnSpPr>
          <p:spPr>
            <a:xfrm flipV="1">
              <a:off x="772071" y="3169197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193" idx="6"/>
              <a:endCxn id="194" idx="2"/>
            </p:cNvCxnSpPr>
            <p:nvPr/>
          </p:nvCxnSpPr>
          <p:spPr>
            <a:xfrm>
              <a:off x="489320" y="2974284"/>
              <a:ext cx="209413" cy="82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95" idx="6"/>
              <a:endCxn id="197" idx="2"/>
            </p:cNvCxnSpPr>
            <p:nvPr/>
          </p:nvCxnSpPr>
          <p:spPr>
            <a:xfrm>
              <a:off x="805118" y="3318485"/>
              <a:ext cx="226757" cy="5772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98" idx="5"/>
              <a:endCxn id="200" idx="2"/>
            </p:cNvCxnSpPr>
            <p:nvPr/>
          </p:nvCxnSpPr>
          <p:spPr>
            <a:xfrm>
              <a:off x="408842" y="3968073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98" idx="5"/>
              <a:endCxn id="196" idx="6"/>
            </p:cNvCxnSpPr>
            <p:nvPr/>
          </p:nvCxnSpPr>
          <p:spPr>
            <a:xfrm flipV="1">
              <a:off x="408842" y="3065714"/>
              <a:ext cx="837552" cy="902359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97" idx="7"/>
              <a:endCxn id="198" idx="4"/>
            </p:cNvCxnSpPr>
            <p:nvPr/>
          </p:nvCxnSpPr>
          <p:spPr>
            <a:xfrm flipH="1">
              <a:off x="329059" y="3296424"/>
              <a:ext cx="895430" cy="70469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8" idx="4"/>
              <a:endCxn id="201" idx="1"/>
            </p:cNvCxnSpPr>
            <p:nvPr/>
          </p:nvCxnSpPr>
          <p:spPr>
            <a:xfrm>
              <a:off x="329059" y="4001120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99" idx="4"/>
              <a:endCxn id="201" idx="7"/>
            </p:cNvCxnSpPr>
            <p:nvPr/>
          </p:nvCxnSpPr>
          <p:spPr>
            <a:xfrm flipH="1">
              <a:off x="545764" y="3740046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/>
            <p:cNvSpPr/>
            <p:nvPr/>
          </p:nvSpPr>
          <p:spPr>
            <a:xfrm>
              <a:off x="538783" y="421779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07892" y="378479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099066" y="406150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979790" y="4323619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798483" y="415786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809625" y="446835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246790" y="426409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585503" y="400302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688364" y="447896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383712" y="472710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250657" y="326892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263137" y="276701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883353" y="276701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306856" y="363888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848569" y="335311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连接符 225"/>
            <p:cNvCxnSpPr>
              <a:stCxn id="223" idx="4"/>
              <a:endCxn id="225" idx="0"/>
            </p:cNvCxnSpPr>
            <p:nvPr/>
          </p:nvCxnSpPr>
          <p:spPr>
            <a:xfrm flipH="1">
              <a:off x="961400" y="2992673"/>
              <a:ext cx="34784" cy="360437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225" idx="6"/>
              <a:endCxn id="221" idx="2"/>
            </p:cNvCxnSpPr>
            <p:nvPr/>
          </p:nvCxnSpPr>
          <p:spPr>
            <a:xfrm flipV="1">
              <a:off x="1074230" y="3381758"/>
              <a:ext cx="176427" cy="841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endCxn id="201" idx="2"/>
            </p:cNvCxnSpPr>
            <p:nvPr/>
          </p:nvCxnSpPr>
          <p:spPr>
            <a:xfrm>
              <a:off x="244825" y="3939115"/>
              <a:ext cx="108325" cy="412181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212" idx="4"/>
              <a:endCxn id="211" idx="0"/>
            </p:cNvCxnSpPr>
            <p:nvPr/>
          </p:nvCxnSpPr>
          <p:spPr>
            <a:xfrm flipH="1">
              <a:off x="651614" y="4010458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endCxn id="212" idx="2"/>
            </p:cNvCxnSpPr>
            <p:nvPr/>
          </p:nvCxnSpPr>
          <p:spPr>
            <a:xfrm>
              <a:off x="357655" y="3826285"/>
              <a:ext cx="250237" cy="7134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endCxn id="214" idx="2"/>
            </p:cNvCxnSpPr>
            <p:nvPr/>
          </p:nvCxnSpPr>
          <p:spPr>
            <a:xfrm>
              <a:off x="324608" y="3906068"/>
              <a:ext cx="655182" cy="53038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>
              <a:stCxn id="214" idx="7"/>
              <a:endCxn id="213" idx="4"/>
            </p:cNvCxnSpPr>
            <p:nvPr/>
          </p:nvCxnSpPr>
          <p:spPr>
            <a:xfrm flipV="1">
              <a:off x="1172404" y="4287162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12" idx="6"/>
              <a:endCxn id="213" idx="2"/>
            </p:cNvCxnSpPr>
            <p:nvPr/>
          </p:nvCxnSpPr>
          <p:spPr>
            <a:xfrm>
              <a:off x="833553" y="3897628"/>
              <a:ext cx="265513" cy="2767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endCxn id="211" idx="3"/>
            </p:cNvCxnSpPr>
            <p:nvPr/>
          </p:nvCxnSpPr>
          <p:spPr>
            <a:xfrm flipV="1">
              <a:off x="368327" y="4410412"/>
              <a:ext cx="203503" cy="207958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14" idx="6"/>
              <a:endCxn id="216" idx="2"/>
            </p:cNvCxnSpPr>
            <p:nvPr/>
          </p:nvCxnSpPr>
          <p:spPr>
            <a:xfrm flipH="1">
              <a:off x="809625" y="4436450"/>
              <a:ext cx="395826" cy="1447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17" idx="5"/>
              <a:endCxn id="219" idx="2"/>
            </p:cNvCxnSpPr>
            <p:nvPr/>
          </p:nvCxnSpPr>
          <p:spPr>
            <a:xfrm>
              <a:off x="1439404" y="4456709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17" idx="5"/>
              <a:endCxn id="215" idx="5"/>
            </p:cNvCxnSpPr>
            <p:nvPr/>
          </p:nvCxnSpPr>
          <p:spPr>
            <a:xfrm flipH="1" flipV="1">
              <a:off x="991097" y="4350474"/>
              <a:ext cx="448307" cy="1062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16" idx="5"/>
              <a:endCxn id="217" idx="4"/>
            </p:cNvCxnSpPr>
            <p:nvPr/>
          </p:nvCxnSpPr>
          <p:spPr>
            <a:xfrm flipV="1">
              <a:off x="1002239" y="4489756"/>
              <a:ext cx="357382" cy="17121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17" idx="4"/>
              <a:endCxn id="220" idx="1"/>
            </p:cNvCxnSpPr>
            <p:nvPr/>
          </p:nvCxnSpPr>
          <p:spPr>
            <a:xfrm>
              <a:off x="1359621" y="4489756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18" idx="4"/>
              <a:endCxn id="220" idx="7"/>
            </p:cNvCxnSpPr>
            <p:nvPr/>
          </p:nvCxnSpPr>
          <p:spPr>
            <a:xfrm flipH="1">
              <a:off x="1576326" y="4228682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>
              <a:stCxn id="201" idx="4"/>
              <a:endCxn id="216" idx="3"/>
            </p:cNvCxnSpPr>
            <p:nvPr/>
          </p:nvCxnSpPr>
          <p:spPr>
            <a:xfrm>
              <a:off x="465981" y="4464126"/>
              <a:ext cx="376691" cy="19684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>
              <a:stCxn id="44" idx="2"/>
              <a:endCxn id="218" idx="6"/>
            </p:cNvCxnSpPr>
            <p:nvPr/>
          </p:nvCxnSpPr>
          <p:spPr>
            <a:xfrm flipH="1">
              <a:off x="1811164" y="3970512"/>
              <a:ext cx="542729" cy="145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>
              <a:stCxn id="27" idx="7"/>
            </p:cNvCxnSpPr>
            <p:nvPr/>
          </p:nvCxnSpPr>
          <p:spPr>
            <a:xfrm flipV="1">
              <a:off x="9811135" y="1260008"/>
              <a:ext cx="1302124" cy="151286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25" idx="6"/>
              <a:endCxn id="288" idx="4"/>
            </p:cNvCxnSpPr>
            <p:nvPr/>
          </p:nvCxnSpPr>
          <p:spPr>
            <a:xfrm flipV="1">
              <a:off x="9358007" y="1539434"/>
              <a:ext cx="1816151" cy="2022081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椭圆 255"/>
            <p:cNvSpPr/>
            <p:nvPr/>
          </p:nvSpPr>
          <p:spPr>
            <a:xfrm>
              <a:off x="9949021" y="96934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018130" y="53634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10453204" y="61842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333928" y="88054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0775204" y="62777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0786346" y="93826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9970699" y="145035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10309412" y="118927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10412273" y="166521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10107621" y="191335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6" name="直接连接符 265"/>
            <p:cNvCxnSpPr>
              <a:stCxn id="257" idx="4"/>
              <a:endCxn id="256" idx="0"/>
            </p:cNvCxnSpPr>
            <p:nvPr/>
          </p:nvCxnSpPr>
          <p:spPr>
            <a:xfrm flipH="1">
              <a:off x="10061852" y="762005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>
              <a:stCxn id="259" idx="7"/>
              <a:endCxn id="258" idx="4"/>
            </p:cNvCxnSpPr>
            <p:nvPr/>
          </p:nvCxnSpPr>
          <p:spPr>
            <a:xfrm flipV="1">
              <a:off x="10526542" y="844088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>
              <a:stCxn id="257" idx="6"/>
              <a:endCxn id="258" idx="2"/>
            </p:cNvCxnSpPr>
            <p:nvPr/>
          </p:nvCxnSpPr>
          <p:spPr>
            <a:xfrm>
              <a:off x="10243791" y="649175"/>
              <a:ext cx="209413" cy="82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>
              <a:stCxn id="259" idx="6"/>
              <a:endCxn id="261" idx="2"/>
            </p:cNvCxnSpPr>
            <p:nvPr/>
          </p:nvCxnSpPr>
          <p:spPr>
            <a:xfrm>
              <a:off x="10559589" y="993376"/>
              <a:ext cx="226757" cy="5772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62" idx="5"/>
              <a:endCxn id="264" idx="2"/>
            </p:cNvCxnSpPr>
            <p:nvPr/>
          </p:nvCxnSpPr>
          <p:spPr>
            <a:xfrm>
              <a:off x="10163313" y="1642964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>
              <a:stCxn id="262" idx="5"/>
              <a:endCxn id="260" idx="6"/>
            </p:cNvCxnSpPr>
            <p:nvPr/>
          </p:nvCxnSpPr>
          <p:spPr>
            <a:xfrm flipV="1">
              <a:off x="10163313" y="740605"/>
              <a:ext cx="837552" cy="902359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261" idx="7"/>
              <a:endCxn id="262" idx="4"/>
            </p:cNvCxnSpPr>
            <p:nvPr/>
          </p:nvCxnSpPr>
          <p:spPr>
            <a:xfrm flipH="1">
              <a:off x="10083530" y="971315"/>
              <a:ext cx="895430" cy="70469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>
              <a:stCxn id="262" idx="4"/>
              <a:endCxn id="265" idx="1"/>
            </p:cNvCxnSpPr>
            <p:nvPr/>
          </p:nvCxnSpPr>
          <p:spPr>
            <a:xfrm>
              <a:off x="10083530" y="1676011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>
              <a:stCxn id="263" idx="4"/>
              <a:endCxn id="265" idx="7"/>
            </p:cNvCxnSpPr>
            <p:nvPr/>
          </p:nvCxnSpPr>
          <p:spPr>
            <a:xfrm flipH="1">
              <a:off x="10300235" y="1414937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椭圆 274"/>
            <p:cNvSpPr/>
            <p:nvPr/>
          </p:nvSpPr>
          <p:spPr>
            <a:xfrm>
              <a:off x="10293254" y="1892689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10362363" y="145968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0853537" y="173639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0734261" y="199851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0552954" y="183275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0564096" y="214324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1001261" y="193898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1339974" y="167791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1442835" y="215385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1138183" y="240199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1005128" y="94381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1017608" y="44190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0637824" y="44190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1061327" y="131377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0603040" y="102800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0" name="直接连接符 289"/>
            <p:cNvCxnSpPr>
              <a:stCxn id="287" idx="4"/>
              <a:endCxn id="289" idx="0"/>
            </p:cNvCxnSpPr>
            <p:nvPr/>
          </p:nvCxnSpPr>
          <p:spPr>
            <a:xfrm flipH="1">
              <a:off x="10715871" y="667564"/>
              <a:ext cx="34784" cy="360437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289" idx="6"/>
              <a:endCxn id="285" idx="2"/>
            </p:cNvCxnSpPr>
            <p:nvPr/>
          </p:nvCxnSpPr>
          <p:spPr>
            <a:xfrm flipV="1">
              <a:off x="10828701" y="1056649"/>
              <a:ext cx="176427" cy="841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endCxn id="265" idx="2"/>
            </p:cNvCxnSpPr>
            <p:nvPr/>
          </p:nvCxnSpPr>
          <p:spPr>
            <a:xfrm>
              <a:off x="9999296" y="1614006"/>
              <a:ext cx="108325" cy="412181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276" idx="4"/>
              <a:endCxn id="275" idx="0"/>
            </p:cNvCxnSpPr>
            <p:nvPr/>
          </p:nvCxnSpPr>
          <p:spPr>
            <a:xfrm flipH="1">
              <a:off x="10406085" y="1685349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endCxn id="276" idx="2"/>
            </p:cNvCxnSpPr>
            <p:nvPr/>
          </p:nvCxnSpPr>
          <p:spPr>
            <a:xfrm>
              <a:off x="10112126" y="1501176"/>
              <a:ext cx="250237" cy="7134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endCxn id="278" idx="2"/>
            </p:cNvCxnSpPr>
            <p:nvPr/>
          </p:nvCxnSpPr>
          <p:spPr>
            <a:xfrm>
              <a:off x="10079079" y="1580959"/>
              <a:ext cx="655182" cy="53038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278" idx="7"/>
              <a:endCxn id="277" idx="4"/>
            </p:cNvCxnSpPr>
            <p:nvPr/>
          </p:nvCxnSpPr>
          <p:spPr>
            <a:xfrm flipV="1">
              <a:off x="10926875" y="1962053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276" idx="6"/>
              <a:endCxn id="277" idx="2"/>
            </p:cNvCxnSpPr>
            <p:nvPr/>
          </p:nvCxnSpPr>
          <p:spPr>
            <a:xfrm>
              <a:off x="10588024" y="1572519"/>
              <a:ext cx="265513" cy="2767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endCxn id="275" idx="3"/>
            </p:cNvCxnSpPr>
            <p:nvPr/>
          </p:nvCxnSpPr>
          <p:spPr>
            <a:xfrm flipV="1">
              <a:off x="10122798" y="2085303"/>
              <a:ext cx="203503" cy="207958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278" idx="6"/>
              <a:endCxn id="280" idx="2"/>
            </p:cNvCxnSpPr>
            <p:nvPr/>
          </p:nvCxnSpPr>
          <p:spPr>
            <a:xfrm flipH="1">
              <a:off x="10564096" y="2111341"/>
              <a:ext cx="395826" cy="1447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281" idx="5"/>
              <a:endCxn id="283" idx="2"/>
            </p:cNvCxnSpPr>
            <p:nvPr/>
          </p:nvCxnSpPr>
          <p:spPr>
            <a:xfrm>
              <a:off x="11193875" y="2131600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281" idx="5"/>
              <a:endCxn id="279" idx="5"/>
            </p:cNvCxnSpPr>
            <p:nvPr/>
          </p:nvCxnSpPr>
          <p:spPr>
            <a:xfrm flipH="1" flipV="1">
              <a:off x="10745568" y="2025365"/>
              <a:ext cx="448307" cy="1062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280" idx="5"/>
              <a:endCxn id="281" idx="4"/>
            </p:cNvCxnSpPr>
            <p:nvPr/>
          </p:nvCxnSpPr>
          <p:spPr>
            <a:xfrm flipV="1">
              <a:off x="10756710" y="2164647"/>
              <a:ext cx="357382" cy="17121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281" idx="4"/>
              <a:endCxn id="284" idx="1"/>
            </p:cNvCxnSpPr>
            <p:nvPr/>
          </p:nvCxnSpPr>
          <p:spPr>
            <a:xfrm>
              <a:off x="11114092" y="2164647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282" idx="4"/>
              <a:endCxn id="284" idx="7"/>
            </p:cNvCxnSpPr>
            <p:nvPr/>
          </p:nvCxnSpPr>
          <p:spPr>
            <a:xfrm flipH="1">
              <a:off x="11330797" y="1903573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265" idx="4"/>
              <a:endCxn id="280" idx="3"/>
            </p:cNvCxnSpPr>
            <p:nvPr/>
          </p:nvCxnSpPr>
          <p:spPr>
            <a:xfrm>
              <a:off x="10220452" y="2139017"/>
              <a:ext cx="376691" cy="19684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26" idx="7"/>
              <a:endCxn id="282" idx="6"/>
            </p:cNvCxnSpPr>
            <p:nvPr/>
          </p:nvCxnSpPr>
          <p:spPr>
            <a:xfrm flipV="1">
              <a:off x="8927863" y="1790743"/>
              <a:ext cx="2637772" cy="796651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椭圆 312"/>
            <p:cNvSpPr/>
            <p:nvPr/>
          </p:nvSpPr>
          <p:spPr>
            <a:xfrm>
              <a:off x="7326821" y="135581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395930" y="92281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668018" y="1383953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548742" y="164607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990018" y="139330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8001160" y="170379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7846816" y="74667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8185529" y="48560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8288390" y="96154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7983738" y="120968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6907552" y="135338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6920032" y="85147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6540248" y="85147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6963751" y="172334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6505464" y="1437569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8" name="直接连接符 327"/>
            <p:cNvCxnSpPr>
              <a:stCxn id="325" idx="4"/>
              <a:endCxn id="327" idx="0"/>
            </p:cNvCxnSpPr>
            <p:nvPr/>
          </p:nvCxnSpPr>
          <p:spPr>
            <a:xfrm flipH="1">
              <a:off x="6618295" y="1077132"/>
              <a:ext cx="34784" cy="360437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stCxn id="327" idx="6"/>
              <a:endCxn id="323" idx="2"/>
            </p:cNvCxnSpPr>
            <p:nvPr/>
          </p:nvCxnSpPr>
          <p:spPr>
            <a:xfrm flipV="1">
              <a:off x="6731125" y="1466217"/>
              <a:ext cx="176427" cy="841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324" idx="4"/>
              <a:endCxn id="323" idx="0"/>
            </p:cNvCxnSpPr>
            <p:nvPr/>
          </p:nvCxnSpPr>
          <p:spPr>
            <a:xfrm flipH="1">
              <a:off x="7020383" y="1077133"/>
              <a:ext cx="12480" cy="27625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>
              <a:stCxn id="314" idx="4"/>
              <a:endCxn id="313" idx="0"/>
            </p:cNvCxnSpPr>
            <p:nvPr/>
          </p:nvCxnSpPr>
          <p:spPr>
            <a:xfrm flipH="1">
              <a:off x="7439652" y="1148476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>
              <a:stCxn id="324" idx="6"/>
              <a:endCxn id="314" idx="2"/>
            </p:cNvCxnSpPr>
            <p:nvPr/>
          </p:nvCxnSpPr>
          <p:spPr>
            <a:xfrm>
              <a:off x="7145693" y="964303"/>
              <a:ext cx="250237" cy="7134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>
              <a:stCxn id="324" idx="5"/>
              <a:endCxn id="26" idx="2"/>
            </p:cNvCxnSpPr>
            <p:nvPr/>
          </p:nvCxnSpPr>
          <p:spPr>
            <a:xfrm>
              <a:off x="7112646" y="1044086"/>
              <a:ext cx="1582985" cy="164358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316" idx="7"/>
              <a:endCxn id="315" idx="4"/>
            </p:cNvCxnSpPr>
            <p:nvPr/>
          </p:nvCxnSpPr>
          <p:spPr>
            <a:xfrm flipV="1">
              <a:off x="7741356" y="1609614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14" idx="6"/>
              <a:endCxn id="315" idx="2"/>
            </p:cNvCxnSpPr>
            <p:nvPr/>
          </p:nvCxnSpPr>
          <p:spPr>
            <a:xfrm>
              <a:off x="7621591" y="1035646"/>
              <a:ext cx="46427" cy="461138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326" idx="7"/>
              <a:endCxn id="313" idx="3"/>
            </p:cNvCxnSpPr>
            <p:nvPr/>
          </p:nvCxnSpPr>
          <p:spPr>
            <a:xfrm flipV="1">
              <a:off x="7156365" y="1548430"/>
              <a:ext cx="203503" cy="207958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>
              <a:stCxn id="316" idx="6"/>
              <a:endCxn id="318" idx="2"/>
            </p:cNvCxnSpPr>
            <p:nvPr/>
          </p:nvCxnSpPr>
          <p:spPr>
            <a:xfrm>
              <a:off x="7774403" y="1758902"/>
              <a:ext cx="226757" cy="5772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319" idx="5"/>
              <a:endCxn id="321" idx="2"/>
            </p:cNvCxnSpPr>
            <p:nvPr/>
          </p:nvCxnSpPr>
          <p:spPr>
            <a:xfrm>
              <a:off x="8039430" y="939290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>
              <a:stCxn id="319" idx="5"/>
              <a:endCxn id="317" idx="6"/>
            </p:cNvCxnSpPr>
            <p:nvPr/>
          </p:nvCxnSpPr>
          <p:spPr>
            <a:xfrm>
              <a:off x="8039430" y="939290"/>
              <a:ext cx="176249" cy="566841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>
              <a:stCxn id="22" idx="0"/>
              <a:endCxn id="319" idx="4"/>
            </p:cNvCxnSpPr>
            <p:nvPr/>
          </p:nvCxnSpPr>
          <p:spPr>
            <a:xfrm flipH="1" flipV="1">
              <a:off x="7959647" y="972337"/>
              <a:ext cx="251751" cy="244436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>
              <a:stCxn id="319" idx="4"/>
              <a:endCxn id="322" idx="1"/>
            </p:cNvCxnSpPr>
            <p:nvPr/>
          </p:nvCxnSpPr>
          <p:spPr>
            <a:xfrm>
              <a:off x="7959647" y="972337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>
              <a:stCxn id="320" idx="4"/>
              <a:endCxn id="322" idx="7"/>
            </p:cNvCxnSpPr>
            <p:nvPr/>
          </p:nvCxnSpPr>
          <p:spPr>
            <a:xfrm flipH="1">
              <a:off x="8176352" y="711263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椭圆 342"/>
            <p:cNvSpPr/>
            <p:nvPr/>
          </p:nvSpPr>
          <p:spPr>
            <a:xfrm>
              <a:off x="8169371" y="118901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8238480" y="756014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8729654" y="103271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8610378" y="1294836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8429071" y="112907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8440213" y="143957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8877378" y="1235312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9216091" y="97423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9318952" y="145017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9014300" y="1698318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7750102" y="1186585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7762582" y="684671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7852638" y="1207429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7806301" y="1556540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7817854" y="1793527"/>
              <a:ext cx="225661" cy="2256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8" name="直接连接符 357"/>
            <p:cNvCxnSpPr>
              <a:stCxn id="355" idx="4"/>
              <a:endCxn id="357" idx="0"/>
            </p:cNvCxnSpPr>
            <p:nvPr/>
          </p:nvCxnSpPr>
          <p:spPr>
            <a:xfrm flipH="1">
              <a:off x="7930685" y="1433090"/>
              <a:ext cx="34784" cy="360437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>
              <a:stCxn id="357" idx="6"/>
            </p:cNvCxnSpPr>
            <p:nvPr/>
          </p:nvCxnSpPr>
          <p:spPr>
            <a:xfrm flipV="1">
              <a:off x="8043515" y="1822175"/>
              <a:ext cx="176427" cy="841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>
              <a:stCxn id="344" idx="4"/>
              <a:endCxn id="343" idx="0"/>
            </p:cNvCxnSpPr>
            <p:nvPr/>
          </p:nvCxnSpPr>
          <p:spPr>
            <a:xfrm flipH="1">
              <a:off x="8282202" y="981675"/>
              <a:ext cx="69109" cy="20734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>
              <a:stCxn id="354" idx="6"/>
              <a:endCxn id="344" idx="2"/>
            </p:cNvCxnSpPr>
            <p:nvPr/>
          </p:nvCxnSpPr>
          <p:spPr>
            <a:xfrm>
              <a:off x="7988243" y="797502"/>
              <a:ext cx="250237" cy="7134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>
              <a:stCxn id="354" idx="5"/>
              <a:endCxn id="346" idx="2"/>
            </p:cNvCxnSpPr>
            <p:nvPr/>
          </p:nvCxnSpPr>
          <p:spPr>
            <a:xfrm>
              <a:off x="7955196" y="877285"/>
              <a:ext cx="655182" cy="53038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>
              <a:stCxn id="346" idx="7"/>
              <a:endCxn id="345" idx="4"/>
            </p:cNvCxnSpPr>
            <p:nvPr/>
          </p:nvCxnSpPr>
          <p:spPr>
            <a:xfrm flipV="1">
              <a:off x="8802992" y="1258379"/>
              <a:ext cx="39493" cy="695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>
              <a:stCxn id="344" idx="6"/>
              <a:endCxn id="345" idx="2"/>
            </p:cNvCxnSpPr>
            <p:nvPr/>
          </p:nvCxnSpPr>
          <p:spPr>
            <a:xfrm>
              <a:off x="8464141" y="868845"/>
              <a:ext cx="265513" cy="27670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>
              <a:stCxn id="356" idx="7"/>
              <a:endCxn id="343" idx="3"/>
            </p:cNvCxnSpPr>
            <p:nvPr/>
          </p:nvCxnSpPr>
          <p:spPr>
            <a:xfrm flipV="1">
              <a:off x="7998915" y="1381629"/>
              <a:ext cx="203503" cy="207958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346" idx="6"/>
              <a:endCxn id="348" idx="2"/>
            </p:cNvCxnSpPr>
            <p:nvPr/>
          </p:nvCxnSpPr>
          <p:spPr>
            <a:xfrm flipH="1">
              <a:off x="8440213" y="1407667"/>
              <a:ext cx="395826" cy="1447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>
              <a:stCxn id="349" idx="5"/>
              <a:endCxn id="351" idx="2"/>
            </p:cNvCxnSpPr>
            <p:nvPr/>
          </p:nvCxnSpPr>
          <p:spPr>
            <a:xfrm>
              <a:off x="9069992" y="1427926"/>
              <a:ext cx="248960" cy="135083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>
              <a:stCxn id="349" idx="5"/>
              <a:endCxn id="347" idx="5"/>
            </p:cNvCxnSpPr>
            <p:nvPr/>
          </p:nvCxnSpPr>
          <p:spPr>
            <a:xfrm flipH="1" flipV="1">
              <a:off x="8621685" y="1321691"/>
              <a:ext cx="448307" cy="106235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>
              <a:stCxn id="348" idx="5"/>
              <a:endCxn id="349" idx="4"/>
            </p:cNvCxnSpPr>
            <p:nvPr/>
          </p:nvCxnSpPr>
          <p:spPr>
            <a:xfrm flipV="1">
              <a:off x="8632827" y="1460973"/>
              <a:ext cx="357382" cy="17121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49" idx="4"/>
              <a:endCxn id="352" idx="1"/>
            </p:cNvCxnSpPr>
            <p:nvPr/>
          </p:nvCxnSpPr>
          <p:spPr>
            <a:xfrm>
              <a:off x="8990209" y="1460973"/>
              <a:ext cx="57138" cy="27039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>
              <a:stCxn id="350" idx="4"/>
              <a:endCxn id="352" idx="7"/>
            </p:cNvCxnSpPr>
            <p:nvPr/>
          </p:nvCxnSpPr>
          <p:spPr>
            <a:xfrm flipH="1">
              <a:off x="9206914" y="1199899"/>
              <a:ext cx="122008" cy="531466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cxnSp>
        <p:nvCxnSpPr>
          <p:cNvPr id="174" name="直接连接符 173"/>
          <p:cNvCxnSpPr/>
          <p:nvPr/>
        </p:nvCxnSpPr>
        <p:spPr>
          <a:xfrm>
            <a:off x="2438047" y="3325888"/>
            <a:ext cx="241618" cy="143889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endCxn id="27" idx="1"/>
          </p:cNvCxnSpPr>
          <p:nvPr/>
        </p:nvCxnSpPr>
        <p:spPr>
          <a:xfrm>
            <a:off x="8345253" y="1433091"/>
            <a:ext cx="1273495" cy="1263001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云形 381"/>
          <p:cNvSpPr/>
          <p:nvPr/>
        </p:nvSpPr>
        <p:spPr>
          <a:xfrm>
            <a:off x="1713490" y="4812110"/>
            <a:ext cx="2285856" cy="5662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Large-scale</a:t>
            </a:r>
          </a:p>
          <a:p>
            <a:pPr algn="ctr"/>
            <a:r>
              <a:rPr lang="en-US" altLang="zh-CN" dirty="0" smtClean="0"/>
              <a:t>Attributed</a:t>
            </a:r>
            <a:endParaRPr lang="zh-CN" altLang="en-US" dirty="0"/>
          </a:p>
        </p:txBody>
      </p:sp>
      <p:sp>
        <p:nvSpPr>
          <p:cNvPr id="383" name="云形 382"/>
          <p:cNvSpPr/>
          <p:nvPr/>
        </p:nvSpPr>
        <p:spPr>
          <a:xfrm>
            <a:off x="7621591" y="4892822"/>
            <a:ext cx="1948069" cy="5054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Dynamic</a:t>
            </a:r>
            <a:endParaRPr lang="zh-CN" altLang="en-US" dirty="0"/>
          </a:p>
        </p:txBody>
      </p:sp>
      <p:sp>
        <p:nvSpPr>
          <p:cNvPr id="386" name="闪电形 385"/>
          <p:cNvSpPr/>
          <p:nvPr/>
        </p:nvSpPr>
        <p:spPr>
          <a:xfrm>
            <a:off x="3877145" y="5378310"/>
            <a:ext cx="435607" cy="400474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闪电形 386"/>
          <p:cNvSpPr/>
          <p:nvPr/>
        </p:nvSpPr>
        <p:spPr>
          <a:xfrm rot="4265795">
            <a:off x="7103385" y="5286651"/>
            <a:ext cx="360922" cy="4855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文本框 387"/>
          <p:cNvSpPr txBox="1"/>
          <p:nvPr/>
        </p:nvSpPr>
        <p:spPr>
          <a:xfrm>
            <a:off x="4066558" y="5899001"/>
            <a:ext cx="371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NetHash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4375081" y="833554"/>
            <a:ext cx="2528790" cy="2331514"/>
            <a:chOff x="4375081" y="833554"/>
            <a:chExt cx="2528790" cy="2331514"/>
          </a:xfrm>
        </p:grpSpPr>
        <p:sp>
          <p:nvSpPr>
            <p:cNvPr id="3" name="矩形 2"/>
            <p:cNvSpPr/>
            <p:nvPr/>
          </p:nvSpPr>
          <p:spPr>
            <a:xfrm>
              <a:off x="4375081" y="2855388"/>
              <a:ext cx="956399" cy="3096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箭头连接符 74"/>
            <p:cNvCxnSpPr>
              <a:stCxn id="3" idx="0"/>
              <a:endCxn id="82" idx="2"/>
            </p:cNvCxnSpPr>
            <p:nvPr/>
          </p:nvCxnSpPr>
          <p:spPr>
            <a:xfrm flipV="1">
              <a:off x="4853281" y="1922790"/>
              <a:ext cx="874099" cy="93259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/>
            <p:cNvGrpSpPr/>
            <p:nvPr/>
          </p:nvGrpSpPr>
          <p:grpSpPr>
            <a:xfrm>
              <a:off x="4550889" y="833554"/>
              <a:ext cx="2352982" cy="1137842"/>
              <a:chOff x="4550889" y="833554"/>
              <a:chExt cx="2352982" cy="1137842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4550889" y="833554"/>
                <a:ext cx="2352982" cy="108923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属性信息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男，医生，喜欢绿色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4724381" y="1602064"/>
                <a:ext cx="2019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1      10         01</a:t>
                </a:r>
                <a:endParaRPr lang="zh-CN" altLang="en-US" dirty="0"/>
              </a:p>
            </p:txBody>
          </p:sp>
          <p:cxnSp>
            <p:nvCxnSpPr>
              <p:cNvPr id="96" name="直接箭头连接符 95"/>
              <p:cNvCxnSpPr/>
              <p:nvPr/>
            </p:nvCxnSpPr>
            <p:spPr>
              <a:xfrm>
                <a:off x="4845736" y="1369916"/>
                <a:ext cx="7544" cy="2497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/>
              <p:nvPr/>
            </p:nvCxnSpPr>
            <p:spPr>
              <a:xfrm>
                <a:off x="5407050" y="1376733"/>
                <a:ext cx="15654" cy="2843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307"/>
              <p:cNvCxnSpPr/>
              <p:nvPr/>
            </p:nvCxnSpPr>
            <p:spPr>
              <a:xfrm>
                <a:off x="6174408" y="1337898"/>
                <a:ext cx="15377" cy="3231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56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一次学得整体数据的低维表示，进行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折交叉验证，利用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的数据训练一个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模型，再用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模型对剩下的数据进行分类，比较</a:t>
            </a:r>
            <a:r>
              <a:rPr lang="en-US" altLang="zh-CN" dirty="0" smtClean="0"/>
              <a:t>macro-F1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micro-F1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36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755047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98610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6264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5623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334374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2919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Macro-F1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Micro-F1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学得表示时间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5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LANE(with out label)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BlogCatalog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~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4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Our method(</a:t>
                      </a:r>
                      <a:r>
                        <a:rPr lang="zh-CN" altLang="en-US" dirty="0" smtClean="0"/>
                        <a:t>稀疏化，</a:t>
                      </a:r>
                      <a:r>
                        <a:rPr lang="en-US" altLang="zh-CN" dirty="0" err="1" smtClean="0"/>
                        <a:t>topk</a:t>
                      </a:r>
                      <a:r>
                        <a:rPr lang="en-US" altLang="zh-CN" dirty="0" smtClean="0"/>
                        <a:t>=1000)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BlogCatalog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0.89431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0.89541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9.86s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2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Our</a:t>
                      </a:r>
                      <a:r>
                        <a:rPr lang="en-US" altLang="zh-CN" baseline="0" dirty="0" smtClean="0"/>
                        <a:t> method(</a:t>
                      </a:r>
                      <a:r>
                        <a:rPr lang="zh-CN" altLang="en-US" baseline="0" dirty="0" smtClean="0"/>
                        <a:t>未稀疏化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BlogCatalog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0.9125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0.913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3.15s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4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只有结构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BlogCatalog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0.7889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0.7918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3.07s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7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只有属性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未稀疏化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BlogCatalog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0.8226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0.8231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3.08s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232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8200" y="53467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</a:t>
            </a:r>
            <a:r>
              <a:rPr lang="en-US" altLang="zh-CN" dirty="0" err="1" smtClean="0"/>
              <a:t>BlogCatalog</a:t>
            </a:r>
            <a:r>
              <a:rPr lang="zh-CN" altLang="en-US" dirty="0" smtClean="0"/>
              <a:t>稀疏性：属性矩阵每行平均有</a:t>
            </a:r>
            <a:r>
              <a:rPr lang="en-US" altLang="zh-CN" dirty="0" smtClean="0"/>
              <a:t>71.10</a:t>
            </a:r>
            <a:r>
              <a:rPr lang="zh-CN" altLang="en-US" dirty="0" smtClean="0"/>
              <a:t>个非零属性值，结构矩阵每行平均</a:t>
            </a:r>
            <a:r>
              <a:rPr lang="en-US" altLang="zh-CN" dirty="0" smtClean="0"/>
              <a:t>67.10</a:t>
            </a:r>
            <a:r>
              <a:rPr lang="zh-CN" altLang="en-US" dirty="0" smtClean="0"/>
              <a:t>个非零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2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27945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98610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6264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5623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334374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2919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Macro-F1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Micro-F1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学得表示时间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5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LANE(with</a:t>
                      </a:r>
                      <a:r>
                        <a:rPr lang="en-US" altLang="zh-CN" baseline="0" dirty="0" smtClean="0"/>
                        <a:t> out </a:t>
                      </a:r>
                      <a:r>
                        <a:rPr lang="en-US" altLang="zh-CN" baseline="0" dirty="0" err="1" smtClean="0"/>
                        <a:t>label,d</a:t>
                      </a:r>
                      <a:r>
                        <a:rPr lang="en-US" altLang="zh-CN" baseline="0" dirty="0" smtClean="0"/>
                        <a:t>=100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Flickr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3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Our method(</a:t>
                      </a:r>
                      <a:r>
                        <a:rPr lang="zh-CN" altLang="en-US" dirty="0" smtClean="0"/>
                        <a:t>稀疏化，</a:t>
                      </a:r>
                      <a:r>
                        <a:rPr lang="en-US" altLang="zh-CN" dirty="0" err="1" smtClean="0"/>
                        <a:t>topk</a:t>
                      </a:r>
                      <a:r>
                        <a:rPr lang="en-US" altLang="zh-CN" smtClean="0"/>
                        <a:t>=100)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Flickr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0.8182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0.8184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26.44s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5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Our method(</a:t>
                      </a:r>
                      <a:r>
                        <a:rPr lang="zh-CN" altLang="en-US" dirty="0" smtClean="0"/>
                        <a:t>未稀疏化，</a:t>
                      </a:r>
                      <a:r>
                        <a:rPr lang="en-US" altLang="zh-CN" dirty="0" smtClean="0"/>
                        <a:t>d=1000)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Flickr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0.8555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0.8559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8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只有结构</a:t>
                      </a:r>
                      <a:r>
                        <a:rPr lang="en-US" altLang="zh-CN" dirty="0" smtClean="0"/>
                        <a:t>(d=100)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Flickr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0.5362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0.5387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6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只有属性</a:t>
                      </a:r>
                      <a:r>
                        <a:rPr lang="en-US" altLang="zh-CN" smtClean="0"/>
                        <a:t>(d=100)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Flickr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0.5313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0.5361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82168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8200" y="53467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</a:t>
            </a:r>
            <a:r>
              <a:rPr lang="en-US" altLang="zh-CN" dirty="0" smtClean="0"/>
              <a:t>Flickr</a:t>
            </a:r>
            <a:r>
              <a:rPr lang="zh-CN" altLang="en-US" dirty="0" smtClean="0"/>
              <a:t>稀疏性：属性矩阵每行平均有</a:t>
            </a:r>
            <a:r>
              <a:rPr lang="en-US" altLang="zh-CN" dirty="0"/>
              <a:t>24.09</a:t>
            </a:r>
            <a:r>
              <a:rPr lang="zh-CN" altLang="en-US" dirty="0" smtClean="0"/>
              <a:t>个非零属性值，结构矩阵每行平均</a:t>
            </a:r>
            <a:r>
              <a:rPr lang="en-US" altLang="zh-CN" smtClean="0"/>
              <a:t>64.30</a:t>
            </a:r>
            <a:r>
              <a:rPr lang="zh-CN" altLang="en-US" smtClean="0"/>
              <a:t>个</a:t>
            </a:r>
            <a:r>
              <a:rPr lang="zh-CN" altLang="en-US" dirty="0" smtClean="0"/>
              <a:t>非零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3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83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vladowiki.fmf.uni-lj.si/doku.php?id=pajek:data:urls:index#network_data_sources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http://archive.ics.uci.edu/ml/datasets.html?format=&amp;task=&amp;att=&amp;area=&amp;numAtt=greater100&amp;numIns=&amp;type=&amp;</a:t>
            </a:r>
            <a:r>
              <a:rPr lang="en-US" altLang="zh-CN" dirty="0" smtClean="0">
                <a:hlinkClick r:id="rId3"/>
              </a:rPr>
              <a:t>sort=nameUp&amp;view=list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opendata.stackexchange.com/questions/7696/node-attributed-graph-datasets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http://networkrepository.com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https://www.kaggle.com/c/kddcup2012-track1/data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608" y="1696929"/>
            <a:ext cx="3649435" cy="57036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现实中大规模</a:t>
            </a:r>
            <a:r>
              <a:rPr lang="zh-CN" altLang="en-US" dirty="0"/>
              <a:t>的网络</a:t>
            </a:r>
            <a:endParaRPr lang="en-US" altLang="zh-CN" dirty="0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6007657" y="2311294"/>
            <a:ext cx="0" cy="85940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581400" y="2408294"/>
            <a:ext cx="1687286" cy="71216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7015845" y="2368891"/>
            <a:ext cx="1806608" cy="7515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爆炸形 1 123"/>
          <p:cNvSpPr/>
          <p:nvPr/>
        </p:nvSpPr>
        <p:spPr>
          <a:xfrm>
            <a:off x="5040086" y="3120458"/>
            <a:ext cx="2035628" cy="1099458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同时计算</a:t>
            </a:r>
            <a:endParaRPr lang="zh-CN" altLang="en-US" dirty="0"/>
          </a:p>
        </p:txBody>
      </p:sp>
      <p:sp>
        <p:nvSpPr>
          <p:cNvPr id="129" name="内容占位符 2"/>
          <p:cNvSpPr txBox="1">
            <a:spLocks/>
          </p:cNvSpPr>
          <p:nvPr/>
        </p:nvSpPr>
        <p:spPr>
          <a:xfrm>
            <a:off x="4532437" y="1764397"/>
            <a:ext cx="2906487" cy="4354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顶点的丰富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  <p:sp>
        <p:nvSpPr>
          <p:cNvPr id="130" name="内容占位符 2"/>
          <p:cNvSpPr txBox="1">
            <a:spLocks/>
          </p:cNvSpPr>
          <p:nvPr/>
        </p:nvSpPr>
        <p:spPr>
          <a:xfrm>
            <a:off x="7546318" y="1719913"/>
            <a:ext cx="3898755" cy="648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网络随时间的</a:t>
            </a:r>
            <a:r>
              <a:rPr lang="zh-CN" altLang="en-US" dirty="0" smtClean="0"/>
              <a:t>动态变化</a:t>
            </a:r>
            <a:endParaRPr lang="zh-CN" altLang="en-US" dirty="0"/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6064599" y="4319562"/>
            <a:ext cx="0" cy="49359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云形 4"/>
          <p:cNvSpPr/>
          <p:nvPr/>
        </p:nvSpPr>
        <p:spPr>
          <a:xfrm>
            <a:off x="4364962" y="4971483"/>
            <a:ext cx="3385876" cy="166042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</a:rPr>
              <a:t>及时动态更新的大规模属性网络表示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动态环境下的大规模属性网络的表示学习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如何将大规模属性网络的高阶结构信息和属性信息进行有机地结合。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大规模属性网络如何快速得到其低维的表示。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随着时间的推移网络的结构和属性会发生复杂变化，如何将这些变化高效而及时地更新</a:t>
            </a:r>
            <a:r>
              <a:rPr lang="zh-CN" altLang="en-US" dirty="0"/>
              <a:t>到之前学得</a:t>
            </a:r>
            <a:r>
              <a:rPr lang="zh-CN" altLang="en-US" dirty="0" smtClean="0"/>
              <a:t>的</a:t>
            </a:r>
            <a:r>
              <a:rPr lang="zh-CN" altLang="en-US" dirty="0"/>
              <a:t>低维</a:t>
            </a:r>
            <a:r>
              <a:rPr lang="zh-CN" altLang="en-US" dirty="0" smtClean="0"/>
              <a:t>表示上。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3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待修改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298359" y="1550482"/>
            <a:ext cx="3595282" cy="4800599"/>
            <a:chOff x="2652140" y="1590675"/>
            <a:chExt cx="3595282" cy="4800599"/>
          </a:xfrm>
        </p:grpSpPr>
        <p:sp>
          <p:nvSpPr>
            <p:cNvPr id="4" name="矩形 3"/>
            <p:cNvSpPr/>
            <p:nvPr/>
          </p:nvSpPr>
          <p:spPr>
            <a:xfrm>
              <a:off x="2652140" y="1590675"/>
              <a:ext cx="128111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网络结构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66309" y="1590675"/>
              <a:ext cx="128111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网络属性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52140" y="2555082"/>
              <a:ext cx="128111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结构转移矩阵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66308" y="2555082"/>
              <a:ext cx="128111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转移矩阵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38787" y="3717926"/>
              <a:ext cx="128111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有偏转移矩阵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38786" y="4813300"/>
              <a:ext cx="128111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有偏转移矩阵的表示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云形 9"/>
            <p:cNvSpPr/>
            <p:nvPr/>
          </p:nvSpPr>
          <p:spPr>
            <a:xfrm>
              <a:off x="3664955" y="5772707"/>
              <a:ext cx="1625688" cy="618567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动态更新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>
              <a:endCxn id="6" idx="0"/>
            </p:cNvCxnSpPr>
            <p:nvPr/>
          </p:nvCxnSpPr>
          <p:spPr>
            <a:xfrm>
              <a:off x="3292697" y="2047875"/>
              <a:ext cx="0" cy="507207"/>
            </a:xfrm>
            <a:prstGeom prst="straightConnector1">
              <a:avLst/>
            </a:prstGeom>
            <a:ln w="38100">
              <a:solidFill>
                <a:srgbClr val="E7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2"/>
              <a:endCxn id="7" idx="0"/>
            </p:cNvCxnSpPr>
            <p:nvPr/>
          </p:nvCxnSpPr>
          <p:spPr>
            <a:xfrm flipH="1">
              <a:off x="5606865" y="2047875"/>
              <a:ext cx="1" cy="507207"/>
            </a:xfrm>
            <a:prstGeom prst="straightConnector1">
              <a:avLst/>
            </a:prstGeom>
            <a:ln w="38100">
              <a:solidFill>
                <a:srgbClr val="E7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6" idx="2"/>
              <a:endCxn id="8" idx="0"/>
            </p:cNvCxnSpPr>
            <p:nvPr/>
          </p:nvCxnSpPr>
          <p:spPr>
            <a:xfrm>
              <a:off x="3292697" y="3012282"/>
              <a:ext cx="1186647" cy="705644"/>
            </a:xfrm>
            <a:prstGeom prst="straightConnector1">
              <a:avLst/>
            </a:prstGeom>
            <a:ln w="38100">
              <a:solidFill>
                <a:srgbClr val="E7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7" idx="2"/>
              <a:endCxn id="8" idx="0"/>
            </p:cNvCxnSpPr>
            <p:nvPr/>
          </p:nvCxnSpPr>
          <p:spPr>
            <a:xfrm flipH="1">
              <a:off x="4479344" y="3012282"/>
              <a:ext cx="1127521" cy="705644"/>
            </a:xfrm>
            <a:prstGeom prst="straightConnector1">
              <a:avLst/>
            </a:prstGeom>
            <a:ln w="38100">
              <a:solidFill>
                <a:srgbClr val="E7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8" idx="2"/>
              <a:endCxn id="9" idx="0"/>
            </p:cNvCxnSpPr>
            <p:nvPr/>
          </p:nvCxnSpPr>
          <p:spPr>
            <a:xfrm flipH="1">
              <a:off x="4479343" y="4175126"/>
              <a:ext cx="1" cy="638174"/>
            </a:xfrm>
            <a:prstGeom prst="straightConnector1">
              <a:avLst/>
            </a:prstGeom>
            <a:ln w="38100">
              <a:solidFill>
                <a:srgbClr val="E7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2"/>
              <a:endCxn id="10" idx="3"/>
            </p:cNvCxnSpPr>
            <p:nvPr/>
          </p:nvCxnSpPr>
          <p:spPr>
            <a:xfrm flipH="1">
              <a:off x="4477799" y="5270500"/>
              <a:ext cx="1544" cy="537574"/>
            </a:xfrm>
            <a:prstGeom prst="straightConnector1">
              <a:avLst/>
            </a:prstGeom>
            <a:ln w="38100">
              <a:solidFill>
                <a:srgbClr val="E7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022751" y="3260726"/>
              <a:ext cx="943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线性组合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09716" y="4282389"/>
              <a:ext cx="943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随机投影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对网络结构信息处理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利用其邻接矩阵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保留</m:t>
                    </m:r>
                  </m:oMath>
                </a14:m>
                <a:r>
                  <a:rPr lang="zh-CN" altLang="en-US" dirty="0" smtClean="0"/>
                  <a:t>其结构信息（有向带权与否均可）：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结合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高阶结构相似性通过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 smtClean="0"/>
                  <a:t>来表示：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097756" y="278339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97756" y="448017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999593"/>
              </p:ext>
            </p:extLst>
          </p:nvPr>
        </p:nvGraphicFramePr>
        <p:xfrm>
          <a:off x="3157538" y="2525713"/>
          <a:ext cx="61436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1752480" imgH="279360" progId="Equation.DSMT4">
                  <p:embed/>
                </p:oleObj>
              </mc:Choice>
              <mc:Fallback>
                <p:oleObj name="Equation" r:id="rId5" imgW="1752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538" y="2525713"/>
                        <a:ext cx="6143625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49891"/>
              </p:ext>
            </p:extLst>
          </p:nvPr>
        </p:nvGraphicFramePr>
        <p:xfrm>
          <a:off x="2571354" y="4360299"/>
          <a:ext cx="7049291" cy="70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7" imgW="2552400" imgH="253800" progId="Equation.DSMT4">
                  <p:embed/>
                </p:oleObj>
              </mc:Choice>
              <mc:Fallback>
                <p:oleObj name="Equation" r:id="rId7" imgW="255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1354" y="4360299"/>
                        <a:ext cx="7049291" cy="701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对网络的属性信息处理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属性之间进行相似度计算得到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𝑆𝑖𝑚</m:t>
                        </m:r>
                      </m:sup>
                    </m:sSup>
                    <m:r>
                      <a:rPr lang="zh-CN" altLang="en-US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𝑆𝑖𝑚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𝑆𝑖𝑚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对得到的矩阵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𝑆𝑖𝑚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进行稀疏运算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(),</m:t>
                    </m:r>
                  </m:oMath>
                </a14:m>
                <a:r>
                  <a:rPr lang="zh-CN" altLang="en-US" dirty="0" smtClean="0"/>
                  <a:t>只保留前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个较大的值：</a:t>
                </a: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𝑆𝑖𝑚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𝑆𝑖𝑚</m:t>
                                    </m:r>
                                  </m:sup>
                                </m:sSubSup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 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𝑆𝑖𝑚</m:t>
                                        </m:r>
                                      </m:sup>
                                    </m:sSub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 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 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 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𝑆𝑖𝑚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0                                       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040775" y="312680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40609" y="324398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58046" y="243170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158046" y="410427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43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融合网络的属性信息和结构信息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得到一个综合的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信息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矩阵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转移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学习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一定是对称矩阵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可以利用随机投影转化为：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874640" y="276112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11527"/>
              </p:ext>
            </p:extLst>
          </p:nvPr>
        </p:nvGraphicFramePr>
        <p:xfrm>
          <a:off x="2824338" y="246851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4338" y="2468518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862778" y="319951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740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89480"/>
              </p:ext>
            </p:extLst>
          </p:nvPr>
        </p:nvGraphicFramePr>
        <p:xfrm>
          <a:off x="4437063" y="2436813"/>
          <a:ext cx="33178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Equation" r:id="rId7" imgW="1307880" imgH="228600" progId="Equation.DSMT4">
                  <p:embed/>
                </p:oleObj>
              </mc:Choice>
              <mc:Fallback>
                <p:oleObj name="Equation" r:id="rId7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7063" y="2436813"/>
                        <a:ext cx="3317875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127901" y="2525683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27901" y="377046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27901" y="501523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03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融合网络的属性信息和结构信息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74640" y="276112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692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400" y="2019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692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2400" y="2019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862778" y="319951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740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4593" y="1690688"/>
            <a:ext cx="1048043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800" dirty="0">
                <a:latin typeface="Cambria Math" panose="02040503050406030204" pitchFamily="18" charset="0"/>
              </a:rPr>
              <a:t>通过迭代计算避免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对结构的高阶转移矩阵</a:t>
            </a:r>
            <a:r>
              <a:rPr lang="zh-CN" altLang="en-US" sz="2800" dirty="0">
                <a:latin typeface="Cambria Math" panose="02040503050406030204" pitchFamily="18" charset="0"/>
              </a:rPr>
              <a:t>的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计算：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8300" y="2987675"/>
            <a:ext cx="9569450" cy="2027238"/>
            <a:chOff x="2019300" y="1892300"/>
            <a:chExt cx="9569450" cy="202723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92732"/>
                </p:ext>
              </p:extLst>
            </p:nvPr>
          </p:nvGraphicFramePr>
          <p:xfrm>
            <a:off x="2019300" y="1892300"/>
            <a:ext cx="8351838" cy="202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" name="Equation" r:id="rId8" imgW="2971800" imgH="723600" progId="Equation.DSMT4">
                    <p:embed/>
                  </p:oleObj>
                </mc:Choice>
                <mc:Fallback>
                  <p:oleObj name="Equation" r:id="rId8" imgW="2971800" imgH="723600" progId="Equation.DSMT4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19300" y="1892300"/>
                          <a:ext cx="8351838" cy="2027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10750550" y="3271442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8</a:t>
              </a:r>
              <a:r>
                <a:rPr lang="zh-CN" altLang="en-US" sz="2400" dirty="0" smtClean="0"/>
                <a:t>）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00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1239</Words>
  <Application>Microsoft Office PowerPoint</Application>
  <PresentationFormat>宽屏</PresentationFormat>
  <Paragraphs>254</Paragraphs>
  <Slides>24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Equation</vt:lpstr>
      <vt:lpstr>MathType 7.0 Equation</vt:lpstr>
      <vt:lpstr>Dynamic Embedding for Large-scale Attributed Networks</vt:lpstr>
      <vt:lpstr>Motivation</vt:lpstr>
      <vt:lpstr>Motivation</vt:lpstr>
      <vt:lpstr>Challenges</vt:lpstr>
      <vt:lpstr>框架(待修改)</vt:lpstr>
      <vt:lpstr>对网络结构信息处理</vt:lpstr>
      <vt:lpstr>对网络的属性信息处理</vt:lpstr>
      <vt:lpstr>融合网络的属性信息和结构信息</vt:lpstr>
      <vt:lpstr>融合网络的属性信息和结构信息</vt:lpstr>
      <vt:lpstr>如何动态更新？</vt:lpstr>
      <vt:lpstr>结构的动态变化</vt:lpstr>
      <vt:lpstr>结构的动态变化</vt:lpstr>
      <vt:lpstr>属性的动态变化</vt:lpstr>
      <vt:lpstr>属性的动态变化</vt:lpstr>
      <vt:lpstr>属性的动态变化</vt:lpstr>
      <vt:lpstr>结构和属性同时变化</vt:lpstr>
      <vt:lpstr>算法</vt:lpstr>
      <vt:lpstr>算法(未完成)</vt:lpstr>
      <vt:lpstr>实验设置</vt:lpstr>
      <vt:lpstr>实验方法</vt:lpstr>
      <vt:lpstr>实验结果</vt:lpstr>
      <vt:lpstr>实验结果</vt:lpstr>
      <vt:lpstr>总结</vt:lpstr>
      <vt:lpstr>数据集链接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Embeddings for Large-scale Attributed Network</dc:title>
  <dc:creator>Windows 用户</dc:creator>
  <cp:lastModifiedBy>Windows 用户</cp:lastModifiedBy>
  <cp:revision>228</cp:revision>
  <dcterms:created xsi:type="dcterms:W3CDTF">2019-01-04T07:42:15Z</dcterms:created>
  <dcterms:modified xsi:type="dcterms:W3CDTF">2019-02-17T09:08:13Z</dcterms:modified>
</cp:coreProperties>
</file>