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56" r:id="rId3"/>
    <p:sldId id="257" r:id="rId4"/>
    <p:sldId id="258" r:id="rId5"/>
    <p:sldId id="267" r:id="rId6"/>
    <p:sldId id="268" r:id="rId7"/>
    <p:sldId id="274" r:id="rId8"/>
    <p:sldId id="261" r:id="rId9"/>
    <p:sldId id="259" r:id="rId10"/>
    <p:sldId id="262" r:id="rId11"/>
    <p:sldId id="260" r:id="rId12"/>
    <p:sldId id="269" r:id="rId13"/>
    <p:sldId id="264" r:id="rId14"/>
    <p:sldId id="270" r:id="rId15"/>
    <p:sldId id="272" r:id="rId16"/>
  </p:sldIdLst>
  <p:sldSz cx="9144000" cy="6858000" type="screen4x3"/>
  <p:notesSz cx="6858000" cy="9144000"/>
  <p:defaultTextStyle>
    <a:defPPr>
      <a:defRPr lang="zh-CN"/>
    </a:defPPr>
    <a:lvl1pPr marL="0" lvl="0" indent="0" algn="l" defTabSz="914400" eaLnBrk="0" fontAlgn="base" latinLnBrk="0" hangingPunct="0">
      <a:lnSpc>
        <a:spcPct val="100000"/>
      </a:lnSpc>
      <a:spcBef>
        <a:spcPct val="0"/>
      </a:spcBef>
      <a:spcAft>
        <a:spcPct val="0"/>
      </a:spcAft>
      <a:buFont typeface="Arial" pitchFamily="34" charset="0"/>
      <a:buNone/>
      <a:defRPr sz="1800" b="0" i="0" u="none" kern="1200" baseline="0">
        <a:solidFill>
          <a:schemeClr val="tx1"/>
        </a:solidFill>
        <a:latin typeface="Calibri" pitchFamily="34" charset="0"/>
        <a:ea typeface="宋体" pitchFamily="2" charset="-122"/>
      </a:defRPr>
    </a:lvl1pPr>
    <a:lvl2pPr marL="457200" lvl="1" indent="0" algn="l" defTabSz="914400" eaLnBrk="0" fontAlgn="base" latinLnBrk="0" hangingPunct="0">
      <a:lnSpc>
        <a:spcPct val="100000"/>
      </a:lnSpc>
      <a:spcBef>
        <a:spcPct val="0"/>
      </a:spcBef>
      <a:spcAft>
        <a:spcPct val="0"/>
      </a:spcAft>
      <a:buFont typeface="Arial" pitchFamily="34" charset="0"/>
      <a:buNone/>
      <a:defRPr sz="1800" b="0" i="0" u="none" kern="1200" baseline="0">
        <a:solidFill>
          <a:schemeClr val="tx1"/>
        </a:solidFill>
        <a:latin typeface="Calibri" pitchFamily="34" charset="0"/>
        <a:ea typeface="宋体" pitchFamily="2" charset="-122"/>
      </a:defRPr>
    </a:lvl2pPr>
    <a:lvl3pPr marL="914400" lvl="2" indent="0" algn="l" defTabSz="914400" eaLnBrk="0" fontAlgn="base" latinLnBrk="0" hangingPunct="0">
      <a:lnSpc>
        <a:spcPct val="100000"/>
      </a:lnSpc>
      <a:spcBef>
        <a:spcPct val="0"/>
      </a:spcBef>
      <a:spcAft>
        <a:spcPct val="0"/>
      </a:spcAft>
      <a:buFont typeface="Arial" pitchFamily="34" charset="0"/>
      <a:buNone/>
      <a:defRPr sz="1800" b="0" i="0" u="none" kern="1200" baseline="0">
        <a:solidFill>
          <a:schemeClr val="tx1"/>
        </a:solidFill>
        <a:latin typeface="Calibri" pitchFamily="34" charset="0"/>
        <a:ea typeface="宋体" pitchFamily="2" charset="-122"/>
      </a:defRPr>
    </a:lvl3pPr>
    <a:lvl4pPr marL="1371600" lvl="3" indent="0" algn="l" defTabSz="914400" eaLnBrk="0" fontAlgn="base" latinLnBrk="0" hangingPunct="0">
      <a:lnSpc>
        <a:spcPct val="100000"/>
      </a:lnSpc>
      <a:spcBef>
        <a:spcPct val="0"/>
      </a:spcBef>
      <a:spcAft>
        <a:spcPct val="0"/>
      </a:spcAft>
      <a:buFont typeface="Arial" pitchFamily="34" charset="0"/>
      <a:buNone/>
      <a:defRPr sz="1800" b="0" i="0" u="none" kern="1200" baseline="0">
        <a:solidFill>
          <a:schemeClr val="tx1"/>
        </a:solidFill>
        <a:latin typeface="Calibri" pitchFamily="34" charset="0"/>
        <a:ea typeface="宋体" pitchFamily="2" charset="-122"/>
      </a:defRPr>
    </a:lvl4pPr>
    <a:lvl5pPr marL="1828800" lvl="4" indent="0" algn="l" defTabSz="914400" eaLnBrk="0" fontAlgn="base" latinLnBrk="0" hangingPunct="0">
      <a:lnSpc>
        <a:spcPct val="100000"/>
      </a:lnSpc>
      <a:spcBef>
        <a:spcPct val="0"/>
      </a:spcBef>
      <a:spcAft>
        <a:spcPct val="0"/>
      </a:spcAft>
      <a:buFont typeface="Arial" pitchFamily="34" charset="0"/>
      <a:buNone/>
      <a:defRPr sz="1800" b="0" i="0" u="none" kern="1200" baseline="0">
        <a:solidFill>
          <a:schemeClr val="tx1"/>
        </a:solidFill>
        <a:latin typeface="Calibri" pitchFamily="34" charset="0"/>
        <a:ea typeface="宋体" pitchFamily="2" charset="-122"/>
      </a:defRPr>
    </a:lvl5pPr>
    <a:lvl6pPr marL="2286000" lvl="5" indent="0" algn="l" defTabSz="914400" eaLnBrk="0" fontAlgn="base" latinLnBrk="0" hangingPunct="0">
      <a:lnSpc>
        <a:spcPct val="100000"/>
      </a:lnSpc>
      <a:spcBef>
        <a:spcPct val="0"/>
      </a:spcBef>
      <a:spcAft>
        <a:spcPct val="0"/>
      </a:spcAft>
      <a:buFont typeface="Arial" pitchFamily="34" charset="0"/>
      <a:buNone/>
      <a:defRPr sz="1800" b="0" i="0" u="none" kern="1200" baseline="0">
        <a:solidFill>
          <a:schemeClr val="tx1"/>
        </a:solidFill>
        <a:latin typeface="Calibri" pitchFamily="34" charset="0"/>
        <a:ea typeface="宋体" pitchFamily="2" charset="-122"/>
      </a:defRPr>
    </a:lvl6pPr>
    <a:lvl7pPr marL="2743200" lvl="6" indent="0" algn="l" defTabSz="914400" eaLnBrk="0" fontAlgn="base" latinLnBrk="0" hangingPunct="0">
      <a:lnSpc>
        <a:spcPct val="100000"/>
      </a:lnSpc>
      <a:spcBef>
        <a:spcPct val="0"/>
      </a:spcBef>
      <a:spcAft>
        <a:spcPct val="0"/>
      </a:spcAft>
      <a:buFont typeface="Arial" pitchFamily="34" charset="0"/>
      <a:buNone/>
      <a:defRPr sz="1800" b="0" i="0" u="none" kern="1200" baseline="0">
        <a:solidFill>
          <a:schemeClr val="tx1"/>
        </a:solidFill>
        <a:latin typeface="Calibri" pitchFamily="34" charset="0"/>
        <a:ea typeface="宋体" pitchFamily="2" charset="-122"/>
      </a:defRPr>
    </a:lvl7pPr>
    <a:lvl8pPr marL="3200400" lvl="7" indent="0" algn="l" defTabSz="914400" eaLnBrk="0" fontAlgn="base" latinLnBrk="0" hangingPunct="0">
      <a:lnSpc>
        <a:spcPct val="100000"/>
      </a:lnSpc>
      <a:spcBef>
        <a:spcPct val="0"/>
      </a:spcBef>
      <a:spcAft>
        <a:spcPct val="0"/>
      </a:spcAft>
      <a:buFont typeface="Arial" pitchFamily="34" charset="0"/>
      <a:buNone/>
      <a:defRPr sz="1800" b="0" i="0" u="none" kern="1200" baseline="0">
        <a:solidFill>
          <a:schemeClr val="tx1"/>
        </a:solidFill>
        <a:latin typeface="Calibri" pitchFamily="34" charset="0"/>
        <a:ea typeface="宋体" pitchFamily="2" charset="-122"/>
      </a:defRPr>
    </a:lvl8pPr>
    <a:lvl9pPr marL="3657600" lvl="8" indent="0" algn="l" defTabSz="914400" eaLnBrk="0" fontAlgn="base" latinLnBrk="0" hangingPunct="0">
      <a:lnSpc>
        <a:spcPct val="100000"/>
      </a:lnSpc>
      <a:spcBef>
        <a:spcPct val="0"/>
      </a:spcBef>
      <a:spcAft>
        <a:spcPct val="0"/>
      </a:spcAft>
      <a:buFont typeface="Arial" pitchFamily="34" charset="0"/>
      <a:buNone/>
      <a:defRPr sz="1800" b="0" i="0" u="none" kern="1200" baseline="0">
        <a:solidFill>
          <a:schemeClr val="tx1"/>
        </a:solidFill>
        <a:latin typeface="Calibri" pitchFamily="34" charset="0"/>
        <a:ea typeface="宋体" pitchFamily="2" charset="-122"/>
      </a:defRPr>
    </a:lvl9pPr>
  </p:defaultTextStyle>
  <p:extLst>
    <p:ext uri="{521415D9-36F7-43E2-AB2F-B90AF26B5E84}">
      <p14:sectionLst xmlns:p14="http://schemas.microsoft.com/office/powerpoint/2010/main">
        <p14:section name="默认节" id="{4B19017F-6117-46B8-8619-552231CD99C4}">
          <p14:sldIdLst>
            <p14:sldId id="256"/>
            <p14:sldId id="257"/>
            <p14:sldId id="258"/>
            <p14:sldId id="267"/>
            <p14:sldId id="268"/>
            <p14:sldId id="274"/>
            <p14:sldId id="261"/>
            <p14:sldId id="259"/>
            <p14:sldId id="262"/>
            <p14:sldId id="260"/>
            <p14:sldId id="269"/>
            <p14:sldId id="264"/>
            <p14:sldId id="270"/>
            <p14:sldId id="272"/>
          </p14:sldIdLst>
        </p14:section>
      </p14:sectionLst>
    </p:ext>
    <p:ext uri="{EFAFB233-063F-42B5-8137-9DF3F51BA10A}">
      <p15:sldGuideLst xmlns:p15="http://schemas.microsoft.com/office/powerpoint/2012/main">
        <p15:guide id="1" orient="horz" pos="2136">
          <p15:clr>
            <a:srgbClr val="A4A3A4"/>
          </p15:clr>
        </p15:guide>
        <p15:guide id="2" pos="29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6A09"/>
    <a:srgbClr val="FF3399"/>
    <a:srgbClr val="8BAB00"/>
    <a:srgbClr val="E1CB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7" d="100"/>
          <a:sy n="87" d="100"/>
        </p:scale>
        <p:origin x="1494" y="84"/>
      </p:cViewPr>
      <p:guideLst>
        <p:guide orient="horz" pos="2136"/>
        <p:guide pos="2908"/>
      </p:guideLst>
    </p:cSldViewPr>
  </p:slideViewPr>
  <p:notesTextViewPr>
    <p:cViewPr>
      <p:scale>
        <a:sx n="100" d="100"/>
        <a:sy n="100" d="100"/>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defRPr/>
            </a:pPr>
            <a:fld id="{856708B1-A386-478D-A33D-38EFFB9D7B8E}" type="datetimeFigureOut">
              <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rPr>
              <a:t>2016/5/1</a:t>
            </a:fld>
            <a:endPar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defRPr/>
            </a:pPr>
            <a:fld id="{F29C738D-BAA8-465C-B5EF-1688204DBC2D}" type="slidenum">
              <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rPr>
              <a:t>‹#›</a:t>
            </a:fld>
            <a:endPar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defRPr/>
            </a:pPr>
            <a:fld id="{856708B1-A386-478D-A33D-38EFFB9D7B8E}" type="datetimeFigureOut">
              <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rPr>
              <a:t>2016/5/1</a:t>
            </a:fld>
            <a:endPar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defRPr/>
            </a:pPr>
            <a:fld id="{F29C738D-BAA8-465C-B5EF-1688204DBC2D}" type="slidenum">
              <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rPr>
              <a:t>‹#›</a:t>
            </a:fld>
            <a:endPar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defRPr/>
            </a:pPr>
            <a:fld id="{856708B1-A386-478D-A33D-38EFFB9D7B8E}" type="datetimeFigureOut">
              <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rPr>
              <a:t>2016/5/1</a:t>
            </a:fld>
            <a:endPar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defRPr/>
            </a:pPr>
            <a:fld id="{F29C738D-BAA8-465C-B5EF-1688204DBC2D}" type="slidenum">
              <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rPr>
              <a:t>‹#›</a:t>
            </a:fld>
            <a:endPar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defRPr/>
            </a:pPr>
            <a:fld id="{856708B1-A386-478D-A33D-38EFFB9D7B8E}" type="datetimeFigureOut">
              <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rPr>
              <a:t>2016/5/1</a:t>
            </a:fld>
            <a:endPar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defRPr/>
            </a:pPr>
            <a:fld id="{F29C738D-BAA8-465C-B5EF-1688204DBC2D}" type="slidenum">
              <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rPr>
              <a:t>‹#›</a:t>
            </a:fld>
            <a:endPar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defRPr/>
            </a:pPr>
            <a:fld id="{856708B1-A386-478D-A33D-38EFFB9D7B8E}" type="datetimeFigureOut">
              <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rPr>
              <a:t>2016/5/1</a:t>
            </a:fld>
            <a:endPar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defRPr/>
            </a:pPr>
            <a:fld id="{F29C738D-BAA8-465C-B5EF-1688204DBC2D}" type="slidenum">
              <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rPr>
              <a:t>‹#›</a:t>
            </a:fld>
            <a:endPar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defRPr/>
            </a:pPr>
            <a:fld id="{856708B1-A386-478D-A33D-38EFFB9D7B8E}" type="datetimeFigureOut">
              <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rPr>
              <a:t>2016/5/1</a:t>
            </a:fld>
            <a:endPar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defRPr/>
            </a:pPr>
            <a:fld id="{F29C738D-BAA8-465C-B5EF-1688204DBC2D}" type="slidenum">
              <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rPr>
              <a:t>‹#›</a:t>
            </a:fld>
            <a:endPar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defRPr/>
            </a:pPr>
            <a:fld id="{856708B1-A386-478D-A33D-38EFFB9D7B8E}" type="datetimeFigureOut">
              <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rPr>
              <a:t>2016/5/1</a:t>
            </a:fld>
            <a:endPar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defRPr/>
            </a:pPr>
            <a:fld id="{F29C738D-BAA8-465C-B5EF-1688204DBC2D}" type="slidenum">
              <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rPr>
              <a:t>‹#›</a:t>
            </a:fld>
            <a:endPar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defRPr/>
            </a:pPr>
            <a:fld id="{856708B1-A386-478D-A33D-38EFFB9D7B8E}" type="datetimeFigureOut">
              <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rPr>
              <a:t>2016/5/1</a:t>
            </a:fld>
            <a:endPar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defRPr/>
            </a:pPr>
            <a:fld id="{F29C738D-BAA8-465C-B5EF-1688204DBC2D}" type="slidenum">
              <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rPr>
              <a:t>‹#›</a:t>
            </a:fld>
            <a:endPar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defRPr/>
            </a:pPr>
            <a:fld id="{856708B1-A386-478D-A33D-38EFFB9D7B8E}" type="datetimeFigureOut">
              <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rPr>
              <a:t>2016/5/1</a:t>
            </a:fld>
            <a:endPar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defRPr/>
            </a:pPr>
            <a:fld id="{F29C738D-BAA8-465C-B5EF-1688204DBC2D}" type="slidenum">
              <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rPr>
              <a:t>‹#›</a:t>
            </a:fld>
            <a:endPar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defRPr/>
            </a:pPr>
            <a:fld id="{856708B1-A386-478D-A33D-38EFFB9D7B8E}" type="datetimeFigureOut">
              <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rPr>
              <a:t>2016/5/1</a:t>
            </a:fld>
            <a:endPar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defRPr/>
            </a:pPr>
            <a:fld id="{F29C738D-BAA8-465C-B5EF-1688204DBC2D}" type="slidenum">
              <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rPr>
              <a:t>‹#›</a:t>
            </a:fld>
            <a:endPar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defRPr/>
            </a:pPr>
            <a:fld id="{856708B1-A386-478D-A33D-38EFFB9D7B8E}" type="datetimeFigureOut">
              <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rPr>
              <a:t>2016/5/1</a:t>
            </a:fld>
            <a:endPar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defRPr/>
            </a:pPr>
            <a:fld id="{F29C738D-BAA8-465C-B5EF-1688204DBC2D}" type="slidenum">
              <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rPr>
              <a:t>‹#›</a:t>
            </a:fld>
            <a:endPar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74638"/>
            <a:ext cx="8229600" cy="1143000"/>
          </a:xfrm>
          <a:prstGeom prst="rect">
            <a:avLst/>
          </a:prstGeom>
          <a:noFill/>
          <a:ln w="9525">
            <a:noFill/>
            <a:miter/>
          </a:ln>
        </p:spPr>
        <p:txBody>
          <a:bodyPr anchor="ctr"/>
          <a:lstStyle/>
          <a:p>
            <a:pPr lvl="0"/>
            <a:r>
              <a:rPr lang="zh-CN" altLang="en-US" dirty="0"/>
              <a:t>单击此处编辑母版标题样式</a:t>
            </a:r>
          </a:p>
        </p:txBody>
      </p:sp>
      <p:sp>
        <p:nvSpPr>
          <p:cNvPr id="1027" name="文本占位符 2"/>
          <p:cNvSpPr>
            <a:spLocks noGrp="1"/>
          </p:cNvSpPr>
          <p:nvPr>
            <p:ph type="body" idx="1"/>
          </p:nvPr>
        </p:nvSpPr>
        <p:spPr>
          <a:xfrm>
            <a:off x="457200" y="1600200"/>
            <a:ext cx="8229600" cy="4525963"/>
          </a:xfrm>
          <a:prstGeom prst="rect">
            <a:avLst/>
          </a:prstGeom>
          <a:noFill/>
          <a:ln w="9525">
            <a:noFill/>
            <a:miter/>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日期占位符 3"/>
          <p:cNvSpPr>
            <a:spLocks noGrp="1" noChangeArrowheads="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defRPr/>
            </a:pPr>
            <a:fld id="{856708B1-A386-478D-A33D-38EFFB9D7B8E}" type="datetimeFigureOut">
              <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rPr>
              <a:t>2016/5/1</a:t>
            </a:fld>
            <a:endPar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endParaRPr>
          </a:p>
        </p:txBody>
      </p:sp>
      <p:sp>
        <p:nvSpPr>
          <p:cNvPr id="1029" name="页脚占位符 4"/>
          <p:cNvSpPr>
            <a:spLocks noGrp="1" noChangeArrowheads="1"/>
          </p:cNvSpPr>
          <p:nvPr>
            <p:ph type="ftr" sz="quarter" idx="3"/>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endParaRPr>
          </a:p>
        </p:txBody>
      </p:sp>
      <p:sp>
        <p:nvSpPr>
          <p:cNvPr id="1030" name="灯片编号占位符 5"/>
          <p:cNvSpPr>
            <a:spLocks noGrp="1" noChangeArrowheads="1"/>
          </p:cNvSpPr>
          <p:nvPr>
            <p:ph type="sldNum" sz="quarter" idx="4"/>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defRPr/>
            </a:pPr>
            <a:fld id="{F29C738D-BAA8-465C-B5EF-1688204DBC2D}" type="slidenum">
              <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rPr>
              <a:t>‹#›</a:t>
            </a:fld>
            <a:endPar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a:blip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457200" y="274638"/>
            <a:ext cx="8229600" cy="1143000"/>
          </a:xfrm>
          <a:prstGeom prst="rect">
            <a:avLst/>
          </a:prstGeom>
          <a:noFill/>
          <a:ln w="9525">
            <a:noFill/>
            <a:miter/>
          </a:ln>
        </p:spPr>
        <p:txBody>
          <a:bodyPr anchor="ctr"/>
          <a:lstStyle/>
          <a:p>
            <a:pPr lvl="0"/>
            <a:r>
              <a:rPr lang="zh-CN" altLang="en-US" dirty="0"/>
              <a:t>单击此处编辑母版标题样式</a:t>
            </a:r>
          </a:p>
        </p:txBody>
      </p:sp>
      <p:sp>
        <p:nvSpPr>
          <p:cNvPr id="2051" name="文本占位符 2"/>
          <p:cNvSpPr>
            <a:spLocks noGrp="1"/>
          </p:cNvSpPr>
          <p:nvPr>
            <p:ph type="body" idx="1"/>
          </p:nvPr>
        </p:nvSpPr>
        <p:spPr>
          <a:xfrm>
            <a:off x="457200" y="1600200"/>
            <a:ext cx="8229600" cy="4525963"/>
          </a:xfrm>
          <a:prstGeom prst="rect">
            <a:avLst/>
          </a:prstGeom>
          <a:noFill/>
          <a:ln w="9525">
            <a:noFill/>
            <a:miter/>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8.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矩形 4"/>
          <p:cNvSpPr/>
          <p:nvPr/>
        </p:nvSpPr>
        <p:spPr>
          <a:xfrm>
            <a:off x="17463" y="3690938"/>
            <a:ext cx="9126537" cy="865187"/>
          </a:xfrm>
          <a:prstGeom prst="rect">
            <a:avLst/>
          </a:prstGeom>
          <a:solidFill>
            <a:srgbClr val="D9D9D9"/>
          </a:solidFill>
          <a:ln w="25400" cap="flat" cmpd="sng">
            <a:solidFill>
              <a:srgbClr val="D9D9D9"/>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1800" dirty="0">
              <a:solidFill>
                <a:srgbClr val="FFFFFF"/>
              </a:solidFill>
            </a:endParaRPr>
          </a:p>
        </p:txBody>
      </p:sp>
      <p:sp>
        <p:nvSpPr>
          <p:cNvPr id="3075" name="矩形 3"/>
          <p:cNvSpPr/>
          <p:nvPr/>
        </p:nvSpPr>
        <p:spPr>
          <a:xfrm>
            <a:off x="0" y="2058988"/>
            <a:ext cx="9144000" cy="2376487"/>
          </a:xfrm>
          <a:prstGeom prst="rect">
            <a:avLst/>
          </a:prstGeom>
          <a:solidFill>
            <a:srgbClr val="00B0F0"/>
          </a:solidFill>
          <a:ln w="25400" cap="flat" cmpd="sng">
            <a:solidFill>
              <a:srgbClr val="00B0F0"/>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1800" dirty="0">
              <a:solidFill>
                <a:srgbClr val="FFFFFF"/>
              </a:solidFill>
            </a:endParaRPr>
          </a:p>
        </p:txBody>
      </p:sp>
      <p:pic>
        <p:nvPicPr>
          <p:cNvPr id="3076" name="Picture 2" descr="C:\Users\pc\Desktop\56881315486335.jpg56881315486335"/>
          <p:cNvPicPr>
            <a:picLocks noChangeAspect="1"/>
          </p:cNvPicPr>
          <p:nvPr/>
        </p:nvPicPr>
        <p:blipFill>
          <a:blip r:embed="rId2"/>
          <a:srcRect/>
          <a:stretch>
            <a:fillRect/>
          </a:stretch>
        </p:blipFill>
        <p:spPr>
          <a:xfrm>
            <a:off x="354013" y="152400"/>
            <a:ext cx="1177925" cy="1177925"/>
          </a:xfrm>
          <a:prstGeom prst="rect">
            <a:avLst/>
          </a:prstGeom>
          <a:noFill/>
          <a:ln w="9525">
            <a:noFill/>
            <a:miter/>
          </a:ln>
        </p:spPr>
      </p:pic>
      <p:pic>
        <p:nvPicPr>
          <p:cNvPr id="3077" name="Picture 4"/>
          <p:cNvPicPr>
            <a:picLocks noChangeAspect="1"/>
          </p:cNvPicPr>
          <p:nvPr/>
        </p:nvPicPr>
        <p:blipFill>
          <a:blip r:embed="rId3"/>
          <a:stretch>
            <a:fillRect/>
          </a:stretch>
        </p:blipFill>
        <p:spPr>
          <a:xfrm>
            <a:off x="354013" y="1573213"/>
            <a:ext cx="3541712" cy="2316162"/>
          </a:xfrm>
          <a:prstGeom prst="rect">
            <a:avLst/>
          </a:prstGeom>
          <a:noFill/>
          <a:ln w="9525">
            <a:noFill/>
            <a:miter/>
          </a:ln>
        </p:spPr>
      </p:pic>
      <p:sp>
        <p:nvSpPr>
          <p:cNvPr id="3078" name="TextBox 6"/>
          <p:cNvSpPr txBox="1"/>
          <p:nvPr/>
        </p:nvSpPr>
        <p:spPr>
          <a:xfrm>
            <a:off x="4111190" y="2135049"/>
            <a:ext cx="4817344" cy="1659493"/>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ctr" eaLnBrk="1" hangingPunct="1">
              <a:lnSpc>
                <a:spcPct val="150000"/>
              </a:lnSpc>
              <a:spcBef>
                <a:spcPct val="0"/>
              </a:spcBef>
              <a:buNone/>
            </a:pPr>
            <a:r>
              <a:rPr lang="zh-CN" altLang="en-US" sz="3600" b="1" dirty="0" smtClean="0">
                <a:solidFill>
                  <a:schemeClr val="bg1"/>
                </a:solidFill>
              </a:rPr>
              <a:t>数学与计算科学学院</a:t>
            </a:r>
            <a:endParaRPr lang="en-US" altLang="zh-CN" sz="3600" b="1" dirty="0" smtClean="0">
              <a:solidFill>
                <a:schemeClr val="bg1"/>
              </a:solidFill>
            </a:endParaRPr>
          </a:p>
          <a:p>
            <a:pPr marL="0" lvl="0" indent="0" algn="ctr" eaLnBrk="1" hangingPunct="1">
              <a:lnSpc>
                <a:spcPct val="150000"/>
              </a:lnSpc>
              <a:spcBef>
                <a:spcPct val="0"/>
              </a:spcBef>
              <a:buNone/>
            </a:pPr>
            <a:r>
              <a:rPr lang="zh-CN" altLang="en-US" sz="3600" b="1" dirty="0" smtClean="0">
                <a:solidFill>
                  <a:schemeClr val="bg1"/>
                </a:solidFill>
              </a:rPr>
              <a:t>创新</a:t>
            </a:r>
            <a:r>
              <a:rPr lang="zh-CN" altLang="en-US" sz="3600" b="1" dirty="0">
                <a:solidFill>
                  <a:schemeClr val="bg1"/>
                </a:solidFill>
              </a:rPr>
              <a:t>实践</a:t>
            </a:r>
            <a:r>
              <a:rPr lang="zh-CN" altLang="en-US" sz="3600" b="1" dirty="0" smtClean="0">
                <a:solidFill>
                  <a:schemeClr val="bg1"/>
                </a:solidFill>
              </a:rPr>
              <a:t>基地项目</a:t>
            </a:r>
            <a:r>
              <a:rPr lang="zh-CN" altLang="en-US" sz="3600" b="1" dirty="0" smtClean="0">
                <a:solidFill>
                  <a:schemeClr val="bg1"/>
                </a:solidFill>
              </a:rPr>
              <a:t>展示</a:t>
            </a:r>
            <a:endParaRPr lang="zh-CN" altLang="en-US" sz="3600" b="1" dirty="0">
              <a:solidFill>
                <a:schemeClr val="bg1"/>
              </a:solidFill>
            </a:endParaRPr>
          </a:p>
        </p:txBody>
      </p:sp>
      <p:sp>
        <p:nvSpPr>
          <p:cNvPr id="3081" name="TextBox 9"/>
          <p:cNvSpPr txBox="1"/>
          <p:nvPr/>
        </p:nvSpPr>
        <p:spPr>
          <a:xfrm>
            <a:off x="6227763" y="5589270"/>
            <a:ext cx="1989455" cy="417830"/>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000" dirty="0">
                <a:latin typeface="微软雅黑" pitchFamily="34" charset="-122"/>
                <a:ea typeface="微软雅黑" pitchFamily="34" charset="-122"/>
              </a:rPr>
              <a:t>2014</a:t>
            </a:r>
            <a:r>
              <a:rPr lang="zh-CN" altLang="en-US" sz="2000" dirty="0">
                <a:latin typeface="微软雅黑" pitchFamily="34" charset="-122"/>
                <a:ea typeface="微软雅黑" pitchFamily="34" charset="-122"/>
              </a:rPr>
              <a:t>年</a:t>
            </a:r>
            <a:r>
              <a:rPr lang="en-US" altLang="zh-CN" sz="2000" dirty="0">
                <a:latin typeface="微软雅黑" pitchFamily="34" charset="-122"/>
                <a:ea typeface="微软雅黑" pitchFamily="34" charset="-122"/>
              </a:rPr>
              <a:t>5</a:t>
            </a:r>
            <a:r>
              <a:rPr lang="zh-CN" altLang="en-US" sz="2000" dirty="0">
                <a:latin typeface="微软雅黑" pitchFamily="34" charset="-122"/>
                <a:ea typeface="微软雅黑" pitchFamily="34" charset="-122"/>
              </a:rPr>
              <a:t>月</a:t>
            </a:r>
            <a:r>
              <a:rPr lang="en-US" altLang="zh-CN" sz="2000" dirty="0">
                <a:latin typeface="微软雅黑" pitchFamily="34" charset="-122"/>
                <a:ea typeface="微软雅黑" pitchFamily="34" charset="-122"/>
              </a:rPr>
              <a:t>13</a:t>
            </a:r>
            <a:r>
              <a:rPr lang="zh-CN" altLang="en-US" sz="2000" dirty="0">
                <a:latin typeface="微软雅黑" pitchFamily="34" charset="-122"/>
                <a:ea typeface="微软雅黑" pitchFamily="34" charset="-122"/>
              </a:rPr>
              <a:t>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7"/>
                                        </p:tgtEl>
                                        <p:attrNameLst>
                                          <p:attrName>style.visibility</p:attrName>
                                        </p:attrNameLst>
                                      </p:cBhvr>
                                      <p:to>
                                        <p:strVal val="visible"/>
                                      </p:to>
                                    </p:set>
                                    <p:animEffect transition="in" filter="fade">
                                      <p:cBhvr>
                                        <p:cTn id="7" dur="500"/>
                                        <p:tgtEl>
                                          <p:spTgt spid="307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8"/>
                                        </p:tgtEl>
                                        <p:attrNameLst>
                                          <p:attrName>style.visibility</p:attrName>
                                        </p:attrNameLst>
                                      </p:cBhvr>
                                      <p:to>
                                        <p:strVal val="visible"/>
                                      </p:to>
                                    </p:set>
                                    <p:animEffect transition="in" filter="fade">
                                      <p:cBhvr>
                                        <p:cTn id="10" dur="500"/>
                                        <p:tgtEl>
                                          <p:spTgt spid="307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81"/>
                                        </p:tgtEl>
                                        <p:attrNameLst>
                                          <p:attrName>style.visibility</p:attrName>
                                        </p:attrNameLst>
                                      </p:cBhvr>
                                      <p:to>
                                        <p:strVal val="visible"/>
                                      </p:to>
                                    </p:set>
                                    <p:animEffect transition="in" filter="fade">
                                      <p:cBhvr>
                                        <p:cTn id="13" dur="500"/>
                                        <p:tgtEl>
                                          <p:spTgt spid="3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p:bldP spid="308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
          <p:cNvSpPr/>
          <p:nvPr/>
        </p:nvSpPr>
        <p:spPr>
          <a:xfrm>
            <a:off x="0" y="0"/>
            <a:ext cx="9144000" cy="963613"/>
          </a:xfrm>
          <a:prstGeom prst="rect">
            <a:avLst/>
          </a:prstGeom>
          <a:solidFill>
            <a:srgbClr val="B3B3B3"/>
          </a:solidFill>
          <a:ln w="25400" cap="flat" cmpd="sng">
            <a:solidFill>
              <a:srgbClr val="B3B3B3"/>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1800" dirty="0">
              <a:solidFill>
                <a:srgbClr val="FFFFFF"/>
              </a:solidFill>
            </a:endParaRPr>
          </a:p>
        </p:txBody>
      </p:sp>
      <p:sp>
        <p:nvSpPr>
          <p:cNvPr id="10243" name="矩形 2"/>
          <p:cNvSpPr/>
          <p:nvPr/>
        </p:nvSpPr>
        <p:spPr>
          <a:xfrm>
            <a:off x="-9525" y="0"/>
            <a:ext cx="9153525" cy="741363"/>
          </a:xfrm>
          <a:prstGeom prst="rect">
            <a:avLst/>
          </a:prstGeom>
          <a:solidFill>
            <a:srgbClr val="00B0F0"/>
          </a:solidFill>
          <a:ln w="25400" cap="flat" cmpd="sng">
            <a:solidFill>
              <a:srgbClr val="00B0F0"/>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1800" dirty="0">
              <a:solidFill>
                <a:srgbClr val="FFFFFF"/>
              </a:solidFill>
            </a:endParaRPr>
          </a:p>
        </p:txBody>
      </p:sp>
      <p:sp>
        <p:nvSpPr>
          <p:cNvPr id="10244" name="TextBox 9"/>
          <p:cNvSpPr txBox="1"/>
          <p:nvPr/>
        </p:nvSpPr>
        <p:spPr>
          <a:xfrm>
            <a:off x="0" y="47625"/>
            <a:ext cx="4528185" cy="640080"/>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l" eaLnBrk="1" hangingPunct="1">
              <a:spcBef>
                <a:spcPct val="0"/>
              </a:spcBef>
              <a:buNone/>
            </a:pPr>
            <a:r>
              <a:rPr lang="en-US" altLang="zh-CN" sz="3600" b="1" dirty="0">
                <a:solidFill>
                  <a:schemeClr val="bg1"/>
                </a:solidFill>
                <a:latin typeface="华康俪金黑W8(P)"/>
                <a:ea typeface="华康俪金黑W8(P)"/>
              </a:rPr>
              <a:t>3</a:t>
            </a:r>
            <a:r>
              <a:rPr lang="zh-CN" altLang="en-US" sz="3600" dirty="0">
                <a:solidFill>
                  <a:schemeClr val="bg1"/>
                </a:solidFill>
                <a:latin typeface="华康俪金黑W8(P)"/>
                <a:ea typeface="华康俪金黑W8(P)"/>
              </a:rPr>
              <a:t>、三维图像计测系统</a:t>
            </a:r>
          </a:p>
        </p:txBody>
      </p:sp>
      <p:sp>
        <p:nvSpPr>
          <p:cNvPr id="6156" name="TextBox 5"/>
          <p:cNvSpPr txBox="1"/>
          <p:nvPr/>
        </p:nvSpPr>
        <p:spPr>
          <a:xfrm>
            <a:off x="1116000" y="1240522"/>
            <a:ext cx="1402080" cy="483235"/>
          </a:xfrm>
          <a:prstGeom prst="rect">
            <a:avLst/>
          </a:prstGeom>
          <a:solidFill>
            <a:srgbClr val="00B0F0"/>
          </a:solidFill>
          <a:ln w="9525" cap="flat" cmpd="sng">
            <a:solidFill>
              <a:srgbClr val="FA6A09"/>
            </a:solidFill>
            <a:prstDash val="solid"/>
            <a:miter/>
            <a:headEnd type="none" w="med" len="med"/>
            <a:tailEnd type="none" w="med" len="med"/>
          </a:ln>
          <a:effectLst>
            <a:outerShdw blurRad="50800" dist="38100" algn="l" rotWithShape="0">
              <a:prstClr val="black">
                <a:alpha val="40000"/>
              </a:prstClr>
            </a:outerShdw>
          </a:effectLst>
        </p:spPr>
        <p:txBody>
          <a:bodyPr wrap="none">
            <a:spAutoFit/>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just" eaLnBrk="1" hangingPunct="1">
              <a:spcBef>
                <a:spcPct val="0"/>
              </a:spcBef>
              <a:buNone/>
            </a:pPr>
            <a:r>
              <a:rPr lang="zh-CN" alt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itchFamily="34" charset="-122"/>
                <a:ea typeface="微软雅黑" pitchFamily="34" charset="-122"/>
                <a:sym typeface="+mn-ea"/>
              </a:rPr>
              <a:t>项目简介</a:t>
            </a:r>
          </a:p>
        </p:txBody>
      </p:sp>
      <p:sp>
        <p:nvSpPr>
          <p:cNvPr id="2" name="文本框 1"/>
          <p:cNvSpPr txBox="1"/>
          <p:nvPr/>
        </p:nvSpPr>
        <p:spPr>
          <a:xfrm>
            <a:off x="1261110" y="1403022"/>
            <a:ext cx="6313170" cy="2875146"/>
          </a:xfrm>
          <a:prstGeom prst="rect">
            <a:avLst/>
          </a:prstGeom>
          <a:noFill/>
        </p:spPr>
        <p:txBody>
          <a:bodyPr wrap="square" rtlCol="0">
            <a:spAutoFit/>
          </a:bodyPr>
          <a:lstStyle/>
          <a:p>
            <a:pPr>
              <a:lnSpc>
                <a:spcPts val="3060"/>
              </a:lnSpc>
            </a:pPr>
            <a:r>
              <a:rPr lang="en-US" altLang="zh-CN" sz="2000" dirty="0"/>
              <a:t>         </a:t>
            </a:r>
            <a:r>
              <a:rPr lang="en-US" altLang="zh-CN" sz="2000" dirty="0" smtClean="0"/>
              <a:t>	        </a:t>
            </a:r>
            <a:r>
              <a:rPr lang="zh-CN" altLang="en-US" sz="2000" dirty="0" smtClean="0">
                <a:latin typeface="楷体" panose="02010609060101010101" pitchFamily="49" charset="-122"/>
                <a:ea typeface="楷体" panose="02010609060101010101" pitchFamily="49" charset="-122"/>
              </a:rPr>
              <a:t>物体</a:t>
            </a:r>
            <a:r>
              <a:rPr lang="zh-CN" altLang="en-US" sz="2000" dirty="0">
                <a:latin typeface="楷体" panose="02010609060101010101" pitchFamily="49" charset="-122"/>
                <a:ea typeface="楷体" panose="02010609060101010101" pitchFamily="49" charset="-122"/>
              </a:rPr>
              <a:t>的三维数据计测以获取物体的空间位置和立体形状为目的。在工业，生活，医疗，军事等领域有着广泛的应用，现存的计测手法分接触式和非接触式两种。非接触式测量是利用光，音波，雷达，图像等工具，不与被测物体接触就能获取其三维数据，具有快速，可测对象多，不损伤被测物的特点，是物体三维测量的发展方向。</a:t>
            </a:r>
          </a:p>
        </p:txBody>
      </p:sp>
      <p:sp>
        <p:nvSpPr>
          <p:cNvPr id="3" name="TextBox 5"/>
          <p:cNvSpPr txBox="1"/>
          <p:nvPr/>
        </p:nvSpPr>
        <p:spPr>
          <a:xfrm>
            <a:off x="1116000" y="4427583"/>
            <a:ext cx="1402080" cy="483235"/>
          </a:xfrm>
          <a:prstGeom prst="rect">
            <a:avLst/>
          </a:prstGeom>
          <a:solidFill>
            <a:srgbClr val="00B0F0"/>
          </a:solidFill>
          <a:ln w="9525" cap="flat" cmpd="sng">
            <a:solidFill>
              <a:srgbClr val="FA6A09"/>
            </a:solidFill>
            <a:prstDash val="solid"/>
            <a:miter/>
            <a:headEnd type="none" w="med" len="med"/>
            <a:tailEnd type="none" w="med" len="med"/>
          </a:ln>
          <a:effectLst>
            <a:outerShdw blurRad="50800" dist="38100" algn="l" rotWithShape="0">
              <a:prstClr val="black">
                <a:alpha val="40000"/>
              </a:prstClr>
            </a:outerShdw>
          </a:effectLst>
        </p:spPr>
        <p:txBody>
          <a:bodyPr wrap="none">
            <a:spAutoFit/>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just" eaLnBrk="1" hangingPunct="1">
              <a:spcBef>
                <a:spcPct val="0"/>
              </a:spcBef>
              <a:buNone/>
            </a:pPr>
            <a:r>
              <a:rPr lang="zh-CN" alt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itchFamily="34" charset="-122"/>
                <a:ea typeface="微软雅黑" pitchFamily="34" charset="-122"/>
                <a:sym typeface="+mn-ea"/>
              </a:rPr>
              <a:t>研究目标</a:t>
            </a:r>
          </a:p>
        </p:txBody>
      </p:sp>
      <p:sp>
        <p:nvSpPr>
          <p:cNvPr id="4" name="TextBox 5"/>
          <p:cNvSpPr txBox="1"/>
          <p:nvPr/>
        </p:nvSpPr>
        <p:spPr>
          <a:xfrm>
            <a:off x="1116000" y="5267042"/>
            <a:ext cx="1402080" cy="483235"/>
          </a:xfrm>
          <a:prstGeom prst="rect">
            <a:avLst/>
          </a:prstGeom>
          <a:solidFill>
            <a:srgbClr val="00B0F0"/>
          </a:solidFill>
          <a:ln w="9525" cap="flat" cmpd="sng">
            <a:solidFill>
              <a:srgbClr val="FA6A09"/>
            </a:solidFill>
            <a:prstDash val="solid"/>
            <a:miter/>
            <a:headEnd type="none" w="med" len="med"/>
            <a:tailEnd type="none" w="med" len="med"/>
          </a:ln>
          <a:effectLst>
            <a:outerShdw blurRad="50800" dist="38100" algn="l" rotWithShape="0">
              <a:prstClr val="black">
                <a:alpha val="40000"/>
              </a:prstClr>
            </a:outerShdw>
          </a:effectLst>
        </p:spPr>
        <p:txBody>
          <a:bodyPr wrap="none">
            <a:spAutoFit/>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just" eaLnBrk="1" hangingPunct="1">
              <a:spcBef>
                <a:spcPct val="0"/>
              </a:spcBef>
              <a:buNone/>
            </a:pPr>
            <a:r>
              <a:rPr lang="zh-CN" alt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itchFamily="34" charset="-122"/>
                <a:ea typeface="微软雅黑" pitchFamily="34" charset="-122"/>
                <a:sym typeface="+mn-ea"/>
              </a:rPr>
              <a:t>主要内容</a:t>
            </a:r>
          </a:p>
        </p:txBody>
      </p:sp>
      <p:sp>
        <p:nvSpPr>
          <p:cNvPr id="5" name="文本框 4"/>
          <p:cNvSpPr txBox="1"/>
          <p:nvPr/>
        </p:nvSpPr>
        <p:spPr>
          <a:xfrm>
            <a:off x="2595719" y="4427583"/>
            <a:ext cx="5216281" cy="707886"/>
          </a:xfrm>
          <a:prstGeom prst="rect">
            <a:avLst/>
          </a:prstGeom>
          <a:noFill/>
        </p:spPr>
        <p:txBody>
          <a:bodyPr wrap="square" rtlCol="0">
            <a:spAutoFit/>
          </a:bodyPr>
          <a:lstStyle/>
          <a:p>
            <a:r>
              <a:rPr lang="zh-CN" altLang="en-US" sz="2000" dirty="0" smtClean="0">
                <a:latin typeface="楷体" panose="02010609060101010101" pitchFamily="49" charset="-122"/>
                <a:ea typeface="楷体" panose="02010609060101010101" pitchFamily="49" charset="-122"/>
              </a:rPr>
              <a:t>利用</a:t>
            </a:r>
            <a:r>
              <a:rPr lang="zh-CN" altLang="en-US" sz="2000" dirty="0">
                <a:latin typeface="楷体" panose="02010609060101010101" pitchFamily="49" charset="-122"/>
                <a:ea typeface="楷体" panose="02010609060101010101" pitchFamily="49" charset="-122"/>
              </a:rPr>
              <a:t>数字图像处理，实现非接触式的物体三维</a:t>
            </a:r>
            <a:r>
              <a:rPr lang="zh-CN" altLang="en-US" sz="2000" dirty="0" smtClean="0">
                <a:latin typeface="楷体" panose="02010609060101010101" pitchFamily="49" charset="-122"/>
                <a:ea typeface="楷体" panose="02010609060101010101" pitchFamily="49" charset="-122"/>
              </a:rPr>
              <a:t>测量。</a:t>
            </a:r>
            <a:endParaRPr lang="zh-CN" altLang="en-US" sz="2000" dirty="0">
              <a:latin typeface="楷体" panose="02010609060101010101" pitchFamily="49" charset="-122"/>
              <a:ea typeface="楷体" panose="02010609060101010101" pitchFamily="49" charset="-122"/>
            </a:endParaRPr>
          </a:p>
        </p:txBody>
      </p:sp>
      <p:sp>
        <p:nvSpPr>
          <p:cNvPr id="6" name="文本框 5"/>
          <p:cNvSpPr txBox="1"/>
          <p:nvPr/>
        </p:nvSpPr>
        <p:spPr>
          <a:xfrm>
            <a:off x="1384299" y="5206529"/>
            <a:ext cx="6365875" cy="707886"/>
          </a:xfrm>
          <a:prstGeom prst="rect">
            <a:avLst/>
          </a:prstGeom>
          <a:noFill/>
        </p:spPr>
        <p:txBody>
          <a:bodyPr wrap="square" rtlCol="0">
            <a:spAutoFit/>
          </a:bodyPr>
          <a:lstStyle/>
          <a:p>
            <a:r>
              <a:rPr lang="en-US" altLang="zh-CN" dirty="0" smtClean="0">
                <a:latin typeface="楷体" panose="02010609060101010101" pitchFamily="49" charset="-122"/>
                <a:ea typeface="楷体" panose="02010609060101010101" pitchFamily="49" charset="-122"/>
              </a:rPr>
              <a:t>	   </a:t>
            </a:r>
            <a:r>
              <a:rPr lang="zh-CN" altLang="en-US" sz="2000" dirty="0" smtClean="0">
                <a:latin typeface="楷体" panose="02010609060101010101" pitchFamily="49" charset="-122"/>
                <a:ea typeface="楷体" panose="02010609060101010101" pitchFamily="49" charset="-122"/>
              </a:rPr>
              <a:t>建立</a:t>
            </a:r>
            <a:r>
              <a:rPr lang="zh-CN" altLang="en-US" sz="2000" dirty="0">
                <a:latin typeface="楷体" panose="02010609060101010101" pitchFamily="49" charset="-122"/>
                <a:ea typeface="楷体" panose="02010609060101010101" pitchFamily="49" charset="-122"/>
              </a:rPr>
              <a:t>摄像机—投影仪实验平台、处理条纹</a:t>
            </a:r>
            <a:r>
              <a:rPr lang="zh-CN" altLang="en-US" sz="2000" dirty="0" smtClean="0">
                <a:latin typeface="楷体" panose="02010609060101010101" pitchFamily="49" charset="-122"/>
                <a:ea typeface="楷体" panose="02010609060101010101" pitchFamily="49" charset="-122"/>
              </a:rPr>
              <a:t>图</a:t>
            </a:r>
            <a:r>
              <a:rPr lang="en-US" altLang="zh-CN" sz="2000" dirty="0" smtClean="0">
                <a:latin typeface="楷体" panose="02010609060101010101" pitchFamily="49" charset="-122"/>
                <a:ea typeface="楷体" panose="02010609060101010101" pitchFamily="49" charset="-122"/>
              </a:rPr>
              <a:t>	   </a:t>
            </a:r>
            <a:r>
              <a:rPr lang="zh-CN" altLang="en-US" sz="2000" dirty="0" smtClean="0">
                <a:latin typeface="楷体" panose="02010609060101010101" pitchFamily="49" charset="-122"/>
                <a:ea typeface="楷体" panose="02010609060101010101" pitchFamily="49" charset="-122"/>
              </a:rPr>
              <a:t>像、计算</a:t>
            </a:r>
            <a:r>
              <a:rPr lang="zh-CN" altLang="en-US" sz="2000" dirty="0">
                <a:latin typeface="楷体" panose="02010609060101010101" pitchFamily="49" charset="-122"/>
                <a:ea typeface="楷体" panose="02010609060101010101" pitchFamily="49" charset="-122"/>
              </a:rPr>
              <a:t>物体三维</a:t>
            </a:r>
            <a:r>
              <a:rPr lang="zh-CN" altLang="en-US" sz="2000" dirty="0" smtClean="0">
                <a:latin typeface="楷体" panose="02010609060101010101" pitchFamily="49" charset="-122"/>
                <a:ea typeface="楷体" panose="02010609060101010101" pitchFamily="49" charset="-122"/>
              </a:rPr>
              <a:t>信息。</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9" name="矩形 14"/>
          <p:cNvSpPr/>
          <p:nvPr/>
        </p:nvSpPr>
        <p:spPr>
          <a:xfrm>
            <a:off x="0" y="0"/>
            <a:ext cx="9144000" cy="963613"/>
          </a:xfrm>
          <a:prstGeom prst="rect">
            <a:avLst/>
          </a:prstGeom>
          <a:solidFill>
            <a:srgbClr val="B3B3B3"/>
          </a:solidFill>
          <a:ln w="25400" cap="flat" cmpd="sng">
            <a:solidFill>
              <a:srgbClr val="B3B3B3"/>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1800" dirty="0">
              <a:solidFill>
                <a:srgbClr val="FFFFFF"/>
              </a:solidFill>
            </a:endParaRPr>
          </a:p>
        </p:txBody>
      </p:sp>
      <p:sp>
        <p:nvSpPr>
          <p:cNvPr id="11280" name="矩形 15"/>
          <p:cNvSpPr/>
          <p:nvPr/>
        </p:nvSpPr>
        <p:spPr>
          <a:xfrm>
            <a:off x="-9525" y="0"/>
            <a:ext cx="9153525" cy="741363"/>
          </a:xfrm>
          <a:prstGeom prst="rect">
            <a:avLst/>
          </a:prstGeom>
          <a:solidFill>
            <a:srgbClr val="00B0F0"/>
          </a:solidFill>
          <a:ln w="25400" cap="flat" cmpd="sng">
            <a:solidFill>
              <a:srgbClr val="00B0F0"/>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1800" dirty="0">
              <a:solidFill>
                <a:srgbClr val="FFFFFF"/>
              </a:solidFill>
            </a:endParaRPr>
          </a:p>
        </p:txBody>
      </p:sp>
      <p:sp>
        <p:nvSpPr>
          <p:cNvPr id="11281" name="TextBox 9"/>
          <p:cNvSpPr txBox="1"/>
          <p:nvPr/>
        </p:nvSpPr>
        <p:spPr>
          <a:xfrm>
            <a:off x="0" y="47625"/>
            <a:ext cx="4528185" cy="640080"/>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l" eaLnBrk="1" hangingPunct="1">
              <a:spcBef>
                <a:spcPct val="0"/>
              </a:spcBef>
              <a:buNone/>
            </a:pPr>
            <a:r>
              <a:rPr lang="en-US" altLang="zh-CN" sz="3600" b="1" dirty="0">
                <a:solidFill>
                  <a:schemeClr val="bg1"/>
                </a:solidFill>
                <a:latin typeface="华康俪金黑W8(P)"/>
                <a:ea typeface="华康俪金黑W8(P)"/>
              </a:rPr>
              <a:t>3</a:t>
            </a:r>
            <a:r>
              <a:rPr lang="zh-CN" altLang="en-US" sz="3600" dirty="0">
                <a:solidFill>
                  <a:schemeClr val="bg1"/>
                </a:solidFill>
                <a:latin typeface="华康俪金黑W8(P)"/>
                <a:ea typeface="华康俪金黑W8(P)"/>
              </a:rPr>
              <a:t>、三维图像计测系统</a:t>
            </a:r>
          </a:p>
        </p:txBody>
      </p:sp>
      <p:sp>
        <p:nvSpPr>
          <p:cNvPr id="6156" name="TextBox 5"/>
          <p:cNvSpPr txBox="1"/>
          <p:nvPr/>
        </p:nvSpPr>
        <p:spPr>
          <a:xfrm>
            <a:off x="1259523" y="1557020"/>
            <a:ext cx="1402080" cy="483235"/>
          </a:xfrm>
          <a:prstGeom prst="rect">
            <a:avLst/>
          </a:prstGeom>
          <a:solidFill>
            <a:srgbClr val="00B0F0"/>
          </a:solidFill>
          <a:ln w="9525" cap="flat" cmpd="sng">
            <a:solidFill>
              <a:srgbClr val="FA6A09"/>
            </a:solidFill>
            <a:prstDash val="solid"/>
            <a:miter/>
            <a:headEnd type="none" w="med" len="med"/>
            <a:tailEnd type="none" w="med" len="med"/>
          </a:ln>
          <a:effectLst>
            <a:outerShdw blurRad="50800" dist="38100" algn="l" rotWithShape="0">
              <a:prstClr val="black">
                <a:alpha val="40000"/>
              </a:prstClr>
            </a:outerShdw>
          </a:effectLst>
        </p:spPr>
        <p:txBody>
          <a:bodyPr wrap="none">
            <a:spAutoFit/>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just" eaLnBrk="1" hangingPunct="1">
              <a:spcBef>
                <a:spcPct val="0"/>
              </a:spcBef>
              <a:buNone/>
            </a:pPr>
            <a:r>
              <a:rPr lang="zh-CN" alt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itchFamily="34" charset="-122"/>
                <a:ea typeface="微软雅黑" pitchFamily="34" charset="-122"/>
                <a:sym typeface="+mn-ea"/>
              </a:rPr>
              <a:t>项目原理</a:t>
            </a:r>
          </a:p>
        </p:txBody>
      </p:sp>
      <p:sp>
        <p:nvSpPr>
          <p:cNvPr id="2" name="文本框 1"/>
          <p:cNvSpPr txBox="1"/>
          <p:nvPr/>
        </p:nvSpPr>
        <p:spPr>
          <a:xfrm>
            <a:off x="1447800" y="2217420"/>
            <a:ext cx="5932170" cy="3272691"/>
          </a:xfrm>
          <a:prstGeom prst="rect">
            <a:avLst/>
          </a:prstGeom>
          <a:noFill/>
        </p:spPr>
        <p:txBody>
          <a:bodyPr wrap="square" rtlCol="0">
            <a:spAutoFit/>
          </a:bodyPr>
          <a:lstStyle/>
          <a:p>
            <a:pPr>
              <a:lnSpc>
                <a:spcPts val="3060"/>
              </a:lnSpc>
            </a:pPr>
            <a:r>
              <a:rPr lang="en-US" altLang="zh-CN" dirty="0"/>
              <a:t>         </a:t>
            </a:r>
            <a:r>
              <a:rPr lang="zh-CN" altLang="en-US" sz="2000" dirty="0">
                <a:latin typeface="楷体" panose="02010609060101010101" pitchFamily="49" charset="-122"/>
                <a:ea typeface="楷体" panose="02010609060101010101" pitchFamily="49" charset="-122"/>
              </a:rPr>
              <a:t>由于两眼水平分开在两个不同的位置，看物体的角度不同，所观察到的物体图像是不同的，它们之间存在着一个像差。由于这个像差的存在，通过大脑我们可以感受到一个三维世界的深度立体变化，这就是人眼的立体视觉原理。根据这个原理，利用光栅使两眼的入射光通过光栅后发生折射和衍射，左右眼分别看到两幅或多幅不同角度的图像，进而造成错觉，感受到一定深度的三维立体感。</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9" name="矩形 14"/>
          <p:cNvSpPr/>
          <p:nvPr/>
        </p:nvSpPr>
        <p:spPr>
          <a:xfrm>
            <a:off x="0" y="0"/>
            <a:ext cx="9144000" cy="963613"/>
          </a:xfrm>
          <a:prstGeom prst="rect">
            <a:avLst/>
          </a:prstGeom>
          <a:solidFill>
            <a:srgbClr val="B3B3B3"/>
          </a:solidFill>
          <a:ln w="25400" cap="flat" cmpd="sng">
            <a:solidFill>
              <a:srgbClr val="B3B3B3"/>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1800" dirty="0">
              <a:solidFill>
                <a:srgbClr val="FFFFFF"/>
              </a:solidFill>
            </a:endParaRPr>
          </a:p>
        </p:txBody>
      </p:sp>
      <p:sp>
        <p:nvSpPr>
          <p:cNvPr id="11280" name="矩形 15"/>
          <p:cNvSpPr/>
          <p:nvPr/>
        </p:nvSpPr>
        <p:spPr>
          <a:xfrm>
            <a:off x="-9525" y="0"/>
            <a:ext cx="9153525" cy="741363"/>
          </a:xfrm>
          <a:prstGeom prst="rect">
            <a:avLst/>
          </a:prstGeom>
          <a:solidFill>
            <a:srgbClr val="00B0F0"/>
          </a:solidFill>
          <a:ln w="25400" cap="flat" cmpd="sng">
            <a:solidFill>
              <a:srgbClr val="00B0F0"/>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1800" dirty="0">
              <a:solidFill>
                <a:srgbClr val="FFFFFF"/>
              </a:solidFill>
            </a:endParaRPr>
          </a:p>
        </p:txBody>
      </p:sp>
      <p:sp>
        <p:nvSpPr>
          <p:cNvPr id="11281" name="TextBox 9"/>
          <p:cNvSpPr txBox="1"/>
          <p:nvPr/>
        </p:nvSpPr>
        <p:spPr>
          <a:xfrm>
            <a:off x="0" y="47625"/>
            <a:ext cx="4528185" cy="640080"/>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l" eaLnBrk="1" hangingPunct="1">
              <a:spcBef>
                <a:spcPct val="0"/>
              </a:spcBef>
              <a:buNone/>
            </a:pPr>
            <a:r>
              <a:rPr lang="en-US" altLang="zh-CN" sz="3600" b="1" dirty="0">
                <a:solidFill>
                  <a:schemeClr val="bg1"/>
                </a:solidFill>
                <a:latin typeface="华康俪金黑W8(P)"/>
                <a:ea typeface="华康俪金黑W8(P)"/>
              </a:rPr>
              <a:t>3</a:t>
            </a:r>
            <a:r>
              <a:rPr lang="zh-CN" altLang="en-US" sz="3600" dirty="0">
                <a:solidFill>
                  <a:schemeClr val="bg1"/>
                </a:solidFill>
                <a:latin typeface="华康俪金黑W8(P)"/>
                <a:ea typeface="华康俪金黑W8(P)"/>
              </a:rPr>
              <a:t>、三维图像计测系统</a:t>
            </a:r>
          </a:p>
        </p:txBody>
      </p:sp>
      <p:pic>
        <p:nvPicPr>
          <p:cNvPr id="2" name="图片 1" descr="C:\Users\Guige\Desktop\122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188000" y="3207911"/>
            <a:ext cx="2596832" cy="3183979"/>
          </a:xfrm>
          <a:prstGeom prst="rect">
            <a:avLst/>
          </a:prstGeom>
          <a:noFill/>
          <a:ln>
            <a:noFill/>
          </a:ln>
        </p:spPr>
      </p:pic>
      <p:pic>
        <p:nvPicPr>
          <p:cNvPr id="3" name="图片 2" descr="C:\Users\Guige\Desktop\2312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528185" y="3740393"/>
            <a:ext cx="3510915" cy="2409825"/>
          </a:xfrm>
          <a:prstGeom prst="rect">
            <a:avLst/>
          </a:prstGeom>
          <a:noFill/>
          <a:ln>
            <a:noFill/>
          </a:ln>
        </p:spPr>
      </p:pic>
      <p:sp>
        <p:nvSpPr>
          <p:cNvPr id="6156" name="TextBox 5"/>
          <p:cNvSpPr txBox="1"/>
          <p:nvPr/>
        </p:nvSpPr>
        <p:spPr>
          <a:xfrm>
            <a:off x="1026478" y="1485265"/>
            <a:ext cx="1402080" cy="483235"/>
          </a:xfrm>
          <a:prstGeom prst="rect">
            <a:avLst/>
          </a:prstGeom>
          <a:solidFill>
            <a:srgbClr val="00B0F0"/>
          </a:solidFill>
          <a:ln w="9525" cap="flat" cmpd="sng">
            <a:solidFill>
              <a:srgbClr val="FA6A09"/>
            </a:solidFill>
            <a:prstDash val="solid"/>
            <a:miter/>
            <a:headEnd type="none" w="med" len="med"/>
            <a:tailEnd type="none" w="med" len="med"/>
          </a:ln>
          <a:effectLst>
            <a:outerShdw blurRad="50800" dist="38100" algn="l" rotWithShape="0">
              <a:prstClr val="black">
                <a:alpha val="40000"/>
              </a:prstClr>
            </a:outerShdw>
          </a:effectLst>
        </p:spPr>
        <p:txBody>
          <a:bodyPr wrap="none">
            <a:spAutoFit/>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just" eaLnBrk="1" hangingPunct="1">
              <a:spcBef>
                <a:spcPct val="0"/>
              </a:spcBef>
              <a:buNone/>
            </a:pPr>
            <a:r>
              <a:rPr lang="zh-CN" alt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itchFamily="34" charset="-122"/>
                <a:ea typeface="微软雅黑" pitchFamily="34" charset="-122"/>
                <a:sym typeface="+mn-ea"/>
              </a:rPr>
              <a:t>实现原理</a:t>
            </a:r>
          </a:p>
        </p:txBody>
      </p:sp>
      <p:sp>
        <p:nvSpPr>
          <p:cNvPr id="4" name="文本框 3"/>
          <p:cNvSpPr txBox="1"/>
          <p:nvPr/>
        </p:nvSpPr>
        <p:spPr>
          <a:xfrm>
            <a:off x="1405890" y="2005965"/>
            <a:ext cx="6765925" cy="1200329"/>
          </a:xfrm>
          <a:prstGeom prst="rect">
            <a:avLst/>
          </a:prstGeom>
          <a:noFill/>
        </p:spPr>
        <p:txBody>
          <a:bodyPr wrap="square" rtlCol="0">
            <a:spAutoFit/>
          </a:bodyPr>
          <a:lstStyle/>
          <a:p>
            <a:r>
              <a:rPr lang="en-US" altLang="zh-CN" dirty="0"/>
              <a:t>        </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根据图(1)所示的原理图，利用Windows程序设计和OPENCV建立摄像机—投影仪实验平台,如图（2）所示</a:t>
            </a:r>
          </a:p>
        </p:txBody>
      </p:sp>
      <p:sp>
        <p:nvSpPr>
          <p:cNvPr id="5" name="文本框 4"/>
          <p:cNvSpPr txBox="1"/>
          <p:nvPr/>
        </p:nvSpPr>
        <p:spPr>
          <a:xfrm>
            <a:off x="1907540" y="6236970"/>
            <a:ext cx="1030605" cy="368300"/>
          </a:xfrm>
          <a:prstGeom prst="rect">
            <a:avLst/>
          </a:prstGeom>
          <a:noFill/>
        </p:spPr>
        <p:txBody>
          <a:bodyPr wrap="square" rtlCol="0">
            <a:spAutoFit/>
          </a:bodyPr>
          <a:lstStyle/>
          <a:p>
            <a:r>
              <a:rPr lang="zh-CN" altLang="en-US"/>
              <a:t>（</a:t>
            </a:r>
            <a:r>
              <a:rPr lang="en-US" altLang="zh-CN"/>
              <a:t>1</a:t>
            </a:r>
            <a:r>
              <a:rPr lang="zh-CN" altLang="en-US"/>
              <a:t>）</a:t>
            </a:r>
          </a:p>
        </p:txBody>
      </p:sp>
      <p:sp>
        <p:nvSpPr>
          <p:cNvPr id="6" name="文本框 5"/>
          <p:cNvSpPr txBox="1"/>
          <p:nvPr/>
        </p:nvSpPr>
        <p:spPr>
          <a:xfrm>
            <a:off x="5363845" y="6236970"/>
            <a:ext cx="1179195" cy="368300"/>
          </a:xfrm>
          <a:prstGeom prst="rect">
            <a:avLst/>
          </a:prstGeom>
          <a:noFill/>
        </p:spPr>
        <p:txBody>
          <a:bodyPr wrap="square" rtlCol="0">
            <a:spAutoFit/>
          </a:bodyPr>
          <a:lstStyle/>
          <a:p>
            <a:r>
              <a:rPr lang="zh-CN" altLang="en-US"/>
              <a:t>（</a:t>
            </a:r>
            <a:r>
              <a:rPr lang="en-US" altLang="zh-CN"/>
              <a:t>2</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9" name="矩形 14"/>
          <p:cNvSpPr/>
          <p:nvPr/>
        </p:nvSpPr>
        <p:spPr>
          <a:xfrm>
            <a:off x="0" y="0"/>
            <a:ext cx="9144000" cy="963613"/>
          </a:xfrm>
          <a:prstGeom prst="rect">
            <a:avLst/>
          </a:prstGeom>
          <a:solidFill>
            <a:srgbClr val="B3B3B3"/>
          </a:solidFill>
          <a:ln w="25400" cap="flat" cmpd="sng">
            <a:solidFill>
              <a:srgbClr val="B3B3B3"/>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1800" dirty="0">
              <a:solidFill>
                <a:srgbClr val="FFFFFF"/>
              </a:solidFill>
            </a:endParaRPr>
          </a:p>
        </p:txBody>
      </p:sp>
      <p:sp>
        <p:nvSpPr>
          <p:cNvPr id="11280" name="矩形 15"/>
          <p:cNvSpPr/>
          <p:nvPr/>
        </p:nvSpPr>
        <p:spPr>
          <a:xfrm>
            <a:off x="-9525" y="0"/>
            <a:ext cx="9153525" cy="741363"/>
          </a:xfrm>
          <a:prstGeom prst="rect">
            <a:avLst/>
          </a:prstGeom>
          <a:solidFill>
            <a:srgbClr val="00B0F0"/>
          </a:solidFill>
          <a:ln w="25400" cap="flat" cmpd="sng">
            <a:solidFill>
              <a:srgbClr val="00B0F0"/>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1800" dirty="0">
              <a:solidFill>
                <a:srgbClr val="FFFFFF"/>
              </a:solidFill>
            </a:endParaRPr>
          </a:p>
        </p:txBody>
      </p:sp>
      <p:sp>
        <p:nvSpPr>
          <p:cNvPr id="11281" name="TextBox 9"/>
          <p:cNvSpPr txBox="1"/>
          <p:nvPr/>
        </p:nvSpPr>
        <p:spPr>
          <a:xfrm>
            <a:off x="0" y="47625"/>
            <a:ext cx="4528185" cy="640080"/>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l" eaLnBrk="1" hangingPunct="1">
              <a:spcBef>
                <a:spcPct val="0"/>
              </a:spcBef>
              <a:buNone/>
            </a:pPr>
            <a:r>
              <a:rPr lang="en-US" altLang="zh-CN" sz="3600" b="1" dirty="0">
                <a:solidFill>
                  <a:schemeClr val="bg1"/>
                </a:solidFill>
                <a:latin typeface="华康俪金黑W8(P)"/>
                <a:ea typeface="华康俪金黑W8(P)"/>
              </a:rPr>
              <a:t>3</a:t>
            </a:r>
            <a:r>
              <a:rPr lang="zh-CN" altLang="en-US" sz="3600" dirty="0">
                <a:solidFill>
                  <a:schemeClr val="bg1"/>
                </a:solidFill>
                <a:latin typeface="华康俪金黑W8(P)"/>
                <a:ea typeface="华康俪金黑W8(P)"/>
              </a:rPr>
              <a:t>、三维图像计测系统</a:t>
            </a:r>
          </a:p>
        </p:txBody>
      </p:sp>
      <p:sp>
        <p:nvSpPr>
          <p:cNvPr id="2" name="文本框 1"/>
          <p:cNvSpPr txBox="1"/>
          <p:nvPr/>
        </p:nvSpPr>
        <p:spPr>
          <a:xfrm>
            <a:off x="1259840" y="1381737"/>
            <a:ext cx="6461760" cy="1015663"/>
          </a:xfrm>
          <a:prstGeom prst="rect">
            <a:avLst/>
          </a:prstGeom>
          <a:noFill/>
        </p:spPr>
        <p:txBody>
          <a:bodyPr wrap="square" rtlCol="0">
            <a:spAutoFit/>
          </a:bodyPr>
          <a:lstStyle/>
          <a:p>
            <a:r>
              <a:rPr lang="en-US" altLang="zh-CN" dirty="0"/>
              <a:t>        </a:t>
            </a:r>
            <a:r>
              <a:rPr lang="zh-CN" altLang="en-US" dirty="0"/>
              <a:t>2.</a:t>
            </a:r>
            <a:r>
              <a:rPr lang="zh-CN" altLang="en-US" sz="2000" dirty="0">
                <a:latin typeface="楷体" panose="02010609060101010101" pitchFamily="49" charset="-122"/>
                <a:ea typeface="楷体" panose="02010609060101010101" pitchFamily="49" charset="-122"/>
              </a:rPr>
              <a:t>控制投影投光，当投影仪投出光后，通过OPENCV调用摄像头捕获当前图片用于后面的条纹图像处理和物体的三维测量</a:t>
            </a:r>
          </a:p>
        </p:txBody>
      </p:sp>
      <p:sp>
        <p:nvSpPr>
          <p:cNvPr id="4" name="文本框 3"/>
          <p:cNvSpPr txBox="1"/>
          <p:nvPr/>
        </p:nvSpPr>
        <p:spPr>
          <a:xfrm>
            <a:off x="1259840" y="2348865"/>
            <a:ext cx="6323965" cy="2080057"/>
          </a:xfrm>
          <a:prstGeom prst="rect">
            <a:avLst/>
          </a:prstGeom>
          <a:noFill/>
        </p:spPr>
        <p:txBody>
          <a:bodyPr wrap="square" rtlCol="0">
            <a:spAutoFit/>
          </a:bodyPr>
          <a:lstStyle/>
          <a:p>
            <a:pPr>
              <a:lnSpc>
                <a:spcPts val="3060"/>
              </a:lnSpc>
            </a:pPr>
            <a:r>
              <a:rPr lang="en-US" altLang="zh-CN" dirty="0"/>
              <a:t>        </a:t>
            </a:r>
            <a:r>
              <a:rPr lang="zh-CN" altLang="en-US" dirty="0"/>
              <a:t>3.</a:t>
            </a:r>
            <a:r>
              <a:rPr lang="zh-CN" altLang="en-US" sz="2000" dirty="0">
                <a:latin typeface="楷体" panose="02010609060101010101" pitchFamily="49" charset="-122"/>
                <a:ea typeface="楷体" panose="02010609060101010101" pitchFamily="49" charset="-122"/>
              </a:rPr>
              <a:t>当光栅图样投影到被测物体表面，光栅投影场由于受物体三维形状的调制而发生变形，通过对变形光栅场进行处理，解调出代表物体高度的相位信息，再经过相位展开和系统标定就可以获得物体的三维几何信息。测量原理如图(3)</a:t>
            </a:r>
          </a:p>
        </p:txBody>
      </p:sp>
      <p:pic>
        <p:nvPicPr>
          <p:cNvPr id="7"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1680" y="4380371"/>
            <a:ext cx="5486400" cy="2204085"/>
          </a:xfrm>
          <a:prstGeom prst="rect">
            <a:avLst/>
          </a:prstGeom>
        </p:spPr>
      </p:pic>
      <p:sp>
        <p:nvSpPr>
          <p:cNvPr id="5" name="文本框 4"/>
          <p:cNvSpPr txBox="1"/>
          <p:nvPr/>
        </p:nvSpPr>
        <p:spPr>
          <a:xfrm>
            <a:off x="1259840" y="4364244"/>
            <a:ext cx="1402715" cy="368300"/>
          </a:xfrm>
          <a:prstGeom prst="rect">
            <a:avLst/>
          </a:prstGeom>
          <a:noFill/>
        </p:spPr>
        <p:txBody>
          <a:bodyPr wrap="square" rtlCol="0">
            <a:spAutoFit/>
          </a:bodyPr>
          <a:lstStyle/>
          <a:p>
            <a:r>
              <a:rPr lang="zh-CN" altLang="en-US" dirty="0"/>
              <a:t>（</a:t>
            </a:r>
            <a:r>
              <a:rPr lang="en-US" altLang="zh-CN" dirty="0"/>
              <a:t>3</a:t>
            </a:r>
            <a:r>
              <a:rPr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9" name="矩形 14"/>
          <p:cNvSpPr/>
          <p:nvPr/>
        </p:nvSpPr>
        <p:spPr>
          <a:xfrm>
            <a:off x="0" y="0"/>
            <a:ext cx="9144000" cy="963613"/>
          </a:xfrm>
          <a:prstGeom prst="rect">
            <a:avLst/>
          </a:prstGeom>
          <a:solidFill>
            <a:srgbClr val="B3B3B3"/>
          </a:solidFill>
          <a:ln w="25400" cap="flat" cmpd="sng">
            <a:solidFill>
              <a:srgbClr val="B3B3B3"/>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1800" dirty="0">
              <a:solidFill>
                <a:srgbClr val="FFFFFF"/>
              </a:solidFill>
            </a:endParaRPr>
          </a:p>
        </p:txBody>
      </p:sp>
      <p:sp>
        <p:nvSpPr>
          <p:cNvPr id="11280" name="矩形 15"/>
          <p:cNvSpPr/>
          <p:nvPr/>
        </p:nvSpPr>
        <p:spPr>
          <a:xfrm>
            <a:off x="0" y="0"/>
            <a:ext cx="9153525" cy="741363"/>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w="25400" cap="flat" cmpd="sng">
            <a:solidFill>
              <a:srgbClr val="00B0F0"/>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3600" dirty="0">
                <a:solidFill>
                  <a:schemeClr val="bg1"/>
                </a:solidFill>
                <a:latin typeface="华康俪金黑W8(P)"/>
                <a:ea typeface="华康俪金黑W8(P)"/>
              </a:rPr>
              <a:t>总结</a:t>
            </a:r>
            <a:endParaRPr lang="zh-CN" altLang="en-US" sz="1800" dirty="0">
              <a:solidFill>
                <a:srgbClr val="FFFFFF"/>
              </a:solidFill>
            </a:endParaRPr>
          </a:p>
        </p:txBody>
      </p:sp>
      <p:sp>
        <p:nvSpPr>
          <p:cNvPr id="100" name="文本框 99"/>
          <p:cNvSpPr txBox="1"/>
          <p:nvPr/>
        </p:nvSpPr>
        <p:spPr>
          <a:xfrm>
            <a:off x="1332000" y="2565000"/>
            <a:ext cx="5934075" cy="3170099"/>
          </a:xfrm>
          <a:prstGeom prst="rect">
            <a:avLst/>
          </a:prstGeom>
          <a:noFill/>
          <a:ln w="9525">
            <a:noFill/>
            <a:miter/>
          </a:ln>
        </p:spPr>
        <p:txBody>
          <a:bodyPr wrap="square">
            <a:spAutoFit/>
          </a:bodyPr>
          <a:lstStyle/>
          <a:p>
            <a:pPr marL="0" indent="0" algn="l">
              <a:lnSpc>
                <a:spcPts val="3000"/>
              </a:lnSpc>
            </a:pPr>
            <a:r>
              <a:rPr lang="en-US" altLang="zh-CN" sz="2000" b="0" u="none" dirty="0">
                <a:latin typeface="楷体" panose="02010609060101010101" pitchFamily="49" charset="-122"/>
                <a:ea typeface="楷体" panose="02010609060101010101" pitchFamily="49" charset="-122"/>
                <a:cs typeface="宋体" charset="0"/>
              </a:rPr>
              <a:t>    </a:t>
            </a:r>
            <a:r>
              <a:rPr lang="zh-CN" altLang="en-US" sz="2000" b="0" u="none" dirty="0">
                <a:latin typeface="楷体" panose="02010609060101010101" pitchFamily="49" charset="-122"/>
                <a:ea typeface="楷体" panose="02010609060101010101" pitchFamily="49" charset="-122"/>
                <a:cs typeface="宋体" charset="0"/>
              </a:rPr>
              <a:t>在这三个项目中第一个为已完成项目，其中以上两个项目是我们现阶段主要研究的内容，现阶段两个项目都有较好的进展，一些前期的工作已基本完成，当然，后面</a:t>
            </a:r>
            <a:r>
              <a:rPr lang="zh-CN" altLang="en-US" sz="2000" b="0" u="none" dirty="0" smtClean="0">
                <a:latin typeface="楷体" panose="02010609060101010101" pitchFamily="49" charset="-122"/>
                <a:ea typeface="楷体" panose="02010609060101010101" pitchFamily="49" charset="-122"/>
                <a:cs typeface="宋体" charset="0"/>
              </a:rPr>
              <a:t>的</a:t>
            </a:r>
            <a:r>
              <a:rPr lang="zh-CN" altLang="en-US" sz="2000" dirty="0">
                <a:latin typeface="楷体" panose="02010609060101010101" pitchFamily="49" charset="-122"/>
                <a:ea typeface="楷体" panose="02010609060101010101" pitchFamily="49" charset="-122"/>
                <a:cs typeface="宋体" charset="0"/>
              </a:rPr>
              <a:t>工作</a:t>
            </a:r>
            <a:r>
              <a:rPr lang="zh-CN" altLang="en-US" sz="2000" b="0" u="none" dirty="0" smtClean="0">
                <a:latin typeface="楷体" panose="02010609060101010101" pitchFamily="49" charset="-122"/>
                <a:ea typeface="楷体" panose="02010609060101010101" pitchFamily="49" charset="-122"/>
                <a:cs typeface="宋体" charset="0"/>
              </a:rPr>
              <a:t>也</a:t>
            </a:r>
            <a:r>
              <a:rPr lang="zh-CN" altLang="en-US" sz="2000" b="0" u="none" dirty="0">
                <a:latin typeface="楷体" panose="02010609060101010101" pitchFamily="49" charset="-122"/>
                <a:ea typeface="楷体" panose="02010609060101010101" pitchFamily="49" charset="-122"/>
                <a:cs typeface="宋体" charset="0"/>
              </a:rPr>
              <a:t>将会越来越难，</a:t>
            </a:r>
            <a:r>
              <a:rPr lang="zh-CN" altLang="en-US" sz="2000" b="0" u="none" dirty="0" smtClean="0">
                <a:latin typeface="楷体" panose="02010609060101010101" pitchFamily="49" charset="-122"/>
                <a:ea typeface="楷体" panose="02010609060101010101" pitchFamily="49" charset="-122"/>
                <a:cs typeface="宋体" charset="0"/>
              </a:rPr>
              <a:t>我们会继续</a:t>
            </a:r>
            <a:r>
              <a:rPr lang="zh-CN" altLang="en-US" sz="2000" b="0" u="none" dirty="0">
                <a:latin typeface="楷体" panose="02010609060101010101" pitchFamily="49" charset="-122"/>
                <a:ea typeface="楷体" panose="02010609060101010101" pitchFamily="49" charset="-122"/>
                <a:cs typeface="宋体" charset="0"/>
              </a:rPr>
              <a:t>努力！</a:t>
            </a:r>
          </a:p>
          <a:p>
            <a:pPr marL="0" indent="0" algn="l">
              <a:lnSpc>
                <a:spcPts val="3000"/>
              </a:lnSpc>
            </a:pPr>
            <a:endParaRPr lang="zh-CN" altLang="en-US" sz="2000" b="0" u="none" dirty="0">
              <a:latin typeface="宋体" charset="0"/>
              <a:ea typeface="宋体" charset="0"/>
              <a:cs typeface="宋体" charset="0"/>
            </a:endParaRPr>
          </a:p>
          <a:p>
            <a:pPr marL="0" indent="0" algn="l">
              <a:lnSpc>
                <a:spcPts val="3000"/>
              </a:lnSpc>
            </a:pPr>
            <a:endParaRPr lang="zh-CN" altLang="en-US" sz="2000" b="0" u="none" dirty="0">
              <a:latin typeface="宋体" charset="0"/>
              <a:ea typeface="宋体" charset="0"/>
              <a:cs typeface="宋体" charset="0"/>
            </a:endParaRPr>
          </a:p>
          <a:p>
            <a:pPr marL="0" indent="0" algn="l">
              <a:lnSpc>
                <a:spcPts val="3000"/>
              </a:lnSpc>
            </a:pPr>
            <a:r>
              <a:rPr lang="en-US" altLang="zh-CN" sz="2000" b="0" u="none" dirty="0" smtClean="0">
                <a:latin typeface="宋体" charset="0"/>
                <a:ea typeface="宋体" charset="0"/>
                <a:cs typeface="宋体" charset="0"/>
              </a:rPr>
              <a:t>		</a:t>
            </a:r>
            <a:r>
              <a:rPr lang="en-US" altLang="zh-CN" sz="2000" dirty="0">
                <a:latin typeface="宋体" charset="0"/>
                <a:ea typeface="宋体" charset="0"/>
                <a:cs typeface="宋体" charset="0"/>
              </a:rPr>
              <a:t>	 </a:t>
            </a:r>
            <a:r>
              <a:rPr lang="en-US" altLang="zh-CN" sz="2000" dirty="0" smtClean="0">
                <a:latin typeface="宋体" charset="0"/>
                <a:ea typeface="宋体" charset="0"/>
                <a:cs typeface="宋体" charset="0"/>
              </a:rPr>
              <a:t>    </a:t>
            </a:r>
            <a:r>
              <a:rPr lang="en-US" altLang="zh-CN" sz="2000" b="0" u="none" dirty="0" smtClean="0">
                <a:latin typeface="华文琥珀" panose="02010800040101010101" pitchFamily="2" charset="-122"/>
                <a:ea typeface="华文琥珀" panose="02010800040101010101" pitchFamily="2" charset="-122"/>
                <a:cs typeface="宋体" charset="0"/>
              </a:rPr>
              <a:t> </a:t>
            </a:r>
            <a:r>
              <a:rPr lang="zh-CN" altLang="en-US" sz="3600" b="0" u="none" dirty="0" smtClean="0">
                <a:solidFill>
                  <a:srgbClr val="FF0000"/>
                </a:solidFill>
                <a:latin typeface="楷体" panose="02010609060101010101" pitchFamily="49" charset="-122"/>
                <a:ea typeface="楷体" panose="02010609060101010101" pitchFamily="49" charset="-122"/>
                <a:cs typeface="宋体" charset="0"/>
              </a:rPr>
              <a:t>谢谢观看！</a:t>
            </a:r>
            <a:endParaRPr lang="zh-CN" altLang="en-US" sz="3600" b="0" u="none" dirty="0">
              <a:solidFill>
                <a:srgbClr val="FF0000"/>
              </a:solidFill>
              <a:latin typeface="楷体" panose="02010609060101010101" pitchFamily="49" charset="-122"/>
              <a:ea typeface="楷体" panose="02010609060101010101" pitchFamily="49" charset="-122"/>
              <a:cs typeface="宋体" charset="0"/>
            </a:endParaRPr>
          </a:p>
        </p:txBody>
      </p:sp>
      <p:sp>
        <p:nvSpPr>
          <p:cNvPr id="6156" name="TextBox 5"/>
          <p:cNvSpPr txBox="1"/>
          <p:nvPr/>
        </p:nvSpPr>
        <p:spPr>
          <a:xfrm>
            <a:off x="1043623" y="1701165"/>
            <a:ext cx="1402080" cy="483235"/>
          </a:xfrm>
          <a:prstGeom prst="rect">
            <a:avLst/>
          </a:prstGeom>
          <a:gradFill>
            <a:gsLst>
              <a:gs pos="32108">
                <a:srgbClr val="759CCB"/>
              </a:gs>
              <a:gs pos="71542">
                <a:srgbClr val="436C9D"/>
              </a:gs>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a:ln w="9525" cap="flat" cmpd="sng">
            <a:solidFill>
              <a:srgbClr val="FA6A09"/>
            </a:solidFill>
            <a:prstDash val="solid"/>
            <a:miter/>
            <a:headEnd type="none" w="med" len="med"/>
            <a:tailEnd type="none" w="med" len="med"/>
          </a:ln>
          <a:effectLst>
            <a:outerShdw blurRad="50800" dist="38100" algn="l" rotWithShape="0">
              <a:prstClr val="black">
                <a:alpha val="40000"/>
              </a:prstClr>
            </a:outerShdw>
          </a:effectLst>
        </p:spPr>
        <p:txBody>
          <a:bodyPr wrap="none">
            <a:spAutoFit/>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just" eaLnBrk="1" hangingPunct="1">
              <a:spcBef>
                <a:spcPct val="0"/>
              </a:spcBef>
              <a:buNone/>
            </a:pPr>
            <a:r>
              <a:rPr lang="zh-CN" alt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itchFamily="34" charset="-122"/>
                <a:ea typeface="微软雅黑" pitchFamily="34" charset="-122"/>
                <a:sym typeface="+mn-ea"/>
              </a:rPr>
              <a:t>项目总结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0">
                                            <p:txEl>
                                              <p:pRg st="3" end="3"/>
                                            </p:txEl>
                                          </p:spTgt>
                                        </p:tgtEl>
                                        <p:attrNameLst>
                                          <p:attrName>style.visibility</p:attrName>
                                        </p:attrNameLst>
                                      </p:cBhvr>
                                      <p:to>
                                        <p:strVal val="visible"/>
                                      </p:to>
                                    </p:set>
                                    <p:anim calcmode="lin" valueType="num">
                                      <p:cBhvr additive="base">
                                        <p:cTn id="7" dur="500" fill="hold"/>
                                        <p:tgtEl>
                                          <p:spTgt spid="100">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2"/>
          <p:cNvSpPr/>
          <p:nvPr/>
        </p:nvSpPr>
        <p:spPr>
          <a:xfrm>
            <a:off x="0" y="11113"/>
            <a:ext cx="3059113" cy="6846887"/>
          </a:xfrm>
          <a:prstGeom prst="rect">
            <a:avLst/>
          </a:prstGeom>
          <a:gradFill>
            <a:gsLst>
              <a:gs pos="32108">
                <a:srgbClr val="759CCB"/>
              </a:gs>
              <a:gs pos="71542">
                <a:srgbClr val="436C9D"/>
              </a:gs>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a:ln w="25400" cap="flat" cmpd="sng">
            <a:solidFill>
              <a:srgbClr val="00B0F0"/>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1800" dirty="0">
              <a:solidFill>
                <a:srgbClr val="FFFFFF"/>
              </a:solidFill>
            </a:endParaRPr>
          </a:p>
        </p:txBody>
      </p:sp>
      <p:sp>
        <p:nvSpPr>
          <p:cNvPr id="4099" name="TextBox 3"/>
          <p:cNvSpPr txBox="1"/>
          <p:nvPr/>
        </p:nvSpPr>
        <p:spPr>
          <a:xfrm>
            <a:off x="1200150" y="1516063"/>
            <a:ext cx="1728788" cy="708025"/>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4000" b="1" dirty="0">
                <a:solidFill>
                  <a:schemeClr val="bg1"/>
                </a:solidFill>
              </a:rPr>
              <a:t>目录页</a:t>
            </a:r>
          </a:p>
        </p:txBody>
      </p:sp>
      <p:sp>
        <p:nvSpPr>
          <p:cNvPr id="4100" name="TextBox 4"/>
          <p:cNvSpPr txBox="1"/>
          <p:nvPr/>
        </p:nvSpPr>
        <p:spPr>
          <a:xfrm>
            <a:off x="1222375" y="2630488"/>
            <a:ext cx="1693863" cy="461962"/>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dirty="0">
                <a:solidFill>
                  <a:schemeClr val="bg1"/>
                </a:solidFill>
                <a:latin typeface="Stencil" pitchFamily="82" charset="0"/>
              </a:rPr>
              <a:t>contents</a:t>
            </a:r>
            <a:endParaRPr lang="zh-CN" altLang="en-US" sz="2400" dirty="0">
              <a:solidFill>
                <a:schemeClr val="bg1"/>
              </a:solidFill>
              <a:latin typeface="Stencil" pitchFamily="82" charset="0"/>
            </a:endParaRPr>
          </a:p>
        </p:txBody>
      </p:sp>
      <p:graphicFrame>
        <p:nvGraphicFramePr>
          <p:cNvPr id="5125" name="Group 5"/>
          <p:cNvGraphicFramePr>
            <a:graphicFrameLocks noGrp="1"/>
          </p:cNvGraphicFramePr>
          <p:nvPr>
            <p:extLst>
              <p:ext uri="{D42A27DB-BD31-4B8C-83A1-F6EECF244321}">
                <p14:modId xmlns:p14="http://schemas.microsoft.com/office/powerpoint/2010/main" val="1797510962"/>
              </p:ext>
            </p:extLst>
          </p:nvPr>
        </p:nvGraphicFramePr>
        <p:xfrm>
          <a:off x="3635375" y="1462405"/>
          <a:ext cx="5184775" cy="4941570"/>
        </p:xfrm>
        <a:graphic>
          <a:graphicData uri="http://schemas.openxmlformats.org/drawingml/2006/table">
            <a:tbl>
              <a:tblPr/>
              <a:tblGrid>
                <a:gridCol w="647700"/>
                <a:gridCol w="4537075"/>
              </a:tblGrid>
              <a:tr h="1072515">
                <a:tc>
                  <a:txBody>
                    <a:bodyPr/>
                    <a:lstStyle>
                      <a:lvl1pPr eaLnBrk="0" hangingPunct="0">
                        <a:spcBef>
                          <a:spcPct val="20000"/>
                        </a:spcBef>
                        <a:defRPr sz="2800">
                          <a:solidFill>
                            <a:schemeClr val="tx1"/>
                          </a:solidFill>
                          <a:latin typeface="Calibri" pitchFamily="34" charset="0"/>
                          <a:ea typeface="宋体" pitchFamily="2" charset="-122"/>
                        </a:defRPr>
                      </a:lvl1pPr>
                      <a:lvl2pPr marL="742950" indent="-285750" eaLnBrk="0" hangingPunct="0">
                        <a:spcBef>
                          <a:spcPct val="20000"/>
                        </a:spcBef>
                        <a:defRPr sz="2400">
                          <a:solidFill>
                            <a:schemeClr val="tx1"/>
                          </a:solidFill>
                          <a:latin typeface="Calibri" pitchFamily="34" charset="0"/>
                          <a:ea typeface="宋体" pitchFamily="2" charset="-122"/>
                        </a:defRPr>
                      </a:lvl2pPr>
                      <a:lvl3pPr marL="1143000" indent="-228600" eaLnBrk="0" hangingPunct="0">
                        <a:spcBef>
                          <a:spcPct val="20000"/>
                        </a:spcBef>
                        <a:defRPr sz="2000">
                          <a:solidFill>
                            <a:schemeClr val="tx1"/>
                          </a:solidFill>
                          <a:latin typeface="Calibri" pitchFamily="34" charset="0"/>
                          <a:ea typeface="宋体" pitchFamily="2" charset="-122"/>
                        </a:defRPr>
                      </a:lvl3pPr>
                      <a:lvl4pPr marL="1600200" indent="-228600" eaLnBrk="0" hangingPunct="0">
                        <a:spcBef>
                          <a:spcPct val="20000"/>
                        </a:spcBef>
                        <a:defRPr>
                          <a:solidFill>
                            <a:schemeClr val="tx1"/>
                          </a:solidFill>
                          <a:latin typeface="Calibri" pitchFamily="34" charset="0"/>
                          <a:ea typeface="宋体" pitchFamily="2" charset="-122"/>
                        </a:defRPr>
                      </a:lvl4pPr>
                      <a:lvl5pPr marL="2057400" indent="-228600" eaLnBrk="0" hangingPunct="0">
                        <a:spcBef>
                          <a:spcPct val="20000"/>
                        </a:spcBef>
                        <a:defRPr>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sz="3600" b="1" i="1" u="none" strike="noStrike" cap="none" normalizeH="0" baseline="0" dirty="0" smtClean="0">
                          <a:ln>
                            <a:noFill/>
                          </a:ln>
                          <a:solidFill>
                            <a:srgbClr val="FF0000"/>
                          </a:solidFill>
                          <a:effectLst/>
                          <a:latin typeface="宋体" pitchFamily="2" charset="-122"/>
                          <a:ea typeface="宋体" pitchFamily="2" charset="-122"/>
                        </a:rPr>
                        <a:t>01</a:t>
                      </a:r>
                    </a:p>
                  </a:txBody>
                  <a:tcPr marL="91444" marR="91444" marT="45716" marB="45716"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Calibri" pitchFamily="34" charset="0"/>
                          <a:ea typeface="宋体" pitchFamily="2" charset="-122"/>
                        </a:defRPr>
                      </a:lvl1pPr>
                      <a:lvl2pPr marL="742950" indent="-285750" eaLnBrk="0" hangingPunct="0">
                        <a:spcBef>
                          <a:spcPct val="20000"/>
                        </a:spcBef>
                        <a:defRPr sz="2400">
                          <a:solidFill>
                            <a:schemeClr val="tx1"/>
                          </a:solidFill>
                          <a:latin typeface="Calibri" pitchFamily="34" charset="0"/>
                          <a:ea typeface="宋体" pitchFamily="2" charset="-122"/>
                        </a:defRPr>
                      </a:lvl2pPr>
                      <a:lvl3pPr marL="1143000" indent="-228600" eaLnBrk="0" hangingPunct="0">
                        <a:spcBef>
                          <a:spcPct val="20000"/>
                        </a:spcBef>
                        <a:defRPr sz="2000">
                          <a:solidFill>
                            <a:schemeClr val="tx1"/>
                          </a:solidFill>
                          <a:latin typeface="Calibri" pitchFamily="34" charset="0"/>
                          <a:ea typeface="宋体" pitchFamily="2" charset="-122"/>
                        </a:defRPr>
                      </a:lvl3pPr>
                      <a:lvl4pPr marL="1600200" indent="-228600" eaLnBrk="0" hangingPunct="0">
                        <a:spcBef>
                          <a:spcPct val="20000"/>
                        </a:spcBef>
                        <a:defRPr>
                          <a:solidFill>
                            <a:schemeClr val="tx1"/>
                          </a:solidFill>
                          <a:latin typeface="Calibri" pitchFamily="34" charset="0"/>
                          <a:ea typeface="宋体" pitchFamily="2" charset="-122"/>
                        </a:defRPr>
                      </a:lvl4pPr>
                      <a:lvl5pPr marL="2057400" indent="-228600" eaLnBrk="0" hangingPunct="0">
                        <a:spcBef>
                          <a:spcPct val="20000"/>
                        </a:spcBef>
                        <a:defRPr>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sz="3200" b="1" i="0" u="none" strike="noStrike" cap="none" normalizeH="0" baseline="0" dirty="0" smtClean="0">
                          <a:ln>
                            <a:noFill/>
                          </a:ln>
                          <a:solidFill>
                            <a:srgbClr val="FF0000"/>
                          </a:solidFill>
                          <a:effectLst/>
                          <a:latin typeface="宋体" pitchFamily="2" charset="-122"/>
                          <a:ea typeface="宋体" pitchFamily="2" charset="-122"/>
                        </a:rPr>
                        <a:t>三合门禁系统</a:t>
                      </a:r>
                    </a:p>
                  </a:txBody>
                  <a:tcPr marL="91444" marR="91444" marT="45716" marB="45716" horzOverflow="overflow">
                    <a:lnL>
                      <a:noFill/>
                    </a:lnL>
                    <a:lnR>
                      <a:noFill/>
                    </a:lnR>
                    <a:lnT>
                      <a:noFill/>
                    </a:lnT>
                    <a:lnB>
                      <a:noFill/>
                    </a:lnB>
                    <a:lnTlToBr>
                      <a:noFill/>
                    </a:lnTlToBr>
                    <a:lnBlToTr>
                      <a:noFill/>
                    </a:lnBlToTr>
                    <a:noFill/>
                  </a:tcPr>
                </a:tc>
              </a:tr>
              <a:tr h="1304290">
                <a:tc>
                  <a:txBody>
                    <a:bodyPr/>
                    <a:lstStyle>
                      <a:lvl1pPr eaLnBrk="0" hangingPunct="0">
                        <a:spcBef>
                          <a:spcPct val="20000"/>
                        </a:spcBef>
                        <a:defRPr sz="2800">
                          <a:solidFill>
                            <a:schemeClr val="tx1"/>
                          </a:solidFill>
                          <a:latin typeface="Calibri" pitchFamily="34" charset="0"/>
                          <a:ea typeface="宋体" pitchFamily="2" charset="-122"/>
                        </a:defRPr>
                      </a:lvl1pPr>
                      <a:lvl2pPr marL="742950" indent="-285750" eaLnBrk="0" hangingPunct="0">
                        <a:spcBef>
                          <a:spcPct val="20000"/>
                        </a:spcBef>
                        <a:defRPr sz="2400">
                          <a:solidFill>
                            <a:schemeClr val="tx1"/>
                          </a:solidFill>
                          <a:latin typeface="Calibri" pitchFamily="34" charset="0"/>
                          <a:ea typeface="宋体" pitchFamily="2" charset="-122"/>
                        </a:defRPr>
                      </a:lvl2pPr>
                      <a:lvl3pPr marL="1143000" indent="-228600" eaLnBrk="0" hangingPunct="0">
                        <a:spcBef>
                          <a:spcPct val="20000"/>
                        </a:spcBef>
                        <a:defRPr sz="2000">
                          <a:solidFill>
                            <a:schemeClr val="tx1"/>
                          </a:solidFill>
                          <a:latin typeface="Calibri" pitchFamily="34" charset="0"/>
                          <a:ea typeface="宋体" pitchFamily="2" charset="-122"/>
                        </a:defRPr>
                      </a:lvl3pPr>
                      <a:lvl4pPr marL="1600200" indent="-228600" eaLnBrk="0" hangingPunct="0">
                        <a:spcBef>
                          <a:spcPct val="20000"/>
                        </a:spcBef>
                        <a:defRPr>
                          <a:solidFill>
                            <a:schemeClr val="tx1"/>
                          </a:solidFill>
                          <a:latin typeface="Calibri" pitchFamily="34" charset="0"/>
                          <a:ea typeface="宋体" pitchFamily="2" charset="-122"/>
                        </a:defRPr>
                      </a:lvl4pPr>
                      <a:lvl5pPr marL="2057400" indent="-228600" eaLnBrk="0" hangingPunct="0">
                        <a:spcBef>
                          <a:spcPct val="20000"/>
                        </a:spcBef>
                        <a:defRPr>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sz="3200" b="1" i="1" u="none" strike="noStrike" cap="none" normalizeH="0" baseline="0" dirty="0" smtClean="0">
                          <a:ln>
                            <a:noFill/>
                          </a:ln>
                          <a:solidFill>
                            <a:srgbClr val="FF0000"/>
                          </a:solidFill>
                          <a:effectLst/>
                          <a:latin typeface="宋体" pitchFamily="2" charset="-122"/>
                          <a:ea typeface="宋体" pitchFamily="2" charset="-122"/>
                        </a:rPr>
                        <a:t>02</a:t>
                      </a:r>
                    </a:p>
                  </a:txBody>
                  <a:tcPr marL="91444" marR="91444" marT="45716" marB="45716"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Calibri" pitchFamily="34" charset="0"/>
                          <a:ea typeface="宋体" pitchFamily="2" charset="-122"/>
                        </a:defRPr>
                      </a:lvl1pPr>
                      <a:lvl2pPr marL="742950" indent="-285750" eaLnBrk="0" hangingPunct="0">
                        <a:spcBef>
                          <a:spcPct val="20000"/>
                        </a:spcBef>
                        <a:defRPr sz="2400">
                          <a:solidFill>
                            <a:schemeClr val="tx1"/>
                          </a:solidFill>
                          <a:latin typeface="Calibri" pitchFamily="34" charset="0"/>
                          <a:ea typeface="宋体" pitchFamily="2" charset="-122"/>
                        </a:defRPr>
                      </a:lvl2pPr>
                      <a:lvl3pPr marL="1143000" indent="-228600" eaLnBrk="0" hangingPunct="0">
                        <a:spcBef>
                          <a:spcPct val="20000"/>
                        </a:spcBef>
                        <a:defRPr sz="2000">
                          <a:solidFill>
                            <a:schemeClr val="tx1"/>
                          </a:solidFill>
                          <a:latin typeface="Calibri" pitchFamily="34" charset="0"/>
                          <a:ea typeface="宋体" pitchFamily="2" charset="-122"/>
                        </a:defRPr>
                      </a:lvl3pPr>
                      <a:lvl4pPr marL="1600200" indent="-228600" eaLnBrk="0" hangingPunct="0">
                        <a:spcBef>
                          <a:spcPct val="20000"/>
                        </a:spcBef>
                        <a:defRPr>
                          <a:solidFill>
                            <a:schemeClr val="tx1"/>
                          </a:solidFill>
                          <a:latin typeface="Calibri" pitchFamily="34" charset="0"/>
                          <a:ea typeface="宋体" pitchFamily="2" charset="-122"/>
                        </a:defRPr>
                      </a:lvl4pPr>
                      <a:lvl5pPr marL="2057400" indent="-228600" eaLnBrk="0" hangingPunct="0">
                        <a:spcBef>
                          <a:spcPct val="20000"/>
                        </a:spcBef>
                        <a:defRPr>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sz="3200" b="1" i="0" u="none" strike="noStrike" cap="none" normalizeH="0" baseline="0" dirty="0" smtClean="0">
                          <a:ln>
                            <a:noFill/>
                          </a:ln>
                          <a:solidFill>
                            <a:srgbClr val="FF0000"/>
                          </a:solidFill>
                          <a:effectLst/>
                          <a:latin typeface="宋体" pitchFamily="2" charset="-122"/>
                          <a:ea typeface="宋体" pitchFamily="2" charset="-122"/>
                        </a:rPr>
                        <a:t>小鼠脑电波信号的盲</a:t>
                      </a:r>
                    </a:p>
                    <a:p>
                      <a:pPr marL="0" marR="0" lvl="0" indent="0" algn="l" defTabSz="914400" rtl="0" eaLnBrk="1" fontAlgn="base" latinLnBrk="0" hangingPunct="1">
                        <a:lnSpc>
                          <a:spcPct val="100000"/>
                        </a:lnSpc>
                        <a:spcBef>
                          <a:spcPct val="0"/>
                        </a:spcBef>
                        <a:spcAft>
                          <a:spcPct val="0"/>
                        </a:spcAft>
                        <a:buClrTx/>
                        <a:buSzTx/>
                        <a:buFontTx/>
                        <a:buNone/>
                      </a:pPr>
                      <a:r>
                        <a:rPr kumimoji="0" lang="zh-CN" sz="3200" b="1" i="0" u="none" strike="noStrike" cap="none" normalizeH="0" baseline="0" dirty="0" smtClean="0">
                          <a:ln>
                            <a:noFill/>
                          </a:ln>
                          <a:solidFill>
                            <a:srgbClr val="FF0000"/>
                          </a:solidFill>
                          <a:effectLst/>
                          <a:latin typeface="宋体" pitchFamily="2" charset="-122"/>
                          <a:ea typeface="宋体" pitchFamily="2" charset="-122"/>
                        </a:rPr>
                        <a:t>元分离</a:t>
                      </a:r>
                    </a:p>
                  </a:txBody>
                  <a:tcPr marL="91444" marR="91444" marT="45716" marB="45716" horzOverflow="overflow">
                    <a:lnL>
                      <a:noFill/>
                    </a:lnL>
                    <a:lnR>
                      <a:noFill/>
                    </a:lnR>
                    <a:lnT>
                      <a:noFill/>
                    </a:lnT>
                    <a:lnB>
                      <a:noFill/>
                    </a:lnB>
                    <a:lnTlToBr>
                      <a:noFill/>
                    </a:lnTlToBr>
                    <a:lnBlToTr>
                      <a:noFill/>
                    </a:lnBlToTr>
                    <a:noFill/>
                  </a:tcPr>
                </a:tc>
              </a:tr>
              <a:tr h="1398270">
                <a:tc>
                  <a:txBody>
                    <a:bodyPr/>
                    <a:lstStyle>
                      <a:lvl1pPr eaLnBrk="0" hangingPunct="0">
                        <a:spcBef>
                          <a:spcPct val="20000"/>
                        </a:spcBef>
                        <a:defRPr sz="2800">
                          <a:solidFill>
                            <a:schemeClr val="tx1"/>
                          </a:solidFill>
                          <a:latin typeface="Calibri" pitchFamily="34" charset="0"/>
                          <a:ea typeface="宋体" pitchFamily="2" charset="-122"/>
                        </a:defRPr>
                      </a:lvl1pPr>
                      <a:lvl2pPr marL="742950" indent="-285750" eaLnBrk="0" hangingPunct="0">
                        <a:spcBef>
                          <a:spcPct val="20000"/>
                        </a:spcBef>
                        <a:defRPr sz="2400">
                          <a:solidFill>
                            <a:schemeClr val="tx1"/>
                          </a:solidFill>
                          <a:latin typeface="Calibri" pitchFamily="34" charset="0"/>
                          <a:ea typeface="宋体" pitchFamily="2" charset="-122"/>
                        </a:defRPr>
                      </a:lvl2pPr>
                      <a:lvl3pPr marL="1143000" indent="-228600" eaLnBrk="0" hangingPunct="0">
                        <a:spcBef>
                          <a:spcPct val="20000"/>
                        </a:spcBef>
                        <a:defRPr sz="2000">
                          <a:solidFill>
                            <a:schemeClr val="tx1"/>
                          </a:solidFill>
                          <a:latin typeface="Calibri" pitchFamily="34" charset="0"/>
                          <a:ea typeface="宋体" pitchFamily="2" charset="-122"/>
                        </a:defRPr>
                      </a:lvl3pPr>
                      <a:lvl4pPr marL="1600200" indent="-228600" eaLnBrk="0" hangingPunct="0">
                        <a:spcBef>
                          <a:spcPct val="20000"/>
                        </a:spcBef>
                        <a:defRPr>
                          <a:solidFill>
                            <a:schemeClr val="tx1"/>
                          </a:solidFill>
                          <a:latin typeface="Calibri" pitchFamily="34" charset="0"/>
                          <a:ea typeface="宋体" pitchFamily="2" charset="-122"/>
                        </a:defRPr>
                      </a:lvl4pPr>
                      <a:lvl5pPr marL="2057400" indent="-228600" eaLnBrk="0" hangingPunct="0">
                        <a:spcBef>
                          <a:spcPct val="20000"/>
                        </a:spcBef>
                        <a:defRPr>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sz="3200" b="1" i="1" u="none" strike="noStrike" cap="none" normalizeH="0" baseline="0" smtClean="0">
                          <a:ln>
                            <a:noFill/>
                          </a:ln>
                          <a:solidFill>
                            <a:srgbClr val="FF0000"/>
                          </a:solidFill>
                          <a:effectLst/>
                          <a:latin typeface="宋体" pitchFamily="2" charset="-122"/>
                          <a:ea typeface="宋体" pitchFamily="2" charset="-122"/>
                        </a:rPr>
                        <a:t>03</a:t>
                      </a:r>
                    </a:p>
                  </a:txBody>
                  <a:tcPr marL="91444" marR="91444" marT="45716" marB="45716"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Calibri" pitchFamily="34" charset="0"/>
                          <a:ea typeface="宋体" pitchFamily="2" charset="-122"/>
                        </a:defRPr>
                      </a:lvl1pPr>
                      <a:lvl2pPr marL="742950" indent="-285750" eaLnBrk="0" hangingPunct="0">
                        <a:spcBef>
                          <a:spcPct val="20000"/>
                        </a:spcBef>
                        <a:defRPr sz="2400">
                          <a:solidFill>
                            <a:schemeClr val="tx1"/>
                          </a:solidFill>
                          <a:latin typeface="Calibri" pitchFamily="34" charset="0"/>
                          <a:ea typeface="宋体" pitchFamily="2" charset="-122"/>
                        </a:defRPr>
                      </a:lvl2pPr>
                      <a:lvl3pPr marL="1143000" indent="-228600" eaLnBrk="0" hangingPunct="0">
                        <a:spcBef>
                          <a:spcPct val="20000"/>
                        </a:spcBef>
                        <a:defRPr sz="2000">
                          <a:solidFill>
                            <a:schemeClr val="tx1"/>
                          </a:solidFill>
                          <a:latin typeface="Calibri" pitchFamily="34" charset="0"/>
                          <a:ea typeface="宋体" pitchFamily="2" charset="-122"/>
                        </a:defRPr>
                      </a:lvl3pPr>
                      <a:lvl4pPr marL="1600200" indent="-228600" eaLnBrk="0" hangingPunct="0">
                        <a:spcBef>
                          <a:spcPct val="20000"/>
                        </a:spcBef>
                        <a:defRPr>
                          <a:solidFill>
                            <a:schemeClr val="tx1"/>
                          </a:solidFill>
                          <a:latin typeface="Calibri" pitchFamily="34" charset="0"/>
                          <a:ea typeface="宋体" pitchFamily="2" charset="-122"/>
                        </a:defRPr>
                      </a:lvl4pPr>
                      <a:lvl5pPr marL="2057400" indent="-228600" eaLnBrk="0" hangingPunct="0">
                        <a:spcBef>
                          <a:spcPct val="20000"/>
                        </a:spcBef>
                        <a:defRPr>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sz="3200" b="1" i="0" u="none" strike="noStrike" cap="none" normalizeH="0" baseline="0" dirty="0" smtClean="0">
                          <a:ln>
                            <a:noFill/>
                          </a:ln>
                          <a:solidFill>
                            <a:srgbClr val="FF0000"/>
                          </a:solidFill>
                          <a:effectLst/>
                          <a:latin typeface="宋体" pitchFamily="2" charset="-122"/>
                          <a:ea typeface="宋体" pitchFamily="2" charset="-122"/>
                        </a:rPr>
                        <a:t>三维图像计测系统</a:t>
                      </a:r>
                    </a:p>
                  </a:txBody>
                  <a:tcPr marL="91444" marR="91444" marT="45716" marB="45716" horzOverflow="overflow">
                    <a:lnL>
                      <a:noFill/>
                    </a:lnL>
                    <a:lnR>
                      <a:noFill/>
                    </a:lnR>
                    <a:lnT>
                      <a:noFill/>
                    </a:lnT>
                    <a:lnB>
                      <a:noFill/>
                    </a:lnB>
                    <a:lnTlToBr>
                      <a:noFill/>
                    </a:lnTlToBr>
                    <a:lnBlToTr>
                      <a:noFill/>
                    </a:lnBlToTr>
                    <a:noFill/>
                  </a:tcPr>
                </a:tc>
              </a:tr>
              <a:tr h="1166495">
                <a:tc>
                  <a:txBody>
                    <a:bodyPr/>
                    <a:lstStyle>
                      <a:lvl1pPr eaLnBrk="0" hangingPunct="0">
                        <a:spcBef>
                          <a:spcPct val="20000"/>
                        </a:spcBef>
                        <a:defRPr sz="2800">
                          <a:solidFill>
                            <a:schemeClr val="tx1"/>
                          </a:solidFill>
                          <a:latin typeface="Calibri" pitchFamily="34" charset="0"/>
                          <a:ea typeface="宋体" pitchFamily="2" charset="-122"/>
                        </a:defRPr>
                      </a:lvl1pPr>
                      <a:lvl2pPr marL="742950" indent="-285750" eaLnBrk="0" hangingPunct="0">
                        <a:spcBef>
                          <a:spcPct val="20000"/>
                        </a:spcBef>
                        <a:defRPr sz="2400">
                          <a:solidFill>
                            <a:schemeClr val="tx1"/>
                          </a:solidFill>
                          <a:latin typeface="Calibri" pitchFamily="34" charset="0"/>
                          <a:ea typeface="宋体" pitchFamily="2" charset="-122"/>
                        </a:defRPr>
                      </a:lvl2pPr>
                      <a:lvl3pPr marL="1143000" indent="-228600" eaLnBrk="0" hangingPunct="0">
                        <a:spcBef>
                          <a:spcPct val="20000"/>
                        </a:spcBef>
                        <a:defRPr sz="2000">
                          <a:solidFill>
                            <a:schemeClr val="tx1"/>
                          </a:solidFill>
                          <a:latin typeface="Calibri" pitchFamily="34" charset="0"/>
                          <a:ea typeface="宋体" pitchFamily="2" charset="-122"/>
                        </a:defRPr>
                      </a:lvl3pPr>
                      <a:lvl4pPr marL="1600200" indent="-228600" eaLnBrk="0" hangingPunct="0">
                        <a:spcBef>
                          <a:spcPct val="20000"/>
                        </a:spcBef>
                        <a:defRPr>
                          <a:solidFill>
                            <a:schemeClr val="tx1"/>
                          </a:solidFill>
                          <a:latin typeface="Calibri" pitchFamily="34" charset="0"/>
                          <a:ea typeface="宋体" pitchFamily="2" charset="-122"/>
                        </a:defRPr>
                      </a:lvl4pPr>
                      <a:lvl5pPr marL="2057400" indent="-228600" eaLnBrk="0" hangingPunct="0">
                        <a:spcBef>
                          <a:spcPct val="20000"/>
                        </a:spcBef>
                        <a:defRPr>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3200" b="1" i="1" u="none" strike="noStrike" cap="none" normalizeH="0" baseline="0" smtClean="0">
                        <a:ln>
                          <a:noFill/>
                        </a:ln>
                        <a:solidFill>
                          <a:srgbClr val="00B0F0"/>
                        </a:solidFill>
                        <a:effectLst/>
                        <a:latin typeface="宋体" pitchFamily="2" charset="-122"/>
                        <a:ea typeface="宋体" pitchFamily="2" charset="-122"/>
                      </a:endParaRPr>
                    </a:p>
                  </a:txBody>
                  <a:tcPr marL="91444" marR="91444" marT="45716" marB="45716"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Calibri" pitchFamily="34" charset="0"/>
                          <a:ea typeface="宋体" pitchFamily="2" charset="-122"/>
                        </a:defRPr>
                      </a:lvl1pPr>
                      <a:lvl2pPr marL="742950" indent="-285750" eaLnBrk="0" hangingPunct="0">
                        <a:spcBef>
                          <a:spcPct val="20000"/>
                        </a:spcBef>
                        <a:defRPr sz="2400">
                          <a:solidFill>
                            <a:schemeClr val="tx1"/>
                          </a:solidFill>
                          <a:latin typeface="Calibri" pitchFamily="34" charset="0"/>
                          <a:ea typeface="宋体" pitchFamily="2" charset="-122"/>
                        </a:defRPr>
                      </a:lvl2pPr>
                      <a:lvl3pPr marL="1143000" indent="-228600" eaLnBrk="0" hangingPunct="0">
                        <a:spcBef>
                          <a:spcPct val="20000"/>
                        </a:spcBef>
                        <a:defRPr sz="2000">
                          <a:solidFill>
                            <a:schemeClr val="tx1"/>
                          </a:solidFill>
                          <a:latin typeface="Calibri" pitchFamily="34" charset="0"/>
                          <a:ea typeface="宋体" pitchFamily="2" charset="-122"/>
                        </a:defRPr>
                      </a:lvl3pPr>
                      <a:lvl4pPr marL="1600200" indent="-228600" eaLnBrk="0" hangingPunct="0">
                        <a:spcBef>
                          <a:spcPct val="20000"/>
                        </a:spcBef>
                        <a:defRPr>
                          <a:solidFill>
                            <a:schemeClr val="tx1"/>
                          </a:solidFill>
                          <a:latin typeface="Calibri" pitchFamily="34" charset="0"/>
                          <a:ea typeface="宋体" pitchFamily="2" charset="-122"/>
                        </a:defRPr>
                      </a:lvl4pPr>
                      <a:lvl5pPr marL="2057400" indent="-228600" eaLnBrk="0" hangingPunct="0">
                        <a:spcBef>
                          <a:spcPct val="20000"/>
                        </a:spcBef>
                        <a:defRPr>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sz="3200" b="1" i="0" u="none" strike="noStrike" cap="none" normalizeH="0" baseline="0" dirty="0" smtClean="0">
                        <a:ln>
                          <a:noFill/>
                        </a:ln>
                        <a:solidFill>
                          <a:srgbClr val="00B0F0"/>
                        </a:solidFill>
                        <a:effectLst/>
                        <a:latin typeface="宋体" pitchFamily="2" charset="-122"/>
                        <a:ea typeface="宋体" pitchFamily="2" charset="-122"/>
                      </a:endParaRPr>
                    </a:p>
                  </a:txBody>
                  <a:tcPr marL="91444" marR="91444" marT="45716" marB="45716" anchor="b" horzOverflow="overflow">
                    <a:lnL>
                      <a:noFill/>
                    </a:lnL>
                    <a:lnR>
                      <a:noFill/>
                    </a:lnR>
                    <a:lnT>
                      <a:noFill/>
                    </a:lnT>
                    <a:lnB>
                      <a:noFill/>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5"/>
                                        </p:tgtEl>
                                        <p:attrNameLst>
                                          <p:attrName>style.visibility</p:attrName>
                                        </p:attrNameLst>
                                      </p:cBhvr>
                                      <p:to>
                                        <p:strVal val="visible"/>
                                      </p:to>
                                    </p:set>
                                    <p:anim calcmode="lin" valueType="num">
                                      <p:cBhvr additive="base">
                                        <p:cTn id="7" dur="500" fill="hold"/>
                                        <p:tgtEl>
                                          <p:spTgt spid="5125"/>
                                        </p:tgtEl>
                                        <p:attrNameLst>
                                          <p:attrName>ppt_x</p:attrName>
                                        </p:attrNameLst>
                                      </p:cBhvr>
                                      <p:tavLst>
                                        <p:tav tm="0">
                                          <p:val>
                                            <p:strVal val="#ppt_x"/>
                                          </p:val>
                                        </p:tav>
                                        <p:tav tm="100000">
                                          <p:val>
                                            <p:strVal val="#ppt_x"/>
                                          </p:val>
                                        </p:tav>
                                      </p:tavLst>
                                    </p:anim>
                                    <p:anim calcmode="lin" valueType="num">
                                      <p:cBhvr additive="base">
                                        <p:cTn id="8" dur="500" fill="hold"/>
                                        <p:tgtEl>
                                          <p:spTgt spid="51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2"/>
          <p:cNvSpPr/>
          <p:nvPr/>
        </p:nvSpPr>
        <p:spPr>
          <a:xfrm>
            <a:off x="0" y="0"/>
            <a:ext cx="9144000" cy="963613"/>
          </a:xfrm>
          <a:prstGeom prst="rect">
            <a:avLst/>
          </a:prstGeom>
          <a:solidFill>
            <a:srgbClr val="B3B3B3"/>
          </a:solidFill>
          <a:ln w="25400" cap="flat" cmpd="sng">
            <a:solidFill>
              <a:srgbClr val="B3B3B3"/>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1800" dirty="0">
              <a:solidFill>
                <a:srgbClr val="FFFFFF"/>
              </a:solidFill>
            </a:endParaRPr>
          </a:p>
        </p:txBody>
      </p:sp>
      <p:sp>
        <p:nvSpPr>
          <p:cNvPr id="5123" name="矩形 4"/>
          <p:cNvSpPr/>
          <p:nvPr/>
        </p:nvSpPr>
        <p:spPr>
          <a:xfrm>
            <a:off x="0" y="0"/>
            <a:ext cx="9153525" cy="741363"/>
          </a:xfrm>
          <a:prstGeom prst="rect">
            <a:avLst/>
          </a:prstGeom>
          <a:solidFill>
            <a:srgbClr val="FA6A09"/>
          </a:solidFill>
          <a:ln w="25400" cap="flat" cmpd="sng">
            <a:solidFill>
              <a:srgbClr val="FB6A07"/>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1800" dirty="0">
              <a:solidFill>
                <a:srgbClr val="FFFFFF"/>
              </a:solidFill>
            </a:endParaRPr>
          </a:p>
        </p:txBody>
      </p:sp>
      <p:sp>
        <p:nvSpPr>
          <p:cNvPr id="5124" name="TextBox 9"/>
          <p:cNvSpPr txBox="1"/>
          <p:nvPr/>
        </p:nvSpPr>
        <p:spPr>
          <a:xfrm>
            <a:off x="97405" y="70178"/>
            <a:ext cx="3627120" cy="1188720"/>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l" eaLnBrk="1" hangingPunct="1">
              <a:spcBef>
                <a:spcPct val="0"/>
              </a:spcBef>
              <a:buNone/>
            </a:pPr>
            <a:r>
              <a:rPr lang="en-US" altLang="zh-CN" sz="3600" b="1" dirty="0">
                <a:solidFill>
                  <a:schemeClr val="bg1"/>
                </a:solidFill>
                <a:latin typeface="华康俪金黑W8(P)"/>
                <a:ea typeface="华康俪金黑W8(P)"/>
              </a:rPr>
              <a:t>1</a:t>
            </a:r>
            <a:r>
              <a:rPr lang="zh-CN" altLang="en-US" sz="3600" b="1" dirty="0">
                <a:solidFill>
                  <a:schemeClr val="bg1"/>
                </a:solidFill>
                <a:latin typeface="华康俪金黑W8(P)"/>
                <a:ea typeface="华康俪金黑W8(P)"/>
              </a:rPr>
              <a:t>、</a:t>
            </a:r>
            <a:r>
              <a:rPr lang="zh-CN" altLang="en-US" sz="3600" b="1" dirty="0">
                <a:solidFill>
                  <a:schemeClr val="bg1"/>
                </a:solidFill>
                <a:latin typeface="华康俪金黑W8(P)"/>
                <a:ea typeface="华康俪金黑W8(P)"/>
                <a:sym typeface="+mn-ea"/>
              </a:rPr>
              <a:t>三合门禁系统</a:t>
            </a:r>
            <a:endParaRPr kumimoji="0" lang="zh-CN" sz="3600" b="1" i="0" u="none" strike="noStrike" cap="none" normalizeH="0" baseline="0" dirty="0" smtClean="0">
              <a:ln>
                <a:noFill/>
              </a:ln>
              <a:solidFill>
                <a:schemeClr val="bg1"/>
              </a:solidFill>
              <a:effectLst/>
              <a:latin typeface="宋体" pitchFamily="2" charset="-122"/>
              <a:ea typeface="宋体" pitchFamily="2" charset="-122"/>
            </a:endParaRPr>
          </a:p>
          <a:p>
            <a:pPr marL="0" lvl="0" indent="0" eaLnBrk="1" hangingPunct="1">
              <a:spcBef>
                <a:spcPct val="0"/>
              </a:spcBef>
              <a:buNone/>
            </a:pPr>
            <a:endParaRPr lang="zh-CN" altLang="en-US" sz="3600" b="1" dirty="0">
              <a:solidFill>
                <a:schemeClr val="bg1"/>
              </a:solidFill>
              <a:latin typeface="华康俪金黑W8(P)"/>
              <a:ea typeface="华康俪金黑W8(P)"/>
            </a:endParaRPr>
          </a:p>
        </p:txBody>
      </p:sp>
      <p:pic>
        <p:nvPicPr>
          <p:cNvPr id="10" name="图片 10" descr="G:\脑电信号分离\三合门禁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23215" y="2132965"/>
            <a:ext cx="4156075" cy="3305175"/>
          </a:xfrm>
          <a:prstGeom prst="rect">
            <a:avLst/>
          </a:prstGeom>
          <a:noFill/>
          <a:ln>
            <a:noFill/>
          </a:ln>
        </p:spPr>
      </p:pic>
      <p:sp>
        <p:nvSpPr>
          <p:cNvPr id="2" name="文本框 1"/>
          <p:cNvSpPr txBox="1"/>
          <p:nvPr/>
        </p:nvSpPr>
        <p:spPr>
          <a:xfrm>
            <a:off x="4683386" y="2925000"/>
            <a:ext cx="4079240" cy="2721258"/>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just">
              <a:lnSpc>
                <a:spcPts val="4060"/>
              </a:lnSpc>
            </a:pPr>
            <a:r>
              <a:rPr lang="zh-CN" altLang="en-US" sz="2400" dirty="0">
                <a:solidFill>
                  <a:schemeClr val="tx1"/>
                </a:solidFill>
                <a:latin typeface="楷体" panose="02010609060101010101" pitchFamily="49" charset="-122"/>
                <a:ea typeface="楷体" panose="02010609060101010101" pitchFamily="49" charset="-122"/>
              </a:rPr>
              <a:t>通过拍照得到车子的车牌，车标前面图片，基于OPENCV库，对图片进行相关的处理，分离出车牌信息，得到车牌、车标等信息！</a:t>
            </a:r>
          </a:p>
        </p:txBody>
      </p:sp>
      <p:sp>
        <p:nvSpPr>
          <p:cNvPr id="6156" name="TextBox 5"/>
          <p:cNvSpPr txBox="1"/>
          <p:nvPr/>
        </p:nvSpPr>
        <p:spPr>
          <a:xfrm>
            <a:off x="4706006" y="2277110"/>
            <a:ext cx="2031325" cy="461665"/>
          </a:xfrm>
          <a:prstGeom prst="rect">
            <a:avLst/>
          </a:prstGeom>
          <a:solidFill>
            <a:srgbClr val="FA6A09"/>
          </a:solidFill>
          <a:ln w="9525" cap="flat" cmpd="sng">
            <a:solidFill>
              <a:srgbClr val="FA6A09"/>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just" eaLnBrk="1" hangingPunct="1">
              <a:spcBef>
                <a:spcPct val="0"/>
              </a:spcBef>
              <a:buNone/>
            </a:pPr>
            <a:r>
              <a:rPr lang="zh-CN" altLang="en-US" sz="2400" b="1" dirty="0">
                <a:solidFill>
                  <a:schemeClr val="bg1"/>
                </a:solidFill>
                <a:latin typeface="方正姚体" panose="02010601030101010101" pitchFamily="2" charset="-122"/>
                <a:ea typeface="方正姚体" panose="02010601030101010101" pitchFamily="2" charset="-122"/>
                <a:sym typeface="+mn-ea"/>
              </a:rPr>
              <a:t>主要技术概要</a:t>
            </a:r>
            <a:endParaRPr lang="zh-CN" altLang="en-US" sz="2400" b="1"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方正姚体" panose="02010601030101010101" pitchFamily="2" charset="-122"/>
              <a:ea typeface="方正姚体" panose="02010601030101010101" pitchFamily="2" charset="-122"/>
              <a:sym typeface="+mn-ea"/>
            </a:endParaRPr>
          </a:p>
        </p:txBody>
      </p:sp>
      <p:sp>
        <p:nvSpPr>
          <p:cNvPr id="5" name="TextBox 5"/>
          <p:cNvSpPr txBox="1"/>
          <p:nvPr/>
        </p:nvSpPr>
        <p:spPr>
          <a:xfrm>
            <a:off x="540000" y="1396365"/>
            <a:ext cx="3184525" cy="461665"/>
          </a:xfrm>
          <a:prstGeom prst="rect">
            <a:avLst/>
          </a:prstGeom>
          <a:solidFill>
            <a:srgbClr val="FA6A09"/>
          </a:solidFill>
          <a:ln w="9525" cap="flat" cmpd="sng">
            <a:solidFill>
              <a:srgbClr val="FA6A09"/>
            </a:solidFill>
            <a:prstDash val="solid"/>
            <a:miter/>
            <a:headEnd type="none" w="med" len="med"/>
            <a:tailEnd type="none" w="med" len="med"/>
          </a:ln>
          <a:effectLst>
            <a:outerShdw blurRad="50800" dist="38100" algn="l" rotWithShape="0">
              <a:prstClr val="black">
                <a:alpha val="40000"/>
              </a:prstClr>
            </a:outerShdw>
          </a:effectLst>
        </p:spPr>
        <p:txBody>
          <a:bodyPr wrap="square">
            <a:spAutoFit/>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l" eaLnBrk="1" hangingPunct="1">
              <a:spcBef>
                <a:spcPct val="0"/>
              </a:spcBef>
              <a:buNone/>
            </a:pPr>
            <a:r>
              <a:rPr lang="zh-CN" altLang="en-US" sz="2400" b="1" dirty="0">
                <a:solidFill>
                  <a:schemeClr val="bg1"/>
                </a:solidFill>
                <a:latin typeface="方正姚体" panose="02010601030101010101" pitchFamily="2" charset="-122"/>
                <a:ea typeface="方正姚体" panose="02010601030101010101" pitchFamily="2" charset="-122"/>
              </a:rPr>
              <a:t>三合门禁系统装置图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2"/>
          <p:cNvSpPr/>
          <p:nvPr/>
        </p:nvSpPr>
        <p:spPr>
          <a:xfrm>
            <a:off x="0" y="0"/>
            <a:ext cx="9144000" cy="963613"/>
          </a:xfrm>
          <a:prstGeom prst="rect">
            <a:avLst/>
          </a:prstGeom>
          <a:solidFill>
            <a:srgbClr val="B3B3B3"/>
          </a:solidFill>
          <a:ln w="25400" cap="flat" cmpd="sng">
            <a:solidFill>
              <a:srgbClr val="B3B3B3"/>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1800" dirty="0">
              <a:solidFill>
                <a:srgbClr val="FFFFFF"/>
              </a:solidFill>
            </a:endParaRPr>
          </a:p>
        </p:txBody>
      </p:sp>
      <p:sp>
        <p:nvSpPr>
          <p:cNvPr id="5123" name="矩形 4"/>
          <p:cNvSpPr/>
          <p:nvPr/>
        </p:nvSpPr>
        <p:spPr>
          <a:xfrm>
            <a:off x="0" y="0"/>
            <a:ext cx="9153525" cy="741363"/>
          </a:xfrm>
          <a:prstGeom prst="rect">
            <a:avLst/>
          </a:prstGeom>
          <a:solidFill>
            <a:srgbClr val="FA6A09"/>
          </a:solidFill>
          <a:ln w="25400" cap="flat" cmpd="sng">
            <a:solidFill>
              <a:srgbClr val="FB6A07"/>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1800" dirty="0">
              <a:solidFill>
                <a:srgbClr val="FFFFFF"/>
              </a:solidFill>
            </a:endParaRPr>
          </a:p>
        </p:txBody>
      </p:sp>
      <p:sp>
        <p:nvSpPr>
          <p:cNvPr id="5124" name="TextBox 9"/>
          <p:cNvSpPr txBox="1"/>
          <p:nvPr/>
        </p:nvSpPr>
        <p:spPr>
          <a:xfrm>
            <a:off x="0" y="47625"/>
            <a:ext cx="3627120" cy="1188720"/>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l" eaLnBrk="1" hangingPunct="1">
              <a:spcBef>
                <a:spcPct val="0"/>
              </a:spcBef>
              <a:buNone/>
            </a:pPr>
            <a:r>
              <a:rPr lang="en-US" altLang="zh-CN" sz="3600" b="1" dirty="0">
                <a:solidFill>
                  <a:schemeClr val="bg1"/>
                </a:solidFill>
                <a:latin typeface="华康俪金黑W8(P)"/>
                <a:ea typeface="华康俪金黑W8(P)"/>
              </a:rPr>
              <a:t>1</a:t>
            </a:r>
            <a:r>
              <a:rPr lang="zh-CN" altLang="en-US" sz="3600" b="1" dirty="0">
                <a:solidFill>
                  <a:schemeClr val="bg1"/>
                </a:solidFill>
                <a:latin typeface="华康俪金黑W8(P)"/>
                <a:ea typeface="华康俪金黑W8(P)"/>
              </a:rPr>
              <a:t>、</a:t>
            </a:r>
            <a:r>
              <a:rPr lang="zh-CN" altLang="en-US" sz="3600" b="1" dirty="0">
                <a:solidFill>
                  <a:schemeClr val="bg1"/>
                </a:solidFill>
                <a:latin typeface="华康俪金黑W8(P)"/>
                <a:ea typeface="华康俪金黑W8(P)"/>
                <a:sym typeface="+mn-ea"/>
              </a:rPr>
              <a:t>三合门禁系统</a:t>
            </a:r>
            <a:endParaRPr kumimoji="0" lang="zh-CN" sz="3600" i="0" u="none" strike="noStrike" cap="none" normalizeH="0" baseline="0" smtClean="0">
              <a:solidFill>
                <a:schemeClr val="bg1"/>
              </a:solidFill>
              <a:latin typeface="华文中宋" charset="0"/>
              <a:ea typeface="华文中宋" charset="0"/>
              <a:sym typeface="+mn-ea"/>
            </a:endParaRPr>
          </a:p>
          <a:p>
            <a:pPr marL="0" lvl="0" indent="0" eaLnBrk="1" hangingPunct="1">
              <a:spcBef>
                <a:spcPct val="0"/>
              </a:spcBef>
              <a:buNone/>
            </a:pPr>
            <a:endParaRPr lang="zh-CN" altLang="en-US" sz="3600" b="1" dirty="0">
              <a:solidFill>
                <a:schemeClr val="bg1"/>
              </a:solidFill>
              <a:latin typeface="华康俪金黑W8(P)"/>
              <a:ea typeface="华康俪金黑W8(P)"/>
            </a:endParaRPr>
          </a:p>
        </p:txBody>
      </p:sp>
      <p:pic>
        <p:nvPicPr>
          <p:cNvPr id="9" name="图片 9" descr="G:\脑电信号分离\三合门禁.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83260" y="2060575"/>
            <a:ext cx="8002360" cy="3744425"/>
          </a:xfrm>
          <a:prstGeom prst="rect">
            <a:avLst/>
          </a:prstGeom>
          <a:noFill/>
          <a:ln>
            <a:noFill/>
          </a:ln>
        </p:spPr>
      </p:pic>
      <p:sp>
        <p:nvSpPr>
          <p:cNvPr id="4" name="TextBox 5"/>
          <p:cNvSpPr txBox="1"/>
          <p:nvPr/>
        </p:nvSpPr>
        <p:spPr>
          <a:xfrm>
            <a:off x="683260" y="1484630"/>
            <a:ext cx="3030855" cy="461665"/>
          </a:xfrm>
          <a:prstGeom prst="rect">
            <a:avLst/>
          </a:prstGeom>
          <a:solidFill>
            <a:srgbClr val="FA6A09"/>
          </a:solidFill>
          <a:ln w="9525" cap="flat" cmpd="sng">
            <a:solidFill>
              <a:srgbClr val="FA6A09"/>
            </a:solidFill>
            <a:prstDash val="solid"/>
            <a:miter/>
            <a:headEnd type="none" w="med" len="med"/>
            <a:tailEnd type="none" w="med" len="med"/>
          </a:ln>
          <a:effectLst>
            <a:outerShdw blurRad="50800" dist="38100" algn="l" rotWithShape="0">
              <a:prstClr val="black">
                <a:alpha val="40000"/>
              </a:prstClr>
            </a:outerShdw>
          </a:effectLst>
        </p:spPr>
        <p:txBody>
          <a:bodyPr wrap="square">
            <a:spAutoFit/>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l" eaLnBrk="1" hangingPunct="1">
              <a:spcBef>
                <a:spcPct val="0"/>
              </a:spcBef>
              <a:buNone/>
            </a:pPr>
            <a:r>
              <a:rPr lang="zh-CN" altLang="en-US" sz="2400" b="1" dirty="0">
                <a:solidFill>
                  <a:schemeClr val="bg1"/>
                </a:solidFill>
                <a:latin typeface="方正姚体" panose="02010601030101010101" pitchFamily="2" charset="-122"/>
                <a:ea typeface="方正姚体" panose="02010601030101010101" pitchFamily="2" charset="-122"/>
              </a:rPr>
              <a:t>三合门禁系统效果图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
          <p:cNvSpPr/>
          <p:nvPr/>
        </p:nvSpPr>
        <p:spPr>
          <a:xfrm>
            <a:off x="0" y="0"/>
            <a:ext cx="9144000" cy="963613"/>
          </a:xfrm>
          <a:prstGeom prst="rect">
            <a:avLst/>
          </a:prstGeom>
          <a:solidFill>
            <a:srgbClr val="B3B3B3"/>
          </a:solidFill>
          <a:ln w="25400" cap="flat" cmpd="sng">
            <a:solidFill>
              <a:srgbClr val="B3B3B3"/>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1800" dirty="0">
              <a:solidFill>
                <a:srgbClr val="FFFFFF"/>
              </a:solidFill>
            </a:endParaRPr>
          </a:p>
        </p:txBody>
      </p:sp>
      <p:sp>
        <p:nvSpPr>
          <p:cNvPr id="6147" name="矩形 2"/>
          <p:cNvSpPr/>
          <p:nvPr/>
        </p:nvSpPr>
        <p:spPr>
          <a:xfrm>
            <a:off x="-9525" y="0"/>
            <a:ext cx="9153525" cy="741363"/>
          </a:xfrm>
          <a:prstGeom prst="rect">
            <a:avLst/>
          </a:prstGeom>
          <a:solidFill>
            <a:srgbClr val="8BAB00"/>
          </a:solidFill>
          <a:ln w="25400" cap="flat" cmpd="sng">
            <a:solidFill>
              <a:srgbClr val="FB6A07"/>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1800" dirty="0">
              <a:solidFill>
                <a:srgbClr val="FFFFFF"/>
              </a:solidFill>
            </a:endParaRPr>
          </a:p>
        </p:txBody>
      </p:sp>
      <p:sp>
        <p:nvSpPr>
          <p:cNvPr id="6148" name="TextBox 9"/>
          <p:cNvSpPr txBox="1"/>
          <p:nvPr/>
        </p:nvSpPr>
        <p:spPr>
          <a:xfrm>
            <a:off x="0" y="47625"/>
            <a:ext cx="8218170" cy="640080"/>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l" eaLnBrk="1" hangingPunct="1">
              <a:spcBef>
                <a:spcPct val="0"/>
              </a:spcBef>
              <a:buNone/>
            </a:pPr>
            <a:r>
              <a:rPr lang="en-US" altLang="zh-CN" sz="3600" b="1" dirty="0">
                <a:solidFill>
                  <a:schemeClr val="bg1"/>
                </a:solidFill>
                <a:latin typeface="华康俪金黑W8(P)"/>
                <a:ea typeface="华康俪金黑W8(P)"/>
              </a:rPr>
              <a:t>2</a:t>
            </a:r>
            <a:r>
              <a:rPr lang="zh-CN" altLang="en-US" sz="3600" b="1" dirty="0">
                <a:solidFill>
                  <a:schemeClr val="bg1"/>
                </a:solidFill>
                <a:latin typeface="华康俪金黑W8(P)"/>
                <a:ea typeface="华康俪金黑W8(P)"/>
              </a:rPr>
              <a:t>、小鼠脑电波信号的盲源分离算法研究</a:t>
            </a:r>
          </a:p>
        </p:txBody>
      </p:sp>
      <p:sp>
        <p:nvSpPr>
          <p:cNvPr id="6152" name="TextBox 2"/>
          <p:cNvSpPr txBox="1"/>
          <p:nvPr/>
        </p:nvSpPr>
        <p:spPr>
          <a:xfrm>
            <a:off x="1403985" y="2204720"/>
            <a:ext cx="6367145" cy="3170099"/>
          </a:xfrm>
          <a:prstGeom prst="rect">
            <a:avLst/>
          </a:prstGeom>
          <a:noFill/>
          <a:ln w="9525">
            <a:noFill/>
            <a:miter/>
          </a:ln>
        </p:spPr>
        <p:txBody>
          <a:bodyPr wrap="square">
            <a:spAutoFit/>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l" eaLnBrk="1" hangingPunct="1">
              <a:lnSpc>
                <a:spcPts val="3000"/>
              </a:lnSpc>
              <a:spcBef>
                <a:spcPct val="0"/>
              </a:spcBef>
              <a:buNone/>
            </a:pPr>
            <a:r>
              <a:rPr lang="en-US" altLang="zh-CN" sz="2400" dirty="0"/>
              <a:t>       </a:t>
            </a:r>
            <a:r>
              <a:rPr lang="en-US" altLang="zh-CN" sz="2400" dirty="0">
                <a:latin typeface="楷体" panose="02010609060101010101" pitchFamily="49" charset="-122"/>
                <a:ea typeface="楷体" panose="02010609060101010101" pitchFamily="49" charset="-122"/>
              </a:rPr>
              <a:t>利用脑电波分析人（动物）的行为与脑电波之间的关系，并反过来通过脑电波确定或引导人的行为，具有很重要的意义。我们测量所得到的脑电波信号是由许许多多构成不同想法和控制行为的脑信号合成的。研究表明这些信号的强弱差别很大。在实现人机交互时，我们也许只关注若干个行为或思想，而对应的脑电波可能很弱</a:t>
            </a:r>
            <a:r>
              <a:rPr lang="en-US" altLang="zh-CN" sz="2400" dirty="0" smtClean="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p:txBody>
      </p:sp>
      <p:sp>
        <p:nvSpPr>
          <p:cNvPr id="6156" name="TextBox 5"/>
          <p:cNvSpPr txBox="1"/>
          <p:nvPr/>
        </p:nvSpPr>
        <p:spPr>
          <a:xfrm>
            <a:off x="683260" y="1557020"/>
            <a:ext cx="1741170" cy="483235"/>
          </a:xfrm>
          <a:prstGeom prst="rect">
            <a:avLst/>
          </a:prstGeom>
          <a:solidFill>
            <a:srgbClr val="8BAB00"/>
          </a:solidFill>
          <a:ln w="9525" cap="flat" cmpd="sng">
            <a:solidFill>
              <a:srgbClr val="FA6A09"/>
            </a:solidFill>
            <a:prstDash val="solid"/>
            <a:miter/>
            <a:headEnd type="none" w="med" len="med"/>
            <a:tailEnd type="none" w="med" len="med"/>
          </a:ln>
          <a:effectLst>
            <a:outerShdw blurRad="50800" dist="38100" algn="l" rotWithShape="0">
              <a:prstClr val="black">
                <a:alpha val="40000"/>
              </a:prstClr>
            </a:outerShdw>
          </a:effectLst>
        </p:spPr>
        <p:txBody>
          <a:bodyPr wrap="square">
            <a:spAutoFit/>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l" eaLnBrk="1" hangingPunct="1">
              <a:spcBef>
                <a:spcPct val="0"/>
              </a:spcBef>
              <a:buNone/>
            </a:pPr>
            <a:r>
              <a:rPr lang="zh-CN" altLang="en-US" sz="2400" b="1" dirty="0">
                <a:solidFill>
                  <a:schemeClr val="bg1"/>
                </a:solidFill>
                <a:latin typeface="微软雅黑" pitchFamily="34" charset="-122"/>
                <a:ea typeface="微软雅黑" pitchFamily="34" charset="-122"/>
              </a:rPr>
              <a:t>项目原理</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
          <p:cNvSpPr/>
          <p:nvPr/>
        </p:nvSpPr>
        <p:spPr>
          <a:xfrm>
            <a:off x="0" y="0"/>
            <a:ext cx="9144000" cy="963613"/>
          </a:xfrm>
          <a:prstGeom prst="rect">
            <a:avLst/>
          </a:prstGeom>
          <a:solidFill>
            <a:srgbClr val="B3B3B3"/>
          </a:solidFill>
          <a:ln w="25400" cap="flat" cmpd="sng">
            <a:solidFill>
              <a:srgbClr val="B3B3B3"/>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1800" dirty="0">
              <a:solidFill>
                <a:srgbClr val="FFFFFF"/>
              </a:solidFill>
            </a:endParaRPr>
          </a:p>
        </p:txBody>
      </p:sp>
      <p:sp>
        <p:nvSpPr>
          <p:cNvPr id="6147" name="矩形 2"/>
          <p:cNvSpPr/>
          <p:nvPr/>
        </p:nvSpPr>
        <p:spPr>
          <a:xfrm>
            <a:off x="-9525" y="0"/>
            <a:ext cx="9153525" cy="741363"/>
          </a:xfrm>
          <a:prstGeom prst="rect">
            <a:avLst/>
          </a:prstGeom>
          <a:solidFill>
            <a:srgbClr val="8BAB00"/>
          </a:solidFill>
          <a:ln w="25400" cap="flat" cmpd="sng">
            <a:solidFill>
              <a:srgbClr val="FB6A07"/>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1800" dirty="0">
              <a:solidFill>
                <a:srgbClr val="FFFFFF"/>
              </a:solidFill>
            </a:endParaRPr>
          </a:p>
        </p:txBody>
      </p:sp>
      <p:sp>
        <p:nvSpPr>
          <p:cNvPr id="6148" name="TextBox 9"/>
          <p:cNvSpPr txBox="1"/>
          <p:nvPr/>
        </p:nvSpPr>
        <p:spPr>
          <a:xfrm>
            <a:off x="0" y="47625"/>
            <a:ext cx="8218170" cy="640080"/>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l" eaLnBrk="1" hangingPunct="1">
              <a:spcBef>
                <a:spcPct val="0"/>
              </a:spcBef>
              <a:buNone/>
            </a:pPr>
            <a:r>
              <a:rPr lang="en-US" altLang="zh-CN" sz="3600" b="1" dirty="0">
                <a:solidFill>
                  <a:schemeClr val="bg1"/>
                </a:solidFill>
                <a:latin typeface="华康俪金黑W8(P)"/>
                <a:ea typeface="华康俪金黑W8(P)"/>
              </a:rPr>
              <a:t>2</a:t>
            </a:r>
            <a:r>
              <a:rPr lang="zh-CN" altLang="en-US" sz="3600" b="1" dirty="0">
                <a:solidFill>
                  <a:schemeClr val="bg1"/>
                </a:solidFill>
                <a:latin typeface="华康俪金黑W8(P)"/>
                <a:ea typeface="华康俪金黑W8(P)"/>
              </a:rPr>
              <a:t>、小鼠脑电波信号的盲源分离算法研究</a:t>
            </a:r>
          </a:p>
        </p:txBody>
      </p:sp>
      <p:sp>
        <p:nvSpPr>
          <p:cNvPr id="6152" name="TextBox 2"/>
          <p:cNvSpPr txBox="1"/>
          <p:nvPr/>
        </p:nvSpPr>
        <p:spPr>
          <a:xfrm>
            <a:off x="1403985" y="2204720"/>
            <a:ext cx="6367145" cy="2400657"/>
          </a:xfrm>
          <a:prstGeom prst="rect">
            <a:avLst/>
          </a:prstGeom>
          <a:noFill/>
          <a:ln w="9525">
            <a:noFill/>
            <a:miter/>
          </a:ln>
        </p:spPr>
        <p:txBody>
          <a:bodyPr wrap="square">
            <a:spAutoFit/>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l" eaLnBrk="1" hangingPunct="1">
              <a:lnSpc>
                <a:spcPts val="3000"/>
              </a:lnSpc>
              <a:spcBef>
                <a:spcPct val="0"/>
              </a:spcBef>
              <a:buNone/>
            </a:pPr>
            <a:r>
              <a:rPr lang="en-US" altLang="zh-CN" sz="2400" dirty="0">
                <a:latin typeface="楷体" panose="02010609060101010101" pitchFamily="49" charset="-122"/>
                <a:ea typeface="楷体" panose="02010609060101010101" pitchFamily="49" charset="-122"/>
              </a:rPr>
              <a:t> </a:t>
            </a:r>
            <a:r>
              <a:rPr lang="en-US" altLang="zh-CN" sz="2400" dirty="0" smtClean="0">
                <a:latin typeface="楷体" panose="02010609060101010101" pitchFamily="49" charset="-122"/>
                <a:ea typeface="楷体" panose="02010609060101010101" pitchFamily="49" charset="-122"/>
              </a:rPr>
              <a:t>   显然只有将脑电波信号很好地分离才能从中确定某种脑电波与某种行为相对应，这也可以理解为盲源分离或半盲信号分离问题。项目拟通过盲源分离技术将尺度差异很大的脑电波混合信号分离出来，并验证所分离出来的刺激脑电波成份与视觉刺激之间的相关性。</a:t>
            </a:r>
            <a:r>
              <a:rPr lang="en-US" altLang="zh-CN" sz="2800" dirty="0" smtClean="0">
                <a:latin typeface="楷体" panose="02010609060101010101" pitchFamily="49" charset="-122"/>
                <a:ea typeface="楷体" panose="02010609060101010101" pitchFamily="49" charset="-122"/>
              </a:rPr>
              <a:t>  </a:t>
            </a:r>
            <a:endParaRPr lang="en-US" altLang="zh-CN" sz="2800" dirty="0">
              <a:latin typeface="楷体" panose="02010609060101010101" pitchFamily="49" charset="-122"/>
              <a:ea typeface="楷体" panose="02010609060101010101" pitchFamily="49" charset="-122"/>
            </a:endParaRPr>
          </a:p>
        </p:txBody>
      </p:sp>
      <p:sp>
        <p:nvSpPr>
          <p:cNvPr id="6156" name="TextBox 5"/>
          <p:cNvSpPr txBox="1"/>
          <p:nvPr/>
        </p:nvSpPr>
        <p:spPr>
          <a:xfrm>
            <a:off x="683260" y="1557020"/>
            <a:ext cx="1741170" cy="483235"/>
          </a:xfrm>
          <a:prstGeom prst="rect">
            <a:avLst/>
          </a:prstGeom>
          <a:solidFill>
            <a:srgbClr val="8BAB00"/>
          </a:solidFill>
          <a:ln w="9525" cap="flat" cmpd="sng">
            <a:solidFill>
              <a:srgbClr val="FA6A09"/>
            </a:solidFill>
            <a:prstDash val="solid"/>
            <a:miter/>
            <a:headEnd type="none" w="med" len="med"/>
            <a:tailEnd type="none" w="med" len="med"/>
          </a:ln>
          <a:effectLst>
            <a:outerShdw blurRad="50800" dist="38100" algn="l" rotWithShape="0">
              <a:prstClr val="black">
                <a:alpha val="40000"/>
              </a:prstClr>
            </a:outerShdw>
          </a:effectLst>
        </p:spPr>
        <p:txBody>
          <a:bodyPr wrap="square">
            <a:spAutoFit/>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l" eaLnBrk="1" hangingPunct="1">
              <a:spcBef>
                <a:spcPct val="0"/>
              </a:spcBef>
              <a:buNone/>
            </a:pPr>
            <a:r>
              <a:rPr lang="zh-CN" altLang="en-US" sz="2400" b="1" dirty="0">
                <a:solidFill>
                  <a:schemeClr val="bg1"/>
                </a:solidFill>
                <a:latin typeface="微软雅黑" pitchFamily="34" charset="-122"/>
                <a:ea typeface="微软雅黑" pitchFamily="34" charset="-122"/>
              </a:rPr>
              <a:t>项目原理</a:t>
            </a:r>
          </a:p>
        </p:txBody>
      </p:sp>
    </p:spTree>
    <p:extLst>
      <p:ext uri="{BB962C8B-B14F-4D97-AF65-F5344CB8AC3E}">
        <p14:creationId xmlns:p14="http://schemas.microsoft.com/office/powerpoint/2010/main" val="446159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
          <p:cNvSpPr/>
          <p:nvPr/>
        </p:nvSpPr>
        <p:spPr>
          <a:xfrm>
            <a:off x="0" y="0"/>
            <a:ext cx="9144000" cy="963613"/>
          </a:xfrm>
          <a:prstGeom prst="rect">
            <a:avLst/>
          </a:prstGeom>
          <a:solidFill>
            <a:srgbClr val="B3B3B3"/>
          </a:solidFill>
          <a:ln w="25400" cap="flat" cmpd="sng">
            <a:solidFill>
              <a:srgbClr val="B3B3B3"/>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1800" dirty="0">
              <a:solidFill>
                <a:srgbClr val="FFFFFF"/>
              </a:solidFill>
            </a:endParaRPr>
          </a:p>
        </p:txBody>
      </p:sp>
      <p:sp>
        <p:nvSpPr>
          <p:cNvPr id="6147" name="矩形 2"/>
          <p:cNvSpPr/>
          <p:nvPr/>
        </p:nvSpPr>
        <p:spPr>
          <a:xfrm>
            <a:off x="-9525" y="0"/>
            <a:ext cx="9153525" cy="741363"/>
          </a:xfrm>
          <a:prstGeom prst="rect">
            <a:avLst/>
          </a:prstGeom>
          <a:solidFill>
            <a:srgbClr val="8BAB00"/>
          </a:solidFill>
          <a:ln w="25400" cap="flat" cmpd="sng">
            <a:solidFill>
              <a:srgbClr val="FB6A07"/>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1800" dirty="0">
              <a:solidFill>
                <a:srgbClr val="FFFFFF"/>
              </a:solidFill>
            </a:endParaRPr>
          </a:p>
        </p:txBody>
      </p:sp>
      <p:sp>
        <p:nvSpPr>
          <p:cNvPr id="6148" name="TextBox 9"/>
          <p:cNvSpPr txBox="1"/>
          <p:nvPr/>
        </p:nvSpPr>
        <p:spPr>
          <a:xfrm>
            <a:off x="0" y="47625"/>
            <a:ext cx="8218170" cy="640080"/>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l" eaLnBrk="1" hangingPunct="1">
              <a:spcBef>
                <a:spcPct val="0"/>
              </a:spcBef>
              <a:buNone/>
            </a:pPr>
            <a:r>
              <a:rPr lang="en-US" altLang="zh-CN" sz="3600" b="1" dirty="0">
                <a:solidFill>
                  <a:schemeClr val="bg1"/>
                </a:solidFill>
                <a:latin typeface="华康俪金黑W8(P)"/>
                <a:ea typeface="华康俪金黑W8(P)"/>
              </a:rPr>
              <a:t>2</a:t>
            </a:r>
            <a:r>
              <a:rPr lang="zh-CN" altLang="en-US" sz="3600" b="1" dirty="0">
                <a:solidFill>
                  <a:schemeClr val="bg1"/>
                </a:solidFill>
                <a:latin typeface="华康俪金黑W8(P)"/>
                <a:ea typeface="华康俪金黑W8(P)"/>
              </a:rPr>
              <a:t>、小鼠脑电波信号的盲源分离算法研究</a:t>
            </a:r>
          </a:p>
        </p:txBody>
      </p:sp>
      <p:sp>
        <p:nvSpPr>
          <p:cNvPr id="6152" name="TextBox 2"/>
          <p:cNvSpPr txBox="1"/>
          <p:nvPr/>
        </p:nvSpPr>
        <p:spPr>
          <a:xfrm>
            <a:off x="1300797" y="2421000"/>
            <a:ext cx="6532880" cy="3675380"/>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l" eaLnBrk="1" hangingPunct="1">
              <a:spcBef>
                <a:spcPct val="0"/>
              </a:spcBef>
              <a:buNone/>
            </a:pPr>
            <a:r>
              <a:rPr lang="en-US" altLang="zh-CN" sz="2000" dirty="0">
                <a:latin typeface="楷体" panose="02010609060101010101" pitchFamily="49" charset="-122"/>
                <a:ea typeface="楷体" panose="02010609060101010101" pitchFamily="49" charset="-122"/>
              </a:rPr>
              <a:t>脑电波分离是属于盲源分离（BSS）利用ICA算法是解决此</a:t>
            </a:r>
          </a:p>
          <a:p>
            <a:pPr marL="0" lvl="0" indent="0" algn="l" eaLnBrk="1" hangingPunct="1">
              <a:spcBef>
                <a:spcPct val="0"/>
              </a:spcBef>
              <a:buNone/>
            </a:pPr>
            <a:r>
              <a:rPr lang="en-US" altLang="zh-CN" sz="2000" dirty="0">
                <a:latin typeface="楷体" panose="02010609060101010101" pitchFamily="49" charset="-122"/>
                <a:ea typeface="楷体" panose="02010609060101010101" pitchFamily="49" charset="-122"/>
              </a:rPr>
              <a:t>类问题的重要的手段之一</a:t>
            </a:r>
            <a:r>
              <a:rPr lang="zh-CN" altLang="en-US" sz="2000" dirty="0">
                <a:latin typeface="楷体" panose="02010609060101010101" pitchFamily="49" charset="-122"/>
                <a:ea typeface="楷体" panose="02010609060101010101" pitchFamily="49" charset="-122"/>
              </a:rPr>
              <a:t>，</a:t>
            </a:r>
            <a:r>
              <a:rPr lang="en-US" altLang="zh-CN" sz="2000" dirty="0" err="1" smtClean="0">
                <a:latin typeface="楷体" panose="02010609060101010101" pitchFamily="49" charset="-122"/>
                <a:ea typeface="楷体" panose="02010609060101010101" pitchFamily="49" charset="-122"/>
              </a:rPr>
              <a:t>因此本项目具体要求如下</a:t>
            </a:r>
            <a:r>
              <a:rPr lang="en-US" altLang="zh-CN" sz="2000" dirty="0">
                <a:latin typeface="楷体" panose="02010609060101010101" pitchFamily="49" charset="-122"/>
                <a:ea typeface="楷体" panose="02010609060101010101" pitchFamily="49" charset="-122"/>
              </a:rPr>
              <a:t>：</a:t>
            </a:r>
          </a:p>
          <a:p>
            <a:pPr marL="0" lvl="0" indent="0" algn="l" eaLnBrk="1" hangingPunct="1">
              <a:spcBef>
                <a:spcPct val="0"/>
              </a:spcBef>
              <a:buNone/>
            </a:pPr>
            <a:endParaRPr lang="en-US" altLang="zh-CN" sz="2000" dirty="0">
              <a:latin typeface="楷体" panose="02010609060101010101" pitchFamily="49" charset="-122"/>
              <a:ea typeface="楷体" panose="02010609060101010101" pitchFamily="49" charset="-122"/>
            </a:endParaRPr>
          </a:p>
          <a:p>
            <a:pPr marL="0" lvl="0" indent="0" algn="l" eaLnBrk="1" hangingPunct="1">
              <a:lnSpc>
                <a:spcPts val="3000"/>
              </a:lnSpc>
              <a:spcBef>
                <a:spcPct val="0"/>
              </a:spcBef>
              <a:buNone/>
            </a:pPr>
            <a:r>
              <a:rPr lang="en-US" altLang="zh-CN" sz="2000" dirty="0">
                <a:latin typeface="楷体" panose="02010609060101010101" pitchFamily="49" charset="-122"/>
                <a:ea typeface="楷体" panose="02010609060101010101" pitchFamily="49" charset="-122"/>
              </a:rPr>
              <a:t>1、盲信号（BSS）处理的描述</a:t>
            </a:r>
          </a:p>
          <a:p>
            <a:pPr marL="0" lvl="0" indent="0" algn="l" eaLnBrk="1" hangingPunct="1">
              <a:lnSpc>
                <a:spcPts val="3000"/>
              </a:lnSpc>
              <a:spcBef>
                <a:spcPct val="0"/>
              </a:spcBef>
              <a:buNone/>
            </a:pPr>
            <a:r>
              <a:rPr lang="en-US" altLang="zh-CN" sz="2000" dirty="0">
                <a:latin typeface="楷体" panose="02010609060101010101" pitchFamily="49" charset="-122"/>
                <a:ea typeface="楷体" panose="02010609060101010101" pitchFamily="49" charset="-122"/>
              </a:rPr>
              <a:t>2、脑电波信号的描述和去噪</a:t>
            </a:r>
          </a:p>
          <a:p>
            <a:pPr marL="0" lvl="0" indent="0" algn="l" eaLnBrk="1" hangingPunct="1">
              <a:lnSpc>
                <a:spcPts val="3000"/>
              </a:lnSpc>
              <a:spcBef>
                <a:spcPct val="0"/>
              </a:spcBef>
              <a:buNone/>
            </a:pPr>
            <a:r>
              <a:rPr lang="en-US" altLang="zh-CN" sz="2000" dirty="0">
                <a:latin typeface="楷体" panose="02010609060101010101" pitchFamily="49" charset="-122"/>
                <a:ea typeface="楷体" panose="02010609060101010101" pitchFamily="49" charset="-122"/>
              </a:rPr>
              <a:t>3、对睡眠状、清醒无刺激、有视觉刺激三个</a:t>
            </a:r>
          </a:p>
          <a:p>
            <a:pPr marL="0" lvl="0" indent="0" algn="l" eaLnBrk="1" hangingPunct="1">
              <a:lnSpc>
                <a:spcPts val="3000"/>
              </a:lnSpc>
              <a:spcBef>
                <a:spcPct val="0"/>
              </a:spcBef>
              <a:buNone/>
            </a:pPr>
            <a:r>
              <a:rPr lang="en-US" altLang="zh-CN" sz="2000" dirty="0">
                <a:latin typeface="楷体" panose="02010609060101010101" pitchFamily="49" charset="-122"/>
                <a:ea typeface="楷体" panose="02010609060101010101" pitchFamily="49" charset="-122"/>
              </a:rPr>
              <a:t>   </a:t>
            </a:r>
            <a:r>
              <a:rPr lang="en-US" altLang="zh-CN" sz="2000" dirty="0" err="1" smtClean="0">
                <a:latin typeface="楷体" panose="02010609060101010101" pitchFamily="49" charset="-122"/>
                <a:ea typeface="楷体" panose="02010609060101010101" pitchFamily="49" charset="-122"/>
              </a:rPr>
              <a:t>状态下的脑电波信号分离</a:t>
            </a:r>
            <a:endParaRPr lang="en-US" altLang="zh-CN" sz="2000" dirty="0">
              <a:latin typeface="楷体" panose="02010609060101010101" pitchFamily="49" charset="-122"/>
              <a:ea typeface="楷体" panose="02010609060101010101" pitchFamily="49" charset="-122"/>
            </a:endParaRPr>
          </a:p>
          <a:p>
            <a:pPr marL="0" lvl="0" indent="0" algn="l" eaLnBrk="1" hangingPunct="1">
              <a:lnSpc>
                <a:spcPts val="3000"/>
              </a:lnSpc>
              <a:spcBef>
                <a:spcPct val="0"/>
              </a:spcBef>
              <a:buNone/>
            </a:pPr>
            <a:r>
              <a:rPr lang="en-US" altLang="zh-CN" sz="2000" dirty="0">
                <a:latin typeface="楷体" panose="02010609060101010101" pitchFamily="49" charset="-122"/>
                <a:ea typeface="楷体" panose="02010609060101010101" pitchFamily="49" charset="-122"/>
              </a:rPr>
              <a:t>4、分离出与Checkboard刺激相关的脑电波信号</a:t>
            </a:r>
          </a:p>
          <a:p>
            <a:pPr marL="0" lvl="0" indent="0" algn="l" eaLnBrk="1" hangingPunct="1">
              <a:lnSpc>
                <a:spcPts val="3000"/>
              </a:lnSpc>
              <a:spcBef>
                <a:spcPct val="0"/>
              </a:spcBef>
              <a:buNone/>
            </a:pPr>
            <a:r>
              <a:rPr lang="en-US" altLang="zh-CN" sz="2000" dirty="0">
                <a:latin typeface="楷体" panose="02010609060101010101" pitchFamily="49" charset="-122"/>
                <a:ea typeface="楷体" panose="02010609060101010101" pitchFamily="49" charset="-122"/>
              </a:rPr>
              <a:t>5、ICA算法在实际脑电波信号中的应用</a:t>
            </a:r>
          </a:p>
          <a:p>
            <a:pPr marL="0" lvl="0" indent="0" algn="l" eaLnBrk="1" hangingPunct="1">
              <a:lnSpc>
                <a:spcPts val="3000"/>
              </a:lnSpc>
              <a:spcBef>
                <a:spcPct val="0"/>
              </a:spcBef>
              <a:buNone/>
            </a:pPr>
            <a:r>
              <a:rPr lang="en-US" altLang="zh-CN" sz="2000" dirty="0">
                <a:latin typeface="楷体" panose="02010609060101010101" pitchFamily="49" charset="-122"/>
                <a:ea typeface="楷体" panose="02010609060101010101" pitchFamily="49" charset="-122"/>
              </a:rPr>
              <a:t>6、计算机仿真，并给出算法的性能分析及相应的结论  </a:t>
            </a:r>
          </a:p>
        </p:txBody>
      </p:sp>
      <p:sp>
        <p:nvSpPr>
          <p:cNvPr id="6156" name="TextBox 5"/>
          <p:cNvSpPr txBox="1"/>
          <p:nvPr/>
        </p:nvSpPr>
        <p:spPr>
          <a:xfrm>
            <a:off x="611505" y="1700530"/>
            <a:ext cx="1741170" cy="483235"/>
          </a:xfrm>
          <a:prstGeom prst="rect">
            <a:avLst/>
          </a:prstGeom>
          <a:solidFill>
            <a:srgbClr val="8BAB00"/>
          </a:solidFill>
          <a:ln w="9525" cap="flat" cmpd="sng">
            <a:solidFill>
              <a:srgbClr val="FA6A09"/>
            </a:solidFill>
            <a:prstDash val="solid"/>
            <a:miter/>
            <a:headEnd type="none" w="med" len="med"/>
            <a:tailEnd type="none" w="med" len="med"/>
          </a:ln>
          <a:effectLst>
            <a:outerShdw blurRad="50800" dist="38100" algn="l" rotWithShape="0">
              <a:prstClr val="black">
                <a:alpha val="40000"/>
              </a:prstClr>
            </a:outerShdw>
          </a:effectLst>
        </p:spPr>
        <p:txBody>
          <a:bodyPr wrap="square">
            <a:spAutoFit/>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l" eaLnBrk="1" hangingPunct="1">
              <a:spcBef>
                <a:spcPct val="0"/>
              </a:spcBef>
              <a:buNone/>
            </a:pPr>
            <a:r>
              <a:rPr lang="zh-CN" altLang="en-US" sz="2400" b="1" dirty="0">
                <a:solidFill>
                  <a:schemeClr val="bg1"/>
                </a:solidFill>
                <a:latin typeface="微软雅黑" pitchFamily="34" charset="-122"/>
                <a:ea typeface="微软雅黑" pitchFamily="34" charset="-122"/>
              </a:rPr>
              <a:t>研究内容</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p:cNvSpPr/>
          <p:nvPr/>
        </p:nvSpPr>
        <p:spPr>
          <a:xfrm>
            <a:off x="0" y="0"/>
            <a:ext cx="9144000" cy="963613"/>
          </a:xfrm>
          <a:prstGeom prst="rect">
            <a:avLst/>
          </a:prstGeom>
          <a:solidFill>
            <a:srgbClr val="B3B3B3"/>
          </a:solidFill>
          <a:ln w="25400" cap="flat" cmpd="sng">
            <a:solidFill>
              <a:srgbClr val="B3B3B3"/>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1800" dirty="0">
              <a:solidFill>
                <a:srgbClr val="FFFFFF"/>
              </a:solidFill>
            </a:endParaRPr>
          </a:p>
        </p:txBody>
      </p:sp>
      <p:sp>
        <p:nvSpPr>
          <p:cNvPr id="7171" name="矩形 2"/>
          <p:cNvSpPr/>
          <p:nvPr/>
        </p:nvSpPr>
        <p:spPr>
          <a:xfrm>
            <a:off x="-9525" y="0"/>
            <a:ext cx="9153525" cy="741363"/>
          </a:xfrm>
          <a:prstGeom prst="rect">
            <a:avLst/>
          </a:prstGeom>
          <a:solidFill>
            <a:srgbClr val="8BAB00"/>
          </a:solidFill>
          <a:ln w="25400" cap="flat" cmpd="sng">
            <a:solidFill>
              <a:srgbClr val="8BAB00"/>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1800" dirty="0">
              <a:solidFill>
                <a:srgbClr val="FFFFFF"/>
              </a:solidFill>
            </a:endParaRPr>
          </a:p>
        </p:txBody>
      </p:sp>
      <p:sp>
        <p:nvSpPr>
          <p:cNvPr id="7172" name="TextBox 9"/>
          <p:cNvSpPr txBox="1"/>
          <p:nvPr/>
        </p:nvSpPr>
        <p:spPr>
          <a:xfrm>
            <a:off x="0" y="47625"/>
            <a:ext cx="8218170" cy="1188720"/>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l" eaLnBrk="1" hangingPunct="1">
              <a:spcBef>
                <a:spcPct val="0"/>
              </a:spcBef>
              <a:buNone/>
            </a:pPr>
            <a:r>
              <a:rPr lang="en-US" altLang="zh-CN" sz="3600" b="1" dirty="0">
                <a:solidFill>
                  <a:schemeClr val="bg1"/>
                </a:solidFill>
                <a:latin typeface="华康俪金黑W8(P)"/>
                <a:ea typeface="华康俪金黑W8(P)"/>
                <a:sym typeface="+mn-ea"/>
              </a:rPr>
              <a:t>2</a:t>
            </a:r>
            <a:r>
              <a:rPr lang="zh-CN" altLang="en-US" sz="3600" b="1" dirty="0">
                <a:solidFill>
                  <a:schemeClr val="bg1"/>
                </a:solidFill>
                <a:latin typeface="华康俪金黑W8(P)"/>
                <a:ea typeface="华康俪金黑W8(P)"/>
                <a:sym typeface="+mn-ea"/>
              </a:rPr>
              <a:t>、小鼠脑电波信号的盲源分离算法研究</a:t>
            </a:r>
            <a:endParaRPr lang="zh-CN" altLang="en-US" sz="3600" b="1" dirty="0">
              <a:solidFill>
                <a:schemeClr val="bg1"/>
              </a:solidFill>
              <a:latin typeface="华康俪金黑W8(P)"/>
              <a:ea typeface="华康俪金黑W8(P)"/>
            </a:endParaRPr>
          </a:p>
          <a:p>
            <a:pPr marL="0" lvl="0" indent="0" eaLnBrk="1" hangingPunct="1">
              <a:spcBef>
                <a:spcPct val="0"/>
              </a:spcBef>
              <a:buNone/>
            </a:pPr>
            <a:endParaRPr lang="zh-CN" altLang="en-US" sz="3600" b="1" dirty="0">
              <a:solidFill>
                <a:schemeClr val="bg1"/>
              </a:solidFill>
              <a:latin typeface="华康俪金黑W8(P)"/>
              <a:ea typeface="华康俪金黑W8(P)"/>
            </a:endParaRPr>
          </a:p>
        </p:txBody>
      </p:sp>
      <p:grpSp>
        <p:nvGrpSpPr>
          <p:cNvPr id="3" name="组合 2"/>
          <p:cNvGrpSpPr/>
          <p:nvPr/>
        </p:nvGrpSpPr>
        <p:grpSpPr>
          <a:xfrm>
            <a:off x="468000" y="2133000"/>
            <a:ext cx="7974965" cy="4472940"/>
            <a:chOff x="1207" y="2213"/>
            <a:chExt cx="12559" cy="7044"/>
          </a:xfrm>
        </p:grpSpPr>
        <p:sp>
          <p:nvSpPr>
            <p:cNvPr id="7175" name="AutoShape 15"/>
            <p:cNvSpPr/>
            <p:nvPr/>
          </p:nvSpPr>
          <p:spPr>
            <a:xfrm>
              <a:off x="1228" y="3075"/>
              <a:ext cx="5530" cy="2653"/>
            </a:xfrm>
            <a:prstGeom prst="roundRect">
              <a:avLst>
                <a:gd name="adj" fmla="val 50000"/>
              </a:avLst>
            </a:prstGeom>
            <a:solidFill>
              <a:srgbClr val="FFFFFB"/>
            </a:solidFill>
            <a:ln w="6350" cap="flat" cmpd="sng">
              <a:solidFill>
                <a:srgbClr val="969696"/>
              </a:solidFill>
              <a:prstDash val="solid"/>
              <a:headEnd type="none" w="med" len="med"/>
              <a:tailEnd type="none" w="med" len="med"/>
            </a:ln>
            <a:effectLst>
              <a:outerShdw dist="107763" dir="2699999" algn="ctr" rotWithShape="0">
                <a:srgbClr val="808080">
                  <a:alpha val="50000"/>
                </a:srgbClr>
              </a:outerShdw>
            </a:effectLst>
          </p:spPr>
          <p:txBody>
            <a:bodyPr wrap="none" lIns="0" tIns="0" rIns="72000" anchor="ct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algn="ctr" eaLnBrk="1" hangingPunct="1">
                <a:buClr>
                  <a:srgbClr val="E1B40C"/>
                </a:buClr>
                <a:buFont typeface="Wingdings" pitchFamily="2" charset="2"/>
                <a:buNone/>
              </a:pPr>
              <a:r>
                <a:rPr lang="zh-CN" altLang="en-US" sz="2000" dirty="0" smtClean="0">
                  <a:latin typeface="楷体" panose="02010609060101010101" pitchFamily="49" charset="-122"/>
                  <a:ea typeface="楷体" panose="02010609060101010101" pitchFamily="49" charset="-122"/>
                </a:rPr>
                <a:t>建立</a:t>
              </a:r>
              <a:r>
                <a:rPr lang="zh-CN" altLang="en-US" sz="2000" dirty="0">
                  <a:latin typeface="楷体" panose="02010609060101010101" pitchFamily="49" charset="-122"/>
                  <a:ea typeface="楷体" panose="02010609060101010101" pitchFamily="49" charset="-122"/>
                </a:rPr>
                <a:t>数学模型反映小</a:t>
              </a:r>
            </a:p>
            <a:p>
              <a:pPr marL="0" lvl="0" algn="ctr" eaLnBrk="1" hangingPunct="1">
                <a:buClr>
                  <a:srgbClr val="E1B40C"/>
                </a:buClr>
                <a:buFont typeface="Wingdings" pitchFamily="2" charset="2"/>
                <a:buNone/>
              </a:pPr>
              <a:r>
                <a:rPr lang="zh-CN" altLang="en-US" sz="2000" dirty="0">
                  <a:latin typeface="楷体" panose="02010609060101010101" pitchFamily="49" charset="-122"/>
                  <a:ea typeface="楷体" panose="02010609060101010101" pitchFamily="49" charset="-122"/>
                </a:rPr>
                <a:t>鼠在睡眠状态下与呼</a:t>
              </a:r>
            </a:p>
            <a:p>
              <a:pPr marL="0" lvl="0" algn="ctr" eaLnBrk="1" hangingPunct="1">
                <a:buClr>
                  <a:srgbClr val="E1B40C"/>
                </a:buClr>
                <a:buFont typeface="Wingdings" pitchFamily="2" charset="2"/>
                <a:buNone/>
              </a:pPr>
              <a:r>
                <a:rPr lang="zh-CN" altLang="en-US" sz="2000" dirty="0">
                  <a:latin typeface="楷体" panose="02010609060101010101" pitchFamily="49" charset="-122"/>
                  <a:ea typeface="楷体" panose="02010609060101010101" pitchFamily="49" charset="-122"/>
                </a:rPr>
                <a:t>吸相关联的脑电波</a:t>
              </a:r>
            </a:p>
          </p:txBody>
        </p:sp>
        <p:sp>
          <p:nvSpPr>
            <p:cNvPr id="7176" name="AutoShape 16"/>
            <p:cNvSpPr/>
            <p:nvPr/>
          </p:nvSpPr>
          <p:spPr>
            <a:xfrm>
              <a:off x="1228" y="2213"/>
              <a:ext cx="5552" cy="665"/>
            </a:xfrm>
            <a:prstGeom prst="roundRect">
              <a:avLst>
                <a:gd name="adj" fmla="val 5444"/>
              </a:avLst>
            </a:prstGeom>
            <a:solidFill>
              <a:srgbClr val="8BAB00"/>
            </a:solidFill>
            <a:ln w="6350" cap="flat" cmpd="sng">
              <a:solidFill>
                <a:srgbClr val="969696"/>
              </a:solidFill>
              <a:prstDash val="solid"/>
              <a:headEnd type="none" w="med" len="med"/>
              <a:tailEnd type="none" w="med" len="med"/>
            </a:ln>
            <a:effectLst>
              <a:outerShdw dist="107763" dir="2699999" algn="ctr" rotWithShape="0">
                <a:srgbClr val="808080">
                  <a:alpha val="50000"/>
                </a:srgbClr>
              </a:outerShdw>
            </a:effectLst>
          </p:spPr>
          <p:txBody>
            <a:bodyPr wrap="none" anchor="ct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92075" lvl="0" indent="0" algn="ctr" eaLnBrk="1" hangingPunct="1">
                <a:buClr>
                  <a:srgbClr val="E1B40C"/>
                </a:buClr>
                <a:buFont typeface="Wingdings" pitchFamily="2" charset="2"/>
                <a:buNone/>
              </a:pPr>
              <a:r>
                <a:rPr lang="zh-CN" altLang="en-US" sz="2300" b="1" dirty="0">
                  <a:solidFill>
                    <a:srgbClr val="FFFFFF"/>
                  </a:solidFill>
                  <a:latin typeface="微软雅黑" pitchFamily="34" charset="-122"/>
                  <a:ea typeface="微软雅黑" pitchFamily="34" charset="-122"/>
                </a:rPr>
                <a:t>建立模型</a:t>
              </a:r>
            </a:p>
          </p:txBody>
        </p:sp>
        <p:sp>
          <p:nvSpPr>
            <p:cNvPr id="7177" name="AutoShape 17"/>
            <p:cNvSpPr/>
            <p:nvPr/>
          </p:nvSpPr>
          <p:spPr>
            <a:xfrm>
              <a:off x="8494" y="3234"/>
              <a:ext cx="5272" cy="2494"/>
            </a:xfrm>
            <a:prstGeom prst="roundRect">
              <a:avLst>
                <a:gd name="adj" fmla="val 8499"/>
              </a:avLst>
            </a:prstGeom>
            <a:solidFill>
              <a:srgbClr val="FFFFFB"/>
            </a:solidFill>
            <a:ln w="6350" cap="flat" cmpd="sng">
              <a:solidFill>
                <a:srgbClr val="969696"/>
              </a:solidFill>
              <a:prstDash val="solid"/>
              <a:headEnd type="none" w="med" len="med"/>
              <a:tailEnd type="none" w="med" len="med"/>
            </a:ln>
            <a:effectLst>
              <a:outerShdw dist="107763" dir="2699999" algn="ctr" rotWithShape="0">
                <a:srgbClr val="808080">
                  <a:alpha val="50000"/>
                </a:srgbClr>
              </a:outerShdw>
            </a:effectLst>
          </p:spPr>
          <p:txBody>
            <a:bodyPr wrap="none" lIns="0" tIns="0" anchor="ct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ctr" eaLnBrk="1" hangingPunct="1">
                <a:buClr>
                  <a:srgbClr val="E1B40C"/>
                </a:buClr>
                <a:buNone/>
              </a:pPr>
              <a:r>
                <a:rPr lang="zh-CN" altLang="en-US" sz="2000" dirty="0">
                  <a:latin typeface="楷体" panose="02010609060101010101" pitchFamily="49" charset="-122"/>
                  <a:ea typeface="楷体" panose="02010609060101010101" pitchFamily="49" charset="-122"/>
                </a:rPr>
                <a:t>建立脑电波信号的</a:t>
              </a:r>
            </a:p>
            <a:p>
              <a:pPr marL="0" lvl="0" indent="0" algn="ctr" eaLnBrk="1" hangingPunct="1">
                <a:buClr>
                  <a:srgbClr val="E1B40C"/>
                </a:buClr>
                <a:buNone/>
              </a:pPr>
              <a:r>
                <a:rPr lang="zh-CN" altLang="en-US" sz="2000" dirty="0">
                  <a:latin typeface="楷体" panose="02010609060101010101" pitchFamily="49" charset="-122"/>
                  <a:ea typeface="楷体" panose="02010609060101010101" pitchFamily="49" charset="-122"/>
                </a:rPr>
                <a:t>分离模型分离出与</a:t>
              </a:r>
            </a:p>
            <a:p>
              <a:pPr marL="0" lvl="0" indent="0" algn="ctr" eaLnBrk="1" hangingPunct="1">
                <a:buClr>
                  <a:srgbClr val="E1B40C"/>
                </a:buClr>
                <a:buNone/>
              </a:pPr>
              <a:r>
                <a:rPr lang="zh-CN" altLang="en-US" sz="2000" dirty="0">
                  <a:latin typeface="楷体" panose="02010609060101010101" pitchFamily="49" charset="-122"/>
                  <a:ea typeface="楷体" panose="02010609060101010101" pitchFamily="49" charset="-122"/>
                </a:rPr>
                <a:t>小鼠呼吸相关联的脑</a:t>
              </a:r>
            </a:p>
            <a:p>
              <a:pPr marL="0" lvl="0" indent="0" algn="ctr" eaLnBrk="1" hangingPunct="1">
                <a:buClr>
                  <a:srgbClr val="E1B40C"/>
                </a:buClr>
                <a:buNone/>
              </a:pPr>
              <a:r>
                <a:rPr lang="zh-CN" altLang="en-US" sz="2000" dirty="0">
                  <a:latin typeface="楷体" panose="02010609060101010101" pitchFamily="49" charset="-122"/>
                  <a:ea typeface="楷体" panose="02010609060101010101" pitchFamily="49" charset="-122"/>
                </a:rPr>
                <a:t>电波信号</a:t>
              </a:r>
            </a:p>
          </p:txBody>
        </p:sp>
        <p:sp>
          <p:nvSpPr>
            <p:cNvPr id="7178" name="AutoShape 19"/>
            <p:cNvSpPr/>
            <p:nvPr/>
          </p:nvSpPr>
          <p:spPr>
            <a:xfrm>
              <a:off x="1207" y="7429"/>
              <a:ext cx="5573" cy="1828"/>
            </a:xfrm>
            <a:prstGeom prst="roundRect">
              <a:avLst>
                <a:gd name="adj" fmla="val 847"/>
              </a:avLst>
            </a:prstGeom>
            <a:solidFill>
              <a:srgbClr val="FFFFFB"/>
            </a:solidFill>
            <a:ln w="6350" cap="flat" cmpd="sng">
              <a:solidFill>
                <a:srgbClr val="969696"/>
              </a:solidFill>
              <a:prstDash val="solid"/>
              <a:headEnd type="none" w="med" len="med"/>
              <a:tailEnd type="none" w="med" len="med"/>
            </a:ln>
            <a:effectLst>
              <a:outerShdw dist="107763" dir="2699999" algn="ctr" rotWithShape="0">
                <a:srgbClr val="808080">
                  <a:alpha val="50000"/>
                </a:srgbClr>
              </a:outerShdw>
            </a:effectLst>
          </p:spPr>
          <p:txBody>
            <a:bodyPr wrap="none" anchor="ct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ctr" eaLnBrk="1" hangingPunct="1">
                <a:buClr>
                  <a:srgbClr val="E1B40C"/>
                </a:buClr>
                <a:buFont typeface="Wingdings" pitchFamily="2" charset="2"/>
                <a:buNone/>
              </a:pPr>
              <a:r>
                <a:rPr lang="zh-CN" altLang="en-US" sz="2000" dirty="0">
                  <a:latin typeface="楷体" panose="02010609060101010101" pitchFamily="49" charset="-122"/>
                  <a:ea typeface="楷体" panose="02010609060101010101" pitchFamily="49" charset="-122"/>
                </a:rPr>
                <a:t>检验在睡眠状态下</a:t>
              </a:r>
            </a:p>
            <a:p>
              <a:pPr marL="0" lvl="0" indent="0" algn="ctr" eaLnBrk="1" hangingPunct="1">
                <a:buClr>
                  <a:srgbClr val="E1B40C"/>
                </a:buClr>
                <a:buFont typeface="Wingdings" pitchFamily="2" charset="2"/>
                <a:buNone/>
              </a:pPr>
              <a:r>
                <a:rPr lang="zh-CN" altLang="en-US" sz="2000" dirty="0">
                  <a:latin typeface="楷体" panose="02010609060101010101" pitchFamily="49" charset="-122"/>
                  <a:ea typeface="楷体" panose="02010609060101010101" pitchFamily="49" charset="-122"/>
                </a:rPr>
                <a:t>有没有与呼吸相关</a:t>
              </a:r>
            </a:p>
            <a:p>
              <a:pPr marL="0" lvl="0" indent="0" algn="ctr" eaLnBrk="1" hangingPunct="1">
                <a:buClr>
                  <a:srgbClr val="E1B40C"/>
                </a:buClr>
                <a:buFont typeface="Wingdings" pitchFamily="2" charset="2"/>
                <a:buNone/>
              </a:pPr>
              <a:r>
                <a:rPr lang="zh-CN" altLang="en-US" sz="2000" dirty="0">
                  <a:latin typeface="楷体" panose="02010609060101010101" pitchFamily="49" charset="-122"/>
                  <a:ea typeface="楷体" panose="02010609060101010101" pitchFamily="49" charset="-122"/>
                </a:rPr>
                <a:t>联的成份</a:t>
              </a:r>
            </a:p>
          </p:txBody>
        </p:sp>
        <p:sp>
          <p:nvSpPr>
            <p:cNvPr id="7179" name="AutoShape 22"/>
            <p:cNvSpPr/>
            <p:nvPr/>
          </p:nvSpPr>
          <p:spPr>
            <a:xfrm>
              <a:off x="6863" y="3843"/>
              <a:ext cx="1450" cy="1022"/>
            </a:xfrm>
            <a:prstGeom prst="rightArrow">
              <a:avLst>
                <a:gd name="adj1" fmla="val 50000"/>
                <a:gd name="adj2" fmla="val 30324"/>
              </a:avLst>
            </a:prstGeom>
            <a:solidFill>
              <a:srgbClr val="8BAB00"/>
            </a:solidFill>
            <a:ln w="19050" cap="flat" cmpd="sng">
              <a:solidFill>
                <a:schemeClr val="bg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1800" b="1" i="1" dirty="0">
                <a:solidFill>
                  <a:srgbClr val="FFFFFF"/>
                </a:solidFill>
                <a:latin typeface="Arial" pitchFamily="34" charset="0"/>
                <a:ea typeface="华文细黑" pitchFamily="2" charset="-122"/>
              </a:endParaRPr>
            </a:p>
          </p:txBody>
        </p:sp>
        <p:pic>
          <p:nvPicPr>
            <p:cNvPr id="7180" name="组合 18"/>
            <p:cNvPicPr/>
            <p:nvPr/>
          </p:nvPicPr>
          <p:blipFill>
            <a:blip r:embed="rId2"/>
            <a:stretch>
              <a:fillRect/>
            </a:stretch>
          </p:blipFill>
          <p:spPr>
            <a:xfrm>
              <a:off x="7897" y="6360"/>
              <a:ext cx="2190" cy="2140"/>
            </a:xfrm>
            <a:prstGeom prst="rect">
              <a:avLst/>
            </a:prstGeom>
            <a:noFill/>
            <a:ln w="9525">
              <a:noFill/>
              <a:miter/>
            </a:ln>
          </p:spPr>
        </p:pic>
        <p:sp>
          <p:nvSpPr>
            <p:cNvPr id="7181" name="AutoShape 16"/>
            <p:cNvSpPr/>
            <p:nvPr/>
          </p:nvSpPr>
          <p:spPr>
            <a:xfrm>
              <a:off x="8313" y="2240"/>
              <a:ext cx="5105" cy="665"/>
            </a:xfrm>
            <a:prstGeom prst="roundRect">
              <a:avLst>
                <a:gd name="adj" fmla="val 5444"/>
              </a:avLst>
            </a:prstGeom>
            <a:solidFill>
              <a:srgbClr val="8BAB00"/>
            </a:solidFill>
            <a:ln w="6350" cap="flat" cmpd="sng">
              <a:solidFill>
                <a:srgbClr val="969696"/>
              </a:solidFill>
              <a:prstDash val="solid"/>
              <a:headEnd type="none" w="med" len="med"/>
              <a:tailEnd type="none" w="med" len="med"/>
            </a:ln>
            <a:effectLst>
              <a:outerShdw dist="107763" dir="2699999" algn="ctr" rotWithShape="0">
                <a:srgbClr val="808080">
                  <a:alpha val="50000"/>
                </a:srgbClr>
              </a:outerShdw>
            </a:effectLst>
          </p:spPr>
          <p:txBody>
            <a:bodyPr wrap="none" anchor="ct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92075" lvl="0" indent="0" algn="ctr" eaLnBrk="1" hangingPunct="1">
                <a:buClr>
                  <a:srgbClr val="E1B40C"/>
                </a:buClr>
                <a:buFont typeface="Wingdings" pitchFamily="2" charset="2"/>
                <a:buNone/>
              </a:pPr>
              <a:r>
                <a:rPr lang="zh-CN" altLang="en-US" sz="2000" b="1" dirty="0">
                  <a:solidFill>
                    <a:srgbClr val="FFFFFF"/>
                  </a:solidFill>
                  <a:latin typeface="微软雅黑" pitchFamily="34" charset="-122"/>
                  <a:ea typeface="微软雅黑" pitchFamily="34" charset="-122"/>
                </a:rPr>
                <a:t>信号分离</a:t>
              </a:r>
            </a:p>
          </p:txBody>
        </p:sp>
        <p:sp>
          <p:nvSpPr>
            <p:cNvPr id="7182" name="AutoShape 16"/>
            <p:cNvSpPr/>
            <p:nvPr/>
          </p:nvSpPr>
          <p:spPr>
            <a:xfrm>
              <a:off x="1250" y="6360"/>
              <a:ext cx="5530" cy="665"/>
            </a:xfrm>
            <a:prstGeom prst="roundRect">
              <a:avLst>
                <a:gd name="adj" fmla="val 5444"/>
              </a:avLst>
            </a:prstGeom>
            <a:solidFill>
              <a:srgbClr val="8BAB00"/>
            </a:solidFill>
            <a:ln w="6350" cap="flat" cmpd="sng">
              <a:solidFill>
                <a:srgbClr val="969696"/>
              </a:solidFill>
              <a:prstDash val="solid"/>
              <a:headEnd type="none" w="med" len="med"/>
              <a:tailEnd type="none" w="med" len="med"/>
            </a:ln>
            <a:effectLst>
              <a:outerShdw dist="107763" dir="2699999" algn="ctr" rotWithShape="0">
                <a:srgbClr val="808080">
                  <a:alpha val="50000"/>
                </a:srgbClr>
              </a:outerShdw>
            </a:effectLst>
          </p:spPr>
          <p:txBody>
            <a:bodyPr wrap="none" anchor="ct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92075" lvl="0" indent="0" algn="ctr" eaLnBrk="1" hangingPunct="1">
                <a:buClr>
                  <a:srgbClr val="E1B40C"/>
                </a:buClr>
                <a:buFont typeface="Wingdings" pitchFamily="2" charset="2"/>
                <a:buNone/>
              </a:pPr>
              <a:r>
                <a:rPr lang="zh-CN" altLang="en-US" sz="2000" b="1" dirty="0">
                  <a:solidFill>
                    <a:srgbClr val="FFFFFF"/>
                  </a:solidFill>
                  <a:latin typeface="微软雅黑" pitchFamily="34" charset="-122"/>
                  <a:ea typeface="微软雅黑" pitchFamily="34" charset="-122"/>
                </a:rPr>
                <a:t>信号检验</a:t>
              </a:r>
            </a:p>
          </p:txBody>
        </p:sp>
      </p:grpSp>
      <p:sp>
        <p:nvSpPr>
          <p:cNvPr id="6156" name="TextBox 5"/>
          <p:cNvSpPr txBox="1"/>
          <p:nvPr/>
        </p:nvSpPr>
        <p:spPr>
          <a:xfrm>
            <a:off x="682943" y="1340485"/>
            <a:ext cx="2011680" cy="483235"/>
          </a:xfrm>
          <a:prstGeom prst="rect">
            <a:avLst/>
          </a:prstGeom>
          <a:solidFill>
            <a:srgbClr val="8BAB00"/>
          </a:solidFill>
          <a:ln w="9525" cap="flat" cmpd="sng">
            <a:solidFill>
              <a:srgbClr val="FA6A09"/>
            </a:solidFill>
            <a:prstDash val="solid"/>
            <a:miter/>
            <a:headEnd type="none" w="med" len="med"/>
            <a:tailEnd type="none" w="med" len="med"/>
          </a:ln>
          <a:effectLst>
            <a:outerShdw blurRad="50800" dist="38100" algn="l" rotWithShape="0">
              <a:prstClr val="black">
                <a:alpha val="40000"/>
              </a:prstClr>
            </a:outerShdw>
          </a:effectLst>
        </p:spPr>
        <p:txBody>
          <a:bodyPr wrap="none">
            <a:spAutoFit/>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just" eaLnBrk="1" hangingPunct="1">
              <a:spcBef>
                <a:spcPct val="0"/>
              </a:spcBef>
              <a:buNone/>
            </a:pPr>
            <a:r>
              <a:rPr lang="zh-CN" alt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itchFamily="34" charset="-122"/>
                <a:ea typeface="微软雅黑" pitchFamily="34" charset="-122"/>
                <a:sym typeface="+mn-ea"/>
              </a:rPr>
              <a:t>拟解决的途径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6" name="矩形 13"/>
          <p:cNvSpPr/>
          <p:nvPr/>
        </p:nvSpPr>
        <p:spPr>
          <a:xfrm>
            <a:off x="0" y="0"/>
            <a:ext cx="9144000" cy="963613"/>
          </a:xfrm>
          <a:prstGeom prst="rect">
            <a:avLst/>
          </a:prstGeom>
          <a:solidFill>
            <a:srgbClr val="B3B3B3"/>
          </a:solidFill>
          <a:ln w="25400" cap="flat" cmpd="sng">
            <a:solidFill>
              <a:srgbClr val="B3B3B3"/>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1800" dirty="0">
              <a:solidFill>
                <a:srgbClr val="FFFFFF"/>
              </a:solidFill>
            </a:endParaRPr>
          </a:p>
        </p:txBody>
      </p:sp>
      <p:sp>
        <p:nvSpPr>
          <p:cNvPr id="8207" name="矩形 14"/>
          <p:cNvSpPr/>
          <p:nvPr/>
        </p:nvSpPr>
        <p:spPr>
          <a:xfrm>
            <a:off x="-9525" y="0"/>
            <a:ext cx="9153525" cy="741363"/>
          </a:xfrm>
          <a:prstGeom prst="rect">
            <a:avLst/>
          </a:prstGeom>
          <a:solidFill>
            <a:srgbClr val="8BAB00"/>
          </a:solidFill>
          <a:ln w="25400" cap="flat" cmpd="sng">
            <a:solidFill>
              <a:srgbClr val="8BAB00"/>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1800" dirty="0">
              <a:solidFill>
                <a:srgbClr val="FFFFFF"/>
              </a:solidFill>
            </a:endParaRPr>
          </a:p>
        </p:txBody>
      </p:sp>
      <p:sp>
        <p:nvSpPr>
          <p:cNvPr id="8208" name="TextBox 9"/>
          <p:cNvSpPr txBox="1"/>
          <p:nvPr/>
        </p:nvSpPr>
        <p:spPr>
          <a:xfrm>
            <a:off x="0" y="47625"/>
            <a:ext cx="8218170" cy="640080"/>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l" eaLnBrk="1" hangingPunct="1">
              <a:spcBef>
                <a:spcPct val="0"/>
              </a:spcBef>
              <a:buNone/>
            </a:pPr>
            <a:r>
              <a:rPr lang="en-US" altLang="zh-CN" sz="3600" b="1" dirty="0">
                <a:solidFill>
                  <a:schemeClr val="bg1"/>
                </a:solidFill>
                <a:latin typeface="华康俪金黑W8(P)"/>
                <a:ea typeface="华康俪金黑W8(P)"/>
                <a:sym typeface="+mn-ea"/>
              </a:rPr>
              <a:t>2</a:t>
            </a:r>
            <a:r>
              <a:rPr lang="zh-CN" altLang="en-US" sz="3600" b="1" dirty="0">
                <a:solidFill>
                  <a:schemeClr val="bg1"/>
                </a:solidFill>
                <a:latin typeface="华康俪金黑W8(P)"/>
                <a:ea typeface="华康俪金黑W8(P)"/>
                <a:sym typeface="+mn-ea"/>
              </a:rPr>
              <a:t>、小鼠脑电波信号的盲源分离算法研究</a:t>
            </a:r>
            <a:endParaRPr lang="zh-CN" altLang="en-US" sz="3600" b="1" dirty="0">
              <a:solidFill>
                <a:schemeClr val="bg1"/>
              </a:solidFill>
              <a:latin typeface="华康俪金黑W8(P)"/>
              <a:ea typeface="华康俪金黑W8(P)"/>
            </a:endParaRPr>
          </a:p>
        </p:txBody>
      </p:sp>
      <p:grpSp>
        <p:nvGrpSpPr>
          <p:cNvPr id="18" name="组合 17"/>
          <p:cNvGrpSpPr/>
          <p:nvPr/>
        </p:nvGrpSpPr>
        <p:grpSpPr>
          <a:xfrm>
            <a:off x="1042670" y="2127105"/>
            <a:ext cx="7241751" cy="4614690"/>
            <a:chOff x="736" y="1288"/>
            <a:chExt cx="12277" cy="9329"/>
          </a:xfrm>
        </p:grpSpPr>
        <p:pic>
          <p:nvPicPr>
            <p:cNvPr id="3" name="图片 3" descr="G:\脑电信号分离\原始局部脑电信号.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736" y="2338"/>
              <a:ext cx="5234" cy="2470"/>
            </a:xfrm>
            <a:prstGeom prst="rect">
              <a:avLst/>
            </a:prstGeom>
            <a:noFill/>
            <a:ln>
              <a:noFill/>
            </a:ln>
          </p:spPr>
        </p:pic>
        <p:pic>
          <p:nvPicPr>
            <p:cNvPr id="4" name="图片 4" descr="G:\脑电信号分离\PCA分离效果.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6746" y="5400"/>
              <a:ext cx="5141" cy="2426"/>
            </a:xfrm>
            <a:prstGeom prst="rect">
              <a:avLst/>
            </a:prstGeom>
            <a:noFill/>
            <a:ln>
              <a:noFill/>
            </a:ln>
          </p:spPr>
        </p:pic>
        <p:pic>
          <p:nvPicPr>
            <p:cNvPr id="5" name="图片 5" descr="G:\脑电信号分离\ICA分离信号.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6633" y="2338"/>
              <a:ext cx="5098" cy="2406"/>
            </a:xfrm>
            <a:prstGeom prst="rect">
              <a:avLst/>
            </a:prstGeom>
            <a:noFill/>
            <a:ln>
              <a:noFill/>
            </a:ln>
          </p:spPr>
        </p:pic>
        <p:pic>
          <p:nvPicPr>
            <p:cNvPr id="8" name="图片 8" descr="G:\脑电信号分离\信号HHT变换.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a:xfrm>
              <a:off x="736" y="5287"/>
              <a:ext cx="5175" cy="2442"/>
            </a:xfrm>
            <a:prstGeom prst="rect">
              <a:avLst/>
            </a:prstGeom>
            <a:noFill/>
            <a:ln>
              <a:noFill/>
            </a:ln>
          </p:spPr>
        </p:pic>
        <p:pic>
          <p:nvPicPr>
            <p:cNvPr id="6" name="图片 6" descr="G:\脑电信号分离\睡眠状态下的呼吸曲线.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a:xfrm>
              <a:off x="4138" y="8348"/>
              <a:ext cx="4808" cy="2269"/>
            </a:xfrm>
            <a:prstGeom prst="rect">
              <a:avLst/>
            </a:prstGeom>
            <a:noFill/>
            <a:ln>
              <a:noFill/>
            </a:ln>
          </p:spPr>
        </p:pic>
        <p:sp>
          <p:nvSpPr>
            <p:cNvPr id="2" name="右箭头 1"/>
            <p:cNvSpPr/>
            <p:nvPr/>
          </p:nvSpPr>
          <p:spPr>
            <a:xfrm>
              <a:off x="5612" y="3132"/>
              <a:ext cx="1361" cy="680"/>
            </a:xfrm>
            <a:prstGeom prst="rightArrow">
              <a:avLst/>
            </a:prstGeom>
            <a:solidFill>
              <a:srgbClr val="8BAB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endParaRPr>
            </a:p>
          </p:txBody>
        </p:sp>
        <p:sp>
          <p:nvSpPr>
            <p:cNvPr id="7" name="右箭头 6"/>
            <p:cNvSpPr/>
            <p:nvPr/>
          </p:nvSpPr>
          <p:spPr>
            <a:xfrm rot="10800000">
              <a:off x="5612" y="6307"/>
              <a:ext cx="1361" cy="680"/>
            </a:xfrm>
            <a:prstGeom prst="rightArrow">
              <a:avLst/>
            </a:prstGeom>
            <a:solidFill>
              <a:srgbClr val="8BAB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endParaRPr>
            </a:p>
          </p:txBody>
        </p:sp>
        <p:sp>
          <p:nvSpPr>
            <p:cNvPr id="9" name="下箭头 8"/>
            <p:cNvSpPr/>
            <p:nvPr/>
          </p:nvSpPr>
          <p:spPr>
            <a:xfrm>
              <a:off x="10148" y="4606"/>
              <a:ext cx="681" cy="907"/>
            </a:xfrm>
            <a:prstGeom prst="downArrow">
              <a:avLst/>
            </a:prstGeom>
            <a:solidFill>
              <a:srgbClr val="8BAB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endParaRPr>
            </a:p>
          </p:txBody>
        </p:sp>
        <p:sp>
          <p:nvSpPr>
            <p:cNvPr id="10" name="圆角右箭头 9"/>
            <p:cNvSpPr/>
            <p:nvPr/>
          </p:nvSpPr>
          <p:spPr>
            <a:xfrm rot="10800000" flipH="1">
              <a:off x="3159" y="7714"/>
              <a:ext cx="1360" cy="1248"/>
            </a:xfrm>
            <a:prstGeom prst="bentArrow">
              <a:avLst/>
            </a:prstGeom>
            <a:solidFill>
              <a:srgbClr val="8BAB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endParaRPr>
            </a:p>
          </p:txBody>
        </p:sp>
        <p:sp>
          <p:nvSpPr>
            <p:cNvPr id="11" name="文本框 10"/>
            <p:cNvSpPr txBox="1"/>
            <p:nvPr/>
          </p:nvSpPr>
          <p:spPr>
            <a:xfrm>
              <a:off x="4868" y="7793"/>
              <a:ext cx="2848" cy="745"/>
            </a:xfrm>
            <a:prstGeom prst="rect">
              <a:avLst/>
            </a:prstGeom>
            <a:noFill/>
          </p:spPr>
          <p:txBody>
            <a:bodyPr wrap="square" rtlCol="0">
              <a:spAutoFit/>
            </a:bodyPr>
            <a:lstStyle/>
            <a:p>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呼吸曲线</a:t>
              </a:r>
            </a:p>
          </p:txBody>
        </p:sp>
        <p:sp>
          <p:nvSpPr>
            <p:cNvPr id="13" name="文本框 12"/>
            <p:cNvSpPr txBox="1"/>
            <p:nvPr/>
          </p:nvSpPr>
          <p:spPr>
            <a:xfrm>
              <a:off x="2079" y="4648"/>
              <a:ext cx="3145" cy="745"/>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对信号HHT变化</a:t>
              </a:r>
            </a:p>
          </p:txBody>
        </p:sp>
        <p:sp>
          <p:nvSpPr>
            <p:cNvPr id="14" name="文本框 13"/>
            <p:cNvSpPr txBox="1"/>
            <p:nvPr/>
          </p:nvSpPr>
          <p:spPr>
            <a:xfrm>
              <a:off x="7261" y="4768"/>
              <a:ext cx="2741" cy="745"/>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ICA:独立分析</a:t>
              </a:r>
            </a:p>
          </p:txBody>
        </p:sp>
        <p:sp>
          <p:nvSpPr>
            <p:cNvPr id="15" name="文本框 14"/>
            <p:cNvSpPr txBox="1"/>
            <p:nvPr/>
          </p:nvSpPr>
          <p:spPr>
            <a:xfrm>
              <a:off x="7284" y="1288"/>
              <a:ext cx="5729" cy="1294"/>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对信号进行分离</a:t>
              </a:r>
            </a:p>
            <a:p>
              <a:r>
                <a:rPr lang="zh-CN" altLang="en-US" dirty="0">
                  <a:latin typeface="楷体" panose="02010609060101010101" pitchFamily="49" charset="-122"/>
                  <a:ea typeface="楷体" panose="02010609060101010101" pitchFamily="49" charset="-122"/>
                </a:rPr>
                <a:t>PCA主成分分析</a:t>
              </a:r>
            </a:p>
          </p:txBody>
        </p:sp>
        <p:sp>
          <p:nvSpPr>
            <p:cNvPr id="16" name="文本框 15"/>
            <p:cNvSpPr txBox="1"/>
            <p:nvPr/>
          </p:nvSpPr>
          <p:spPr>
            <a:xfrm>
              <a:off x="1954" y="1791"/>
              <a:ext cx="4040" cy="747"/>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原始信号处理</a:t>
              </a:r>
            </a:p>
          </p:txBody>
        </p:sp>
      </p:grpSp>
      <p:sp>
        <p:nvSpPr>
          <p:cNvPr id="6156" name="TextBox 5"/>
          <p:cNvSpPr txBox="1"/>
          <p:nvPr/>
        </p:nvSpPr>
        <p:spPr>
          <a:xfrm>
            <a:off x="1331278" y="1628775"/>
            <a:ext cx="2011680" cy="483235"/>
          </a:xfrm>
          <a:prstGeom prst="rect">
            <a:avLst/>
          </a:prstGeom>
          <a:solidFill>
            <a:srgbClr val="8BAB00"/>
          </a:solidFill>
          <a:ln w="9525" cap="flat" cmpd="sng">
            <a:solidFill>
              <a:srgbClr val="FA6A09"/>
            </a:solidFill>
            <a:prstDash val="solid"/>
            <a:miter/>
            <a:headEnd type="none" w="med" len="med"/>
            <a:tailEnd type="none" w="med" len="med"/>
          </a:ln>
          <a:effectLst>
            <a:outerShdw blurRad="50800" dist="38100" algn="l" rotWithShape="0">
              <a:prstClr val="black">
                <a:alpha val="40000"/>
              </a:prstClr>
            </a:outerShdw>
          </a:effectLst>
        </p:spPr>
        <p:txBody>
          <a:bodyPr wrap="none">
            <a:spAutoFit/>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stStyle>
          <a:p>
            <a:pPr marL="0" lvl="0" indent="0" algn="just" eaLnBrk="1" hangingPunct="1">
              <a:spcBef>
                <a:spcPct val="0"/>
              </a:spcBef>
              <a:buNone/>
            </a:pPr>
            <a:r>
              <a:rPr lang="zh-CN" alt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itchFamily="34" charset="-122"/>
                <a:ea typeface="微软雅黑" pitchFamily="34" charset="-122"/>
                <a:sym typeface="+mn-ea"/>
              </a:rPr>
              <a:t>信号处理过程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C000"/>
        </a:solidFill>
        <a:ln w="25400" cap="flat" cmpd="sng">
          <a:solidFill>
            <a:srgbClr val="00B0F0"/>
          </a:solidFill>
          <a:prstDash val="solid"/>
          <a:miter/>
          <a:headEnd type="none" w="med" len="med"/>
          <a:tailEnd type="none" w="med" len="med"/>
        </a:ln>
      </a:spPr>
      <a:bodyPr anchor="ctr"/>
      <a:lstStyle>
        <a:defPPr marL="0" indent="0" algn="ctr" eaLnBrk="1" hangingPunct="1">
          <a:spcBef>
            <a:spcPct val="0"/>
          </a:spcBef>
          <a:buNone/>
          <a:defRPr sz="3600" dirty="0">
            <a:solidFill>
              <a:schemeClr val="bg1"/>
            </a:solidFill>
            <a:latin typeface="华康俪金黑W8(P)"/>
            <a:ea typeface="华康俪金黑W8(P)"/>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682</Words>
  <Application>Microsoft Office PowerPoint</Application>
  <PresentationFormat>全屏显示(4:3)</PresentationFormat>
  <Paragraphs>84</Paragraphs>
  <Slides>14</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14</vt:i4>
      </vt:variant>
    </vt:vector>
  </HeadingPairs>
  <TitlesOfParts>
    <vt:vector size="28" baseType="lpstr">
      <vt:lpstr>方正姚体</vt:lpstr>
      <vt:lpstr>华康俪金黑W8(P)</vt:lpstr>
      <vt:lpstr>华文琥珀</vt:lpstr>
      <vt:lpstr>华文细黑</vt:lpstr>
      <vt:lpstr>华文中宋</vt:lpstr>
      <vt:lpstr>楷体</vt:lpstr>
      <vt:lpstr>宋体</vt:lpstr>
      <vt:lpstr>微软雅黑</vt:lpstr>
      <vt:lpstr>Arial</vt:lpstr>
      <vt:lpstr>Calibri</vt:lpstr>
      <vt:lpstr>Stencil</vt:lpstr>
      <vt:lpstr>Wingdings</vt:lpstr>
      <vt:lpstr>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基地</cp:lastModifiedBy>
  <cp:revision>19</cp:revision>
  <dcterms:created xsi:type="dcterms:W3CDTF">2016-05-01T05:11:57Z</dcterms:created>
  <dcterms:modified xsi:type="dcterms:W3CDTF">2016-05-01T12:51:43Z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文件">
    <vt:lpwstr>A000120140912AN9POFW.ppt</vt:lpwstr>
  </property>
  <property fmtid="{D5CDD505-2E9C-101B-9397-08002B2CF9AE}" pid="3" name="标题">
    <vt:lpwstr>地铁列车中无线监测通信系统的研究与实现_A000120140912AN9POFW</vt:lpwstr>
  </property>
  <property fmtid="{D5CDD505-2E9C-101B-9397-08002B2CF9AE}" pid="4" name="关键字">
    <vt:lpwstr>PPT PowerPoint 范文 教育培训 毕业论文 地铁 论文 答辩 毕业 无线监测 通信系统  多色 标屏 v2003 #P9</vt:lpwstr>
  </property>
  <property fmtid="{D5CDD505-2E9C-101B-9397-08002B2CF9AE}" pid="5" name="NXTAG2">
    <vt:lpwstr>000800a6060000000000010261100207f7000400038000</vt:lpwstr>
  </property>
  <property fmtid="{D5CDD505-2E9C-101B-9397-08002B2CF9AE}" pid="6" name="name">
    <vt:lpwstr>A000120140912AN9POFW.ppt</vt:lpwstr>
  </property>
  <property fmtid="{D5CDD505-2E9C-101B-9397-08002B2CF9AE}" pid="7" name="fileid">
    <vt:lpwstr>523799</vt:lpwstr>
  </property>
  <property fmtid="{D5CDD505-2E9C-101B-9397-08002B2CF9AE}" pid="8" name="KSOProductBuildVer">
    <vt:lpwstr>2052-10.1.0.5603</vt:lpwstr>
  </property>
</Properties>
</file>