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98" r:id="rId10"/>
  </p:sldIdLst>
  <p:sldSz cx="10080625" cy="567055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9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C7E9B-3671-445B-8B01-805F21B8F4F2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D59B7-836C-4694-AAC0-EBEAFA6E9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567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D59B7-836C-4694-AAC0-EBEAFA6E92A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610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D59B7-836C-4694-AAC0-EBEAFA6E92A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82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 sz="18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72352" y="262758"/>
            <a:ext cx="9100969" cy="2243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44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Administrer une base de données</a:t>
            </a:r>
          </a:p>
          <a:p>
            <a:pPr algn="ctr">
              <a:lnSpc>
                <a:spcPct val="100000"/>
              </a:lnSpc>
            </a:pPr>
            <a:endParaRPr lang="fr-FR" sz="4400" b="0" strike="noStrike" spc="-1" dirty="0">
              <a:solidFill>
                <a:srgbClr val="FFFFFF"/>
              </a:solidFill>
              <a:latin typeface="Calibri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fr-FR" sz="4400" spc="-1" dirty="0">
                <a:solidFill>
                  <a:srgbClr val="FFFFFF"/>
                </a:solidFill>
                <a:latin typeface="Calibri"/>
              </a:rPr>
              <a:t>03 La clef étrangère</a:t>
            </a:r>
            <a:endParaRPr lang="fr-FR" sz="4400" b="0" strike="noStrike" spc="-1" dirty="0">
              <a:latin typeface="Arial"/>
            </a:endParaRPr>
          </a:p>
        </p:txBody>
      </p:sp>
      <p:pic>
        <p:nvPicPr>
          <p:cNvPr id="3" name="Image 2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24B6E4CC-C843-4DFB-31FD-ED92B4E9B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6" y="4182766"/>
            <a:ext cx="2479638" cy="1487783"/>
          </a:xfrm>
          <a:prstGeom prst="rect">
            <a:avLst/>
          </a:prstGeom>
        </p:spPr>
      </p:pic>
      <p:pic>
        <p:nvPicPr>
          <p:cNvPr id="5" name="Image 4" descr="Une image contenant texte, Police, logo, symbole&#10;&#10;Description générée automatiquement">
            <a:extLst>
              <a:ext uri="{FF2B5EF4-FFF2-40B4-BE49-F238E27FC236}">
                <a16:creationId xmlns:a16="http://schemas.microsoft.com/office/drawing/2014/main" id="{400D9C99-C50B-5978-25B3-A62B2ED53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9537"/>
            <a:ext cx="1344706" cy="18755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0" name="CustomShape 3"/>
          <p:cNvSpPr/>
          <p:nvPr/>
        </p:nvSpPr>
        <p:spPr>
          <a:xfrm>
            <a:off x="0" y="0"/>
            <a:ext cx="10079280" cy="1325880"/>
          </a:xfrm>
          <a:prstGeom prst="rect">
            <a:avLst/>
          </a:prstGeom>
          <a:solidFill>
            <a:srgbClr val="1C61B8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1" name="CustomShape 4"/>
          <p:cNvSpPr/>
          <p:nvPr/>
        </p:nvSpPr>
        <p:spPr>
          <a:xfrm>
            <a:off x="504360" y="22644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44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Plan</a:t>
            </a:r>
            <a:endParaRPr lang="fr-FR" sz="44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5C1E224-8E45-9248-89C7-BC722B6CFC47}"/>
              </a:ext>
            </a:extLst>
          </p:cNvPr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414"/>
              </a:spcBef>
            </a:pPr>
            <a:endParaRPr lang="fr-FR" sz="1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spcBef>
                <a:spcPts val="1414"/>
              </a:spcBef>
              <a:buFont typeface="+mj-lt"/>
              <a:buAutoNum type="arabicPeriod"/>
            </a:pPr>
            <a:r>
              <a:rPr lang="fr-FR" sz="2600" spc="-1" dirty="0">
                <a:latin typeface="Calibri" panose="020F0502020204030204" pitchFamily="34" charset="0"/>
                <a:cs typeface="Calibri" panose="020F0502020204030204" pitchFamily="34" charset="0"/>
              </a:rPr>
              <a:t>Mise en place d’une contrainte de clef étrangère</a:t>
            </a:r>
          </a:p>
          <a:p>
            <a:pPr marL="514350" indent="-514350">
              <a:lnSpc>
                <a:spcPct val="100000"/>
              </a:lnSpc>
              <a:spcBef>
                <a:spcPts val="1414"/>
              </a:spcBef>
              <a:buFont typeface="+mj-lt"/>
              <a:buAutoNum type="arabicPeriod"/>
            </a:pPr>
            <a:endParaRPr lang="fr-FR" sz="2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spcBef>
                <a:spcPts val="1414"/>
              </a:spcBef>
              <a:buFont typeface="+mj-lt"/>
              <a:buAutoNum type="arabicPeriod"/>
            </a:pPr>
            <a:endParaRPr lang="fr-FR" sz="2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spcBef>
                <a:spcPts val="1414"/>
              </a:spcBef>
              <a:buFont typeface="+mj-lt"/>
              <a:buAutoNum type="arabicPeriod"/>
            </a:pPr>
            <a:endParaRPr lang="fr-FR" sz="2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spcBef>
                <a:spcPts val="1414"/>
              </a:spcBef>
              <a:buFont typeface="+mj-lt"/>
              <a:buAutoNum type="arabicPeriod"/>
            </a:pPr>
            <a:endParaRPr lang="fr-FR" sz="2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lang="fr-FR" sz="2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0670D7BD-24E5-A15C-5162-2F5E41A2C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2" y="3113069"/>
            <a:ext cx="6553248" cy="2557481"/>
          </a:xfrm>
          <a:prstGeom prst="rect">
            <a:avLst/>
          </a:prstGeom>
        </p:spPr>
      </p:pic>
      <p:sp>
        <p:nvSpPr>
          <p:cNvPr id="78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9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414"/>
              </a:spcBef>
            </a:pPr>
            <a:endParaRPr lang="fr-FR" sz="1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lang="fr-FR" sz="2600" spc="-1" dirty="0">
                <a:latin typeface="Calibri" panose="020F0502020204030204" pitchFamily="34" charset="0"/>
                <a:cs typeface="Calibri" panose="020F0502020204030204" pitchFamily="34" charset="0"/>
              </a:rPr>
              <a:t>Mise en place d’une contrainte de clef étrangère</a:t>
            </a:r>
          </a:p>
          <a:p>
            <a:pPr marL="971550" lvl="1" indent="-514350">
              <a:spcBef>
                <a:spcPts val="1414"/>
              </a:spcBef>
              <a:buFont typeface="+mj-lt"/>
              <a:buAutoNum type="arabicPeriod"/>
            </a:pPr>
            <a:r>
              <a:rPr lang="fr-FR" sz="1400" spc="-1" dirty="0">
                <a:latin typeface="Calibri" panose="020F0502020204030204" pitchFamily="34" charset="0"/>
                <a:cs typeface="Calibri" panose="020F0502020204030204" pitchFamily="34" charset="0"/>
              </a:rPr>
              <a:t>Un voyage a pour destination un seul pays</a:t>
            </a:r>
          </a:p>
          <a:p>
            <a:pPr marL="971550" lvl="1" indent="-514350">
              <a:spcBef>
                <a:spcPts val="1414"/>
              </a:spcBef>
              <a:buFont typeface="+mj-lt"/>
              <a:buAutoNum type="arabicPeriod"/>
            </a:pPr>
            <a:r>
              <a:rPr lang="fr-FR" sz="1400" spc="-1" dirty="0">
                <a:latin typeface="Calibri" panose="020F0502020204030204" pitchFamily="34" charset="0"/>
                <a:cs typeface="Calibri" panose="020F0502020204030204" pitchFamily="34" charset="0"/>
              </a:rPr>
              <a:t>Un pays peut avoir plusieurs voyages</a:t>
            </a:r>
          </a:p>
          <a:p>
            <a:pPr marL="514350" indent="-514350">
              <a:lnSpc>
                <a:spcPct val="100000"/>
              </a:lnSpc>
              <a:spcBef>
                <a:spcPts val="1414"/>
              </a:spcBef>
              <a:buFont typeface="+mj-lt"/>
              <a:buAutoNum type="arabicPeriod"/>
            </a:pPr>
            <a:endParaRPr lang="fr-FR" sz="2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spcBef>
                <a:spcPts val="1414"/>
              </a:spcBef>
              <a:buFont typeface="+mj-lt"/>
              <a:buAutoNum type="arabicPeriod"/>
            </a:pPr>
            <a:endParaRPr lang="fr-FR" sz="2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spcBef>
                <a:spcPts val="1414"/>
              </a:spcBef>
              <a:buFont typeface="+mj-lt"/>
              <a:buAutoNum type="arabicPeriod"/>
            </a:pPr>
            <a:endParaRPr lang="fr-FR" sz="2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spcBef>
                <a:spcPts val="1414"/>
              </a:spcBef>
              <a:buFont typeface="+mj-lt"/>
              <a:buAutoNum type="arabicPeriod"/>
            </a:pPr>
            <a:endParaRPr lang="fr-FR" sz="2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lang="fr-FR" sz="2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0" y="0"/>
            <a:ext cx="10079280" cy="1325880"/>
          </a:xfrm>
          <a:prstGeom prst="rect">
            <a:avLst/>
          </a:prstGeom>
          <a:solidFill>
            <a:srgbClr val="1C61B8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81" name="CustomShape 4"/>
          <p:cNvSpPr/>
          <p:nvPr/>
        </p:nvSpPr>
        <p:spPr>
          <a:xfrm>
            <a:off x="504360" y="22644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44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Clef étrangère</a:t>
            </a:r>
            <a:endParaRPr lang="fr-FR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01012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0670D7BD-24E5-A15C-5162-2F5E41A2C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321" y="1325880"/>
            <a:ext cx="5673304" cy="2214073"/>
          </a:xfrm>
          <a:prstGeom prst="rect">
            <a:avLst/>
          </a:prstGeom>
        </p:spPr>
      </p:pic>
      <p:sp>
        <p:nvSpPr>
          <p:cNvPr id="78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9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414"/>
              </a:spcBef>
            </a:pPr>
            <a:endParaRPr lang="fr-FR" sz="1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spcBef>
                <a:spcPts val="1414"/>
              </a:spcBef>
              <a:buFont typeface="+mj-lt"/>
              <a:buAutoNum type="arabicPeriod"/>
            </a:pPr>
            <a:endParaRPr lang="fr-FR" sz="2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spcBef>
                <a:spcPts val="1414"/>
              </a:spcBef>
              <a:buFont typeface="+mj-lt"/>
              <a:buAutoNum type="arabicPeriod"/>
            </a:pPr>
            <a:endParaRPr lang="fr-FR" sz="2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spcBef>
                <a:spcPts val="1414"/>
              </a:spcBef>
              <a:buFont typeface="+mj-lt"/>
              <a:buAutoNum type="arabicPeriod"/>
            </a:pPr>
            <a:endParaRPr lang="fr-FR" sz="2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spcBef>
                <a:spcPts val="1414"/>
              </a:spcBef>
              <a:buFont typeface="+mj-lt"/>
              <a:buAutoNum type="arabicPeriod"/>
            </a:pPr>
            <a:endParaRPr lang="fr-FR" sz="2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lang="fr-FR" sz="2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0" y="0"/>
            <a:ext cx="10079280" cy="1325880"/>
          </a:xfrm>
          <a:prstGeom prst="rect">
            <a:avLst/>
          </a:prstGeom>
          <a:solidFill>
            <a:srgbClr val="1C61B8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81" name="CustomShape 4"/>
          <p:cNvSpPr/>
          <p:nvPr/>
        </p:nvSpPr>
        <p:spPr>
          <a:xfrm>
            <a:off x="504360" y="22644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44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Table pays</a:t>
            </a:r>
            <a:endParaRPr lang="fr-FR" sz="4400" b="0" strike="noStrike" spc="-1" dirty="0">
              <a:latin typeface="Arial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1EC9B1B-5F4C-5637-A190-91C588579901}"/>
              </a:ext>
            </a:extLst>
          </p:cNvPr>
          <p:cNvSpPr txBox="1"/>
          <p:nvPr/>
        </p:nvSpPr>
        <p:spPr>
          <a:xfrm>
            <a:off x="576374" y="3693673"/>
            <a:ext cx="733686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pays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id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pk_pays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nom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255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fr-FR" dirty="0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19A9C892-59FA-D758-B52F-FE140837F8A6}"/>
              </a:ext>
            </a:extLst>
          </p:cNvPr>
          <p:cNvSpPr/>
          <p:nvPr/>
        </p:nvSpPr>
        <p:spPr>
          <a:xfrm flipH="1" flipV="1">
            <a:off x="8729424" y="2651759"/>
            <a:ext cx="0" cy="1147828"/>
          </a:xfrm>
          <a:prstGeom prst="line">
            <a:avLst/>
          </a:prstGeom>
          <a:ln w="73025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2972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0670D7BD-24E5-A15C-5162-2F5E41A2C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321" y="1325880"/>
            <a:ext cx="5673304" cy="2214073"/>
          </a:xfrm>
          <a:prstGeom prst="rect">
            <a:avLst/>
          </a:prstGeom>
        </p:spPr>
      </p:pic>
      <p:sp>
        <p:nvSpPr>
          <p:cNvPr id="78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9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414"/>
              </a:spcBef>
            </a:pPr>
            <a:endParaRPr lang="fr-FR" sz="1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spcBef>
                <a:spcPts val="1414"/>
              </a:spcBef>
              <a:buFont typeface="+mj-lt"/>
              <a:buAutoNum type="arabicPeriod"/>
            </a:pPr>
            <a:endParaRPr lang="fr-FR" sz="2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spcBef>
                <a:spcPts val="1414"/>
              </a:spcBef>
              <a:buFont typeface="+mj-lt"/>
              <a:buAutoNum type="arabicPeriod"/>
            </a:pPr>
            <a:endParaRPr lang="fr-FR" sz="2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spcBef>
                <a:spcPts val="1414"/>
              </a:spcBef>
              <a:buFont typeface="+mj-lt"/>
              <a:buAutoNum type="arabicPeriod"/>
            </a:pPr>
            <a:endParaRPr lang="fr-FR" sz="2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spcBef>
                <a:spcPts val="1414"/>
              </a:spcBef>
              <a:buFont typeface="+mj-lt"/>
              <a:buAutoNum type="arabicPeriod"/>
            </a:pPr>
            <a:endParaRPr lang="fr-FR" sz="2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lang="fr-FR" sz="2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0" y="0"/>
            <a:ext cx="10079280" cy="1325880"/>
          </a:xfrm>
          <a:prstGeom prst="rect">
            <a:avLst/>
          </a:prstGeom>
          <a:solidFill>
            <a:srgbClr val="1C61B8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81" name="CustomShape 4"/>
          <p:cNvSpPr/>
          <p:nvPr/>
        </p:nvSpPr>
        <p:spPr>
          <a:xfrm>
            <a:off x="504360" y="22644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44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Table voyage</a:t>
            </a:r>
            <a:endParaRPr lang="fr-FR" sz="4400" b="0" strike="noStrike" spc="-1" dirty="0">
              <a:latin typeface="Arial"/>
            </a:endParaRPr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19A9C892-59FA-D758-B52F-FE140837F8A6}"/>
              </a:ext>
            </a:extLst>
          </p:cNvPr>
          <p:cNvSpPr/>
          <p:nvPr/>
        </p:nvSpPr>
        <p:spPr>
          <a:xfrm>
            <a:off x="3277074" y="2466163"/>
            <a:ext cx="1595994" cy="29316"/>
          </a:xfrm>
          <a:prstGeom prst="line">
            <a:avLst/>
          </a:prstGeom>
          <a:ln w="73025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CE73D3B-3993-EC0E-583D-F4C7536A2B8E}"/>
              </a:ext>
            </a:extLst>
          </p:cNvPr>
          <p:cNvSpPr txBox="1"/>
          <p:nvPr/>
        </p:nvSpPr>
        <p:spPr>
          <a:xfrm>
            <a:off x="187424" y="3539953"/>
            <a:ext cx="949612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voyage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id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titre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255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pays_id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fk_voyage_pays_id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pays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fr-FR" sz="1600" dirty="0"/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60FE4CA3-8668-1DD6-BECC-E110B06DA036}"/>
              </a:ext>
            </a:extLst>
          </p:cNvPr>
          <p:cNvSpPr/>
          <p:nvPr/>
        </p:nvSpPr>
        <p:spPr>
          <a:xfrm>
            <a:off x="1153120" y="1811166"/>
            <a:ext cx="992052" cy="5591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414"/>
              </a:spcBef>
            </a:pPr>
            <a:r>
              <a:rPr lang="fr-FR" sz="8000" b="0" strike="noStrike" spc="-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48C7EFF9-2E9B-D266-E310-4CFAF75D4A4E}"/>
              </a:ext>
            </a:extLst>
          </p:cNvPr>
          <p:cNvSpPr/>
          <p:nvPr/>
        </p:nvSpPr>
        <p:spPr>
          <a:xfrm flipH="1" flipV="1">
            <a:off x="3435207" y="4614120"/>
            <a:ext cx="23609" cy="705354"/>
          </a:xfrm>
          <a:prstGeom prst="line">
            <a:avLst/>
          </a:prstGeom>
          <a:ln w="73025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8929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0670D7BD-24E5-A15C-5162-2F5E41A2C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321" y="1325880"/>
            <a:ext cx="5673304" cy="2214073"/>
          </a:xfrm>
          <a:prstGeom prst="rect">
            <a:avLst/>
          </a:prstGeom>
        </p:spPr>
      </p:pic>
      <p:sp>
        <p:nvSpPr>
          <p:cNvPr id="78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9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414"/>
              </a:spcBef>
            </a:pPr>
            <a:endParaRPr lang="fr-FR" sz="1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spcBef>
                <a:spcPts val="1414"/>
              </a:spcBef>
              <a:buFont typeface="+mj-lt"/>
              <a:buAutoNum type="arabicPeriod"/>
            </a:pPr>
            <a:endParaRPr lang="fr-FR" sz="2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spcBef>
                <a:spcPts val="1414"/>
              </a:spcBef>
              <a:buFont typeface="+mj-lt"/>
              <a:buAutoNum type="arabicPeriod"/>
            </a:pPr>
            <a:endParaRPr lang="fr-FR" sz="2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spcBef>
                <a:spcPts val="1414"/>
              </a:spcBef>
              <a:buFont typeface="+mj-lt"/>
              <a:buAutoNum type="arabicPeriod"/>
            </a:pPr>
            <a:endParaRPr lang="fr-FR" sz="2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spcBef>
                <a:spcPts val="1414"/>
              </a:spcBef>
              <a:buFont typeface="+mj-lt"/>
              <a:buAutoNum type="arabicPeriod"/>
            </a:pPr>
            <a:endParaRPr lang="fr-FR" sz="2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lang="fr-FR" sz="2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0" y="0"/>
            <a:ext cx="10079280" cy="1325880"/>
          </a:xfrm>
          <a:prstGeom prst="rect">
            <a:avLst/>
          </a:prstGeom>
          <a:solidFill>
            <a:srgbClr val="1C61B8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81" name="CustomShape 4"/>
          <p:cNvSpPr/>
          <p:nvPr/>
        </p:nvSpPr>
        <p:spPr>
          <a:xfrm>
            <a:off x="504360" y="22644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44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Table voyage</a:t>
            </a:r>
            <a:endParaRPr lang="fr-FR" sz="4400" b="0" strike="noStrike" spc="-1" dirty="0">
              <a:latin typeface="Arial"/>
            </a:endParaRPr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19A9C892-59FA-D758-B52F-FE140837F8A6}"/>
              </a:ext>
            </a:extLst>
          </p:cNvPr>
          <p:cNvSpPr/>
          <p:nvPr/>
        </p:nvSpPr>
        <p:spPr>
          <a:xfrm>
            <a:off x="3277074" y="2466163"/>
            <a:ext cx="1595994" cy="29316"/>
          </a:xfrm>
          <a:prstGeom prst="line">
            <a:avLst/>
          </a:prstGeom>
          <a:ln w="73025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CE73D3B-3993-EC0E-583D-F4C7536A2B8E}"/>
              </a:ext>
            </a:extLst>
          </p:cNvPr>
          <p:cNvSpPr txBox="1"/>
          <p:nvPr/>
        </p:nvSpPr>
        <p:spPr>
          <a:xfrm>
            <a:off x="187424" y="3539953"/>
            <a:ext cx="949612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voyage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id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titre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255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pays_id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fk_voyage_pays_id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pays_id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pays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fr-FR" dirty="0"/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FE51E961-0980-BB87-0A0F-4B6A51E79808}"/>
              </a:ext>
            </a:extLst>
          </p:cNvPr>
          <p:cNvSpPr/>
          <p:nvPr/>
        </p:nvSpPr>
        <p:spPr>
          <a:xfrm>
            <a:off x="1153120" y="1811166"/>
            <a:ext cx="992052" cy="5591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414"/>
              </a:spcBef>
            </a:pPr>
            <a:r>
              <a:rPr lang="fr-FR" sz="8000" spc="-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fr-FR" sz="8000" b="0" strike="noStrike" spc="-1" dirty="0">
              <a:solidFill>
                <a:schemeClr val="accent4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Line 6">
            <a:extLst>
              <a:ext uri="{FF2B5EF4-FFF2-40B4-BE49-F238E27FC236}">
                <a16:creationId xmlns:a16="http://schemas.microsoft.com/office/drawing/2014/main" id="{01D06C97-74EA-1321-562D-1502086C18D2}"/>
              </a:ext>
            </a:extLst>
          </p:cNvPr>
          <p:cNvSpPr/>
          <p:nvPr/>
        </p:nvSpPr>
        <p:spPr>
          <a:xfrm flipH="1" flipV="1">
            <a:off x="4849458" y="4941602"/>
            <a:ext cx="23609" cy="595914"/>
          </a:xfrm>
          <a:prstGeom prst="line">
            <a:avLst/>
          </a:prstGeom>
          <a:ln w="73025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1693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0670D7BD-24E5-A15C-5162-2F5E41A2C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321" y="1325880"/>
            <a:ext cx="5673304" cy="2214073"/>
          </a:xfrm>
          <a:prstGeom prst="rect">
            <a:avLst/>
          </a:prstGeom>
        </p:spPr>
      </p:pic>
      <p:sp>
        <p:nvSpPr>
          <p:cNvPr id="78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9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414"/>
              </a:spcBef>
            </a:pPr>
            <a:endParaRPr lang="fr-FR" sz="1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spcBef>
                <a:spcPts val="1414"/>
              </a:spcBef>
              <a:buFont typeface="+mj-lt"/>
              <a:buAutoNum type="arabicPeriod"/>
            </a:pPr>
            <a:endParaRPr lang="fr-FR" sz="2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spcBef>
                <a:spcPts val="1414"/>
              </a:spcBef>
              <a:buFont typeface="+mj-lt"/>
              <a:buAutoNum type="arabicPeriod"/>
            </a:pPr>
            <a:endParaRPr lang="fr-FR" sz="2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spcBef>
                <a:spcPts val="1414"/>
              </a:spcBef>
              <a:buFont typeface="+mj-lt"/>
              <a:buAutoNum type="arabicPeriod"/>
            </a:pPr>
            <a:endParaRPr lang="fr-FR" sz="2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spcBef>
                <a:spcPts val="1414"/>
              </a:spcBef>
              <a:buFont typeface="+mj-lt"/>
              <a:buAutoNum type="arabicPeriod"/>
            </a:pPr>
            <a:endParaRPr lang="fr-FR" sz="2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lang="fr-FR" sz="2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0" y="0"/>
            <a:ext cx="10079280" cy="1325880"/>
          </a:xfrm>
          <a:prstGeom prst="rect">
            <a:avLst/>
          </a:prstGeom>
          <a:solidFill>
            <a:srgbClr val="1C61B8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81" name="CustomShape 4"/>
          <p:cNvSpPr/>
          <p:nvPr/>
        </p:nvSpPr>
        <p:spPr>
          <a:xfrm>
            <a:off x="504360" y="22644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44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Table voyage</a:t>
            </a:r>
            <a:endParaRPr lang="fr-FR" sz="4400" b="0" strike="noStrike" spc="-1" dirty="0">
              <a:latin typeface="Arial"/>
            </a:endParaRPr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19A9C892-59FA-D758-B52F-FE140837F8A6}"/>
              </a:ext>
            </a:extLst>
          </p:cNvPr>
          <p:cNvSpPr/>
          <p:nvPr/>
        </p:nvSpPr>
        <p:spPr>
          <a:xfrm>
            <a:off x="3277074" y="2466163"/>
            <a:ext cx="1595994" cy="29316"/>
          </a:xfrm>
          <a:prstGeom prst="line">
            <a:avLst/>
          </a:prstGeom>
          <a:ln w="73025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CE73D3B-3993-EC0E-583D-F4C7536A2B8E}"/>
              </a:ext>
            </a:extLst>
          </p:cNvPr>
          <p:cNvSpPr txBox="1"/>
          <p:nvPr/>
        </p:nvSpPr>
        <p:spPr>
          <a:xfrm>
            <a:off x="187424" y="3539953"/>
            <a:ext cx="949612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voyage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id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titre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255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pays_id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</a:p>
          <a:p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voyage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pays_id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pays (id)</a:t>
            </a:r>
          </a:p>
          <a:p>
            <a:endParaRPr lang="fr-FR" dirty="0"/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8BAAFDCE-EFA3-901B-5206-1C5E6C735B19}"/>
              </a:ext>
            </a:extLst>
          </p:cNvPr>
          <p:cNvSpPr/>
          <p:nvPr/>
        </p:nvSpPr>
        <p:spPr>
          <a:xfrm>
            <a:off x="1153120" y="1811166"/>
            <a:ext cx="992052" cy="5591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414"/>
              </a:spcBef>
            </a:pPr>
            <a:r>
              <a:rPr lang="fr-FR" sz="8000" b="0" strike="noStrike" spc="-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4" name="Line 6">
            <a:extLst>
              <a:ext uri="{FF2B5EF4-FFF2-40B4-BE49-F238E27FC236}">
                <a16:creationId xmlns:a16="http://schemas.microsoft.com/office/drawing/2014/main" id="{6D654C74-0138-8C6B-15DD-B41C5C144C23}"/>
              </a:ext>
            </a:extLst>
          </p:cNvPr>
          <p:cNvSpPr/>
          <p:nvPr/>
        </p:nvSpPr>
        <p:spPr>
          <a:xfrm flipH="1" flipV="1">
            <a:off x="3798750" y="5273321"/>
            <a:ext cx="23609" cy="595914"/>
          </a:xfrm>
          <a:prstGeom prst="line">
            <a:avLst/>
          </a:prstGeom>
          <a:ln w="73025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2038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0" name="CustomShape 3"/>
          <p:cNvSpPr/>
          <p:nvPr/>
        </p:nvSpPr>
        <p:spPr>
          <a:xfrm>
            <a:off x="0" y="0"/>
            <a:ext cx="10079280" cy="13258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1" name="CustomShape 4"/>
          <p:cNvSpPr/>
          <p:nvPr/>
        </p:nvSpPr>
        <p:spPr>
          <a:xfrm>
            <a:off x="504360" y="22644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44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TP 1 - A vous de jouer !</a:t>
            </a:r>
            <a:endParaRPr lang="fr-FR" sz="4400" b="0" strike="noStrike" spc="-1" dirty="0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A3E05E8D-BF6A-97B2-F50C-27099F9D359B}"/>
              </a:ext>
            </a:extLst>
          </p:cNvPr>
          <p:cNvSpPr/>
          <p:nvPr/>
        </p:nvSpPr>
        <p:spPr>
          <a:xfrm>
            <a:off x="504000" y="1326600"/>
            <a:ext cx="9070920" cy="4117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414"/>
              </a:spcBef>
            </a:pPr>
            <a:endParaRPr lang="fr-FR" sz="11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spcBef>
                <a:spcPts val="1414"/>
              </a:spcBef>
              <a:buFont typeface="+mj-lt"/>
              <a:buAutoNum type="arabicPeriod"/>
            </a:pPr>
            <a:r>
              <a:rPr lang="fr-FR" sz="2600" spc="-1" dirty="0">
                <a:latin typeface="Calibri" panose="020F0502020204030204" pitchFamily="34" charset="0"/>
                <a:cs typeface="Calibri" panose="020F0502020204030204" pitchFamily="34" charset="0"/>
              </a:rPr>
              <a:t>Un client à un projet </a:t>
            </a:r>
          </a:p>
          <a:p>
            <a:pPr marL="514350" indent="-514350">
              <a:lnSpc>
                <a:spcPct val="100000"/>
              </a:lnSpc>
              <a:spcBef>
                <a:spcPts val="1414"/>
              </a:spcBef>
              <a:buFont typeface="+mj-lt"/>
              <a:buAutoNum type="arabicPeriod"/>
            </a:pPr>
            <a:r>
              <a:rPr lang="fr-FR" sz="2600" spc="-1" dirty="0">
                <a:latin typeface="Calibri" panose="020F0502020204030204" pitchFamily="34" charset="0"/>
                <a:cs typeface="Calibri" panose="020F0502020204030204" pitchFamily="34" charset="0"/>
              </a:rPr>
              <a:t>A partir de ce projet nous proposons plusieurs devis</a:t>
            </a:r>
          </a:p>
          <a:p>
            <a:pPr marL="514350" indent="-514350">
              <a:lnSpc>
                <a:spcPct val="100000"/>
              </a:lnSpc>
              <a:spcBef>
                <a:spcPts val="1414"/>
              </a:spcBef>
              <a:buFont typeface="+mj-lt"/>
              <a:buAutoNum type="arabicPeriod"/>
            </a:pPr>
            <a:r>
              <a:rPr lang="fr-FR" sz="2600" spc="-1" dirty="0">
                <a:latin typeface="Calibri" panose="020F0502020204030204" pitchFamily="34" charset="0"/>
                <a:cs typeface="Calibri" panose="020F0502020204030204" pitchFamily="34" charset="0"/>
              </a:rPr>
              <a:t>A partir de ce devis une ou plusieurs factures sont envoyées</a:t>
            </a:r>
          </a:p>
          <a:p>
            <a:pPr lvl="1">
              <a:spcBef>
                <a:spcPts val="1414"/>
              </a:spcBef>
            </a:pPr>
            <a:r>
              <a:rPr lang="fr-FR" sz="2600" spc="-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sz="2600" i="1" spc="-1" dirty="0">
                <a:latin typeface="Calibri" panose="020F0502020204030204" pitchFamily="34" charset="0"/>
                <a:cs typeface="Calibri" panose="020F0502020204030204" pitchFamily="34" charset="0"/>
              </a:rPr>
              <a:t>Si le devis est validé</a:t>
            </a:r>
          </a:p>
          <a:p>
            <a:pPr lvl="1">
              <a:spcBef>
                <a:spcPts val="1414"/>
              </a:spcBef>
            </a:pPr>
            <a:r>
              <a:rPr lang="fr-FR" sz="2600" i="1" spc="-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Proposé le model relationnel</a:t>
            </a:r>
          </a:p>
          <a:p>
            <a:pPr lvl="1">
              <a:spcBef>
                <a:spcPts val="1414"/>
              </a:spcBef>
            </a:pPr>
            <a:r>
              <a:rPr lang="fr-FR" sz="2600" i="1" spc="-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Créer la base de données</a:t>
            </a:r>
          </a:p>
          <a:p>
            <a:pPr lvl="1">
              <a:spcBef>
                <a:spcPts val="1414"/>
              </a:spcBef>
            </a:pPr>
            <a:endParaRPr lang="fr-FR" sz="2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lang="fr-FR" sz="2600" i="1" spc="-1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lang="fr-FR" sz="2600" i="1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lang="fr-FR" sz="2600" i="1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lang="fr-FR" sz="2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lang="fr-FR" sz="2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lang="fr-FR" sz="2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7937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</TotalTime>
  <Words>281</Words>
  <Application>Microsoft Office PowerPoint</Application>
  <PresentationFormat>Personnalisé</PresentationFormat>
  <Paragraphs>76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Symbol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/>
  <dc:description/>
  <cp:lastModifiedBy>Seven Valley VINCENT Jean Frédéric</cp:lastModifiedBy>
  <cp:revision>32</cp:revision>
  <dcterms:created xsi:type="dcterms:W3CDTF">2018-09-26T11:41:35Z</dcterms:created>
  <dcterms:modified xsi:type="dcterms:W3CDTF">2023-11-05T16:51:29Z</dcterms:modified>
  <dc:language>fr-FR</dc:language>
</cp:coreProperties>
</file>