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7" r:id="rId6"/>
    <p:sldId id="268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0CA3"/>
    <a:srgbClr val="009999"/>
    <a:srgbClr val="9999FF"/>
    <a:srgbClr val="3A0C99"/>
    <a:srgbClr val="B0ACDE"/>
    <a:srgbClr val="D7D5EF"/>
    <a:srgbClr val="4361EE"/>
    <a:srgbClr val="3B0CA7"/>
    <a:srgbClr val="3B0CA5"/>
    <a:srgbClr val="662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b="1" dirty="0">
                <a:solidFill>
                  <a:schemeClr val="tx1"/>
                </a:solidFill>
                <a:latin typeface="Montserrat" panose="00000500000000000000" pitchFamily="2" charset="-52"/>
              </a:rPr>
              <a:t>Оценка</a:t>
            </a:r>
            <a:r>
              <a:rPr lang="ru-RU" sz="2000" b="1" baseline="0" dirty="0">
                <a:solidFill>
                  <a:schemeClr val="tx1"/>
                </a:solidFill>
                <a:latin typeface="Montserrat" panose="00000500000000000000" pitchFamily="2" charset="-52"/>
              </a:rPr>
              <a:t> пользователями</a:t>
            </a:r>
            <a:r>
              <a:rPr lang="ru-RU" sz="2000" b="1" dirty="0">
                <a:solidFill>
                  <a:schemeClr val="tx1"/>
                </a:solidFill>
                <a:latin typeface="Montserrat" panose="00000500000000000000" pitchFamily="2" charset="-52"/>
              </a:rPr>
              <a:t> качества официального сайта</a:t>
            </a:r>
          </a:p>
        </c:rich>
      </c:tx>
      <c:layout>
        <c:manualLayout>
          <c:xMode val="edge"/>
          <c:yMode val="edge"/>
          <c:x val="0.20148558253855081"/>
          <c:y val="1.84851569803612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Оценки качества официального сайта</c:v>
                </c:pt>
              </c:strCache>
            </c:strRef>
          </c:tx>
          <c:dPt>
            <c:idx val="0"/>
            <c:bubble3D val="0"/>
            <c:spPr>
              <a:solidFill>
                <a:srgbClr val="4361EE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F49-49FE-9299-214F00406C0D}"/>
              </c:ext>
            </c:extLst>
          </c:dPt>
          <c:dPt>
            <c:idx val="1"/>
            <c:bubble3D val="0"/>
            <c:spPr>
              <a:solidFill>
                <a:srgbClr val="3A0C99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F49-49FE-9299-214F00406C0D}"/>
              </c:ext>
            </c:extLst>
          </c:dPt>
          <c:dPt>
            <c:idx val="2"/>
            <c:bubble3D val="0"/>
            <c:spPr>
              <a:solidFill>
                <a:srgbClr val="F7258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F49-49FE-9299-214F00406C0D}"/>
              </c:ext>
            </c:extLst>
          </c:dPt>
          <c:cat>
            <c:strRef>
              <c:f>Лист1!$A$2:$A$4</c:f>
              <c:strCache>
                <c:ptCount val="3"/>
                <c:pt idx="0">
                  <c:v>довольные</c:v>
                </c:pt>
                <c:pt idx="1">
                  <c:v>недовольные</c:v>
                </c:pt>
                <c:pt idx="2">
                  <c:v>нейтральные</c:v>
                </c:pt>
              </c:strCache>
            </c:strRef>
          </c:cat>
          <c:val>
            <c:numRef>
              <c:f>Лист1!$B$2:$B$4</c:f>
              <c:numCache>
                <c:formatCode>0.00%</c:formatCode>
                <c:ptCount val="3"/>
                <c:pt idx="0">
                  <c:v>1.25</c:v>
                </c:pt>
                <c:pt idx="1">
                  <c:v>6.25</c:v>
                </c:pt>
                <c:pt idx="2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F49-49FE-9299-214F00406C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3964348206474197E-2"/>
          <c:y val="0.85292436477478029"/>
          <c:w val="0.9400078115235595"/>
          <c:h val="0.133451693561436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Montserrat" panose="00000500000000000000" pitchFamily="2" charset="-52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0.36148</cdr:x>
      <cdr:y>0.34247</cdr:y>
    </cdr:from>
    <cdr:to>
      <cdr:x>0.50413</cdr:x>
      <cdr:y>0.53261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317173" y="164704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0.2934</cdr:x>
      <cdr:y>0.3621</cdr:y>
    </cdr:from>
    <cdr:to>
      <cdr:x>0.43604</cdr:x>
      <cdr:y>0.55224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880755" y="174145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0.37283</cdr:x>
      <cdr:y>0.33815</cdr:y>
    </cdr:from>
    <cdr:to>
      <cdr:x>0.46846</cdr:x>
      <cdr:y>0.44186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389909" y="1626262"/>
          <a:ext cx="613064" cy="4987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0.28333</cdr:x>
      <cdr:y>0.2998</cdr:y>
    </cdr:from>
    <cdr:to>
      <cdr:x>0.5</cdr:x>
      <cdr:y>0.53043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13553" y="1676831"/>
          <a:ext cx="1386847" cy="12899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3600" b="1" dirty="0">
              <a:solidFill>
                <a:schemeClr val="bg1"/>
              </a:solidFill>
              <a:latin typeface="Montserrat" panose="00000500000000000000" pitchFamily="2" charset="-52"/>
            </a:rPr>
            <a:t>25%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14C0-5006-471D-80F5-65704578CAC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53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14C0-5006-471D-80F5-65704578CAC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72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14C0-5006-471D-80F5-65704578CAC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28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14C0-5006-471D-80F5-65704578CAC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10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14C0-5006-471D-80F5-65704578CAC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52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14C0-5006-471D-80F5-65704578CAC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89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14C0-5006-471D-80F5-65704578CAC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4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14C0-5006-471D-80F5-65704578CAC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94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14C0-5006-471D-80F5-65704578CAC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83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14C0-5006-471D-80F5-65704578CAC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59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14C0-5006-471D-80F5-65704578CAC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67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D14C0-5006-471D-80F5-65704578CAC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5FE4-B43B-404A-9DC2-2D5E96ADC3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62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venc17.github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54011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1850" y="1163782"/>
            <a:ext cx="64234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latin typeface="Montserrat" panose="00000500000000000000" pitchFamily="2" charset="-52"/>
              </a:rPr>
              <a:t>Создание</a:t>
            </a:r>
            <a:br>
              <a:rPr lang="ru-RU" sz="4800" b="1" dirty="0">
                <a:latin typeface="Montserrat" panose="00000500000000000000" pitchFamily="2" charset="-52"/>
              </a:rPr>
            </a:br>
            <a:r>
              <a:rPr lang="ru-RU" sz="4800" b="1" dirty="0">
                <a:latin typeface="Montserrat" panose="00000500000000000000" pitchFamily="2" charset="-52"/>
              </a:rPr>
              <a:t>дополнительного</a:t>
            </a:r>
            <a:br>
              <a:rPr lang="ru-RU" sz="4800" b="1" dirty="0">
                <a:latin typeface="Montserrat" panose="00000500000000000000" pitchFamily="2" charset="-52"/>
              </a:rPr>
            </a:br>
            <a:r>
              <a:rPr lang="ru-RU" sz="4800" b="1" dirty="0">
                <a:latin typeface="Montserrat" panose="00000500000000000000" pitchFamily="2" charset="-52"/>
              </a:rPr>
              <a:t>сайта </a:t>
            </a:r>
            <a:br>
              <a:rPr lang="ru-RU" sz="4800" b="1" dirty="0">
                <a:latin typeface="Montserrat" panose="00000500000000000000" pitchFamily="2" charset="-52"/>
              </a:rPr>
            </a:br>
            <a:r>
              <a:rPr lang="ru-RU" sz="4800" b="1" dirty="0">
                <a:latin typeface="Montserrat" panose="00000500000000000000" pitchFamily="2" charset="-52"/>
              </a:rPr>
              <a:t>для школы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850" y="4616016"/>
            <a:ext cx="31582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Montserrat" panose="00000500000000000000" pitchFamily="2" charset="-52"/>
              </a:rPr>
              <a:t>Работу</a:t>
            </a:r>
            <a:r>
              <a:rPr lang="ru-RU" sz="2400" dirty="0"/>
              <a:t> </a:t>
            </a:r>
            <a:r>
              <a:rPr lang="ru-RU" sz="2400" dirty="0">
                <a:latin typeface="Montserrat" panose="00000500000000000000" pitchFamily="2" charset="-52"/>
              </a:rPr>
              <a:t>выполнил</a:t>
            </a:r>
            <a:r>
              <a:rPr lang="en-US" sz="2400" dirty="0"/>
              <a:t>:</a:t>
            </a:r>
            <a:r>
              <a:rPr lang="ru-RU" sz="2400" dirty="0"/>
              <a:t> </a:t>
            </a:r>
          </a:p>
          <a:p>
            <a:r>
              <a:rPr lang="ru-RU" sz="2400" dirty="0">
                <a:latin typeface="Montserrat" panose="00000500000000000000" pitchFamily="2" charset="-52"/>
              </a:rPr>
              <a:t>Гончаров</a:t>
            </a:r>
            <a:br>
              <a:rPr lang="ru-RU" sz="2400" dirty="0">
                <a:latin typeface="Montserrat" panose="00000500000000000000" pitchFamily="2" charset="-52"/>
              </a:rPr>
            </a:br>
            <a:r>
              <a:rPr lang="ru-RU" sz="2400" dirty="0">
                <a:latin typeface="Montserrat" panose="00000500000000000000" pitchFamily="2" charset="-52"/>
              </a:rPr>
              <a:t>Илья</a:t>
            </a:r>
            <a:br>
              <a:rPr lang="ru-RU" sz="2400" dirty="0">
                <a:latin typeface="Montserrat" panose="00000500000000000000" pitchFamily="2" charset="-52"/>
              </a:rPr>
            </a:br>
            <a:r>
              <a:rPr lang="ru-RU" sz="2400" dirty="0">
                <a:latin typeface="Montserrat" panose="00000500000000000000" pitchFamily="2" charset="-52"/>
              </a:rPr>
              <a:t>Дмитриевич</a:t>
            </a:r>
            <a:endParaRPr lang="ru-RU" sz="24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850" y="54011"/>
            <a:ext cx="704525" cy="7045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66375" y="221607"/>
            <a:ext cx="544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3B0CA5"/>
                </a:solidFill>
                <a:latin typeface="Montserrat" panose="00000500000000000000" pitchFamily="2" charset="-52"/>
              </a:rPr>
              <a:t>проблема</a:t>
            </a:r>
            <a:r>
              <a:rPr lang="ru-RU" dirty="0">
                <a:latin typeface="Montserrat" panose="00000500000000000000" pitchFamily="2" charset="-52"/>
              </a:rPr>
              <a:t>      </a:t>
            </a:r>
            <a:r>
              <a:rPr lang="ru-RU" dirty="0">
                <a:solidFill>
                  <a:srgbClr val="3B0CA7"/>
                </a:solidFill>
                <a:latin typeface="Montserrat" panose="00000500000000000000" pitchFamily="2" charset="-52"/>
              </a:rPr>
              <a:t>проектирование</a:t>
            </a:r>
            <a:r>
              <a:rPr lang="ru-RU" dirty="0">
                <a:latin typeface="Montserrat" panose="00000500000000000000" pitchFamily="2" charset="-52"/>
              </a:rPr>
              <a:t>      </a:t>
            </a:r>
            <a:r>
              <a:rPr lang="ru-RU" dirty="0">
                <a:solidFill>
                  <a:srgbClr val="4361EE"/>
                </a:solidFill>
                <a:latin typeface="Montserrat" panose="00000500000000000000" pitchFamily="2" charset="-52"/>
              </a:rPr>
              <a:t>результат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2420088" y="406273"/>
            <a:ext cx="255526" cy="1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820121" y="409379"/>
            <a:ext cx="255526" cy="18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01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3B4BFEF0-630E-4D8A-B8EC-5257203F2D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24" y="739329"/>
            <a:ext cx="5117983" cy="51179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311B23-8FF2-484D-9093-88CC92DF174A}"/>
              </a:ext>
            </a:extLst>
          </p:cNvPr>
          <p:cNvSpPr txBox="1"/>
          <p:nvPr/>
        </p:nvSpPr>
        <p:spPr>
          <a:xfrm>
            <a:off x="38503" y="829819"/>
            <a:ext cx="66776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u="sng" dirty="0">
                <a:solidFill>
                  <a:srgbClr val="3A0CA3"/>
                </a:solidFill>
                <a:latin typeface="Montserrat" panose="00000500000000000000" pitchFamily="2" charset="-52"/>
              </a:rPr>
              <a:t>Ссылка</a:t>
            </a:r>
            <a:r>
              <a:rPr lang="ru-RU" sz="4000" dirty="0">
                <a:latin typeface="Montserrat" panose="00000500000000000000" pitchFamily="2" charset="-52"/>
              </a:rPr>
              <a:t> на дополнительный сайт</a:t>
            </a:r>
            <a:r>
              <a:rPr lang="en-US" sz="4000" dirty="0">
                <a:latin typeface="Montserrat" panose="00000500000000000000" pitchFamily="2" charset="-52"/>
              </a:rPr>
              <a:t>:</a:t>
            </a:r>
            <a:endParaRPr lang="ru-RU" sz="4000" dirty="0">
              <a:latin typeface="Montserrat" panose="00000500000000000000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5EDBF9-CCBB-4FD3-9315-00A1A2E14BDF}"/>
              </a:ext>
            </a:extLst>
          </p:cNvPr>
          <p:cNvSpPr txBox="1"/>
          <p:nvPr/>
        </p:nvSpPr>
        <p:spPr>
          <a:xfrm>
            <a:off x="0" y="2950417"/>
            <a:ext cx="7024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" panose="00000500000000000000" pitchFamily="2" charset="-52"/>
              </a:rPr>
              <a:t>Или</a:t>
            </a:r>
            <a:r>
              <a:rPr lang="en-US" sz="3600" dirty="0">
                <a:latin typeface="Montserrat" panose="00000500000000000000" pitchFamily="2" charset="-52"/>
              </a:rPr>
              <a:t>: </a:t>
            </a:r>
            <a:r>
              <a:rPr lang="en-US" sz="3600" dirty="0">
                <a:solidFill>
                  <a:srgbClr val="3A0CA3"/>
                </a:solidFill>
                <a:latin typeface="Montserrat" panose="00000500000000000000" pitchFamily="2" charset="-52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https://sevenc17.github</a:t>
            </a:r>
            <a:r>
              <a:rPr lang="en-US" sz="3600" dirty="0">
                <a:solidFill>
                  <a:srgbClr val="3A0CA3"/>
                </a:solidFill>
                <a:latin typeface="Montserrat" panose="00000500000000000000" pitchFamily="2" charset="-52"/>
              </a:rPr>
              <a:t>.io/school-site/school-home.html</a:t>
            </a:r>
          </a:p>
        </p:txBody>
      </p:sp>
    </p:spTree>
    <p:extLst>
      <p:ext uri="{BB962C8B-B14F-4D97-AF65-F5344CB8AC3E}">
        <p14:creationId xmlns:p14="http://schemas.microsoft.com/office/powerpoint/2010/main" val="45130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375" y="102422"/>
            <a:ext cx="6595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ontserrat" panose="00000500000000000000" pitchFamily="2" charset="-52"/>
              </a:rPr>
              <a:t>Проблемы, цель, задачи</a:t>
            </a:r>
            <a:r>
              <a:rPr lang="en-US" sz="3600" b="1" dirty="0">
                <a:latin typeface="Montserrat" panose="00000500000000000000" pitchFamily="2" charset="-52"/>
              </a:rPr>
              <a:t>: </a:t>
            </a:r>
            <a:endParaRPr lang="ru-RU" sz="3600" b="1" dirty="0">
              <a:latin typeface="Montserrat" panose="00000500000000000000" pitchFamily="2" charset="-52"/>
            </a:endParaRPr>
          </a:p>
        </p:txBody>
      </p:sp>
      <p:sp>
        <p:nvSpPr>
          <p:cNvPr id="7" name="AutoShape 2" descr="https://cdn-icons-png.flaticon.com/512/839/83986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953991" y="1075825"/>
            <a:ext cx="1381991" cy="1122220"/>
          </a:xfrm>
          <a:prstGeom prst="roundRect">
            <a:avLst/>
          </a:prstGeom>
          <a:noFill/>
          <a:ln w="57150">
            <a:solidFill>
              <a:srgbClr val="3A0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5951374" y="4796028"/>
            <a:ext cx="1381991" cy="1122220"/>
            <a:chOff x="5953991" y="997528"/>
            <a:chExt cx="1381991" cy="1122220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5953991" y="997528"/>
              <a:ext cx="1381991" cy="1122220"/>
            </a:xfrm>
            <a:prstGeom prst="roundRect">
              <a:avLst/>
            </a:prstGeom>
            <a:noFill/>
            <a:ln w="57150">
              <a:solidFill>
                <a:srgbClr val="3A0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814" y="1043104"/>
              <a:ext cx="940343" cy="940343"/>
            </a:xfrm>
            <a:prstGeom prst="rect">
              <a:avLst/>
            </a:prstGeom>
          </p:spPr>
        </p:pic>
      </p:grpSp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51" y="1154122"/>
            <a:ext cx="944505" cy="944505"/>
          </a:xfrm>
          <a:prstGeom prst="rect">
            <a:avLst/>
          </a:prstGeom>
        </p:spPr>
      </p:pic>
      <p:grpSp>
        <p:nvGrpSpPr>
          <p:cNvPr id="21" name="Группа 20"/>
          <p:cNvGrpSpPr/>
          <p:nvPr/>
        </p:nvGrpSpPr>
        <p:grpSpPr>
          <a:xfrm>
            <a:off x="5948758" y="2935926"/>
            <a:ext cx="1381991" cy="1122220"/>
            <a:chOff x="5951374" y="2553877"/>
            <a:chExt cx="1381991" cy="1122220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951374" y="2553877"/>
              <a:ext cx="1381991" cy="1122220"/>
            </a:xfrm>
            <a:prstGeom prst="roundRect">
              <a:avLst/>
            </a:prstGeom>
            <a:noFill/>
            <a:ln w="57150">
              <a:solidFill>
                <a:srgbClr val="3A0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661" y="2656659"/>
              <a:ext cx="817413" cy="817413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7421929" y="1075825"/>
            <a:ext cx="5036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3A0CA3"/>
                </a:solidFill>
                <a:latin typeface="Montserrat" panose="00000500000000000000" pitchFamily="2" charset="-52"/>
              </a:rPr>
              <a:t>Проблема:</a:t>
            </a:r>
            <a:r>
              <a:rPr lang="ru-RU" dirty="0">
                <a:latin typeface="Montserrat" panose="00000500000000000000" pitchFamily="2" charset="-52"/>
              </a:rPr>
              <a:t> официальный сайт школы</a:t>
            </a:r>
            <a:br>
              <a:rPr lang="ru-RU" dirty="0">
                <a:latin typeface="Montserrat" panose="00000500000000000000" pitchFamily="2" charset="-52"/>
              </a:rPr>
            </a:br>
            <a:r>
              <a:rPr lang="ru-RU" dirty="0">
                <a:latin typeface="Montserrat" panose="00000500000000000000" pitchFamily="2" charset="-52"/>
              </a:rPr>
              <a:t>заполнен неструктурированной информацией, в которой </a:t>
            </a:r>
            <a:br>
              <a:rPr lang="ru-RU" dirty="0">
                <a:latin typeface="Montserrat" panose="00000500000000000000" pitchFamily="2" charset="-52"/>
              </a:rPr>
            </a:br>
            <a:r>
              <a:rPr lang="ru-RU" dirty="0">
                <a:latin typeface="Montserrat" panose="00000500000000000000" pitchFamily="2" charset="-52"/>
              </a:rPr>
              <a:t>пользователь только теряется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21929" y="2891192"/>
            <a:ext cx="4770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3A0CA3"/>
                </a:solidFill>
                <a:latin typeface="Montserrat" panose="00000500000000000000" pitchFamily="2" charset="-52"/>
              </a:rPr>
              <a:t>Цель:</a:t>
            </a:r>
            <a:r>
              <a:rPr lang="ru-RU" dirty="0">
                <a:latin typeface="Montserrat" panose="00000500000000000000" pitchFamily="2" charset="-52"/>
              </a:rPr>
              <a:t> создать более удобный интерактивный сайт с приятным дизайном, который поможет ученику </a:t>
            </a:r>
          </a:p>
          <a:p>
            <a:r>
              <a:rPr lang="ru-RU" dirty="0">
                <a:latin typeface="Montserrat" panose="00000500000000000000" pitchFamily="2" charset="-52"/>
              </a:rPr>
              <a:t>легче найти интересующую его информацию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1929" y="4795468"/>
            <a:ext cx="4486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3A0CA3"/>
                </a:solidFill>
                <a:latin typeface="Montserrat" panose="00000500000000000000" pitchFamily="2" charset="-52"/>
              </a:rPr>
              <a:t>Задачи:</a:t>
            </a:r>
            <a:r>
              <a:rPr lang="ru-RU" dirty="0">
                <a:latin typeface="Montserrat" panose="00000500000000000000" pitchFamily="2" charset="-52"/>
              </a:rPr>
              <a:t> с помощью технологий</a:t>
            </a:r>
            <a:r>
              <a:rPr lang="en-US" dirty="0">
                <a:latin typeface="Montserrat" panose="00000500000000000000" pitchFamily="2" charset="-52"/>
              </a:rPr>
              <a:t>: HTML. CSS</a:t>
            </a:r>
          </a:p>
          <a:p>
            <a:r>
              <a:rPr lang="en-US" dirty="0">
                <a:latin typeface="Montserrat" panose="00000500000000000000" pitchFamily="2" charset="-52"/>
              </a:rPr>
              <a:t>JS, SCSS </a:t>
            </a:r>
            <a:r>
              <a:rPr lang="ru-RU" dirty="0">
                <a:latin typeface="Montserrat" panose="00000500000000000000" pitchFamily="2" charset="-52"/>
              </a:rPr>
              <a:t>и сборщика </a:t>
            </a:r>
            <a:r>
              <a:rPr lang="en-US" dirty="0" err="1">
                <a:latin typeface="Montserrat" panose="00000500000000000000" pitchFamily="2" charset="-52"/>
              </a:rPr>
              <a:t>Prepros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endParaRPr lang="ru-RU" dirty="0">
              <a:latin typeface="Montserrat" panose="00000500000000000000" pitchFamily="2" charset="-52"/>
            </a:endParaRPr>
          </a:p>
          <a:p>
            <a:r>
              <a:rPr lang="ru-RU" dirty="0">
                <a:latin typeface="Montserrat" panose="00000500000000000000" pitchFamily="2" charset="-52"/>
              </a:rPr>
              <a:t>достигнуть поставленных целей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915" y="482857"/>
            <a:ext cx="6388976" cy="6388976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850" y="54011"/>
            <a:ext cx="704525" cy="70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2157483351"/>
              </p:ext>
            </p:extLst>
          </p:nvPr>
        </p:nvGraphicFramePr>
        <p:xfrm>
          <a:off x="0" y="910336"/>
          <a:ext cx="6751674" cy="5100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541338" y="3983881"/>
            <a:ext cx="1626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Montserrat" panose="00000500000000000000" pitchFamily="2" charset="-52"/>
              </a:rPr>
              <a:t>62.5%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22814" y="207975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" panose="00000500000000000000" pitchFamily="2" charset="-52"/>
              </a:rPr>
              <a:t>12.5%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375" y="104909"/>
            <a:ext cx="640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Montserrat" panose="00000500000000000000" pitchFamily="2" charset="-52"/>
              </a:rPr>
              <a:t>Социологический</a:t>
            </a:r>
            <a:r>
              <a:rPr lang="ru-RU" sz="3200" b="1" dirty="0">
                <a:latin typeface="Montserrat" panose="00000500000000000000" pitchFamily="2" charset="-52"/>
              </a:rPr>
              <a:t> </a:t>
            </a:r>
            <a:r>
              <a:rPr lang="ru-RU" sz="3600" b="1" dirty="0">
                <a:latin typeface="Montserrat" panose="00000500000000000000" pitchFamily="2" charset="-52"/>
              </a:rPr>
              <a:t>опрос</a:t>
            </a:r>
          </a:p>
        </p:txBody>
      </p:sp>
      <p:grpSp>
        <p:nvGrpSpPr>
          <p:cNvPr id="35" name="Группа 34"/>
          <p:cNvGrpSpPr/>
          <p:nvPr/>
        </p:nvGrpSpPr>
        <p:grpSpPr>
          <a:xfrm>
            <a:off x="7044990" y="1048558"/>
            <a:ext cx="5059536" cy="4962560"/>
            <a:chOff x="7087258" y="1006463"/>
            <a:chExt cx="5059536" cy="3346751"/>
          </a:xfrm>
        </p:grpSpPr>
        <p:sp>
          <p:nvSpPr>
            <p:cNvPr id="16" name="TextBox 15"/>
            <p:cNvSpPr txBox="1"/>
            <p:nvPr/>
          </p:nvSpPr>
          <p:spPr>
            <a:xfrm>
              <a:off x="7682254" y="1006463"/>
              <a:ext cx="4464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latin typeface="Montserrat" panose="00000500000000000000" pitchFamily="2" charset="-52"/>
                </a:rPr>
                <a:t>Вопросы участникам</a:t>
              </a:r>
              <a:r>
                <a:rPr lang="en-US" sz="2000" b="1" dirty="0">
                  <a:latin typeface="Montserrat" panose="00000500000000000000" pitchFamily="2" charset="-52"/>
                </a:rPr>
                <a:t>: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44384" y="1670304"/>
              <a:ext cx="3395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Montserrat" panose="00000500000000000000" pitchFamily="2" charset="-52"/>
                </a:rPr>
                <a:t>Устраивает ли вас дизайн </a:t>
              </a:r>
            </a:p>
            <a:p>
              <a:r>
                <a:rPr lang="ru-RU" dirty="0">
                  <a:latin typeface="Montserrat" panose="00000500000000000000" pitchFamily="2" charset="-52"/>
                </a:rPr>
                <a:t>официального сайта?</a:t>
              </a: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7644384" y="2633941"/>
              <a:ext cx="44630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>
                  <a:latin typeface="Montserrat" panose="00000500000000000000" pitchFamily="2" charset="-52"/>
                </a:rPr>
                <a:t>Как вы оцениваете качество работы сайта?</a:t>
              </a: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7644384" y="3706883"/>
              <a:ext cx="44630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>
                  <a:latin typeface="Montserrat" panose="00000500000000000000" pitchFamily="2" charset="-52"/>
                </a:rPr>
                <a:t>Нравится ли вам пользоваться официальным сайтом?</a:t>
              </a:r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7087258" y="1645651"/>
              <a:ext cx="594994" cy="2449454"/>
              <a:chOff x="6608065" y="3965874"/>
              <a:chExt cx="854914" cy="3043529"/>
            </a:xfrm>
          </p:grpSpPr>
          <p:sp>
            <p:nvSpPr>
              <p:cNvPr id="22" name="Овал 21"/>
              <p:cNvSpPr/>
              <p:nvPr/>
            </p:nvSpPr>
            <p:spPr>
              <a:xfrm>
                <a:off x="6608065" y="3996509"/>
                <a:ext cx="829055" cy="482379"/>
              </a:xfrm>
              <a:prstGeom prst="ellipse">
                <a:avLst/>
              </a:prstGeom>
              <a:solidFill>
                <a:srgbClr val="3A0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798799" y="3965874"/>
                <a:ext cx="6641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1</a:t>
                </a:r>
                <a:endParaRPr lang="ru-RU" sz="3600" b="1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6608065" y="5187047"/>
                <a:ext cx="829055" cy="482379"/>
              </a:xfrm>
              <a:prstGeom prst="ellipse">
                <a:avLst/>
              </a:prstGeom>
              <a:solidFill>
                <a:srgbClr val="3A0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6608065" y="6527024"/>
                <a:ext cx="829055" cy="482379"/>
              </a:xfrm>
              <a:prstGeom prst="ellipse">
                <a:avLst/>
              </a:prstGeom>
              <a:solidFill>
                <a:srgbClr val="3A0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7158644" y="2595938"/>
              <a:ext cx="443549" cy="435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Montserrat" panose="00000500000000000000" pitchFamily="2" charset="-52"/>
                </a:rPr>
                <a:t>2</a:t>
              </a:r>
              <a:endParaRPr lang="ru-RU" sz="3600" b="1" dirty="0">
                <a:solidFill>
                  <a:schemeClr val="bg1"/>
                </a:solidFill>
                <a:latin typeface="Montserrat" panose="00000500000000000000" pitchFamily="2" charset="-5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82135" y="3694076"/>
              <a:ext cx="462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Montserrat" panose="00000500000000000000" pitchFamily="2" charset="-52"/>
                </a:rPr>
                <a:t>3</a:t>
              </a:r>
              <a:endParaRPr lang="ru-RU" sz="3600" b="1" dirty="0">
                <a:solidFill>
                  <a:schemeClr val="bg1"/>
                </a:solidFill>
                <a:latin typeface="Montserrat" panose="00000500000000000000" pitchFamily="2" charset="-52"/>
              </a:endParaRPr>
            </a:p>
          </p:txBody>
        </p:sp>
      </p:grpSp>
      <p:pic>
        <p:nvPicPr>
          <p:cNvPr id="38" name="Рисунок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850" y="54011"/>
            <a:ext cx="704525" cy="70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2" y="207263"/>
            <a:ext cx="4823670" cy="6252259"/>
          </a:xfrm>
          <a:prstGeom prst="rect">
            <a:avLst/>
          </a:prstGeom>
          <a:ln w="28575">
            <a:solidFill>
              <a:schemeClr val="bg2">
                <a:lumMod val="25000"/>
              </a:schemeClr>
            </a:solidFill>
          </a:ln>
          <a:effectLst>
            <a:outerShdw blurRad="203200" dist="63500" dir="9660000" sx="104000" sy="104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7264"/>
            <a:ext cx="5157216" cy="6181344"/>
          </a:xfrm>
          <a:prstGeom prst="rect">
            <a:avLst/>
          </a:prstGeom>
          <a:ln w="28575">
            <a:solidFill>
              <a:schemeClr val="bg2">
                <a:lumMod val="25000"/>
              </a:schemeClr>
            </a:solidFill>
          </a:ln>
          <a:effectLst>
            <a:outerShdw blurRad="177800" dist="50800" dir="9780000" sx="103000" sy="103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095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" y="228600"/>
            <a:ext cx="10359736" cy="5881255"/>
          </a:xfrm>
          <a:prstGeom prst="rect">
            <a:avLst/>
          </a:prstGeom>
          <a:ln w="19050">
            <a:solidFill>
              <a:srgbClr val="3A0CA3"/>
            </a:solidFill>
          </a:ln>
        </p:spPr>
      </p:pic>
    </p:spTree>
    <p:extLst>
      <p:ext uri="{BB962C8B-B14F-4D97-AF65-F5344CB8AC3E}">
        <p14:creationId xmlns:p14="http://schemas.microsoft.com/office/powerpoint/2010/main" val="375238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2619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2144" y="5852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67" y="2019950"/>
            <a:ext cx="7571233" cy="4458700"/>
          </a:xfrm>
          <a:prstGeom prst="rect">
            <a:avLst/>
          </a:prstGeom>
          <a:ln w="28575">
            <a:solidFill>
              <a:srgbClr val="009999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340" y="1453365"/>
            <a:ext cx="3241535" cy="5025285"/>
          </a:xfrm>
          <a:prstGeom prst="rect">
            <a:avLst/>
          </a:prstGeom>
          <a:ln w="28575">
            <a:solidFill>
              <a:srgbClr val="009999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1449DE-1CD7-4927-91D9-09DD8C02E059}"/>
              </a:ext>
            </a:extLst>
          </p:cNvPr>
          <p:cNvSpPr txBox="1"/>
          <p:nvPr/>
        </p:nvSpPr>
        <p:spPr>
          <a:xfrm>
            <a:off x="235767" y="223195"/>
            <a:ext cx="5884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Montserrat" panose="00000500000000000000" pitchFamily="2" charset="-52"/>
              </a:rPr>
              <a:t>Пример адаптивности сайта</a:t>
            </a:r>
            <a:r>
              <a:rPr lang="en-US" sz="2800" b="1" dirty="0">
                <a:latin typeface="Montserrat" panose="00000500000000000000" pitchFamily="2" charset="-52"/>
              </a:rPr>
              <a:t>:</a:t>
            </a:r>
            <a:endParaRPr lang="ru-RU" sz="2800" b="1" dirty="0">
              <a:latin typeface="Montserrat" panose="00000500000000000000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45D41A-0E2C-4AA1-9750-A16A5C0748DA}"/>
              </a:ext>
            </a:extLst>
          </p:cNvPr>
          <p:cNvSpPr txBox="1"/>
          <p:nvPr/>
        </p:nvSpPr>
        <p:spPr>
          <a:xfrm>
            <a:off x="235767" y="1394326"/>
            <a:ext cx="4193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Montserrat" panose="00000500000000000000" pitchFamily="2" charset="-52"/>
              </a:rPr>
              <a:t>Версия для </a:t>
            </a:r>
            <a:r>
              <a:rPr lang="ru-RU" sz="2400" u="sng" dirty="0">
                <a:solidFill>
                  <a:srgbClr val="3A0CA3"/>
                </a:solidFill>
                <a:latin typeface="Montserrat" panose="00000500000000000000" pitchFamily="2" charset="-52"/>
              </a:rPr>
              <a:t>компьютера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BD8530-1A02-47BE-9C64-96603833DE7E}"/>
              </a:ext>
            </a:extLst>
          </p:cNvPr>
          <p:cNvSpPr txBox="1"/>
          <p:nvPr/>
        </p:nvSpPr>
        <p:spPr>
          <a:xfrm>
            <a:off x="8093593" y="585216"/>
            <a:ext cx="3124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Montserrat" panose="00000500000000000000" pitchFamily="2" charset="-52"/>
              </a:rPr>
              <a:t>Версия для </a:t>
            </a:r>
          </a:p>
          <a:p>
            <a:r>
              <a:rPr lang="ru-RU" sz="2000" u="sng" dirty="0">
                <a:solidFill>
                  <a:srgbClr val="3A0CA3"/>
                </a:solidFill>
                <a:latin typeface="Montserrat" panose="00000500000000000000" pitchFamily="2" charset="-52"/>
              </a:rPr>
              <a:t>мобильных 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407377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3195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72836">
                <a:tc>
                  <a:txBody>
                    <a:bodyPr/>
                    <a:lstStyle/>
                    <a:p>
                      <a:r>
                        <a:rPr lang="ru-RU" sz="2400" b="1" dirty="0">
                          <a:latin typeface="Montserrat" panose="00000500000000000000" pitchFamily="2" charset="-52"/>
                        </a:rPr>
                        <a:t>Критерии</a:t>
                      </a:r>
                      <a:r>
                        <a:rPr lang="ru-RU" sz="2400" b="1" baseline="0" dirty="0">
                          <a:latin typeface="Montserrat" panose="00000500000000000000" pitchFamily="2" charset="-52"/>
                        </a:rPr>
                        <a:t> пользования</a:t>
                      </a:r>
                      <a:endParaRPr lang="ru-RU" sz="2400" b="1" dirty="0">
                        <a:latin typeface="Montserrat" panose="00000500000000000000" pitchFamily="2" charset="-52"/>
                      </a:endParaRPr>
                    </a:p>
                  </a:txBody>
                  <a:tcPr>
                    <a:solidFill>
                      <a:srgbClr val="3A0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latin typeface="Montserrat" panose="00000500000000000000" pitchFamily="2" charset="-52"/>
                        </a:rPr>
                        <a:t>Дополнительный</a:t>
                      </a:r>
                      <a:r>
                        <a:rPr lang="ru-RU" sz="2400" b="1" baseline="0" dirty="0">
                          <a:latin typeface="Montserrat" panose="00000500000000000000" pitchFamily="2" charset="-52"/>
                        </a:rPr>
                        <a:t> сайт для школы</a:t>
                      </a:r>
                      <a:endParaRPr lang="ru-RU" sz="2400" b="1" dirty="0">
                        <a:latin typeface="Montserrat" panose="00000500000000000000" pitchFamily="2" charset="-52"/>
                      </a:endParaRPr>
                    </a:p>
                  </a:txBody>
                  <a:tcPr>
                    <a:solidFill>
                      <a:srgbClr val="3A0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latin typeface="Montserrat" panose="00000500000000000000" pitchFamily="2" charset="-52"/>
                        </a:rPr>
                        <a:t>Официальный сайт</a:t>
                      </a:r>
                    </a:p>
                  </a:txBody>
                  <a:tcPr>
                    <a:solidFill>
                      <a:srgbClr val="3A0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09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atin typeface="Montserrat" panose="00000500000000000000" pitchFamily="2" charset="-52"/>
                        </a:rPr>
                        <a:t>Удобство</a:t>
                      </a:r>
                      <a:r>
                        <a:rPr lang="ru-RU" sz="1800" b="0" baseline="0" dirty="0">
                          <a:latin typeface="Montserrat" panose="00000500000000000000" pitchFamily="2" charset="-52"/>
                        </a:rPr>
                        <a:t> поиска информации</a:t>
                      </a:r>
                      <a:endParaRPr lang="ru-RU" sz="1800" b="0" dirty="0">
                        <a:latin typeface="Montserrat" panose="00000500000000000000" pitchFamily="2" charset="-52"/>
                      </a:endParaRPr>
                    </a:p>
                  </a:txBody>
                  <a:tcPr>
                    <a:solidFill>
                      <a:srgbClr val="B0A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atin typeface="Montserrat" panose="00000500000000000000" pitchFamily="2" charset="-52"/>
                        </a:rPr>
                        <a:t>Более</a:t>
                      </a:r>
                      <a:r>
                        <a:rPr lang="ru-RU" sz="1800" b="0" baseline="0" dirty="0">
                          <a:latin typeface="Montserrat" panose="00000500000000000000" pitchFamily="2" charset="-52"/>
                        </a:rPr>
                        <a:t> компактное и адаптивное меню</a:t>
                      </a:r>
                    </a:p>
                  </a:txBody>
                  <a:tcPr>
                    <a:solidFill>
                      <a:srgbClr val="B0A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atin typeface="Montserrat" panose="00000500000000000000" pitchFamily="2" charset="-52"/>
                        </a:rPr>
                        <a:t>Слишком длинное и не удобное в использовании меню</a:t>
                      </a:r>
                    </a:p>
                  </a:txBody>
                  <a:tcPr>
                    <a:solidFill>
                      <a:srgbClr val="B0A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209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baseline="0" dirty="0">
                          <a:latin typeface="Montserrat" panose="00000500000000000000" pitchFamily="2" charset="-52"/>
                        </a:rPr>
                        <a:t>Важная</a:t>
                      </a:r>
                      <a:r>
                        <a:rPr lang="en-US" sz="1800" b="0" baseline="0" dirty="0">
                          <a:latin typeface="Montserrat" panose="00000500000000000000" pitchFamily="2" charset="-52"/>
                        </a:rPr>
                        <a:t>/</a:t>
                      </a:r>
                      <a:r>
                        <a:rPr lang="ru-RU" sz="1800" b="0" baseline="0" dirty="0">
                          <a:latin typeface="Montserrat" panose="00000500000000000000" pitchFamily="2" charset="-52"/>
                        </a:rPr>
                        <a:t>полезная информация для ученика</a:t>
                      </a:r>
                      <a:endParaRPr lang="ru-RU" sz="1800" b="0" dirty="0">
                        <a:latin typeface="Montserrat" panose="00000500000000000000" pitchFamily="2" charset="-52"/>
                      </a:endParaRPr>
                    </a:p>
                    <a:p>
                      <a:endParaRPr lang="ru-RU" b="0" dirty="0">
                        <a:latin typeface="Montserrat" panose="00000500000000000000" pitchFamily="2" charset="-52"/>
                      </a:endParaRPr>
                    </a:p>
                  </a:txBody>
                  <a:tcPr>
                    <a:solidFill>
                      <a:srgbClr val="D7D5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atin typeface="Montserrat" panose="00000500000000000000" pitchFamily="2" charset="-52"/>
                        </a:rPr>
                        <a:t>Многие полезные материалы находятся прямо под рукой (в меню)</a:t>
                      </a:r>
                    </a:p>
                  </a:txBody>
                  <a:tcPr>
                    <a:solidFill>
                      <a:srgbClr val="D7D5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atin typeface="Montserrat" panose="00000500000000000000" pitchFamily="2" charset="-52"/>
                        </a:rPr>
                        <a:t>Хоть на</a:t>
                      </a:r>
                      <a:r>
                        <a:rPr lang="ru-RU" sz="1800" b="0" baseline="0" dirty="0">
                          <a:latin typeface="Montserrat" panose="00000500000000000000" pitchFamily="2" charset="-52"/>
                        </a:rPr>
                        <a:t> сайте и имеется общая структура, она также слишком запутанная</a:t>
                      </a:r>
                    </a:p>
                  </a:txBody>
                  <a:tcPr>
                    <a:solidFill>
                      <a:srgbClr val="D7D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atin typeface="Montserrat" panose="00000500000000000000" pitchFamily="2" charset="-52"/>
                        </a:rPr>
                        <a:t>Популяризация</a:t>
                      </a:r>
                      <a:r>
                        <a:rPr lang="ru-RU" sz="1800" b="0" baseline="0" dirty="0">
                          <a:latin typeface="Montserrat" panose="00000500000000000000" pitchFamily="2" charset="-52"/>
                        </a:rPr>
                        <a:t> важных</a:t>
                      </a:r>
                      <a:r>
                        <a:rPr lang="en-US" sz="1800" b="0" baseline="0" dirty="0">
                          <a:latin typeface="Montserrat" panose="00000500000000000000" pitchFamily="2" charset="-52"/>
                        </a:rPr>
                        <a:t>/</a:t>
                      </a:r>
                      <a:r>
                        <a:rPr lang="ru-RU" sz="1800" b="0" baseline="0" dirty="0">
                          <a:latin typeface="Montserrat" panose="00000500000000000000" pitchFamily="2" charset="-52"/>
                        </a:rPr>
                        <a:t>интересных событий в жизни школы</a:t>
                      </a:r>
                      <a:endParaRPr lang="ru-RU" sz="1800" b="0" dirty="0">
                        <a:latin typeface="Montserrat" panose="00000500000000000000" pitchFamily="2" charset="-52"/>
                      </a:endParaRPr>
                    </a:p>
                    <a:p>
                      <a:endParaRPr lang="ru-RU" b="0" dirty="0">
                        <a:latin typeface="Montserrat" panose="00000500000000000000" pitchFamily="2" charset="-52"/>
                      </a:endParaRPr>
                    </a:p>
                  </a:txBody>
                  <a:tcPr>
                    <a:solidFill>
                      <a:srgbClr val="B0A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atin typeface="Montserrat" panose="00000500000000000000" pitchFamily="2" charset="-52"/>
                        </a:rPr>
                        <a:t>По</a:t>
                      </a:r>
                      <a:r>
                        <a:rPr lang="ru-RU" sz="1800" b="0" baseline="0" dirty="0">
                          <a:latin typeface="Montserrat" panose="00000500000000000000" pitchFamily="2" charset="-52"/>
                        </a:rPr>
                        <a:t>мимо важной информации, на сайте также отдельное внимание уделяется событиям в жизни школы</a:t>
                      </a:r>
                    </a:p>
                  </a:txBody>
                  <a:tcPr>
                    <a:solidFill>
                      <a:srgbClr val="B0A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atin typeface="Montserrat" panose="00000500000000000000" pitchFamily="2" charset="-52"/>
                        </a:rPr>
                        <a:t>Некоторые</a:t>
                      </a:r>
                      <a:r>
                        <a:rPr lang="ru-RU" sz="1800" b="0" baseline="0" dirty="0">
                          <a:latin typeface="Montserrat" panose="00000500000000000000" pitchFamily="2" charset="-52"/>
                        </a:rPr>
                        <a:t> события не выводятся на страницу новостей (например, школьная газета)</a:t>
                      </a:r>
                    </a:p>
                  </a:txBody>
                  <a:tcPr>
                    <a:solidFill>
                      <a:srgbClr val="B0A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62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7812CC0-945B-4501-861A-F31F5E4D086C}"/>
              </a:ext>
            </a:extLst>
          </p:cNvPr>
          <p:cNvSpPr txBox="1"/>
          <p:nvPr/>
        </p:nvSpPr>
        <p:spPr>
          <a:xfrm>
            <a:off x="530625" y="435444"/>
            <a:ext cx="103396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Montserrat" panose="00000500000000000000" pitchFamily="2" charset="-52"/>
              </a:rPr>
              <a:t>Опрос показал, что дизайн, удобство и  структура </a:t>
            </a:r>
            <a:r>
              <a:rPr lang="en-US" sz="2800" dirty="0">
                <a:latin typeface="Montserrat" panose="00000500000000000000" pitchFamily="2" charset="-52"/>
              </a:rPr>
              <a:t>“</a:t>
            </a:r>
            <a:r>
              <a:rPr lang="ru-RU" sz="2800" dirty="0">
                <a:latin typeface="Montserrat" panose="00000500000000000000" pitchFamily="2" charset="-52"/>
              </a:rPr>
              <a:t>дополнительного сайта для школы</a:t>
            </a:r>
            <a:r>
              <a:rPr lang="en-US" sz="2800" dirty="0">
                <a:latin typeface="Montserrat" panose="00000500000000000000" pitchFamily="2" charset="-52"/>
              </a:rPr>
              <a:t>”</a:t>
            </a:r>
            <a:endParaRPr lang="ru-RU" sz="2800" dirty="0">
              <a:latin typeface="Montserrat" panose="00000500000000000000" pitchFamily="2" charset="-52"/>
            </a:endParaRPr>
          </a:p>
          <a:p>
            <a:r>
              <a:rPr lang="en-US" sz="2800" dirty="0">
                <a:latin typeface="Montserrat" panose="00000500000000000000" pitchFamily="2" charset="-52"/>
              </a:rPr>
              <a:t> </a:t>
            </a:r>
            <a:r>
              <a:rPr lang="ru-RU" sz="2800" dirty="0">
                <a:latin typeface="Montserrat" panose="00000500000000000000" pitchFamily="2" charset="-52"/>
              </a:rPr>
              <a:t>привлекает учеников куда больше, чем официального.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BC2E53BA-4128-4CA2-863F-73F694E7790A}"/>
              </a:ext>
            </a:extLst>
          </p:cNvPr>
          <p:cNvCxnSpPr/>
          <p:nvPr/>
        </p:nvCxnSpPr>
        <p:spPr>
          <a:xfrm flipV="1">
            <a:off x="639682" y="2317459"/>
            <a:ext cx="9202723" cy="92279"/>
          </a:xfrm>
          <a:prstGeom prst="line">
            <a:avLst/>
          </a:prstGeom>
          <a:ln w="57150">
            <a:solidFill>
              <a:srgbClr val="3A0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0BE0DB72-7789-4C0C-B968-6098C2F89A07}"/>
              </a:ext>
            </a:extLst>
          </p:cNvPr>
          <p:cNvSpPr/>
          <p:nvPr/>
        </p:nvSpPr>
        <p:spPr>
          <a:xfrm>
            <a:off x="721450" y="2961314"/>
            <a:ext cx="125835" cy="125835"/>
          </a:xfrm>
          <a:prstGeom prst="ellipse">
            <a:avLst/>
          </a:prstGeom>
          <a:solidFill>
            <a:srgbClr val="3A0CA3"/>
          </a:solidFill>
          <a:ln>
            <a:solidFill>
              <a:srgbClr val="3A0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D8896FBD-3CA2-4DDE-86F8-11A059B18481}"/>
              </a:ext>
            </a:extLst>
          </p:cNvPr>
          <p:cNvSpPr/>
          <p:nvPr/>
        </p:nvSpPr>
        <p:spPr>
          <a:xfrm>
            <a:off x="721450" y="4028813"/>
            <a:ext cx="125835" cy="125835"/>
          </a:xfrm>
          <a:prstGeom prst="ellipse">
            <a:avLst/>
          </a:prstGeom>
          <a:solidFill>
            <a:srgbClr val="3A0CA3"/>
          </a:solidFill>
          <a:ln>
            <a:solidFill>
              <a:srgbClr val="3A0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15506697-0E04-4E96-A958-65F532C64FD6}"/>
              </a:ext>
            </a:extLst>
          </p:cNvPr>
          <p:cNvSpPr/>
          <p:nvPr/>
        </p:nvSpPr>
        <p:spPr>
          <a:xfrm>
            <a:off x="721451" y="5096312"/>
            <a:ext cx="125835" cy="125835"/>
          </a:xfrm>
          <a:prstGeom prst="ellipse">
            <a:avLst/>
          </a:prstGeom>
          <a:solidFill>
            <a:srgbClr val="3A0CA3"/>
          </a:solidFill>
          <a:ln>
            <a:solidFill>
              <a:srgbClr val="3A0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6725949-42A6-4D92-A7DA-12382D539560}"/>
              </a:ext>
            </a:extLst>
          </p:cNvPr>
          <p:cNvSpPr txBox="1"/>
          <p:nvPr/>
        </p:nvSpPr>
        <p:spPr>
          <a:xfrm>
            <a:off x="1258349" y="3087149"/>
            <a:ext cx="9336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ru-RU" sz="2400" dirty="0">
                <a:latin typeface="Montserrat" panose="00000500000000000000" pitchFamily="2" charset="-52"/>
              </a:rPr>
              <a:t>Адаптивность здесь лучше, чем на официальном сайте 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7D78C8B-78BD-466D-923E-C06ECC73DD1C}"/>
              </a:ext>
            </a:extLst>
          </p:cNvPr>
          <p:cNvSpPr txBox="1"/>
          <p:nvPr/>
        </p:nvSpPr>
        <p:spPr>
          <a:xfrm>
            <a:off x="1258349" y="4154648"/>
            <a:ext cx="901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tserrat" panose="00000500000000000000" pitchFamily="2" charset="-52"/>
              </a:rPr>
              <a:t>“</a:t>
            </a:r>
            <a:r>
              <a:rPr lang="ru-RU" sz="2400" dirty="0">
                <a:latin typeface="Montserrat" panose="00000500000000000000" pitchFamily="2" charset="-52"/>
              </a:rPr>
              <a:t>Здесь куда больше цвета и деталей, лучше чем было</a:t>
            </a:r>
            <a:r>
              <a:rPr lang="en-US" sz="2400" dirty="0">
                <a:latin typeface="Montserrat" panose="00000500000000000000" pitchFamily="2" charset="-52"/>
              </a:rPr>
              <a:t>”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3863D7C-0063-485D-83F9-0732BB674D0C}"/>
              </a:ext>
            </a:extLst>
          </p:cNvPr>
          <p:cNvSpPr txBox="1"/>
          <p:nvPr/>
        </p:nvSpPr>
        <p:spPr>
          <a:xfrm>
            <a:off x="1258350" y="5222147"/>
            <a:ext cx="9611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tserrat" panose="00000500000000000000" pitchFamily="2" charset="-52"/>
              </a:rPr>
              <a:t>“</a:t>
            </a:r>
            <a:r>
              <a:rPr lang="ru-RU" sz="2400" dirty="0">
                <a:latin typeface="Montserrat" panose="00000500000000000000" pitchFamily="2" charset="-52"/>
              </a:rPr>
              <a:t>Поиск нужной информации выглядит достаточно удобно, мне нравится</a:t>
            </a:r>
            <a:r>
              <a:rPr lang="en-US" sz="2400" dirty="0">
                <a:latin typeface="Montserrat" panose="00000500000000000000" pitchFamily="2" charset="-52"/>
              </a:rPr>
              <a:t>”</a:t>
            </a:r>
            <a:endParaRPr lang="ru-RU" sz="2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840647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262</Words>
  <Application>Microsoft Office PowerPoint</Application>
  <PresentationFormat>Широкоэкранный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40</cp:revision>
  <dcterms:created xsi:type="dcterms:W3CDTF">2022-10-20T17:14:48Z</dcterms:created>
  <dcterms:modified xsi:type="dcterms:W3CDTF">2022-10-21T18:36:13Z</dcterms:modified>
</cp:coreProperties>
</file>