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324" r:id="rId3"/>
    <p:sldId id="325" r:id="rId4"/>
    <p:sldId id="326" r:id="rId5"/>
    <p:sldId id="327" r:id="rId6"/>
    <p:sldId id="328" r:id="rId7"/>
    <p:sldId id="329" r:id="rId8"/>
    <p:sldId id="259" r:id="rId9"/>
    <p:sldId id="330" r:id="rId10"/>
    <p:sldId id="331" r:id="rId11"/>
    <p:sldId id="333" r:id="rId12"/>
    <p:sldId id="332" r:id="rId13"/>
    <p:sldId id="260" r:id="rId14"/>
    <p:sldId id="334" r:id="rId15"/>
    <p:sldId id="271" r:id="rId16"/>
    <p:sldId id="273" r:id="rId17"/>
    <p:sldId id="274" r:id="rId18"/>
    <p:sldId id="275" r:id="rId19"/>
    <p:sldId id="276" r:id="rId20"/>
    <p:sldId id="277" r:id="rId21"/>
    <p:sldId id="278" r:id="rId22"/>
    <p:sldId id="280" r:id="rId23"/>
    <p:sldId id="281" r:id="rId24"/>
    <p:sldId id="282" r:id="rId25"/>
    <p:sldId id="283" r:id="rId26"/>
    <p:sldId id="335" r:id="rId27"/>
    <p:sldId id="285" r:id="rId28"/>
    <p:sldId id="287" r:id="rId29"/>
    <p:sldId id="288" r:id="rId30"/>
    <p:sldId id="289" r:id="rId31"/>
    <p:sldId id="290" r:id="rId32"/>
    <p:sldId id="291" r:id="rId33"/>
    <p:sldId id="292" r:id="rId34"/>
    <p:sldId id="293" r:id="rId35"/>
    <p:sldId id="294" r:id="rId36"/>
    <p:sldId id="297" r:id="rId37"/>
    <p:sldId id="298" r:id="rId38"/>
    <p:sldId id="299" r:id="rId39"/>
    <p:sldId id="301" r:id="rId40"/>
    <p:sldId id="302" r:id="rId41"/>
    <p:sldId id="303" r:id="rId42"/>
    <p:sldId id="304" r:id="rId43"/>
    <p:sldId id="305" r:id="rId44"/>
    <p:sldId id="307" r:id="rId45"/>
    <p:sldId id="322" r:id="rId46"/>
    <p:sldId id="32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C583D-C699-4D6D-A873-194E7B5BC84D}" type="datetimeFigureOut">
              <a:rPr lang="en-US" smtClean="0"/>
              <a:pPr/>
              <a:t>11/30/2016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A5F7B-AFED-4ADE-B3EB-E8B751E6CD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CEA5F7B-AFED-4ADE-B3EB-E8B751E6CD68}"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DF5C6-2E51-4EA8-B23C-29CC03868BDC}" type="slidenum">
              <a:rPr lang="en-US" altLang="zh-CN"/>
              <a:pPr/>
              <a:t>21</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37B17-07D8-436A-AF3B-8BCB7285B0E4}" type="slidenum">
              <a:rPr lang="en-US" altLang="zh-CN"/>
              <a:pPr/>
              <a:t>22</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22913-C822-49F4-9800-A5E167F26FD0}" type="slidenum">
              <a:rPr lang="en-US" altLang="zh-CN"/>
              <a:pPr/>
              <a:t>23</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2E1BC-E224-48E1-A4FF-8625B3EF1CB7}" type="slidenum">
              <a:rPr lang="en-US" altLang="zh-CN"/>
              <a:pPr/>
              <a:t>24</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D5349-5A01-41ED-8C7B-B0BE5CBA4080}" type="slidenum">
              <a:rPr lang="en-US" altLang="zh-CN"/>
              <a:pPr/>
              <a:t>25</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429BA-CE90-40A8-AA9A-872BBDE60F4F}" type="slidenum">
              <a:rPr lang="en-US" altLang="zh-CN"/>
              <a:pPr/>
              <a:t>27</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BAE85-1B66-4CA5-AD6C-65D57F20F261}" type="slidenum">
              <a:rPr lang="en-US" altLang="zh-CN"/>
              <a:pPr/>
              <a:t>28</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E0B1C-CDE8-499E-BB46-AAFC264C322B}" type="slidenum">
              <a:rPr lang="en-US" altLang="zh-CN"/>
              <a:pPr/>
              <a:t>29</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88F-581B-4455-BE4E-98DC42763DA5}" type="slidenum">
              <a:rPr lang="en-US" altLang="zh-CN"/>
              <a:pPr/>
              <a:t>30</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C5160D-F840-41B5-A6F7-7A9EB1295EA3}" type="slidenum">
              <a:rPr lang="en-US" altLang="zh-CN"/>
              <a:pPr/>
              <a:t>31</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oc id"/>
          <p:cNvSpPr>
            <a:spLocks noGrp="1" noChangeArrowheads="1"/>
          </p:cNvSpPr>
          <p:nvPr>
            <p:ph type="ftr" sz="quarter" idx="4"/>
          </p:nvPr>
        </p:nvSpPr>
        <p:spPr>
          <a:noFill/>
        </p:spPr>
        <p:txBody>
          <a:bodyPr/>
          <a:lstStyle/>
          <a:p>
            <a:r>
              <a:rPr lang="en-US" altLang="zh-CN" smtClean="0"/>
              <a:t>Datang010307BJ(GB)-PR1</a:t>
            </a:r>
          </a:p>
        </p:txBody>
      </p:sp>
      <p:sp>
        <p:nvSpPr>
          <p:cNvPr id="68611" name="pg num"/>
          <p:cNvSpPr>
            <a:spLocks noGrp="1" noChangeArrowheads="1"/>
          </p:cNvSpPr>
          <p:nvPr>
            <p:ph type="sldNum" sz="quarter" idx="5"/>
          </p:nvPr>
        </p:nvSpPr>
        <p:spPr>
          <a:noFill/>
        </p:spPr>
        <p:txBody>
          <a:bodyPr/>
          <a:lstStyle/>
          <a:p>
            <a:fld id="{0F4DCE37-04A9-4728-A963-12D30056253A}" type="slidenum">
              <a:rPr lang="zh-CN" altLang="en-US" smtClean="0"/>
              <a:pPr/>
              <a:t>8</a:t>
            </a:fld>
            <a:endParaRPr lang="en-US" altLang="zh-CN" smtClean="0"/>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AE7D5-0D25-4F26-B7A5-63BEABEAF31E}" type="slidenum">
              <a:rPr lang="en-US" altLang="zh-CN"/>
              <a:pPr/>
              <a:t>32</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3D5A9-79D0-4C03-B6A9-15D8DD8A6090}" type="slidenum">
              <a:rPr lang="en-US" altLang="zh-CN"/>
              <a:pPr/>
              <a:t>33</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DD5D4-40AD-4880-9E46-06207507A51D}" type="slidenum">
              <a:rPr lang="en-US" altLang="zh-CN"/>
              <a:pPr/>
              <a:t>34</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5196A-8A6F-478F-8CDD-F93CEA149CEC}" type="slidenum">
              <a:rPr lang="en-US" altLang="zh-CN"/>
              <a:pPr/>
              <a:t>35</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2E5CF-E792-4733-85C6-E93C8EBA4F92}" type="slidenum">
              <a:rPr lang="en-US" altLang="zh-CN"/>
              <a:pPr/>
              <a:t>36</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EB11C-5851-4C8A-96FC-636EA01A7628}" type="slidenum">
              <a:rPr lang="en-US" altLang="zh-CN"/>
              <a:pPr/>
              <a:t>37</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791BF-7C81-4E22-A31E-8701E30096B2}" type="slidenum">
              <a:rPr lang="en-US" altLang="zh-CN"/>
              <a:pPr/>
              <a:t>38</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9C87E-A61F-4781-A7EA-C3465A83178E}" type="slidenum">
              <a:rPr lang="en-US" altLang="zh-CN"/>
              <a:pPr/>
              <a:t>39</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BF806-1B7D-403E-92F3-7FCFF7171CF8}" type="slidenum">
              <a:rPr lang="en-US" altLang="zh-CN"/>
              <a:pPr/>
              <a:t>40</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82050-50AB-473E-90E8-D454054AA679}" type="slidenum">
              <a:rPr lang="en-US" altLang="zh-CN"/>
              <a:pPr/>
              <a:t>41</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oc id"/>
          <p:cNvSpPr>
            <a:spLocks noGrp="1" noChangeArrowheads="1"/>
          </p:cNvSpPr>
          <p:nvPr>
            <p:ph type="ftr" sz="quarter" idx="4"/>
          </p:nvPr>
        </p:nvSpPr>
        <p:spPr>
          <a:noFill/>
        </p:spPr>
        <p:txBody>
          <a:bodyPr/>
          <a:lstStyle/>
          <a:p>
            <a:r>
              <a:rPr lang="en-US" altLang="zh-CN" smtClean="0"/>
              <a:t>Datang010307BJ(GB)-PR1</a:t>
            </a:r>
          </a:p>
        </p:txBody>
      </p:sp>
      <p:sp>
        <p:nvSpPr>
          <p:cNvPr id="67587" name="pg num"/>
          <p:cNvSpPr>
            <a:spLocks noGrp="1" noChangeArrowheads="1"/>
          </p:cNvSpPr>
          <p:nvPr>
            <p:ph type="sldNum" sz="quarter" idx="5"/>
          </p:nvPr>
        </p:nvSpPr>
        <p:spPr>
          <a:noFill/>
        </p:spPr>
        <p:txBody>
          <a:bodyPr/>
          <a:lstStyle/>
          <a:p>
            <a:fld id="{9FFEF8A1-FC81-4DE0-815E-2079D95AE2F4}" type="slidenum">
              <a:rPr lang="zh-CN" altLang="en-US" smtClean="0"/>
              <a:pPr/>
              <a:t>13</a:t>
            </a:fld>
            <a:endParaRPr lang="en-US" altLang="zh-CN" smtClean="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7C668-04DF-4FC5-8580-7C8F7BF478A8}" type="slidenum">
              <a:rPr lang="en-US" altLang="zh-CN"/>
              <a:pPr/>
              <a:t>42</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CA086-657C-4496-9C3D-12838A41D607}" type="slidenum">
              <a:rPr lang="en-US" altLang="zh-CN"/>
              <a:pPr/>
              <a:t>43</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6AF19-6588-49D0-8684-3752822CB24E}" type="slidenum">
              <a:rPr lang="en-US" altLang="zh-CN"/>
              <a:pPr/>
              <a:t>44</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C0A624D-BE2D-41C0-9FD2-DEDE3D7E7E49}" type="slidenum">
              <a:rPr lang="en-US" altLang="zh-CN"/>
              <a:pPr/>
              <a:t>45</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31299E5-79E0-4F79-B82F-B3A06B23D71D}" type="slidenum">
              <a:rPr lang="en-US" altLang="zh-CN"/>
              <a:pPr/>
              <a:t>46</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7A026-62AC-42A7-825B-6B88D4DB59EF}" type="slidenum">
              <a:rPr lang="en-US" altLang="zh-CN"/>
              <a:pPr/>
              <a:t>15</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42B8F-32C0-4B92-89F1-793E0BA418BF}" type="slidenum">
              <a:rPr lang="en-US" altLang="zh-CN"/>
              <a:pPr/>
              <a:t>16</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3B35D-E348-4D21-982A-23660C0BD398}" type="slidenum">
              <a:rPr lang="en-US" altLang="zh-CN"/>
              <a:pPr/>
              <a:t>17</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18909-81EE-4C20-B5E3-B943E7D0B303}" type="slidenum">
              <a:rPr lang="en-US" altLang="zh-CN"/>
              <a:pPr/>
              <a:t>18</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8B23B-6225-4E2F-9BCF-159E99377496}" type="slidenum">
              <a:rPr lang="en-US" altLang="zh-CN"/>
              <a:pPr/>
              <a:t>19</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4DD97-4783-49B0-AC2A-3D0DE9AC8152}" type="slidenum">
              <a:rPr lang="en-US" altLang="zh-CN"/>
              <a:pPr/>
              <a:t>20</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2016/11/30</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2016/11/30</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2016/11/30</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2016/11/30</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2016/11/30</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2016/11/30</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aike.baidu.com/view/15686.htm" TargetMode="External"/><Relationship Id="rId2" Type="http://schemas.openxmlformats.org/officeDocument/2006/relationships/hyperlink" Target="http://baike.baidu.com/view/18754.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2762615.htm" TargetMode="External"/><Relationship Id="rId2" Type="http://schemas.openxmlformats.org/officeDocument/2006/relationships/hyperlink" Target="http://baike.baidu.com/view/1121018.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10597.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baike.baidu.com/view/1334832.htm" TargetMode="External"/><Relationship Id="rId4" Type="http://schemas.openxmlformats.org/officeDocument/2006/relationships/hyperlink" Target="http://baike.baidu.com/view/4366740.ht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aike.baidu.com/view/10556.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 </a:t>
            </a:r>
            <a:r>
              <a:rPr lang="zh-CN" altLang="en-US" dirty="0" smtClean="0"/>
              <a:t>章    概述</a:t>
            </a:r>
            <a:endParaRPr lang="en-US" dirty="0"/>
          </a:p>
        </p:txBody>
      </p:sp>
      <p:sp>
        <p:nvSpPr>
          <p:cNvPr id="3" name="副标题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zh-CN" altLang="en-US" dirty="0" smtClean="0"/>
              <a:t>房地美和房利美是美国抵押融资贷款的巨头，克林顿政府大力提高住房自有率计划的一项关键内容就是促进两房的扩张。</a:t>
            </a:r>
            <a:endParaRPr lang="en-US" altLang="zh-CN" dirty="0" smtClean="0"/>
          </a:p>
          <a:p>
            <a:r>
              <a:rPr lang="zh-CN" altLang="en-US" dirty="0" smtClean="0"/>
              <a:t>两房利用政府的支持大发横财，以低于市场的利率借款，然后用这笔钱购买近民利率支付的抵押支持贷款，房利美和房地美通过担保抵押贷款，使低收入的人们能购买住房。</a:t>
            </a:r>
            <a:endParaRPr lang="en-US" altLang="zh-CN" dirty="0" smtClean="0"/>
          </a:p>
          <a:p>
            <a:r>
              <a:rPr lang="zh-CN" altLang="en-US" dirty="0" smtClean="0"/>
              <a:t>布什总统上台后，承诺创造一个人人拥有住房的社会。两房则继续帮助政府实现让美国人拥有自己第一套住房的目标。</a:t>
            </a:r>
            <a:endParaRPr lang="en-US" altLang="zh-CN" dirty="0" smtClean="0"/>
          </a:p>
          <a:p>
            <a:r>
              <a:rPr lang="en-US" altLang="zh-CN" dirty="0" smtClean="0"/>
              <a:t>2001-2002</a:t>
            </a:r>
            <a:r>
              <a:rPr lang="zh-CN" altLang="en-US" dirty="0" smtClean="0"/>
              <a:t>年期间，抵押贷款的利率降低到了历史记录的最低点，让成百成的人购买了住房。</a:t>
            </a:r>
            <a:endParaRPr lang="en-US" altLang="zh-CN" dirty="0" smtClean="0"/>
          </a:p>
          <a:p>
            <a:r>
              <a:rPr lang="zh-CN" altLang="en-US" dirty="0" smtClean="0"/>
              <a:t>由于需求激增，从</a:t>
            </a:r>
            <a:r>
              <a:rPr lang="en-US" altLang="zh-CN" dirty="0" smtClean="0"/>
              <a:t>2000</a:t>
            </a:r>
            <a:r>
              <a:rPr lang="zh-CN" altLang="en-US" dirty="0" smtClean="0"/>
              <a:t>年到</a:t>
            </a:r>
            <a:r>
              <a:rPr lang="en-US" altLang="zh-CN" dirty="0" smtClean="0"/>
              <a:t>2006</a:t>
            </a:r>
            <a:r>
              <a:rPr lang="zh-CN" altLang="en-US" dirty="0" smtClean="0"/>
              <a:t>年，住房价格几乎翻了一倍速。</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zh-CN" altLang="en-US" dirty="0" smtClean="0"/>
              <a:t>感觉其中有利可图，银行和抵押贷款公司开始向高风险人群推出贷款，特别是低收入的第一次买房客户，这种贷款就被称为次级贷款。</a:t>
            </a:r>
            <a:endParaRPr lang="en-US" altLang="zh-CN" dirty="0" smtClean="0"/>
          </a:p>
          <a:p>
            <a:r>
              <a:rPr lang="zh-CN" altLang="en-US" dirty="0" smtClean="0"/>
              <a:t>缺乏监管的环境里，银行不再持有抵押贷款，开始把抵押贷款证券化或者银行将抵押权出售高盛投资、雷曼兄弟、德意志银行或成千上万的共同基金、对冲基金、养老基金或者私人抵押公司。这种抵押贷款被捆扎在一起被证券化，这样证券化后的贷款被销往全世界的公司。</a:t>
            </a:r>
            <a:endParaRPr lang="en-US" altLang="zh-CN" dirty="0" smtClean="0"/>
          </a:p>
          <a:p>
            <a:r>
              <a:rPr lang="zh-CN" altLang="en-US" dirty="0" smtClean="0"/>
              <a:t>次贷风险分析</a:t>
            </a:r>
            <a:endParaRPr lang="en-US" altLang="zh-CN" dirty="0" smtClean="0"/>
          </a:p>
          <a:p>
            <a:r>
              <a:rPr lang="zh-CN" altLang="en-US" dirty="0" smtClean="0"/>
              <a:t>房价上涨，楼市热时，这些次级贷款违约率虽然较高，放贷机构即使收不回贷款，也可以把抵押的房子出售收回贷款，因此，次贷风险损失较小。</a:t>
            </a:r>
            <a:endParaRPr lang="en-US" altLang="zh-CN" dirty="0" smtClean="0"/>
          </a:p>
          <a:p>
            <a:r>
              <a:rPr lang="zh-CN" altLang="en-US" dirty="0" smtClean="0"/>
              <a:t>房价下跌的情况下，购房者难以还款，放贷机构即使把抵押的房子收了，因为房地产市场萎缩，价格下跌，甚至有价无市，其贷款也会面临较大风险损失。那么，由此发生的次贷债券风险也随之增大。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dirty="0" smtClean="0"/>
              <a:t>次贷危机的后果</a:t>
            </a:r>
            <a:endParaRPr lang="en-US" altLang="zh-CN" dirty="0" smtClean="0"/>
          </a:p>
          <a:p>
            <a:r>
              <a:rPr lang="zh-CN" altLang="en-US" dirty="0" smtClean="0"/>
              <a:t>大量贷款难以偿还，大量贷款公司倒闭</a:t>
            </a:r>
            <a:endParaRPr lang="en-US" altLang="zh-CN" dirty="0" smtClean="0"/>
          </a:p>
          <a:p>
            <a:r>
              <a:rPr lang="zh-CN" altLang="en-US" dirty="0" smtClean="0"/>
              <a:t>次级债券变得一文不值，发债机构、投资者损失惨重或者倒闭</a:t>
            </a:r>
            <a:endParaRPr lang="en-US" altLang="zh-CN" dirty="0" smtClean="0"/>
          </a:p>
          <a:p>
            <a:r>
              <a:rPr lang="zh-CN" altLang="en-US" dirty="0" smtClean="0"/>
              <a:t>次贷衍生品的出售者和购买者损失惨重甚至倒闭，比如</a:t>
            </a:r>
            <a:r>
              <a:rPr lang="en-US" altLang="zh-CN" dirty="0" smtClean="0"/>
              <a:t>AIG</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altLang="en-US" smtClean="0"/>
              <a:t>金融危机中华尔街五大投资银行皆受到重大冲击</a:t>
            </a:r>
          </a:p>
        </p:txBody>
      </p:sp>
      <p:sp>
        <p:nvSpPr>
          <p:cNvPr id="8195" name="灯片编号占位符 4"/>
          <p:cNvSpPr>
            <a:spLocks noGrp="1"/>
          </p:cNvSpPr>
          <p:nvPr>
            <p:ph type="sldNum" sz="quarter" idx="15"/>
          </p:nvPr>
        </p:nvSpPr>
        <p:spPr>
          <a:xfrm>
            <a:off x="3124200" y="6245225"/>
            <a:ext cx="2895600" cy="476250"/>
          </a:xfrm>
          <a:prstGeom prst="rect">
            <a:avLst/>
          </a:prstGeom>
          <a:noFill/>
        </p:spPr>
        <p:txBody>
          <a:bodyPr/>
          <a:lstStyle/>
          <a:p>
            <a:pPr algn="ctr"/>
            <a:fld id="{BC3DC40E-307B-49A3-8F98-74E11EA80696}" type="slidenum">
              <a:rPr lang="zh-CN" altLang="en-US" smtClean="0"/>
              <a:pPr algn="ctr"/>
              <a:t>13</a:t>
            </a:fld>
            <a:endParaRPr lang="en-US" altLang="zh-CN" smtClean="0"/>
          </a:p>
        </p:txBody>
      </p:sp>
      <p:sp>
        <p:nvSpPr>
          <p:cNvPr id="8194" name="页脚占位符 3"/>
          <p:cNvSpPr>
            <a:spLocks noGrp="1"/>
          </p:cNvSpPr>
          <p:nvPr>
            <p:ph type="ftr" sz="quarter" idx="16"/>
          </p:nvPr>
        </p:nvSpPr>
        <p:spPr>
          <a:xfrm>
            <a:off x="609600" y="6245225"/>
            <a:ext cx="1981200" cy="476250"/>
          </a:xfrm>
          <a:prstGeom prst="rect">
            <a:avLst/>
          </a:prstGeom>
          <a:noFill/>
        </p:spPr>
        <p:txBody>
          <a:bodyPr/>
          <a:lstStyle/>
          <a:p>
            <a:pPr algn="l"/>
            <a:r>
              <a:rPr lang="en-US" altLang="zh-CN" smtClean="0"/>
              <a:t>Datang010307BJ(GB)-PR1</a:t>
            </a:r>
          </a:p>
        </p:txBody>
      </p:sp>
      <p:grpSp>
        <p:nvGrpSpPr>
          <p:cNvPr id="2" name="Group 101"/>
          <p:cNvGrpSpPr>
            <a:grpSpLocks/>
          </p:cNvGrpSpPr>
          <p:nvPr/>
        </p:nvGrpSpPr>
        <p:grpSpPr bwMode="auto">
          <a:xfrm>
            <a:off x="4281488" y="6002338"/>
            <a:ext cx="2981325" cy="319087"/>
            <a:chOff x="3370" y="3844"/>
            <a:chExt cx="2034" cy="217"/>
          </a:xfrm>
        </p:grpSpPr>
        <p:sp>
          <p:nvSpPr>
            <p:cNvPr id="8239" name="AutoShape 38"/>
            <p:cNvSpPr>
              <a:spLocks noChangeArrowheads="1"/>
            </p:cNvSpPr>
            <p:nvPr/>
          </p:nvSpPr>
          <p:spPr bwMode="auto">
            <a:xfrm>
              <a:off x="3370" y="3868"/>
              <a:ext cx="252" cy="125"/>
            </a:xfrm>
            <a:prstGeom prst="rightArrow">
              <a:avLst>
                <a:gd name="adj1" fmla="val 56796"/>
                <a:gd name="adj2" fmla="val 40320"/>
              </a:avLst>
            </a:prstGeom>
            <a:solidFill>
              <a:schemeClr val="folHlink"/>
            </a:solidFill>
            <a:ln w="9525">
              <a:noFill/>
              <a:prstDash val="dash"/>
              <a:miter lim="800000"/>
              <a:headEnd/>
              <a:tailEnd/>
            </a:ln>
          </p:spPr>
          <p:txBody>
            <a:bodyPr wrap="none" anchor="ctr"/>
            <a:lstStyle/>
            <a:p>
              <a:pPr algn="ctr"/>
              <a:endParaRPr lang="zh-CN" altLang="en-US" sz="1300">
                <a:latin typeface="Arial" charset="0"/>
                <a:cs typeface="Arial" charset="0"/>
              </a:endParaRPr>
            </a:p>
          </p:txBody>
        </p:sp>
        <p:sp>
          <p:nvSpPr>
            <p:cNvPr id="8240" name="Textfeld 5"/>
            <p:cNvSpPr txBox="1">
              <a:spLocks noChangeArrowheads="1"/>
            </p:cNvSpPr>
            <p:nvPr/>
          </p:nvSpPr>
          <p:spPr bwMode="auto">
            <a:xfrm>
              <a:off x="3581" y="3844"/>
              <a:ext cx="1823" cy="217"/>
            </a:xfrm>
            <a:prstGeom prst="rect">
              <a:avLst/>
            </a:prstGeom>
            <a:noFill/>
            <a:ln w="9525">
              <a:noFill/>
              <a:miter lim="800000"/>
              <a:headEnd/>
              <a:tailEnd/>
            </a:ln>
          </p:spPr>
          <p:txBody>
            <a:bodyPr>
              <a:spAutoFit/>
            </a:bodyPr>
            <a:lstStyle/>
            <a:p>
              <a:pPr algn="ctr">
                <a:lnSpc>
                  <a:spcPct val="90000"/>
                </a:lnSpc>
                <a:spcBef>
                  <a:spcPct val="10000"/>
                </a:spcBef>
                <a:buClr>
                  <a:schemeClr val="bg1"/>
                </a:buClr>
                <a:buFont typeface="Arial" charset="0"/>
                <a:buNone/>
              </a:pPr>
              <a:r>
                <a:rPr lang="zh-CN" altLang="en-GB" sz="1600">
                  <a:latin typeface="Arial" charset="0"/>
                  <a:cs typeface="Arial" charset="0"/>
                </a:rPr>
                <a:t>转变为银行控股公司</a:t>
              </a:r>
            </a:p>
          </p:txBody>
        </p:sp>
      </p:grpSp>
      <p:grpSp>
        <p:nvGrpSpPr>
          <p:cNvPr id="3" name="Group 102"/>
          <p:cNvGrpSpPr>
            <a:grpSpLocks/>
          </p:cNvGrpSpPr>
          <p:nvPr/>
        </p:nvGrpSpPr>
        <p:grpSpPr bwMode="auto">
          <a:xfrm>
            <a:off x="2600325" y="5976938"/>
            <a:ext cx="1216025" cy="319087"/>
            <a:chOff x="1303" y="3844"/>
            <a:chExt cx="830" cy="217"/>
          </a:xfrm>
        </p:grpSpPr>
        <p:sp>
          <p:nvSpPr>
            <p:cNvPr id="8235" name="Textfeld 5"/>
            <p:cNvSpPr txBox="1">
              <a:spLocks noChangeArrowheads="1"/>
            </p:cNvSpPr>
            <p:nvPr/>
          </p:nvSpPr>
          <p:spPr bwMode="auto">
            <a:xfrm>
              <a:off x="1580" y="3844"/>
              <a:ext cx="553" cy="217"/>
            </a:xfrm>
            <a:prstGeom prst="rect">
              <a:avLst/>
            </a:prstGeom>
            <a:noFill/>
            <a:ln w="9525">
              <a:noFill/>
              <a:miter lim="800000"/>
              <a:headEnd/>
              <a:tailEnd/>
            </a:ln>
          </p:spPr>
          <p:txBody>
            <a:bodyPr wrap="none">
              <a:spAutoFit/>
            </a:bodyPr>
            <a:lstStyle/>
            <a:p>
              <a:pPr algn="ctr">
                <a:lnSpc>
                  <a:spcPct val="90000"/>
                </a:lnSpc>
                <a:spcBef>
                  <a:spcPct val="10000"/>
                </a:spcBef>
                <a:buClr>
                  <a:schemeClr val="bg1"/>
                </a:buClr>
                <a:buFont typeface="Arial" charset="0"/>
                <a:buNone/>
              </a:pPr>
              <a:r>
                <a:rPr lang="zh-CN" altLang="en-GB" sz="1600">
                  <a:latin typeface="Arial" charset="0"/>
                  <a:cs typeface="Arial" charset="0"/>
                </a:rPr>
                <a:t>被收购</a:t>
              </a:r>
            </a:p>
          </p:txBody>
        </p:sp>
        <p:grpSp>
          <p:nvGrpSpPr>
            <p:cNvPr id="4" name="Group 49"/>
            <p:cNvGrpSpPr>
              <a:grpSpLocks/>
            </p:cNvGrpSpPr>
            <p:nvPr/>
          </p:nvGrpSpPr>
          <p:grpSpPr bwMode="auto">
            <a:xfrm>
              <a:off x="1303" y="3880"/>
              <a:ext cx="229" cy="101"/>
              <a:chOff x="4682" y="700"/>
              <a:chExt cx="229" cy="101"/>
            </a:xfrm>
          </p:grpSpPr>
          <p:sp>
            <p:nvSpPr>
              <p:cNvPr id="8237" name="Rectangle 50"/>
              <p:cNvSpPr>
                <a:spLocks noChangeArrowheads="1"/>
              </p:cNvSpPr>
              <p:nvPr/>
            </p:nvSpPr>
            <p:spPr bwMode="auto">
              <a:xfrm>
                <a:off x="4682" y="700"/>
                <a:ext cx="176" cy="60"/>
              </a:xfrm>
              <a:prstGeom prst="rect">
                <a:avLst/>
              </a:prstGeom>
              <a:solidFill>
                <a:srgbClr val="B51F1F"/>
              </a:solidFill>
              <a:ln w="9525">
                <a:noFill/>
                <a:miter lim="800000"/>
                <a:headEnd/>
                <a:tailEnd/>
              </a:ln>
            </p:spPr>
            <p:txBody>
              <a:bodyPr wrap="none" anchor="ctr"/>
              <a:lstStyle/>
              <a:p>
                <a:pPr algn="ctr"/>
                <a:endParaRPr lang="zh-CN" altLang="en-US" sz="1300">
                  <a:latin typeface="Arial" charset="0"/>
                  <a:cs typeface="Arial" charset="0"/>
                </a:endParaRPr>
              </a:p>
            </p:txBody>
          </p:sp>
          <p:sp>
            <p:nvSpPr>
              <p:cNvPr id="8238" name="Arc 51"/>
              <p:cNvSpPr>
                <a:spLocks/>
              </p:cNvSpPr>
              <p:nvPr/>
            </p:nvSpPr>
            <p:spPr bwMode="auto">
              <a:xfrm flipH="1" flipV="1">
                <a:off x="4822" y="714"/>
                <a:ext cx="89" cy="87"/>
              </a:xfrm>
              <a:custGeom>
                <a:avLst/>
                <a:gdLst>
                  <a:gd name="T0" fmla="*/ 0 w 22771"/>
                  <a:gd name="T1" fmla="*/ 0 h 21600"/>
                  <a:gd name="T2" fmla="*/ 0 w 22771"/>
                  <a:gd name="T3" fmla="*/ 0 h 21600"/>
                  <a:gd name="T4" fmla="*/ 0 w 22771"/>
                  <a:gd name="T5" fmla="*/ 0 h 21600"/>
                  <a:gd name="T6" fmla="*/ 0 60000 65536"/>
                  <a:gd name="T7" fmla="*/ 0 60000 65536"/>
                  <a:gd name="T8" fmla="*/ 0 60000 65536"/>
                  <a:gd name="T9" fmla="*/ 0 w 22771"/>
                  <a:gd name="T10" fmla="*/ 0 h 21600"/>
                  <a:gd name="T11" fmla="*/ 22771 w 22771"/>
                  <a:gd name="T12" fmla="*/ 21600 h 21600"/>
                </a:gdLst>
                <a:ahLst/>
                <a:cxnLst>
                  <a:cxn ang="T6">
                    <a:pos x="T0" y="T1"/>
                  </a:cxn>
                  <a:cxn ang="T7">
                    <a:pos x="T2" y="T3"/>
                  </a:cxn>
                  <a:cxn ang="T8">
                    <a:pos x="T4" y="T5"/>
                  </a:cxn>
                </a:cxnLst>
                <a:rect l="T9" t="T10" r="T11" b="T12"/>
                <a:pathLst>
                  <a:path w="22771" h="21600" fill="none" extrusionOk="0">
                    <a:moveTo>
                      <a:pt x="-1" y="31"/>
                    </a:moveTo>
                    <a:cubicBezTo>
                      <a:pt x="389" y="10"/>
                      <a:pt x="780" y="-1"/>
                      <a:pt x="1171" y="0"/>
                    </a:cubicBezTo>
                    <a:cubicBezTo>
                      <a:pt x="13100" y="0"/>
                      <a:pt x="22771" y="9670"/>
                      <a:pt x="22771" y="21600"/>
                    </a:cubicBezTo>
                  </a:path>
                  <a:path w="22771" h="21600" stroke="0" extrusionOk="0">
                    <a:moveTo>
                      <a:pt x="-1" y="31"/>
                    </a:moveTo>
                    <a:cubicBezTo>
                      <a:pt x="389" y="10"/>
                      <a:pt x="780" y="-1"/>
                      <a:pt x="1171" y="0"/>
                    </a:cubicBezTo>
                    <a:cubicBezTo>
                      <a:pt x="13100" y="0"/>
                      <a:pt x="22771" y="9670"/>
                      <a:pt x="22771" y="21600"/>
                    </a:cubicBezTo>
                    <a:lnTo>
                      <a:pt x="1171" y="21600"/>
                    </a:lnTo>
                    <a:close/>
                  </a:path>
                </a:pathLst>
              </a:custGeom>
              <a:noFill/>
              <a:ln w="95250">
                <a:solidFill>
                  <a:srgbClr val="B51F1F"/>
                </a:solidFill>
                <a:round/>
                <a:headEnd/>
                <a:tailEnd/>
              </a:ln>
            </p:spPr>
            <p:txBody>
              <a:bodyPr rot="10800000" wrap="none" anchor="ctr"/>
              <a:lstStyle/>
              <a:p>
                <a:endParaRPr lang="en-US"/>
              </a:p>
            </p:txBody>
          </p:sp>
        </p:grpSp>
      </p:grpSp>
      <p:sp>
        <p:nvSpPr>
          <p:cNvPr id="8199" name="Rectangle 2"/>
          <p:cNvSpPr>
            <a:spLocks noChangeArrowheads="1"/>
          </p:cNvSpPr>
          <p:nvPr/>
        </p:nvSpPr>
        <p:spPr bwMode="auto">
          <a:xfrm>
            <a:off x="7324725" y="1309688"/>
            <a:ext cx="1649413" cy="4289425"/>
          </a:xfrm>
          <a:prstGeom prst="rect">
            <a:avLst/>
          </a:prstGeom>
          <a:solidFill>
            <a:schemeClr val="tx1"/>
          </a:solidFill>
          <a:ln w="19050">
            <a:noFill/>
            <a:miter lim="800000"/>
            <a:headEnd/>
            <a:tailEnd/>
          </a:ln>
        </p:spPr>
        <p:txBody>
          <a:bodyPr wrap="none" lIns="97729" tIns="48866" rIns="97729" bIns="48866"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00" name="Textfeld 4"/>
          <p:cNvSpPr txBox="1">
            <a:spLocks noChangeArrowheads="1"/>
          </p:cNvSpPr>
          <p:nvPr/>
        </p:nvSpPr>
        <p:spPr bwMode="auto">
          <a:xfrm>
            <a:off x="512763" y="1343025"/>
            <a:ext cx="1328737" cy="315913"/>
          </a:xfrm>
          <a:prstGeom prst="rect">
            <a:avLst/>
          </a:prstGeom>
          <a:noFill/>
          <a:ln w="9525">
            <a:noFill/>
            <a:miter lim="800000"/>
            <a:headEnd/>
            <a:tailEnd/>
          </a:ln>
        </p:spPr>
        <p:txBody>
          <a:bodyPr wrap="none" lIns="93296" tIns="46648" rIns="93296" bIns="46648">
            <a:spAutoFit/>
          </a:bodyPr>
          <a:lstStyle/>
          <a:p>
            <a:pPr algn="ctr">
              <a:lnSpc>
                <a:spcPct val="90000"/>
              </a:lnSpc>
              <a:spcBef>
                <a:spcPct val="10000"/>
              </a:spcBef>
              <a:buClr>
                <a:schemeClr val="bg1"/>
              </a:buClr>
              <a:buFont typeface="Arial" charset="0"/>
              <a:buNone/>
            </a:pPr>
            <a:r>
              <a:rPr lang="en-GB" altLang="zh-CN" sz="1600" b="1">
                <a:solidFill>
                  <a:schemeClr val="accent1"/>
                </a:solidFill>
                <a:cs typeface="Arial" charset="0"/>
              </a:rPr>
              <a:t>2008</a:t>
            </a:r>
            <a:r>
              <a:rPr lang="zh-CN" altLang="en-GB" sz="1600" b="1">
                <a:solidFill>
                  <a:schemeClr val="accent1"/>
                </a:solidFill>
                <a:cs typeface="Arial" charset="0"/>
              </a:rPr>
              <a:t>年</a:t>
            </a:r>
            <a:r>
              <a:rPr lang="en-GB" altLang="zh-CN" sz="1600" b="1">
                <a:solidFill>
                  <a:schemeClr val="accent1"/>
                </a:solidFill>
                <a:cs typeface="Arial" charset="0"/>
              </a:rPr>
              <a:t>3</a:t>
            </a:r>
            <a:r>
              <a:rPr lang="zh-CN" altLang="en-GB" sz="1600" b="1">
                <a:solidFill>
                  <a:schemeClr val="accent1"/>
                </a:solidFill>
                <a:cs typeface="Arial" charset="0"/>
              </a:rPr>
              <a:t>月</a:t>
            </a:r>
          </a:p>
        </p:txBody>
      </p:sp>
      <p:sp>
        <p:nvSpPr>
          <p:cNvPr id="8201" name="Textfeld 5"/>
          <p:cNvSpPr txBox="1">
            <a:spLocks noChangeArrowheads="1"/>
          </p:cNvSpPr>
          <p:nvPr/>
        </p:nvSpPr>
        <p:spPr bwMode="auto">
          <a:xfrm>
            <a:off x="7837488" y="1408113"/>
            <a:ext cx="601662" cy="319087"/>
          </a:xfrm>
          <a:prstGeom prst="rect">
            <a:avLst/>
          </a:prstGeom>
          <a:noFill/>
          <a:ln w="9525">
            <a:noFill/>
            <a:miter lim="800000"/>
            <a:headEnd/>
            <a:tailEnd/>
          </a:ln>
        </p:spPr>
        <p:txBody>
          <a:bodyPr wrap="none" lIns="93296" tIns="46648" rIns="93296" bIns="46648">
            <a:spAutoFit/>
          </a:bodyPr>
          <a:lstStyle/>
          <a:p>
            <a:pPr algn="ctr">
              <a:lnSpc>
                <a:spcPct val="90000"/>
              </a:lnSpc>
              <a:spcBef>
                <a:spcPct val="10000"/>
              </a:spcBef>
              <a:buClr>
                <a:schemeClr val="bg1"/>
              </a:buClr>
              <a:buFont typeface="Arial" charset="0"/>
              <a:buNone/>
            </a:pPr>
            <a:r>
              <a:rPr lang="zh-CN" altLang="en-GB" sz="1600" b="1">
                <a:solidFill>
                  <a:srgbClr val="3366FF"/>
                </a:solidFill>
                <a:latin typeface="Arial" charset="0"/>
                <a:cs typeface="Arial" charset="0"/>
              </a:rPr>
              <a:t>现今</a:t>
            </a:r>
          </a:p>
        </p:txBody>
      </p:sp>
      <p:cxnSp>
        <p:nvCxnSpPr>
          <p:cNvPr id="8202" name="Gerade Verbindung mit Pfeil 17"/>
          <p:cNvCxnSpPr>
            <a:cxnSpLocks noChangeShapeType="1"/>
          </p:cNvCxnSpPr>
          <p:nvPr/>
        </p:nvCxnSpPr>
        <p:spPr bwMode="auto">
          <a:xfrm>
            <a:off x="401638" y="1797050"/>
            <a:ext cx="8577262" cy="0"/>
          </a:xfrm>
          <a:prstGeom prst="straightConnector1">
            <a:avLst/>
          </a:prstGeom>
          <a:noFill/>
          <a:ln w="19050" algn="ctr">
            <a:solidFill>
              <a:srgbClr val="000080"/>
            </a:solidFill>
            <a:round/>
            <a:headEnd/>
            <a:tailEnd type="triangle" w="lg" len="lg"/>
          </a:ln>
        </p:spPr>
      </p:cxnSp>
      <p:sp>
        <p:nvSpPr>
          <p:cNvPr id="8203" name="Rechteck 12"/>
          <p:cNvSpPr>
            <a:spLocks noChangeArrowheads="1"/>
          </p:cNvSpPr>
          <p:nvPr/>
        </p:nvSpPr>
        <p:spPr bwMode="auto">
          <a:xfrm>
            <a:off x="404813" y="3395663"/>
            <a:ext cx="1517650" cy="338137"/>
          </a:xfrm>
          <a:prstGeom prst="rect">
            <a:avLst/>
          </a:prstGeom>
          <a:solidFill>
            <a:schemeClr val="accent2"/>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美国银行</a:t>
            </a:r>
          </a:p>
        </p:txBody>
      </p:sp>
      <p:sp>
        <p:nvSpPr>
          <p:cNvPr id="8204" name="Rechteck 13"/>
          <p:cNvSpPr>
            <a:spLocks noChangeArrowheads="1"/>
          </p:cNvSpPr>
          <p:nvPr/>
        </p:nvSpPr>
        <p:spPr bwMode="auto">
          <a:xfrm>
            <a:off x="404813" y="3852863"/>
            <a:ext cx="1517650" cy="341312"/>
          </a:xfrm>
          <a:prstGeom prst="rect">
            <a:avLst/>
          </a:prstGeom>
          <a:solidFill>
            <a:schemeClr val="accent1"/>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雷曼兄弟</a:t>
            </a:r>
          </a:p>
        </p:txBody>
      </p:sp>
      <p:sp>
        <p:nvSpPr>
          <p:cNvPr id="8205" name="Rechteck 11"/>
          <p:cNvSpPr>
            <a:spLocks noChangeArrowheads="1"/>
          </p:cNvSpPr>
          <p:nvPr/>
        </p:nvSpPr>
        <p:spPr bwMode="auto">
          <a:xfrm>
            <a:off x="404813" y="2936875"/>
            <a:ext cx="1517650" cy="338138"/>
          </a:xfrm>
          <a:prstGeom prst="rect">
            <a:avLst/>
          </a:prstGeom>
          <a:solidFill>
            <a:schemeClr val="accent1"/>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美林</a:t>
            </a:r>
          </a:p>
        </p:txBody>
      </p:sp>
      <p:sp>
        <p:nvSpPr>
          <p:cNvPr id="8206" name="Rechteck 15"/>
          <p:cNvSpPr>
            <a:spLocks noChangeArrowheads="1"/>
          </p:cNvSpPr>
          <p:nvPr/>
        </p:nvSpPr>
        <p:spPr bwMode="auto">
          <a:xfrm>
            <a:off x="404813" y="4772025"/>
            <a:ext cx="1517650" cy="339725"/>
          </a:xfrm>
          <a:prstGeom prst="rect">
            <a:avLst/>
          </a:prstGeom>
          <a:solidFill>
            <a:schemeClr val="accent1"/>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摩根士丹利</a:t>
            </a:r>
          </a:p>
        </p:txBody>
      </p:sp>
      <p:sp>
        <p:nvSpPr>
          <p:cNvPr id="8207" name="Rechteck 14"/>
          <p:cNvSpPr>
            <a:spLocks noChangeArrowheads="1"/>
          </p:cNvSpPr>
          <p:nvPr/>
        </p:nvSpPr>
        <p:spPr bwMode="auto">
          <a:xfrm>
            <a:off x="404813" y="4311650"/>
            <a:ext cx="1517650" cy="339725"/>
          </a:xfrm>
          <a:prstGeom prst="rect">
            <a:avLst/>
          </a:prstGeom>
          <a:solidFill>
            <a:schemeClr val="accent1"/>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高盛</a:t>
            </a:r>
          </a:p>
        </p:txBody>
      </p:sp>
      <p:sp>
        <p:nvSpPr>
          <p:cNvPr id="8208" name="Rectangle 26"/>
          <p:cNvSpPr>
            <a:spLocks noChangeArrowheads="1"/>
          </p:cNvSpPr>
          <p:nvPr/>
        </p:nvSpPr>
        <p:spPr bwMode="auto">
          <a:xfrm>
            <a:off x="2060575" y="4427538"/>
            <a:ext cx="4492625" cy="115887"/>
          </a:xfrm>
          <a:prstGeom prst="rect">
            <a:avLst/>
          </a:prstGeom>
          <a:solidFill>
            <a:schemeClr val="accent1"/>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09" name="Rectangle 28"/>
          <p:cNvSpPr>
            <a:spLocks noChangeArrowheads="1"/>
          </p:cNvSpPr>
          <p:nvPr/>
        </p:nvSpPr>
        <p:spPr bwMode="auto">
          <a:xfrm>
            <a:off x="6432550" y="4427538"/>
            <a:ext cx="782638" cy="115887"/>
          </a:xfrm>
          <a:prstGeom prst="rect">
            <a:avLst/>
          </a:prstGeom>
          <a:solidFill>
            <a:schemeClr val="folHlink"/>
          </a:solidFill>
          <a:ln w="9525">
            <a:noFill/>
            <a:prstDash val="dash"/>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10" name="AutoShape 29"/>
          <p:cNvSpPr>
            <a:spLocks noChangeArrowheads="1"/>
          </p:cNvSpPr>
          <p:nvPr/>
        </p:nvSpPr>
        <p:spPr bwMode="auto">
          <a:xfrm rot="5400000">
            <a:off x="7165975" y="4427538"/>
            <a:ext cx="185737" cy="109538"/>
          </a:xfrm>
          <a:prstGeom prst="triangle">
            <a:avLst>
              <a:gd name="adj" fmla="val 50000"/>
            </a:avLst>
          </a:prstGeom>
          <a:solidFill>
            <a:schemeClr val="folHlink"/>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grpSp>
        <p:nvGrpSpPr>
          <p:cNvPr id="5" name="Group 23"/>
          <p:cNvGrpSpPr>
            <a:grpSpLocks/>
          </p:cNvGrpSpPr>
          <p:nvPr/>
        </p:nvGrpSpPr>
        <p:grpSpPr bwMode="auto">
          <a:xfrm>
            <a:off x="2060575" y="4886325"/>
            <a:ext cx="5154613" cy="117475"/>
            <a:chOff x="1264" y="3059"/>
            <a:chExt cx="3182" cy="72"/>
          </a:xfrm>
        </p:grpSpPr>
        <p:sp>
          <p:nvSpPr>
            <p:cNvPr id="8233" name="Rectangle 31"/>
            <p:cNvSpPr>
              <a:spLocks noChangeArrowheads="1"/>
            </p:cNvSpPr>
            <p:nvPr/>
          </p:nvSpPr>
          <p:spPr bwMode="auto">
            <a:xfrm>
              <a:off x="1264" y="3059"/>
              <a:ext cx="2774" cy="72"/>
            </a:xfrm>
            <a:prstGeom prst="rect">
              <a:avLst/>
            </a:prstGeom>
            <a:solidFill>
              <a:schemeClr val="accent1"/>
            </a:solidFill>
            <a:ln w="9525">
              <a:noFill/>
              <a:miter lim="800000"/>
              <a:headEnd/>
              <a:tailEnd/>
            </a:ln>
          </p:spPr>
          <p:txBody>
            <a:bodyPr wrap="none"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34" name="Rectangle 33"/>
            <p:cNvSpPr>
              <a:spLocks noChangeArrowheads="1"/>
            </p:cNvSpPr>
            <p:nvPr/>
          </p:nvSpPr>
          <p:spPr bwMode="auto">
            <a:xfrm>
              <a:off x="3963" y="3059"/>
              <a:ext cx="483" cy="72"/>
            </a:xfrm>
            <a:prstGeom prst="rect">
              <a:avLst/>
            </a:prstGeom>
            <a:solidFill>
              <a:schemeClr val="folHlink"/>
            </a:solidFill>
            <a:ln w="9525">
              <a:noFill/>
              <a:prstDash val="dash"/>
              <a:miter lim="800000"/>
              <a:headEnd/>
              <a:tailEnd/>
            </a:ln>
          </p:spPr>
          <p:txBody>
            <a:bodyPr wrap="none"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grpSp>
      <p:sp>
        <p:nvSpPr>
          <p:cNvPr id="8212" name="AutoShape 34"/>
          <p:cNvSpPr>
            <a:spLocks noChangeArrowheads="1"/>
          </p:cNvSpPr>
          <p:nvPr/>
        </p:nvSpPr>
        <p:spPr bwMode="auto">
          <a:xfrm rot="5400000">
            <a:off x="7166769" y="4885531"/>
            <a:ext cx="184150" cy="109538"/>
          </a:xfrm>
          <a:prstGeom prst="triangle">
            <a:avLst>
              <a:gd name="adj" fmla="val 50000"/>
            </a:avLst>
          </a:prstGeom>
          <a:solidFill>
            <a:schemeClr val="folHlink"/>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13" name="Rectangle 36"/>
          <p:cNvSpPr>
            <a:spLocks noChangeArrowheads="1"/>
          </p:cNvSpPr>
          <p:nvPr/>
        </p:nvSpPr>
        <p:spPr bwMode="auto">
          <a:xfrm>
            <a:off x="2060575" y="3967163"/>
            <a:ext cx="3844925" cy="111125"/>
          </a:xfrm>
          <a:prstGeom prst="rect">
            <a:avLst/>
          </a:prstGeom>
          <a:solidFill>
            <a:srgbClr val="B51F1F"/>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grpSp>
        <p:nvGrpSpPr>
          <p:cNvPr id="6" name="Group 37"/>
          <p:cNvGrpSpPr>
            <a:grpSpLocks/>
          </p:cNvGrpSpPr>
          <p:nvPr/>
        </p:nvGrpSpPr>
        <p:grpSpPr bwMode="auto">
          <a:xfrm>
            <a:off x="5780088" y="3819525"/>
            <a:ext cx="217487" cy="393700"/>
            <a:chOff x="4202" y="2860"/>
            <a:chExt cx="172" cy="298"/>
          </a:xfrm>
        </p:grpSpPr>
        <p:sp>
          <p:nvSpPr>
            <p:cNvPr id="8231" name="Line 38"/>
            <p:cNvSpPr>
              <a:spLocks noChangeShapeType="1"/>
            </p:cNvSpPr>
            <p:nvPr/>
          </p:nvSpPr>
          <p:spPr bwMode="auto">
            <a:xfrm flipH="1">
              <a:off x="4202" y="2860"/>
              <a:ext cx="138" cy="292"/>
            </a:xfrm>
            <a:prstGeom prst="line">
              <a:avLst/>
            </a:prstGeom>
            <a:noFill/>
            <a:ln w="28575">
              <a:solidFill>
                <a:srgbClr val="B51F1F"/>
              </a:solidFill>
              <a:round/>
              <a:headEnd/>
              <a:tailEnd/>
            </a:ln>
          </p:spPr>
          <p:txBody>
            <a:bodyPr/>
            <a:lstStyle/>
            <a:p>
              <a:endParaRPr lang="en-US"/>
            </a:p>
          </p:txBody>
        </p:sp>
        <p:sp>
          <p:nvSpPr>
            <p:cNvPr id="8232" name="Line 39"/>
            <p:cNvSpPr>
              <a:spLocks noChangeShapeType="1"/>
            </p:cNvSpPr>
            <p:nvPr/>
          </p:nvSpPr>
          <p:spPr bwMode="auto">
            <a:xfrm flipH="1">
              <a:off x="4236" y="2866"/>
              <a:ext cx="138" cy="292"/>
            </a:xfrm>
            <a:prstGeom prst="line">
              <a:avLst/>
            </a:prstGeom>
            <a:noFill/>
            <a:ln w="28575">
              <a:solidFill>
                <a:srgbClr val="B51F1F"/>
              </a:solidFill>
              <a:round/>
              <a:headEnd/>
              <a:tailEnd/>
            </a:ln>
          </p:spPr>
          <p:txBody>
            <a:bodyPr/>
            <a:lstStyle/>
            <a:p>
              <a:endParaRPr lang="en-US"/>
            </a:p>
          </p:txBody>
        </p:sp>
      </p:grpSp>
      <p:sp>
        <p:nvSpPr>
          <p:cNvPr id="8215" name="Rectangle 46"/>
          <p:cNvSpPr>
            <a:spLocks noChangeArrowheads="1"/>
          </p:cNvSpPr>
          <p:nvPr/>
        </p:nvSpPr>
        <p:spPr bwMode="auto">
          <a:xfrm>
            <a:off x="2060575" y="3067050"/>
            <a:ext cx="3463925" cy="111125"/>
          </a:xfrm>
          <a:prstGeom prst="rect">
            <a:avLst/>
          </a:prstGeom>
          <a:solidFill>
            <a:srgbClr val="B51F1F"/>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16" name="Arc 47"/>
          <p:cNvSpPr>
            <a:spLocks/>
          </p:cNvSpPr>
          <p:nvPr/>
        </p:nvSpPr>
        <p:spPr bwMode="auto">
          <a:xfrm flipH="1" flipV="1">
            <a:off x="5468938" y="3084513"/>
            <a:ext cx="604837" cy="4778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7950">
            <a:solidFill>
              <a:srgbClr val="B51F1F"/>
            </a:solidFill>
            <a:round/>
            <a:headEnd/>
            <a:tailEnd/>
          </a:ln>
        </p:spPr>
        <p:txBody>
          <a:bodyPr rot="10800000" wrap="none" lIns="93296" tIns="46648" rIns="93296" bIns="46648" anchor="ctr"/>
          <a:lstStyle/>
          <a:p>
            <a:endParaRPr lang="en-US"/>
          </a:p>
        </p:txBody>
      </p:sp>
      <p:sp>
        <p:nvSpPr>
          <p:cNvPr id="8217" name="Rectangle 49"/>
          <p:cNvSpPr>
            <a:spLocks noChangeArrowheads="1"/>
          </p:cNvSpPr>
          <p:nvPr/>
        </p:nvSpPr>
        <p:spPr bwMode="auto">
          <a:xfrm>
            <a:off x="2060575" y="3506788"/>
            <a:ext cx="5154613" cy="111125"/>
          </a:xfrm>
          <a:prstGeom prst="rect">
            <a:avLst/>
          </a:prstGeom>
          <a:solidFill>
            <a:schemeClr val="accent1"/>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18" name="AutoShape 50"/>
          <p:cNvSpPr>
            <a:spLocks noChangeArrowheads="1"/>
          </p:cNvSpPr>
          <p:nvPr/>
        </p:nvSpPr>
        <p:spPr bwMode="auto">
          <a:xfrm rot="5400000">
            <a:off x="7165181" y="3496469"/>
            <a:ext cx="187325" cy="109538"/>
          </a:xfrm>
          <a:prstGeom prst="triangle">
            <a:avLst>
              <a:gd name="adj" fmla="val 50000"/>
            </a:avLst>
          </a:prstGeom>
          <a:solidFill>
            <a:schemeClr val="accent1"/>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19" name="Rechteck 12"/>
          <p:cNvSpPr>
            <a:spLocks noChangeArrowheads="1"/>
          </p:cNvSpPr>
          <p:nvPr/>
        </p:nvSpPr>
        <p:spPr bwMode="auto">
          <a:xfrm>
            <a:off x="7389813" y="3395663"/>
            <a:ext cx="1519237" cy="336550"/>
          </a:xfrm>
          <a:prstGeom prst="rect">
            <a:avLst/>
          </a:prstGeom>
          <a:solidFill>
            <a:schemeClr val="accent2"/>
          </a:solidFill>
          <a:ln w="12700" algn="ctr">
            <a:solidFill>
              <a:srgbClr val="FFFFFF"/>
            </a:solid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美国银行</a:t>
            </a:r>
          </a:p>
        </p:txBody>
      </p:sp>
      <p:sp>
        <p:nvSpPr>
          <p:cNvPr id="8220" name="Rechteck 15"/>
          <p:cNvSpPr>
            <a:spLocks noChangeArrowheads="1"/>
          </p:cNvSpPr>
          <p:nvPr/>
        </p:nvSpPr>
        <p:spPr bwMode="auto">
          <a:xfrm>
            <a:off x="7389813" y="4772025"/>
            <a:ext cx="1519237" cy="336550"/>
          </a:xfrm>
          <a:prstGeom prst="rect">
            <a:avLst/>
          </a:prstGeom>
          <a:solidFill>
            <a:srgbClr val="FFA064"/>
          </a:solidFill>
          <a:ln w="12700" algn="ctr">
            <a:solidFill>
              <a:srgbClr val="FFFFFF"/>
            </a:solid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摩根士丹利</a:t>
            </a:r>
          </a:p>
        </p:txBody>
      </p:sp>
      <p:sp>
        <p:nvSpPr>
          <p:cNvPr id="8221" name="Rechteck 14"/>
          <p:cNvSpPr>
            <a:spLocks noChangeArrowheads="1"/>
          </p:cNvSpPr>
          <p:nvPr/>
        </p:nvSpPr>
        <p:spPr bwMode="auto">
          <a:xfrm>
            <a:off x="7389813" y="4311650"/>
            <a:ext cx="1519237" cy="336550"/>
          </a:xfrm>
          <a:prstGeom prst="rect">
            <a:avLst/>
          </a:prstGeom>
          <a:solidFill>
            <a:srgbClr val="FFA064"/>
          </a:solidFill>
          <a:ln w="12700" algn="ctr">
            <a:solidFill>
              <a:srgbClr val="FFFFFF"/>
            </a:solid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高盛</a:t>
            </a:r>
          </a:p>
        </p:txBody>
      </p:sp>
      <p:sp>
        <p:nvSpPr>
          <p:cNvPr id="8222" name="AutoShape 67"/>
          <p:cNvSpPr>
            <a:spLocks noChangeArrowheads="1"/>
          </p:cNvSpPr>
          <p:nvPr/>
        </p:nvSpPr>
        <p:spPr bwMode="auto">
          <a:xfrm rot="5400000">
            <a:off x="7168356" y="2590007"/>
            <a:ext cx="180975" cy="109538"/>
          </a:xfrm>
          <a:prstGeom prst="triangle">
            <a:avLst>
              <a:gd name="adj" fmla="val 50000"/>
            </a:avLst>
          </a:prstGeom>
          <a:solidFill>
            <a:schemeClr val="accent1"/>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23" name="Oval 100"/>
          <p:cNvSpPr>
            <a:spLocks noChangeArrowheads="1"/>
          </p:cNvSpPr>
          <p:nvPr/>
        </p:nvSpPr>
        <p:spPr bwMode="auto">
          <a:xfrm>
            <a:off x="6019800" y="3822700"/>
            <a:ext cx="1184275" cy="366713"/>
          </a:xfrm>
          <a:prstGeom prst="ellipse">
            <a:avLst/>
          </a:prstGeom>
          <a:solidFill>
            <a:srgbClr val="B51F1F"/>
          </a:solidFill>
          <a:ln w="9525">
            <a:solidFill>
              <a:srgbClr val="B51F1F"/>
            </a:solidFill>
            <a:round/>
            <a:headEnd/>
            <a:tailEnd/>
          </a:ln>
        </p:spPr>
        <p:txBody>
          <a:bodyPr wrap="none" lIns="0" tIns="0" rIns="0" bIns="0" anchor="ctr"/>
          <a:lstStyle/>
          <a:p>
            <a:pPr algn="ctr"/>
            <a:r>
              <a:rPr lang="zh-CN" altLang="en-US" sz="1200" b="1" dirty="0" smtClean="0">
                <a:solidFill>
                  <a:schemeClr val="bg1"/>
                </a:solidFill>
                <a:latin typeface="Arial" charset="0"/>
                <a:cs typeface="Arial" charset="0"/>
              </a:rPr>
              <a:t>破产</a:t>
            </a:r>
            <a:r>
              <a:rPr lang="zh-CN" altLang="en-US" sz="1200" b="1" dirty="0">
                <a:solidFill>
                  <a:schemeClr val="bg1"/>
                </a:solidFill>
                <a:latin typeface="Arial" charset="0"/>
                <a:cs typeface="Arial" charset="0"/>
              </a:rPr>
              <a:t>保护</a:t>
            </a:r>
          </a:p>
        </p:txBody>
      </p:sp>
      <p:sp>
        <p:nvSpPr>
          <p:cNvPr id="8224" name="Rechteck 9"/>
          <p:cNvSpPr>
            <a:spLocks noChangeArrowheads="1"/>
          </p:cNvSpPr>
          <p:nvPr/>
        </p:nvSpPr>
        <p:spPr bwMode="auto">
          <a:xfrm>
            <a:off x="404813" y="2020888"/>
            <a:ext cx="1517650" cy="341312"/>
          </a:xfrm>
          <a:prstGeom prst="rect">
            <a:avLst/>
          </a:prstGeom>
          <a:solidFill>
            <a:schemeClr val="accent1"/>
          </a:solidFill>
          <a:ln w="12700" algn="ctr">
            <a:noFill/>
            <a:round/>
            <a:headEnd/>
            <a:tailEnd/>
          </a:ln>
        </p:spPr>
        <p:txBody>
          <a:bodyPr lIns="93296" tIns="0" rIns="93296"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贝尔斯登</a:t>
            </a:r>
          </a:p>
        </p:txBody>
      </p:sp>
      <p:sp>
        <p:nvSpPr>
          <p:cNvPr id="8225" name="Rectangle 46"/>
          <p:cNvSpPr>
            <a:spLocks noChangeArrowheads="1"/>
          </p:cNvSpPr>
          <p:nvPr/>
        </p:nvSpPr>
        <p:spPr bwMode="auto">
          <a:xfrm>
            <a:off x="2060575" y="2138363"/>
            <a:ext cx="895350" cy="109537"/>
          </a:xfrm>
          <a:prstGeom prst="rect">
            <a:avLst/>
          </a:prstGeom>
          <a:solidFill>
            <a:srgbClr val="B51F1F"/>
          </a:solidFill>
          <a:ln w="9525">
            <a:noFill/>
            <a:miter lim="800000"/>
            <a:headEnd/>
            <a:tailEnd/>
          </a:ln>
        </p:spPr>
        <p:txBody>
          <a:bodyPr wrap="none" lIns="93296" tIns="46648" rIns="93296" bIns="46648"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sp>
        <p:nvSpPr>
          <p:cNvPr id="8226" name="Arc 47"/>
          <p:cNvSpPr>
            <a:spLocks/>
          </p:cNvSpPr>
          <p:nvPr/>
        </p:nvSpPr>
        <p:spPr bwMode="auto">
          <a:xfrm flipH="1" flipV="1">
            <a:off x="2894013" y="2154238"/>
            <a:ext cx="606425" cy="4778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7950">
            <a:solidFill>
              <a:srgbClr val="B51F1F"/>
            </a:solidFill>
            <a:round/>
            <a:headEnd/>
            <a:tailEnd/>
          </a:ln>
        </p:spPr>
        <p:txBody>
          <a:bodyPr rot="10800000" wrap="none" lIns="93296" tIns="46648" rIns="93296" bIns="46648" anchor="ctr"/>
          <a:lstStyle/>
          <a:p>
            <a:endParaRPr lang="en-US"/>
          </a:p>
        </p:txBody>
      </p:sp>
      <p:grpSp>
        <p:nvGrpSpPr>
          <p:cNvPr id="7" name="Group 43"/>
          <p:cNvGrpSpPr>
            <a:grpSpLocks/>
          </p:cNvGrpSpPr>
          <p:nvPr/>
        </p:nvGrpSpPr>
        <p:grpSpPr bwMode="auto">
          <a:xfrm>
            <a:off x="404813" y="2478088"/>
            <a:ext cx="8504237" cy="369887"/>
            <a:chOff x="242" y="1830"/>
            <a:chExt cx="5250" cy="228"/>
          </a:xfrm>
        </p:grpSpPr>
        <p:sp>
          <p:nvSpPr>
            <p:cNvPr id="8228" name="Rechteck 9"/>
            <p:cNvSpPr>
              <a:spLocks noChangeArrowheads="1"/>
            </p:cNvSpPr>
            <p:nvPr/>
          </p:nvSpPr>
          <p:spPr bwMode="auto">
            <a:xfrm>
              <a:off x="242" y="1830"/>
              <a:ext cx="937" cy="210"/>
            </a:xfrm>
            <a:prstGeom prst="rect">
              <a:avLst/>
            </a:prstGeom>
            <a:solidFill>
              <a:schemeClr val="accent2"/>
            </a:solidFill>
            <a:ln w="12700" algn="ctr">
              <a:noFill/>
              <a:round/>
              <a:headEnd/>
              <a:tailEnd/>
            </a:ln>
          </p:spPr>
          <p:txBody>
            <a:bodyPr tIns="0"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摩根大通</a:t>
              </a:r>
            </a:p>
          </p:txBody>
        </p:sp>
        <p:sp>
          <p:nvSpPr>
            <p:cNvPr id="8229" name="Rechteck 9"/>
            <p:cNvSpPr>
              <a:spLocks noChangeArrowheads="1"/>
            </p:cNvSpPr>
            <p:nvPr/>
          </p:nvSpPr>
          <p:spPr bwMode="auto">
            <a:xfrm>
              <a:off x="4554" y="1850"/>
              <a:ext cx="938" cy="208"/>
            </a:xfrm>
            <a:prstGeom prst="rect">
              <a:avLst/>
            </a:prstGeom>
            <a:solidFill>
              <a:schemeClr val="accent2"/>
            </a:solidFill>
            <a:ln w="12700" algn="ctr">
              <a:solidFill>
                <a:srgbClr val="FFFFFF"/>
              </a:solidFill>
              <a:round/>
              <a:headEnd/>
              <a:tailEnd/>
            </a:ln>
          </p:spPr>
          <p:txBody>
            <a:bodyPr tIns="0" bIns="0" anchor="ctr"/>
            <a:lstStyle/>
            <a:p>
              <a:pPr algn="ctr">
                <a:lnSpc>
                  <a:spcPct val="90000"/>
                </a:lnSpc>
                <a:spcBef>
                  <a:spcPct val="10000"/>
                </a:spcBef>
                <a:buClr>
                  <a:schemeClr val="bg1"/>
                </a:buClr>
                <a:buFont typeface="Arial" charset="0"/>
                <a:buNone/>
              </a:pPr>
              <a:r>
                <a:rPr lang="zh-CN" altLang="en-GB" sz="1600">
                  <a:latin typeface="Arial" charset="0"/>
                  <a:cs typeface="Arial" charset="0"/>
                </a:rPr>
                <a:t>摩根大通</a:t>
              </a:r>
            </a:p>
          </p:txBody>
        </p:sp>
        <p:sp>
          <p:nvSpPr>
            <p:cNvPr id="8230" name="Rectangle 66"/>
            <p:cNvSpPr>
              <a:spLocks noChangeArrowheads="1"/>
            </p:cNvSpPr>
            <p:nvPr/>
          </p:nvSpPr>
          <p:spPr bwMode="auto">
            <a:xfrm>
              <a:off x="1264" y="1900"/>
              <a:ext cx="3182" cy="69"/>
            </a:xfrm>
            <a:prstGeom prst="rect">
              <a:avLst/>
            </a:prstGeom>
            <a:solidFill>
              <a:schemeClr val="accent1"/>
            </a:solidFill>
            <a:ln w="9525">
              <a:noFill/>
              <a:miter lim="800000"/>
              <a:headEnd/>
              <a:tailEnd/>
            </a:ln>
          </p:spPr>
          <p:txBody>
            <a:bodyPr wrap="none" anchor="ctr"/>
            <a:lstStyle/>
            <a:p>
              <a:pPr>
                <a:lnSpc>
                  <a:spcPct val="90000"/>
                </a:lnSpc>
                <a:spcBef>
                  <a:spcPct val="10000"/>
                </a:spcBef>
                <a:buClr>
                  <a:schemeClr val="bg1"/>
                </a:buClr>
                <a:buFont typeface="Arial" charset="0"/>
                <a:buChar char="•"/>
              </a:pPr>
              <a:endParaRPr lang="zh-CN" altLang="en-US" sz="1200">
                <a:solidFill>
                  <a:schemeClr val="bg2"/>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2008</a:t>
            </a:r>
            <a:r>
              <a:rPr lang="zh-CN" altLang="en-US" dirty="0" smtClean="0"/>
              <a:t>年</a:t>
            </a:r>
            <a:r>
              <a:rPr lang="en-US" altLang="zh-CN" dirty="0" smtClean="0"/>
              <a:t>5</a:t>
            </a:r>
            <a:r>
              <a:rPr lang="zh-CN" altLang="en-US" dirty="0" smtClean="0"/>
              <a:t>月，贝尔斯登被摩根大通收购</a:t>
            </a:r>
            <a:endParaRPr lang="en-US" altLang="zh-CN" dirty="0" smtClean="0"/>
          </a:p>
          <a:p>
            <a:r>
              <a:rPr lang="en-US" altLang="zh-CN" dirty="0" smtClean="0"/>
              <a:t>2008</a:t>
            </a:r>
            <a:r>
              <a:rPr lang="zh-CN" altLang="en-US" dirty="0" smtClean="0"/>
              <a:t>年</a:t>
            </a:r>
            <a:r>
              <a:rPr lang="en-US" altLang="zh-CN" dirty="0" smtClean="0"/>
              <a:t>9</a:t>
            </a:r>
            <a:r>
              <a:rPr lang="zh-CN" altLang="en-US" dirty="0" smtClean="0"/>
              <a:t>月，美国政府接管两房。</a:t>
            </a:r>
            <a:endParaRPr lang="en-US" altLang="zh-CN" dirty="0" smtClean="0"/>
          </a:p>
          <a:p>
            <a:r>
              <a:rPr lang="en-US" altLang="zh-CN" dirty="0" smtClean="0"/>
              <a:t>2008</a:t>
            </a:r>
            <a:r>
              <a:rPr lang="zh-CN" altLang="en-US" dirty="0" smtClean="0"/>
              <a:t>年</a:t>
            </a:r>
            <a:r>
              <a:rPr lang="en-US" altLang="zh-CN" dirty="0" smtClean="0"/>
              <a:t>9</a:t>
            </a:r>
            <a:r>
              <a:rPr lang="zh-CN" altLang="en-US" dirty="0" smtClean="0"/>
              <a:t>月</a:t>
            </a:r>
            <a:r>
              <a:rPr lang="en-US" altLang="zh-CN" dirty="0" smtClean="0"/>
              <a:t>15</a:t>
            </a:r>
            <a:r>
              <a:rPr lang="zh-CN" altLang="en-US" dirty="0" smtClean="0"/>
              <a:t>日，有着</a:t>
            </a:r>
            <a:r>
              <a:rPr lang="en-US" altLang="zh-CN" dirty="0" smtClean="0"/>
              <a:t>158</a:t>
            </a:r>
            <a:r>
              <a:rPr lang="zh-CN" altLang="en-US" dirty="0" smtClean="0"/>
              <a:t>年历史的第四大投行雷曼兄弟申请破产。随后</a:t>
            </a:r>
            <a:r>
              <a:rPr lang="en-US" altLang="zh-CN" dirty="0" smtClean="0"/>
              <a:t>48</a:t>
            </a:r>
            <a:r>
              <a:rPr lang="zh-CN" altLang="en-US" dirty="0" smtClean="0"/>
              <a:t>小时内，有着</a:t>
            </a:r>
            <a:r>
              <a:rPr lang="en-US" altLang="zh-CN" dirty="0" smtClean="0"/>
              <a:t>94</a:t>
            </a:r>
            <a:r>
              <a:rPr lang="zh-CN" altLang="en-US" dirty="0" smtClean="0"/>
              <a:t>年历史的、第三大投行美林证券投入了美国银行的怀抱。</a:t>
            </a:r>
            <a:endParaRPr lang="en-US" altLang="zh-CN" dirty="0" smtClean="0"/>
          </a:p>
          <a:p>
            <a:r>
              <a:rPr lang="en-US" altLang="zh-CN" dirty="0" smtClean="0"/>
              <a:t>2008</a:t>
            </a:r>
            <a:r>
              <a:rPr lang="zh-CN" altLang="en-US" dirty="0" smtClean="0"/>
              <a:t>年</a:t>
            </a:r>
            <a:r>
              <a:rPr lang="en-US" altLang="zh-CN" dirty="0" smtClean="0"/>
              <a:t>9</a:t>
            </a:r>
            <a:r>
              <a:rPr lang="zh-CN" altLang="en-US" dirty="0" smtClean="0"/>
              <a:t>月</a:t>
            </a:r>
            <a:r>
              <a:rPr lang="en-US" altLang="zh-CN" dirty="0" smtClean="0"/>
              <a:t>21</a:t>
            </a:r>
            <a:r>
              <a:rPr lang="zh-CN" altLang="en-US" dirty="0" smtClean="0"/>
              <a:t>日，高盛集团和摩根斯坦利从投行转化为银行控股公司。</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85800" y="609600"/>
            <a:ext cx="8305800" cy="6096000"/>
          </a:xfrm>
        </p:spPr>
        <p:txBody>
          <a:bodyPr/>
          <a:lstStyle/>
          <a:p>
            <a:pPr algn="l"/>
            <a:r>
              <a:rPr lang="en-US" altLang="zh-CN" dirty="0">
                <a:latin typeface="宋体" pitchFamily="2" charset="-122"/>
              </a:rPr>
              <a:t/>
            </a:r>
            <a:br>
              <a:rPr lang="en-US" altLang="zh-CN" dirty="0">
                <a:latin typeface="宋体" pitchFamily="2" charset="-122"/>
              </a:rPr>
            </a:br>
            <a:endParaRPr lang="en-US" altLang="zh-CN" dirty="0"/>
          </a:p>
        </p:txBody>
      </p:sp>
      <p:sp>
        <p:nvSpPr>
          <p:cNvPr id="15363" name="Rectangle 3"/>
          <p:cNvSpPr>
            <a:spLocks noChangeArrowheads="1"/>
          </p:cNvSpPr>
          <p:nvPr/>
        </p:nvSpPr>
        <p:spPr bwMode="auto">
          <a:xfrm>
            <a:off x="304800" y="609600"/>
            <a:ext cx="8515350" cy="5632311"/>
          </a:xfrm>
          <a:prstGeom prst="rect">
            <a:avLst/>
          </a:prstGeom>
          <a:noFill/>
          <a:ln w="9525">
            <a:noFill/>
            <a:miter lim="800000"/>
            <a:headEnd/>
            <a:tailEnd/>
          </a:ln>
          <a:effectLst/>
        </p:spPr>
        <p:txBody>
          <a:bodyPr>
            <a:spAutoFit/>
          </a:bodyPr>
          <a:lstStyle/>
          <a:p>
            <a:r>
              <a:rPr lang="zh-CN" altLang="en-US" sz="3600" dirty="0">
                <a:solidFill>
                  <a:schemeClr val="tx2"/>
                </a:solidFill>
                <a:latin typeface="宋体" pitchFamily="2" charset="-122"/>
              </a:rPr>
              <a:t>金融</a:t>
            </a:r>
            <a:r>
              <a:rPr lang="zh-CN" altLang="en-US" sz="3600" dirty="0" smtClean="0">
                <a:solidFill>
                  <a:schemeClr val="tx2"/>
                </a:solidFill>
                <a:latin typeface="宋体" pitchFamily="2" charset="-122"/>
              </a:rPr>
              <a:t>风险管理与监管要</a:t>
            </a:r>
            <a:r>
              <a:rPr lang="zh-CN" altLang="en-US" sz="3600" dirty="0">
                <a:solidFill>
                  <a:schemeClr val="tx2"/>
                </a:solidFill>
                <a:latin typeface="宋体" pitchFamily="2" charset="-122"/>
              </a:rPr>
              <a:t>回答的主要问题：</a:t>
            </a:r>
          </a:p>
          <a:p>
            <a:endParaRPr lang="zh-CN" altLang="en-US" sz="3600" dirty="0">
              <a:solidFill>
                <a:schemeClr val="tx2"/>
              </a:solidFill>
              <a:latin typeface="宋体" pitchFamily="2" charset="-122"/>
            </a:endParaRPr>
          </a:p>
          <a:p>
            <a:r>
              <a:rPr lang="en-US" altLang="zh-CN" sz="3600" dirty="0">
                <a:solidFill>
                  <a:schemeClr val="tx2"/>
                </a:solidFill>
              </a:rPr>
              <a:t>1</a:t>
            </a:r>
            <a:r>
              <a:rPr lang="zh-CN" altLang="en-US" sz="3600" dirty="0">
                <a:solidFill>
                  <a:schemeClr val="tx2"/>
                </a:solidFill>
              </a:rPr>
              <a:t>、什么是</a:t>
            </a:r>
            <a:r>
              <a:rPr lang="zh-CN" altLang="en-US" sz="3600" dirty="0">
                <a:solidFill>
                  <a:schemeClr val="tx2"/>
                </a:solidFill>
                <a:latin typeface="宋体" pitchFamily="2" charset="-122"/>
              </a:rPr>
              <a:t>金融风险？</a:t>
            </a:r>
          </a:p>
          <a:p>
            <a:r>
              <a:rPr lang="en-US" altLang="zh-CN" sz="3600" dirty="0">
                <a:solidFill>
                  <a:schemeClr val="tx2"/>
                </a:solidFill>
                <a:latin typeface="宋体" pitchFamily="2" charset="-122"/>
              </a:rPr>
              <a:t>2</a:t>
            </a:r>
            <a:r>
              <a:rPr lang="zh-CN" altLang="en-US" sz="3600" dirty="0" smtClean="0">
                <a:solidFill>
                  <a:schemeClr val="tx2"/>
                </a:solidFill>
                <a:latin typeface="宋体" pitchFamily="2" charset="-122"/>
              </a:rPr>
              <a:t>、为什么要对金融风险进行管理？</a:t>
            </a:r>
            <a:endParaRPr lang="zh-CN" altLang="en-US" sz="3600" dirty="0">
              <a:solidFill>
                <a:schemeClr val="tx2"/>
              </a:solidFill>
              <a:latin typeface="宋体" pitchFamily="2" charset="-122"/>
            </a:endParaRPr>
          </a:p>
          <a:p>
            <a:r>
              <a:rPr lang="en-US" altLang="zh-CN" sz="3600" dirty="0">
                <a:solidFill>
                  <a:schemeClr val="tx2"/>
                </a:solidFill>
                <a:latin typeface="宋体" pitchFamily="2" charset="-122"/>
              </a:rPr>
              <a:t>3</a:t>
            </a:r>
            <a:r>
              <a:rPr lang="zh-CN" altLang="en-US" sz="3600" dirty="0" smtClean="0">
                <a:solidFill>
                  <a:schemeClr val="tx2"/>
                </a:solidFill>
                <a:latin typeface="宋体" pitchFamily="2" charset="-122"/>
              </a:rPr>
              <a:t>、如何计量金融风险？</a:t>
            </a:r>
            <a:endParaRPr lang="zh-CN" altLang="en-US" sz="3600" dirty="0">
              <a:solidFill>
                <a:schemeClr val="tx2"/>
              </a:solidFill>
              <a:latin typeface="宋体" pitchFamily="2" charset="-122"/>
            </a:endParaRPr>
          </a:p>
          <a:p>
            <a:r>
              <a:rPr lang="en-US" altLang="zh-CN" sz="3600" dirty="0">
                <a:solidFill>
                  <a:schemeClr val="tx2"/>
                </a:solidFill>
                <a:latin typeface="宋体" pitchFamily="2" charset="-122"/>
              </a:rPr>
              <a:t>4</a:t>
            </a:r>
            <a:r>
              <a:rPr lang="zh-CN" altLang="en-US" sz="3600" dirty="0">
                <a:solidFill>
                  <a:schemeClr val="tx2"/>
                </a:solidFill>
                <a:latin typeface="宋体" pitchFamily="2" charset="-122"/>
              </a:rPr>
              <a:t>、如何管理金融风险？</a:t>
            </a:r>
          </a:p>
          <a:p>
            <a:endParaRPr lang="zh-CN" altLang="en-US" sz="3600" dirty="0">
              <a:solidFill>
                <a:schemeClr val="tx2"/>
              </a:solidFill>
              <a:latin typeface="宋体" pitchFamily="2" charset="-122"/>
            </a:endParaRPr>
          </a:p>
          <a:p>
            <a:endParaRPr lang="zh-CN" altLang="en-US" sz="3600" dirty="0">
              <a:solidFill>
                <a:schemeClr val="tx2"/>
              </a:solidFill>
              <a:latin typeface="宋体" pitchFamily="2" charset="-122"/>
            </a:endParaRPr>
          </a:p>
          <a:p>
            <a:endParaRPr lang="zh-CN" altLang="en-US" sz="3600" dirty="0">
              <a:solidFill>
                <a:schemeClr val="tx2"/>
              </a:solidFill>
              <a:latin typeface="宋体" pitchFamily="2" charset="-122"/>
            </a:endParaRPr>
          </a:p>
          <a:p>
            <a:endParaRPr lang="zh-CN" altLang="en-US" sz="3600" dirty="0">
              <a:solidFill>
                <a:schemeClr val="tx2"/>
              </a:solidFill>
              <a:latin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611188" y="188913"/>
            <a:ext cx="7772400" cy="536575"/>
          </a:xfrm>
        </p:spPr>
        <p:txBody>
          <a:bodyPr>
            <a:normAutofit fontScale="90000"/>
          </a:bodyPr>
          <a:lstStyle/>
          <a:p>
            <a:r>
              <a:rPr lang="en-US" altLang="zh-CN" sz="3600"/>
              <a:t>1</a:t>
            </a:r>
            <a:r>
              <a:rPr lang="zh-CN" altLang="en-US" sz="3600"/>
              <a:t>、主要内容</a:t>
            </a:r>
            <a:r>
              <a:rPr lang="en-US" altLang="zh-CN" sz="3600"/>
              <a:t>(</a:t>
            </a:r>
            <a:r>
              <a:rPr lang="zh-CN" altLang="en-US" sz="3600"/>
              <a:t>按章</a:t>
            </a:r>
            <a:r>
              <a:rPr lang="en-US" altLang="zh-CN" sz="3600"/>
              <a:t>)</a:t>
            </a:r>
          </a:p>
        </p:txBody>
      </p:sp>
      <p:sp>
        <p:nvSpPr>
          <p:cNvPr id="12291" name="Rectangle 1027"/>
          <p:cNvSpPr>
            <a:spLocks noGrp="1" noChangeArrowheads="1"/>
          </p:cNvSpPr>
          <p:nvPr>
            <p:ph type="body" idx="1"/>
          </p:nvPr>
        </p:nvSpPr>
        <p:spPr>
          <a:xfrm>
            <a:off x="323850" y="836613"/>
            <a:ext cx="8640763" cy="5761037"/>
          </a:xfrm>
        </p:spPr>
        <p:txBody>
          <a:bodyPr>
            <a:normAutofit/>
          </a:bodyPr>
          <a:lstStyle/>
          <a:p>
            <a:pPr marL="812800" indent="-812800">
              <a:buFontTx/>
              <a:buNone/>
            </a:pPr>
            <a:r>
              <a:rPr lang="zh-CN" altLang="en-US" sz="2800" dirty="0"/>
              <a:t>第一章 </a:t>
            </a:r>
            <a:r>
              <a:rPr lang="zh-CN" altLang="en-US" sz="2800" dirty="0" smtClean="0"/>
              <a:t>  金融风险管理</a:t>
            </a:r>
            <a:r>
              <a:rPr lang="zh-CN" altLang="en-US" sz="2800" dirty="0"/>
              <a:t>概论</a:t>
            </a:r>
          </a:p>
          <a:p>
            <a:pPr marL="812800" indent="-812800">
              <a:buFontTx/>
              <a:buNone/>
            </a:pPr>
            <a:r>
              <a:rPr lang="zh-CN" altLang="en-US" sz="2800" dirty="0"/>
              <a:t>第二</a:t>
            </a:r>
            <a:r>
              <a:rPr lang="zh-CN" altLang="en-US" sz="2800" dirty="0" smtClean="0"/>
              <a:t>章     金融风险管理的基本问题  </a:t>
            </a:r>
            <a:endParaRPr lang="zh-CN" altLang="en-US" sz="2800" dirty="0"/>
          </a:p>
          <a:p>
            <a:pPr marL="812800" indent="-812800">
              <a:buFontTx/>
              <a:buNone/>
            </a:pPr>
            <a:r>
              <a:rPr lang="zh-CN" altLang="en-US" sz="2800" dirty="0"/>
              <a:t>第三</a:t>
            </a:r>
            <a:r>
              <a:rPr lang="zh-CN" altLang="en-US" sz="2800" dirty="0" smtClean="0"/>
              <a:t>章     利率风险的管理</a:t>
            </a:r>
            <a:endParaRPr lang="zh-CN" altLang="en-US" sz="2800" dirty="0">
              <a:latin typeface="宋体" pitchFamily="2" charset="-122"/>
            </a:endParaRPr>
          </a:p>
          <a:p>
            <a:pPr marL="812800" indent="-812800">
              <a:buFontTx/>
              <a:buNone/>
            </a:pPr>
            <a:r>
              <a:rPr lang="zh-CN" altLang="en-US" sz="2800" dirty="0"/>
              <a:t>第四</a:t>
            </a:r>
            <a:r>
              <a:rPr lang="zh-CN" altLang="en-US" sz="2800" dirty="0" smtClean="0"/>
              <a:t>章     </a:t>
            </a:r>
            <a:r>
              <a:rPr lang="en-US" altLang="zh-CN" sz="2800" dirty="0" smtClean="0"/>
              <a:t>-</a:t>
            </a:r>
            <a:r>
              <a:rPr lang="en-US" altLang="zh-CN" sz="2800" dirty="0" err="1" smtClean="0"/>
              <a:t>VaR</a:t>
            </a:r>
            <a:endParaRPr lang="zh-CN" altLang="en-US" sz="2800" dirty="0"/>
          </a:p>
          <a:p>
            <a:pPr marL="812800" indent="-812800">
              <a:buFontTx/>
              <a:buNone/>
            </a:pPr>
            <a:r>
              <a:rPr lang="zh-CN" altLang="en-US" sz="2800" dirty="0"/>
              <a:t>第五</a:t>
            </a:r>
            <a:r>
              <a:rPr lang="zh-CN" altLang="en-US" sz="2800" dirty="0" smtClean="0"/>
              <a:t>章     波动率的管理</a:t>
            </a:r>
            <a:endParaRPr lang="zh-CN" altLang="en-US" sz="2800" dirty="0"/>
          </a:p>
          <a:p>
            <a:pPr marL="812800" indent="-812800">
              <a:buFontTx/>
              <a:buNone/>
            </a:pPr>
            <a:r>
              <a:rPr lang="zh-CN" altLang="en-US" sz="2800" dirty="0"/>
              <a:t>第六</a:t>
            </a:r>
            <a:r>
              <a:rPr lang="zh-CN" altLang="en-US" sz="2800" dirty="0" smtClean="0"/>
              <a:t>章      新巴塞协议</a:t>
            </a:r>
            <a:endParaRPr lang="en-US" altLang="zh-CN" sz="2800" dirty="0" smtClean="0"/>
          </a:p>
          <a:p>
            <a:pPr marL="812800" indent="-812800">
              <a:buFontTx/>
              <a:buNone/>
            </a:pPr>
            <a:r>
              <a:rPr lang="zh-CN" altLang="en-US" sz="2800" dirty="0" smtClean="0"/>
              <a:t>第七章      市场风险的管理</a:t>
            </a:r>
            <a:endParaRPr lang="en-US" altLang="zh-CN" sz="2800" dirty="0" smtClean="0"/>
          </a:p>
          <a:p>
            <a:pPr marL="812800" indent="-812800">
              <a:buNone/>
            </a:pPr>
            <a:r>
              <a:rPr lang="zh-CN" altLang="en-US" sz="2800" dirty="0" smtClean="0"/>
              <a:t>第八章       信用风险的管理</a:t>
            </a:r>
            <a:endParaRPr lang="en-US" altLang="zh-CN" sz="2800" dirty="0"/>
          </a:p>
          <a:p>
            <a:pPr marL="812800" indent="-812800">
              <a:buNone/>
            </a:pPr>
            <a:r>
              <a:rPr lang="zh-CN" altLang="en-US" sz="2800" dirty="0" smtClean="0"/>
              <a:t>第九章       操作风险的管理</a:t>
            </a:r>
            <a:endParaRPr lang="en-US" altLang="zh-CN" sz="2800" dirty="0" smtClean="0"/>
          </a:p>
          <a:p>
            <a:pPr marL="812800" indent="-812800">
              <a:buNone/>
            </a:pPr>
            <a:r>
              <a:rPr lang="zh-CN" altLang="en-US" sz="2800" dirty="0" smtClean="0"/>
              <a:t> 第十章       流动性风险的管理</a:t>
            </a:r>
            <a:endParaRPr lang="en-US" altLang="zh-CN" sz="2800" dirty="0" smtClean="0"/>
          </a:p>
          <a:p>
            <a:pPr marL="812800" indent="-812800">
              <a:buFontTx/>
              <a:buNone/>
            </a:pPr>
            <a:r>
              <a:rPr lang="en-US" altLang="zh-CN" sz="2800" dirty="0" smtClean="0"/>
              <a:t>   </a:t>
            </a:r>
            <a:endParaRPr lang="zh-CN" alt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304800"/>
            <a:ext cx="7924800" cy="685800"/>
          </a:xfrm>
        </p:spPr>
        <p:txBody>
          <a:bodyPr/>
          <a:lstStyle/>
          <a:p>
            <a:r>
              <a:rPr lang="en-US" altLang="zh-CN" sz="3600">
                <a:cs typeface="Arial" charset="0"/>
              </a:rPr>
              <a:t>2</a:t>
            </a:r>
            <a:r>
              <a:rPr lang="zh-CN" altLang="en-US" sz="3600"/>
              <a:t>、目标</a:t>
            </a:r>
          </a:p>
        </p:txBody>
      </p:sp>
      <p:sp>
        <p:nvSpPr>
          <p:cNvPr id="8195" name="Rectangle 3"/>
          <p:cNvSpPr>
            <a:spLocks noGrp="1" noChangeArrowheads="1"/>
          </p:cNvSpPr>
          <p:nvPr>
            <p:ph type="body" idx="1"/>
          </p:nvPr>
        </p:nvSpPr>
        <p:spPr>
          <a:xfrm>
            <a:off x="381000" y="1143000"/>
            <a:ext cx="8382000" cy="5165725"/>
          </a:xfrm>
        </p:spPr>
        <p:txBody>
          <a:bodyPr/>
          <a:lstStyle/>
          <a:p>
            <a:pPr>
              <a:buFontTx/>
              <a:buNone/>
            </a:pPr>
            <a:r>
              <a:rPr lang="en-US" altLang="zh-CN" sz="2800">
                <a:cs typeface="Arial" charset="0"/>
              </a:rPr>
              <a:t>1)</a:t>
            </a:r>
            <a:r>
              <a:rPr lang="en-US" altLang="zh-CN" sz="2800">
                <a:cs typeface="Times New Roman" pitchFamily="18" charset="0"/>
              </a:rPr>
              <a:t> </a:t>
            </a:r>
            <a:r>
              <a:rPr lang="zh-CN" altLang="en-US" sz="2800"/>
              <a:t>理解</a:t>
            </a:r>
            <a:r>
              <a:rPr lang="zh-CN" altLang="en-US" sz="2800">
                <a:latin typeface="宋体" pitchFamily="2" charset="-122"/>
              </a:rPr>
              <a:t>金融风险的基本概念</a:t>
            </a:r>
            <a:r>
              <a:rPr lang="zh-CN" altLang="en-US" sz="2800"/>
              <a:t>；</a:t>
            </a:r>
          </a:p>
          <a:p>
            <a:pPr>
              <a:buFontTx/>
              <a:buNone/>
            </a:pPr>
            <a:r>
              <a:rPr lang="en-US" altLang="zh-CN" sz="2800">
                <a:cs typeface="Arial" charset="0"/>
              </a:rPr>
              <a:t>2)</a:t>
            </a:r>
            <a:r>
              <a:rPr lang="en-US" altLang="zh-CN" sz="2800">
                <a:cs typeface="Times New Roman" pitchFamily="18" charset="0"/>
              </a:rPr>
              <a:t> </a:t>
            </a:r>
            <a:r>
              <a:rPr lang="zh-CN" altLang="en-US" sz="2800"/>
              <a:t>了解</a:t>
            </a:r>
            <a:r>
              <a:rPr lang="zh-CN" altLang="en-US" sz="2800">
                <a:latin typeface="宋体" pitchFamily="2" charset="-122"/>
              </a:rPr>
              <a:t>金融风险计量的基本理论与方法；</a:t>
            </a:r>
            <a:endParaRPr lang="zh-CN" altLang="en-US" sz="2800"/>
          </a:p>
          <a:p>
            <a:pPr>
              <a:buFontTx/>
              <a:buNone/>
            </a:pPr>
            <a:r>
              <a:rPr lang="en-US" altLang="zh-CN" sz="2800"/>
              <a:t>3</a:t>
            </a:r>
            <a:r>
              <a:rPr lang="zh-CN" altLang="en-US" sz="2800"/>
              <a:t>）应用投资组合理论分散</a:t>
            </a:r>
            <a:r>
              <a:rPr lang="zh-CN" altLang="en-US" sz="2800">
                <a:latin typeface="宋体" pitchFamily="2" charset="-122"/>
              </a:rPr>
              <a:t>非系统金融风险；</a:t>
            </a:r>
            <a:endParaRPr lang="zh-CN" altLang="en-US" sz="2800"/>
          </a:p>
          <a:p>
            <a:pPr>
              <a:buFontTx/>
              <a:buNone/>
            </a:pPr>
            <a:r>
              <a:rPr lang="en-US" altLang="zh-CN" sz="2800"/>
              <a:t>4</a:t>
            </a:r>
            <a:r>
              <a:rPr lang="zh-CN" altLang="en-US" sz="2800"/>
              <a:t>）应用</a:t>
            </a:r>
            <a:r>
              <a:rPr lang="zh-CN" altLang="en-US" sz="2800">
                <a:latin typeface="宋体" pitchFamily="2" charset="-122"/>
              </a:rPr>
              <a:t>金融衍生产品对金融风险进行套期保值和管理</a:t>
            </a:r>
            <a:r>
              <a:rPr lang="zh-CN" altLang="en-US" sz="2800"/>
              <a:t>；</a:t>
            </a:r>
          </a:p>
          <a:p>
            <a:pPr>
              <a:buFontTx/>
              <a:buNone/>
            </a:pPr>
            <a:r>
              <a:rPr lang="en-US" altLang="zh-CN" sz="2800">
                <a:cs typeface="Arial" charset="0"/>
              </a:rPr>
              <a:t>5) </a:t>
            </a:r>
            <a:r>
              <a:rPr lang="zh-CN" altLang="en-US" sz="2800">
                <a:cs typeface="Arial" charset="0"/>
              </a:rPr>
              <a:t>掌握市场风险计量（</a:t>
            </a:r>
            <a:r>
              <a:rPr lang="en-US" altLang="zh-CN" sz="2800">
                <a:cs typeface="Arial" charset="0"/>
              </a:rPr>
              <a:t>VaR</a:t>
            </a:r>
            <a:r>
              <a:rPr lang="zh-CN" altLang="en-US" sz="2800">
                <a:cs typeface="Arial" charset="0"/>
              </a:rPr>
              <a:t>）及管理的主要方法；</a:t>
            </a:r>
          </a:p>
          <a:p>
            <a:pPr>
              <a:buFontTx/>
              <a:buNone/>
            </a:pPr>
            <a:r>
              <a:rPr lang="en-US" altLang="zh-CN" sz="2800">
                <a:cs typeface="Arial" charset="0"/>
              </a:rPr>
              <a:t>6) </a:t>
            </a:r>
            <a:r>
              <a:rPr lang="zh-CN" altLang="en-US" sz="2800">
                <a:cs typeface="Arial" charset="0"/>
              </a:rPr>
              <a:t>掌握</a:t>
            </a:r>
            <a:r>
              <a:rPr lang="zh-CN" altLang="en-US" sz="2800"/>
              <a:t>利率风险</a:t>
            </a:r>
            <a:r>
              <a:rPr lang="zh-CN" altLang="en-US" sz="2800">
                <a:cs typeface="Arial" charset="0"/>
              </a:rPr>
              <a:t>计量及管理的主要方法</a:t>
            </a:r>
          </a:p>
          <a:p>
            <a:pPr>
              <a:buFontTx/>
              <a:buNone/>
            </a:pPr>
            <a:r>
              <a:rPr lang="en-US" altLang="zh-CN" sz="2800">
                <a:cs typeface="Arial" charset="0"/>
              </a:rPr>
              <a:t>7)</a:t>
            </a:r>
            <a:r>
              <a:rPr lang="zh-CN" altLang="en-US" sz="2800">
                <a:cs typeface="Arial" charset="0"/>
              </a:rPr>
              <a:t>掌握</a:t>
            </a:r>
            <a:r>
              <a:rPr lang="zh-CN" altLang="en-US" sz="2800"/>
              <a:t>信用风险</a:t>
            </a:r>
            <a:r>
              <a:rPr lang="zh-CN" altLang="en-US" sz="2800">
                <a:cs typeface="Arial" charset="0"/>
              </a:rPr>
              <a:t>计量及管理的主要方法</a:t>
            </a:r>
          </a:p>
          <a:p>
            <a:pPr>
              <a:buFontTx/>
              <a:buNone/>
            </a:pPr>
            <a:r>
              <a:rPr lang="en-US" altLang="zh-CN" sz="2800"/>
              <a:t>8</a:t>
            </a:r>
            <a:r>
              <a:rPr lang="zh-CN" altLang="en-US" sz="2800"/>
              <a:t>）了解流动性风险、操作风险、政策风险计量与管理</a:t>
            </a:r>
            <a:r>
              <a:rPr lang="zh-CN" altLang="en-US" sz="2800">
                <a:cs typeface="Arial" charset="0"/>
              </a:rPr>
              <a:t>的主要</a:t>
            </a:r>
            <a:r>
              <a:rPr lang="zh-CN" altLang="en-US" sz="2800"/>
              <a:t>方法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188913"/>
            <a:ext cx="7772400" cy="719137"/>
          </a:xfrm>
        </p:spPr>
        <p:txBody>
          <a:bodyPr/>
          <a:lstStyle/>
          <a:p>
            <a:r>
              <a:rPr lang="en-US" altLang="zh-CN" sz="3600">
                <a:cs typeface="Arial" charset="0"/>
              </a:rPr>
              <a:t>3</a:t>
            </a:r>
            <a:r>
              <a:rPr lang="zh-CN" altLang="en-US" sz="3600"/>
              <a:t>、预备知识与特点</a:t>
            </a:r>
            <a:endParaRPr lang="zh-CN" altLang="en-US" sz="3600">
              <a:cs typeface="Arial" charset="0"/>
            </a:endParaRPr>
          </a:p>
        </p:txBody>
      </p:sp>
      <p:sp>
        <p:nvSpPr>
          <p:cNvPr id="10243" name="Rectangle 3"/>
          <p:cNvSpPr>
            <a:spLocks noGrp="1" noChangeArrowheads="1"/>
          </p:cNvSpPr>
          <p:nvPr>
            <p:ph type="body" idx="1"/>
          </p:nvPr>
        </p:nvSpPr>
        <p:spPr>
          <a:xfrm>
            <a:off x="323850" y="1052513"/>
            <a:ext cx="8496300" cy="5472112"/>
          </a:xfrm>
        </p:spPr>
        <p:txBody>
          <a:bodyPr/>
          <a:lstStyle/>
          <a:p>
            <a:pPr>
              <a:lnSpc>
                <a:spcPct val="90000"/>
              </a:lnSpc>
              <a:buFontTx/>
              <a:buNone/>
            </a:pPr>
            <a:r>
              <a:rPr lang="zh-CN" altLang="en-US" sz="2800"/>
              <a:t>（</a:t>
            </a:r>
            <a:r>
              <a:rPr lang="en-US" altLang="zh-CN" sz="2800"/>
              <a:t>1</a:t>
            </a:r>
            <a:r>
              <a:rPr lang="zh-CN" altLang="en-US" sz="2800"/>
              <a:t>）预备知识</a:t>
            </a:r>
          </a:p>
          <a:p>
            <a:pPr>
              <a:lnSpc>
                <a:spcPct val="90000"/>
              </a:lnSpc>
              <a:buFontTx/>
              <a:buNone/>
            </a:pPr>
            <a:r>
              <a:rPr lang="zh-CN" altLang="en-US" sz="2800"/>
              <a:t>   </a:t>
            </a:r>
            <a:r>
              <a:rPr lang="en-US" altLang="zh-CN" sz="2800"/>
              <a:t>1</a:t>
            </a:r>
            <a:r>
              <a:rPr lang="zh-CN" altLang="en-US" sz="2800"/>
              <a:t>）</a:t>
            </a:r>
            <a:r>
              <a:rPr lang="en-US" altLang="zh-CN" sz="2800">
                <a:cs typeface="Arial" charset="0"/>
              </a:rPr>
              <a:t>Futures</a:t>
            </a:r>
            <a:r>
              <a:rPr lang="zh-CN" altLang="en-US" sz="2800"/>
              <a:t>，</a:t>
            </a:r>
            <a:r>
              <a:rPr lang="en-US" altLang="zh-CN" sz="2800">
                <a:cs typeface="Arial" charset="0"/>
              </a:rPr>
              <a:t>Options and Swaps</a:t>
            </a:r>
          </a:p>
          <a:p>
            <a:pPr>
              <a:lnSpc>
                <a:spcPct val="90000"/>
              </a:lnSpc>
              <a:buFontTx/>
              <a:buNone/>
            </a:pPr>
            <a:r>
              <a:rPr lang="en-US" altLang="zh-CN" sz="2800">
                <a:cs typeface="Arial" charset="0"/>
              </a:rPr>
              <a:t>   2</a:t>
            </a:r>
            <a:r>
              <a:rPr lang="zh-CN" altLang="en-US" sz="2800"/>
              <a:t>）</a:t>
            </a:r>
            <a:r>
              <a:rPr lang="en-US" altLang="zh-CN" sz="2800">
                <a:cs typeface="Arial" charset="0"/>
              </a:rPr>
              <a:t>calculus</a:t>
            </a:r>
          </a:p>
          <a:p>
            <a:pPr>
              <a:lnSpc>
                <a:spcPct val="90000"/>
              </a:lnSpc>
              <a:buFontTx/>
              <a:buNone/>
            </a:pPr>
            <a:r>
              <a:rPr lang="en-US" altLang="zh-CN" sz="2800"/>
              <a:t>   3</a:t>
            </a:r>
            <a:r>
              <a:rPr lang="zh-CN" altLang="en-US" sz="2800"/>
              <a:t>）</a:t>
            </a:r>
            <a:r>
              <a:rPr lang="en-US" altLang="zh-CN" sz="2800">
                <a:cs typeface="Arial" charset="0"/>
              </a:rPr>
              <a:t>statistics.</a:t>
            </a:r>
            <a:endParaRPr lang="en-US" altLang="zh-CN" sz="2800"/>
          </a:p>
          <a:p>
            <a:pPr>
              <a:lnSpc>
                <a:spcPct val="90000"/>
              </a:lnSpc>
              <a:buFontTx/>
              <a:buNone/>
            </a:pPr>
            <a:r>
              <a:rPr lang="en-US" altLang="zh-CN" sz="2800"/>
              <a:t>   4</a:t>
            </a:r>
            <a:r>
              <a:rPr lang="zh-CN" altLang="en-US" sz="2800"/>
              <a:t>）</a:t>
            </a:r>
            <a:r>
              <a:rPr lang="en-US" altLang="zh-CN" sz="2800"/>
              <a:t>portfolio  theory</a:t>
            </a:r>
            <a:r>
              <a:rPr lang="en-US" altLang="zh-CN" sz="2800">
                <a:cs typeface="Arial" charset="0"/>
              </a:rPr>
              <a:t> </a:t>
            </a:r>
            <a:r>
              <a:rPr lang="en-US" altLang="zh-CN" sz="2800"/>
              <a:t/>
            </a:r>
            <a:br>
              <a:rPr lang="en-US" altLang="zh-CN" sz="2800"/>
            </a:br>
            <a:endParaRPr lang="en-US" altLang="zh-CN" sz="2800"/>
          </a:p>
          <a:p>
            <a:pPr>
              <a:lnSpc>
                <a:spcPct val="90000"/>
              </a:lnSpc>
              <a:buFontTx/>
              <a:buNone/>
            </a:pPr>
            <a:r>
              <a:rPr lang="zh-CN" altLang="en-US" sz="2800"/>
              <a:t>（</a:t>
            </a:r>
            <a:r>
              <a:rPr lang="en-US" altLang="zh-CN" sz="2800"/>
              <a:t>2</a:t>
            </a:r>
            <a:r>
              <a:rPr lang="zh-CN" altLang="en-US" sz="2800"/>
              <a:t>）特点</a:t>
            </a:r>
          </a:p>
          <a:p>
            <a:pPr>
              <a:lnSpc>
                <a:spcPct val="90000"/>
              </a:lnSpc>
              <a:buFontTx/>
              <a:buNone/>
            </a:pPr>
            <a:r>
              <a:rPr lang="zh-CN" altLang="en-US" sz="2800"/>
              <a:t>   </a:t>
            </a:r>
            <a:r>
              <a:rPr lang="en-US" altLang="zh-CN" sz="2800"/>
              <a:t>1</a:t>
            </a:r>
            <a:r>
              <a:rPr lang="zh-CN" altLang="en-US" sz="2800"/>
              <a:t>）应用的知识多</a:t>
            </a:r>
          </a:p>
          <a:p>
            <a:pPr>
              <a:lnSpc>
                <a:spcPct val="90000"/>
              </a:lnSpc>
              <a:buFontTx/>
              <a:buNone/>
            </a:pPr>
            <a:r>
              <a:rPr lang="zh-CN" altLang="en-US" sz="2800"/>
              <a:t>   </a:t>
            </a:r>
            <a:r>
              <a:rPr lang="en-US" altLang="zh-CN" sz="2800"/>
              <a:t>2</a:t>
            </a:r>
            <a:r>
              <a:rPr lang="zh-CN" altLang="en-US" sz="2800"/>
              <a:t>）难度大</a:t>
            </a:r>
          </a:p>
          <a:p>
            <a:pPr>
              <a:lnSpc>
                <a:spcPct val="90000"/>
              </a:lnSpc>
              <a:buFontTx/>
              <a:buNone/>
            </a:pPr>
            <a:r>
              <a:rPr lang="zh-CN" altLang="en-US" sz="2800"/>
              <a:t>   </a:t>
            </a:r>
            <a:r>
              <a:rPr lang="en-US" altLang="zh-CN" sz="2800"/>
              <a:t>3</a:t>
            </a:r>
            <a:r>
              <a:rPr lang="zh-CN" altLang="en-US" sz="2800"/>
              <a:t>）知识新</a:t>
            </a:r>
          </a:p>
          <a:p>
            <a:pPr>
              <a:lnSpc>
                <a:spcPct val="90000"/>
              </a:lnSpc>
              <a:buFontTx/>
              <a:buNone/>
            </a:pPr>
            <a:r>
              <a:rPr lang="zh-CN" altLang="en-US" sz="2800"/>
              <a:t>   </a:t>
            </a:r>
            <a:r>
              <a:rPr lang="en-US" altLang="zh-CN" sz="2800"/>
              <a:t>4</a:t>
            </a:r>
            <a:r>
              <a:rPr lang="zh-CN" altLang="en-US" sz="2800"/>
              <a:t>）有些还没有定论，处在研究阶段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7772400" cy="838200"/>
          </a:xfrm>
        </p:spPr>
        <p:txBody>
          <a:bodyPr/>
          <a:lstStyle/>
          <a:p>
            <a:r>
              <a:rPr lang="en-US" altLang="zh-CN"/>
              <a:t>4</a:t>
            </a:r>
            <a:r>
              <a:rPr lang="zh-CN" altLang="en-US"/>
              <a:t>、教学参考资料</a:t>
            </a:r>
          </a:p>
        </p:txBody>
      </p:sp>
      <p:sp>
        <p:nvSpPr>
          <p:cNvPr id="9219" name="Rectangle 3"/>
          <p:cNvSpPr>
            <a:spLocks noGrp="1" noChangeArrowheads="1"/>
          </p:cNvSpPr>
          <p:nvPr>
            <p:ph type="body" idx="1"/>
          </p:nvPr>
        </p:nvSpPr>
        <p:spPr>
          <a:xfrm>
            <a:off x="457200" y="1295400"/>
            <a:ext cx="8458200" cy="5257800"/>
          </a:xfrm>
        </p:spPr>
        <p:txBody>
          <a:bodyPr/>
          <a:lstStyle/>
          <a:p>
            <a:pPr>
              <a:lnSpc>
                <a:spcPct val="90000"/>
              </a:lnSpc>
              <a:buFontTx/>
              <a:buNone/>
            </a:pPr>
            <a:r>
              <a:rPr lang="en-US" altLang="zh-CN" dirty="0" smtClean="0"/>
              <a:t>1</a:t>
            </a:r>
            <a:r>
              <a:rPr lang="zh-CN" altLang="en-US" dirty="0" smtClean="0"/>
              <a:t>）</a:t>
            </a:r>
            <a:r>
              <a:rPr lang="en-US" altLang="zh-CN" dirty="0" smtClean="0"/>
              <a:t>《</a:t>
            </a:r>
            <a:r>
              <a:rPr lang="zh-CN" altLang="en-US" dirty="0" smtClean="0"/>
              <a:t>风险管理 与金融机构</a:t>
            </a:r>
            <a:r>
              <a:rPr lang="en-US" altLang="zh-CN" dirty="0" smtClean="0"/>
              <a:t>》</a:t>
            </a:r>
            <a:r>
              <a:rPr lang="zh-CN" altLang="en-US" dirty="0" smtClean="0"/>
              <a:t>，机械工业出版社，赫尔，</a:t>
            </a:r>
            <a:r>
              <a:rPr lang="en-US" altLang="zh-CN" dirty="0" smtClean="0"/>
              <a:t>2012</a:t>
            </a:r>
            <a:r>
              <a:rPr lang="zh-CN" altLang="en-US" dirty="0" smtClean="0"/>
              <a:t>年</a:t>
            </a:r>
            <a:endParaRPr lang="en-US" altLang="zh-CN" dirty="0" smtClean="0">
              <a:solidFill>
                <a:srgbClr val="FF0066"/>
              </a:solidFill>
            </a:endParaRPr>
          </a:p>
          <a:p>
            <a:pPr>
              <a:lnSpc>
                <a:spcPct val="90000"/>
              </a:lnSpc>
              <a:buFontTx/>
              <a:buNone/>
            </a:pPr>
            <a:r>
              <a:rPr lang="en-US" altLang="zh-CN" dirty="0" smtClean="0"/>
              <a:t>2</a:t>
            </a:r>
            <a:r>
              <a:rPr lang="zh-CN" altLang="en-US" dirty="0" smtClean="0"/>
              <a:t>）</a:t>
            </a:r>
            <a:r>
              <a:rPr lang="en-US" altLang="zh-CN" dirty="0" smtClean="0"/>
              <a:t>《</a:t>
            </a:r>
            <a:r>
              <a:rPr lang="zh-CN" altLang="en-US" dirty="0" smtClean="0"/>
              <a:t>金融风险管理</a:t>
            </a:r>
            <a:r>
              <a:rPr lang="en-US" altLang="zh-CN" dirty="0" smtClean="0"/>
              <a:t>》</a:t>
            </a:r>
            <a:r>
              <a:rPr lang="zh-CN" altLang="en-US" dirty="0" smtClean="0"/>
              <a:t>，人民邮电出版社</a:t>
            </a:r>
            <a:endParaRPr lang="en-US" altLang="zh-CN" dirty="0" smtClean="0"/>
          </a:p>
          <a:p>
            <a:pPr>
              <a:lnSpc>
                <a:spcPct val="90000"/>
              </a:lnSpc>
              <a:buFontTx/>
              <a:buNone/>
            </a:pPr>
            <a:r>
              <a:rPr lang="en-US" altLang="zh-CN" dirty="0" smtClean="0"/>
              <a:t>3</a:t>
            </a:r>
            <a:r>
              <a:rPr lang="zh-CN" altLang="en-US" dirty="0" smtClean="0"/>
              <a:t>）金融</a:t>
            </a:r>
            <a:r>
              <a:rPr lang="zh-CN" altLang="en-US" dirty="0"/>
              <a:t>风险计量与管理，上海财经大学出版社，王明涛，</a:t>
            </a:r>
            <a:r>
              <a:rPr lang="en-US" altLang="zh-CN" dirty="0"/>
              <a:t>2008</a:t>
            </a:r>
            <a:r>
              <a:rPr lang="zh-CN" altLang="en-US" dirty="0"/>
              <a:t>年</a:t>
            </a:r>
          </a:p>
          <a:p>
            <a:pPr>
              <a:lnSpc>
                <a:spcPct val="90000"/>
              </a:lnSpc>
              <a:buFontTx/>
              <a:buNone/>
            </a:pPr>
            <a:r>
              <a:rPr lang="en-US" altLang="zh-CN" dirty="0" smtClean="0"/>
              <a:t>4</a:t>
            </a:r>
            <a:r>
              <a:rPr lang="zh-CN" altLang="en-US" dirty="0" smtClean="0"/>
              <a:t>）</a:t>
            </a:r>
            <a:r>
              <a:rPr lang="en-US" altLang="zh-CN" dirty="0" smtClean="0"/>
              <a:t>《</a:t>
            </a:r>
            <a:r>
              <a:rPr lang="zh-CN" altLang="en-US" dirty="0" smtClean="0"/>
              <a:t>金融风险管理</a:t>
            </a:r>
            <a:r>
              <a:rPr lang="en-US" altLang="zh-CN" dirty="0" smtClean="0"/>
              <a:t>》</a:t>
            </a:r>
            <a:r>
              <a:rPr lang="zh-CN" altLang="en-US" dirty="0" smtClean="0"/>
              <a:t>，复旦大学出版社，张金清</a:t>
            </a:r>
            <a:r>
              <a:rPr lang="zh-CN" altLang="en-US" sz="3600" dirty="0" smtClean="0"/>
              <a:t>，</a:t>
            </a:r>
            <a:r>
              <a:rPr lang="en-US" altLang="zh-CN" sz="3600" dirty="0" smtClean="0"/>
              <a:t>2006</a:t>
            </a:r>
            <a:endParaRPr lang="zh-CN" altLang="en-US" sz="3600" dirty="0"/>
          </a:p>
          <a:p>
            <a:pPr>
              <a:lnSpc>
                <a:spcPct val="90000"/>
              </a:lnSpc>
              <a:buFontTx/>
              <a:buNone/>
            </a:pPr>
            <a:r>
              <a:rPr lang="en-US" altLang="zh-CN" dirty="0" smtClean="0"/>
              <a:t>5</a:t>
            </a:r>
            <a:r>
              <a:rPr lang="zh-CN" altLang="en-US" dirty="0" smtClean="0"/>
              <a:t>）有关</a:t>
            </a:r>
            <a:r>
              <a:rPr lang="zh-CN" altLang="en-US" dirty="0"/>
              <a:t>的研究文章</a:t>
            </a:r>
          </a:p>
          <a:p>
            <a:pPr lvl="1">
              <a:lnSpc>
                <a:spcPct val="90000"/>
              </a:lnSpc>
              <a:buFontTx/>
              <a:buNone/>
            </a:pP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金融风险案例</a:t>
            </a:r>
            <a:r>
              <a:rPr lang="en-US" altLang="zh-CN" dirty="0" smtClean="0"/>
              <a:t>1  </a:t>
            </a:r>
            <a:r>
              <a:rPr lang="zh-CN" altLang="en-US" dirty="0" smtClean="0"/>
              <a:t>　</a:t>
            </a:r>
            <a:r>
              <a:rPr lang="zh-CN" altLang="en-US" dirty="0" smtClean="0">
                <a:solidFill>
                  <a:srgbClr val="FF0000"/>
                </a:solidFill>
              </a:rPr>
              <a:t>巴林银行的破产</a:t>
            </a:r>
            <a:endParaRPr lang="zh-CN" altLang="en-US" dirty="0">
              <a:solidFill>
                <a:srgbClr val="FF0000"/>
              </a:solidFill>
            </a:endParaRPr>
          </a:p>
        </p:txBody>
      </p:sp>
      <p:sp>
        <p:nvSpPr>
          <p:cNvPr id="3" name="内容占位符 2"/>
          <p:cNvSpPr>
            <a:spLocks noGrp="1"/>
          </p:cNvSpPr>
          <p:nvPr>
            <p:ph sz="quarter" idx="1"/>
          </p:nvPr>
        </p:nvSpPr>
        <p:spPr>
          <a:xfrm>
            <a:off x="457200" y="1412776"/>
            <a:ext cx="7571184" cy="5061176"/>
          </a:xfrm>
        </p:spPr>
        <p:txBody>
          <a:bodyPr>
            <a:normAutofit/>
          </a:bodyPr>
          <a:lstStyle/>
          <a:p>
            <a:r>
              <a:rPr lang="en-US" altLang="zh-CN" dirty="0" smtClean="0"/>
              <a:t>1995</a:t>
            </a:r>
            <a:r>
              <a:rPr lang="zh-CN" altLang="en-US" dirty="0" smtClean="0"/>
              <a:t>年</a:t>
            </a:r>
            <a:r>
              <a:rPr lang="en-US" altLang="zh-CN" dirty="0" smtClean="0"/>
              <a:t>2</a:t>
            </a:r>
            <a:r>
              <a:rPr lang="zh-CN" altLang="en-US" dirty="0" smtClean="0"/>
              <a:t>月</a:t>
            </a:r>
            <a:r>
              <a:rPr lang="en-US" altLang="zh-CN" dirty="0" smtClean="0"/>
              <a:t>27</a:t>
            </a:r>
            <a:r>
              <a:rPr lang="zh-CN" altLang="en-US" dirty="0" smtClean="0"/>
              <a:t>日，英国中央银行宣布，英国商业投资银行</a:t>
            </a:r>
            <a:r>
              <a:rPr lang="en-US" altLang="zh-CN" dirty="0" smtClean="0"/>
              <a:t>——</a:t>
            </a:r>
            <a:r>
              <a:rPr lang="zh-CN" altLang="en-US" dirty="0" smtClean="0"/>
              <a:t>巴林银行因经营失误而倒闭。消息传出，立即在亚洲、欧洲和美洲地区的金融界引起一连串强烈的波动。</a:t>
            </a:r>
            <a:endParaRPr lang="en-US" altLang="zh-CN" dirty="0" smtClean="0"/>
          </a:p>
          <a:p>
            <a:r>
              <a:rPr lang="en-US" altLang="zh-CN" dirty="0" smtClean="0"/>
              <a:t>1763</a:t>
            </a:r>
            <a:r>
              <a:rPr lang="zh-CN" altLang="en-US" dirty="0" smtClean="0"/>
              <a:t>年，弗朗西斯</a:t>
            </a:r>
            <a:r>
              <a:rPr lang="en-US" altLang="zh-CN" dirty="0" smtClean="0"/>
              <a:t>·</a:t>
            </a:r>
            <a:r>
              <a:rPr lang="zh-CN" altLang="en-US" dirty="0" smtClean="0"/>
              <a:t>巴林爵士在伦敦创建了巴林银行，它是世界首家“</a:t>
            </a:r>
            <a:r>
              <a:rPr lang="zh-CN" altLang="en-US" dirty="0" smtClean="0">
                <a:hlinkClick r:id="rId2"/>
              </a:rPr>
              <a:t>商业银行</a:t>
            </a:r>
            <a:r>
              <a:rPr lang="zh-CN" altLang="en-US" dirty="0" smtClean="0"/>
              <a:t>”，既为客户提供资金和有关建议，自己也做买卖。当然，它也得像其他商人一样承担买卖股票、土地或咖啡的风险，由于经营灵活变通、富于创新，巴林银行很快就在国际金融领域获得了巨大的成功。其业务范围也相当广泛，无论是到刚果提炼铜矿，从澳大利亚贩卖羊毛，还是开掘</a:t>
            </a:r>
            <a:r>
              <a:rPr lang="zh-CN" altLang="en-US" dirty="0" smtClean="0">
                <a:hlinkClick r:id="rId3"/>
              </a:rPr>
              <a:t>巴拿马运河</a:t>
            </a:r>
            <a:r>
              <a:rPr lang="zh-CN" altLang="en-US" dirty="0" smtClean="0"/>
              <a:t>，巴林银行都可以为之提供贷款。</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260350"/>
            <a:ext cx="7772400" cy="647700"/>
          </a:xfrm>
        </p:spPr>
        <p:txBody>
          <a:bodyPr>
            <a:normAutofit fontScale="90000"/>
          </a:bodyPr>
          <a:lstStyle/>
          <a:p>
            <a:r>
              <a:rPr lang="en-US" altLang="zh-CN" sz="4000">
                <a:latin typeface="黑体" pitchFamily="2" charset="-122"/>
              </a:rPr>
              <a:t>5</a:t>
            </a:r>
            <a:r>
              <a:rPr lang="zh-CN" altLang="en-US" sz="4000">
                <a:latin typeface="黑体" pitchFamily="2" charset="-122"/>
              </a:rPr>
              <a:t>、考试与成绩（</a:t>
            </a:r>
            <a:r>
              <a:rPr lang="zh-CN" altLang="en-US" sz="4000">
                <a:solidFill>
                  <a:srgbClr val="FF0000"/>
                </a:solidFill>
                <a:latin typeface="黑体" pitchFamily="2" charset="-122"/>
              </a:rPr>
              <a:t>讨论</a:t>
            </a:r>
            <a:r>
              <a:rPr lang="zh-CN" altLang="en-US" sz="4000">
                <a:latin typeface="黑体" pitchFamily="2" charset="-122"/>
              </a:rPr>
              <a:t>）</a:t>
            </a:r>
          </a:p>
        </p:txBody>
      </p:sp>
      <p:sp>
        <p:nvSpPr>
          <p:cNvPr id="16387" name="Rectangle 3"/>
          <p:cNvSpPr>
            <a:spLocks noGrp="1" noChangeArrowheads="1"/>
          </p:cNvSpPr>
          <p:nvPr>
            <p:ph type="body" idx="1"/>
          </p:nvPr>
        </p:nvSpPr>
        <p:spPr>
          <a:xfrm>
            <a:off x="395288" y="1557338"/>
            <a:ext cx="8424862" cy="4967287"/>
          </a:xfrm>
        </p:spPr>
        <p:txBody>
          <a:bodyPr/>
          <a:lstStyle/>
          <a:p>
            <a:pPr>
              <a:buFontTx/>
              <a:buNone/>
            </a:pPr>
            <a:r>
              <a:rPr lang="en-US" altLang="zh-CN" dirty="0"/>
              <a:t>1</a:t>
            </a:r>
            <a:r>
              <a:rPr lang="zh-CN" altLang="en-US" dirty="0"/>
              <a:t>、</a:t>
            </a:r>
            <a:r>
              <a:rPr lang="zh-CN" altLang="en-US" dirty="0" smtClean="0"/>
              <a:t>上课考勤与作业：</a:t>
            </a:r>
            <a:r>
              <a:rPr lang="en-US" altLang="zh-CN" dirty="0" smtClean="0"/>
              <a:t>30</a:t>
            </a:r>
            <a:r>
              <a:rPr lang="en-US" altLang="zh-CN" dirty="0"/>
              <a:t>%</a:t>
            </a:r>
          </a:p>
          <a:p>
            <a:pPr>
              <a:buFontTx/>
              <a:buNone/>
            </a:pPr>
            <a:r>
              <a:rPr lang="en-US" altLang="zh-CN" dirty="0"/>
              <a:t>2</a:t>
            </a:r>
            <a:r>
              <a:rPr lang="zh-CN" altLang="en-US" dirty="0" smtClean="0"/>
              <a:t>、考试</a:t>
            </a:r>
            <a:r>
              <a:rPr lang="zh-CN" altLang="en-US" dirty="0"/>
              <a:t>：</a:t>
            </a:r>
            <a:r>
              <a:rPr lang="en-US" altLang="zh-CN" dirty="0"/>
              <a:t>70%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609600"/>
            <a:ext cx="7772400" cy="587375"/>
          </a:xfrm>
        </p:spPr>
        <p:txBody>
          <a:bodyPr>
            <a:normAutofit fontScale="90000"/>
          </a:bodyPr>
          <a:lstStyle/>
          <a:p>
            <a:r>
              <a:rPr lang="zh-CN" altLang="en-US" sz="4000"/>
              <a:t>上课的形式与方法</a:t>
            </a:r>
          </a:p>
        </p:txBody>
      </p:sp>
      <p:sp>
        <p:nvSpPr>
          <p:cNvPr id="28675" name="Rectangle 3"/>
          <p:cNvSpPr>
            <a:spLocks noGrp="1" noChangeArrowheads="1"/>
          </p:cNvSpPr>
          <p:nvPr>
            <p:ph type="body" idx="1"/>
          </p:nvPr>
        </p:nvSpPr>
        <p:spPr>
          <a:xfrm>
            <a:off x="468313" y="1557338"/>
            <a:ext cx="8280400" cy="5040312"/>
          </a:xfrm>
        </p:spPr>
        <p:txBody>
          <a:bodyPr/>
          <a:lstStyle/>
          <a:p>
            <a:pPr>
              <a:buFontTx/>
              <a:buNone/>
            </a:pPr>
            <a:r>
              <a:rPr lang="en-US" altLang="zh-CN"/>
              <a:t>1</a:t>
            </a:r>
            <a:r>
              <a:rPr lang="zh-CN" altLang="en-US"/>
              <a:t>、上课的形式：学术讨论的形式，老师讲授与学生讨论结合。</a:t>
            </a:r>
          </a:p>
          <a:p>
            <a:pPr>
              <a:buFontTx/>
              <a:buNone/>
            </a:pPr>
            <a:r>
              <a:rPr lang="en-US" altLang="zh-CN"/>
              <a:t>2</a:t>
            </a:r>
            <a:r>
              <a:rPr lang="zh-CN" altLang="en-US"/>
              <a:t>、方法：</a:t>
            </a:r>
          </a:p>
          <a:p>
            <a:pPr>
              <a:buFontTx/>
              <a:buNone/>
            </a:pPr>
            <a:r>
              <a:rPr lang="zh-CN" altLang="en-US"/>
              <a:t> （</a:t>
            </a:r>
            <a:r>
              <a:rPr lang="en-US" altLang="zh-CN"/>
              <a:t>1</a:t>
            </a:r>
            <a:r>
              <a:rPr lang="zh-CN" altLang="en-US"/>
              <a:t>）老师提出分析的问题</a:t>
            </a:r>
          </a:p>
          <a:p>
            <a:pPr>
              <a:buFontTx/>
              <a:buNone/>
            </a:pPr>
            <a:r>
              <a:rPr lang="zh-CN" altLang="en-US"/>
              <a:t> （</a:t>
            </a:r>
            <a:r>
              <a:rPr lang="en-US" altLang="zh-CN"/>
              <a:t>2</a:t>
            </a:r>
            <a:r>
              <a:rPr lang="zh-CN" altLang="en-US"/>
              <a:t>）学生分组，收集资料、整理，并讲授</a:t>
            </a:r>
          </a:p>
          <a:p>
            <a:pPr>
              <a:buFontTx/>
              <a:buNone/>
            </a:pPr>
            <a:r>
              <a:rPr lang="zh-CN" altLang="en-US"/>
              <a:t> （</a:t>
            </a:r>
            <a:r>
              <a:rPr lang="en-US" altLang="zh-CN"/>
              <a:t>3</a:t>
            </a:r>
            <a:r>
              <a:rPr lang="zh-CN" altLang="en-US"/>
              <a:t>）讨论与总结，并记录</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a:t>第一节 金融</a:t>
            </a:r>
            <a:r>
              <a:rPr lang="zh-CN" altLang="en-US" dirty="0" smtClean="0"/>
              <a:t>风险管理</a:t>
            </a:r>
            <a:r>
              <a:rPr lang="zh-CN" altLang="en-US" dirty="0"/>
              <a:t>概述</a:t>
            </a:r>
          </a:p>
        </p:txBody>
      </p:sp>
      <p:sp>
        <p:nvSpPr>
          <p:cNvPr id="70659" name="Rectangle 3"/>
          <p:cNvSpPr>
            <a:spLocks noGrp="1" noChangeArrowheads="1"/>
          </p:cNvSpPr>
          <p:nvPr>
            <p:ph type="body" idx="1"/>
          </p:nvPr>
        </p:nvSpPr>
        <p:spPr/>
        <p:txBody>
          <a:bodyPr/>
          <a:lstStyle/>
          <a:p>
            <a:r>
              <a:rPr lang="zh-CN" altLang="en-US" dirty="0"/>
              <a:t>金融风险的基本含义</a:t>
            </a:r>
          </a:p>
          <a:p>
            <a:r>
              <a:rPr lang="zh-CN" altLang="en-US" dirty="0"/>
              <a:t>金融风险的分类</a:t>
            </a:r>
          </a:p>
          <a:p>
            <a:r>
              <a:rPr lang="zh-CN" altLang="en-US" dirty="0"/>
              <a:t>金融</a:t>
            </a:r>
            <a:r>
              <a:rPr lang="zh-CN" altLang="en-US" dirty="0" smtClean="0"/>
              <a:t>风险管理</a:t>
            </a:r>
            <a:r>
              <a:rPr lang="zh-CN" altLang="en-US" dirty="0"/>
              <a:t>的意义</a:t>
            </a:r>
          </a:p>
          <a:p>
            <a:r>
              <a:rPr lang="zh-CN" altLang="en-US" dirty="0"/>
              <a:t>金融风险管理的目标、方式与步骤</a:t>
            </a:r>
          </a:p>
          <a:p>
            <a:pPr>
              <a:buFontTx/>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7088" y="188913"/>
            <a:ext cx="7772400" cy="608012"/>
          </a:xfrm>
        </p:spPr>
        <p:txBody>
          <a:bodyPr/>
          <a:lstStyle/>
          <a:p>
            <a:r>
              <a:rPr lang="zh-CN" altLang="en-US" sz="3200" b="1">
                <a:latin typeface="宋体" pitchFamily="2" charset="-122"/>
              </a:rPr>
              <a:t>一、金融风险的基本概念</a:t>
            </a:r>
            <a:endParaRPr lang="zh-CN" altLang="en-US" sz="3200">
              <a:latin typeface="宋体" pitchFamily="2" charset="-122"/>
            </a:endParaRPr>
          </a:p>
        </p:txBody>
      </p:sp>
      <p:sp>
        <p:nvSpPr>
          <p:cNvPr id="10243" name="Rectangle 3"/>
          <p:cNvSpPr>
            <a:spLocks noGrp="1" noChangeArrowheads="1"/>
          </p:cNvSpPr>
          <p:nvPr>
            <p:ph type="body" idx="1"/>
          </p:nvPr>
        </p:nvSpPr>
        <p:spPr>
          <a:xfrm>
            <a:off x="0" y="764704"/>
            <a:ext cx="8991600" cy="5940896"/>
          </a:xfrm>
        </p:spPr>
        <p:txBody>
          <a:bodyPr>
            <a:normAutofit/>
          </a:bodyPr>
          <a:lstStyle/>
          <a:p>
            <a:pPr algn="just">
              <a:lnSpc>
                <a:spcPct val="80000"/>
              </a:lnSpc>
              <a:buFontTx/>
              <a:buNone/>
            </a:pPr>
            <a:r>
              <a:rPr lang="en-US" altLang="zh-CN" sz="2800" dirty="0"/>
              <a:t>1</a:t>
            </a:r>
            <a:r>
              <a:rPr lang="zh-CN" altLang="en-US" sz="2800" dirty="0"/>
              <a:t>、风险的基本含义</a:t>
            </a:r>
          </a:p>
          <a:p>
            <a:pPr algn="just">
              <a:lnSpc>
                <a:spcPct val="80000"/>
              </a:lnSpc>
              <a:buFontTx/>
              <a:buNone/>
            </a:pPr>
            <a:r>
              <a:rPr lang="zh-CN" altLang="en-US" sz="2400" dirty="0"/>
              <a:t>（</a:t>
            </a:r>
            <a:r>
              <a:rPr lang="en-US" altLang="zh-CN" sz="2400" b="1" dirty="0"/>
              <a:t>1</a:t>
            </a:r>
            <a:r>
              <a:rPr lang="zh-CN" altLang="en-US" sz="2400" b="1" dirty="0"/>
              <a:t>）对风险的认识</a:t>
            </a:r>
            <a:endParaRPr lang="zh-CN" altLang="en-US" sz="2800" b="1" dirty="0"/>
          </a:p>
          <a:p>
            <a:pPr>
              <a:lnSpc>
                <a:spcPct val="80000"/>
              </a:lnSpc>
              <a:buFontTx/>
              <a:buNone/>
            </a:pPr>
            <a:r>
              <a:rPr lang="zh-CN" altLang="en-US" sz="2400" dirty="0"/>
              <a:t>风险：</a:t>
            </a:r>
          </a:p>
          <a:p>
            <a:pPr>
              <a:lnSpc>
                <a:spcPct val="80000"/>
              </a:lnSpc>
            </a:pPr>
            <a:r>
              <a:rPr lang="zh-CN" altLang="en-US" sz="2400" dirty="0"/>
              <a:t>生活中的风险：交通事故、生产过程中的事故；</a:t>
            </a:r>
          </a:p>
          <a:p>
            <a:pPr>
              <a:lnSpc>
                <a:spcPct val="80000"/>
              </a:lnSpc>
            </a:pPr>
            <a:r>
              <a:rPr lang="zh-CN" altLang="en-US" sz="2400" dirty="0"/>
              <a:t>成功的代价：获得的成本（有得必有失）</a:t>
            </a:r>
          </a:p>
          <a:p>
            <a:pPr>
              <a:lnSpc>
                <a:spcPct val="80000"/>
              </a:lnSpc>
              <a:buFontTx/>
              <a:buNone/>
            </a:pPr>
            <a:r>
              <a:rPr lang="zh-CN" altLang="en-US" sz="2400" dirty="0"/>
              <a:t>风险主要存在于选择中，因为人生是有限的，从事的工作也是有限的，必须选择，</a:t>
            </a:r>
            <a:r>
              <a:rPr lang="zh-CN" altLang="en-US" sz="2400" dirty="0">
                <a:solidFill>
                  <a:srgbClr val="FF0066"/>
                </a:solidFill>
              </a:rPr>
              <a:t>选择就有代价，就有风险。</a:t>
            </a:r>
          </a:p>
          <a:p>
            <a:pPr>
              <a:lnSpc>
                <a:spcPct val="80000"/>
              </a:lnSpc>
              <a:buFontTx/>
              <a:buNone/>
            </a:pPr>
            <a:r>
              <a:rPr lang="zh-CN" altLang="en-US" sz="2400" dirty="0"/>
              <a:t>    如选什么论文题目？能否顺利通过答辩？能否发表？找什么工作？是否符合你的要求？</a:t>
            </a:r>
          </a:p>
          <a:p>
            <a:pPr algn="just">
              <a:lnSpc>
                <a:spcPct val="80000"/>
              </a:lnSpc>
              <a:buFontTx/>
              <a:buNone/>
            </a:pPr>
            <a:r>
              <a:rPr lang="zh-CN" altLang="en-US" sz="2400" dirty="0"/>
              <a:t>    再如：公司的风险是损失的风险（价值下跌风险），它是由负现金流造成（如销售额下降、成本上升、融资方式不当、内部控制不严招致的亏损等），经营公司不可避免要承担风险（做生意就有风险，它是取得收益的代价）；</a:t>
            </a:r>
          </a:p>
          <a:p>
            <a:pPr algn="just">
              <a:lnSpc>
                <a:spcPct val="80000"/>
              </a:lnSpc>
              <a:buFontTx/>
              <a:buNone/>
            </a:pPr>
            <a:r>
              <a:rPr lang="zh-CN" altLang="en-US" sz="2400" dirty="0"/>
              <a:t>    投资者的风险：债权人面临公司不能按期还本付息的风险（下跌风险）；</a:t>
            </a:r>
          </a:p>
          <a:p>
            <a:pPr algn="just">
              <a:lnSpc>
                <a:spcPct val="80000"/>
              </a:lnSpc>
              <a:buFontTx/>
              <a:buNone/>
            </a:pPr>
            <a:r>
              <a:rPr lang="zh-CN" altLang="en-US" sz="2400" dirty="0"/>
              <a:t>    股东面临回报率较差的风险，如踏空的风险和收益或本金受到损失的风险（双向风险）、盈利不足的风险；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274638"/>
            <a:ext cx="8229600" cy="706437"/>
          </a:xfrm>
        </p:spPr>
        <p:txBody>
          <a:bodyPr/>
          <a:lstStyle/>
          <a:p>
            <a:endParaRPr lang="zh-CN" altLang="en-US" sz="4000" dirty="0"/>
          </a:p>
        </p:txBody>
      </p:sp>
      <p:sp>
        <p:nvSpPr>
          <p:cNvPr id="174083" name="Rectangle 3"/>
          <p:cNvSpPr>
            <a:spLocks noGrp="1" noChangeArrowheads="1"/>
          </p:cNvSpPr>
          <p:nvPr>
            <p:ph type="body" idx="1"/>
          </p:nvPr>
        </p:nvSpPr>
        <p:spPr>
          <a:xfrm>
            <a:off x="323850" y="1196975"/>
            <a:ext cx="8362950" cy="5184775"/>
          </a:xfrm>
        </p:spPr>
        <p:txBody>
          <a:bodyPr/>
          <a:lstStyle/>
          <a:p>
            <a:pPr algn="just">
              <a:buFontTx/>
              <a:buNone/>
            </a:pPr>
            <a:r>
              <a:rPr lang="zh-CN" altLang="en-US"/>
              <a:t>对多数人而言，</a:t>
            </a:r>
            <a:r>
              <a:rPr lang="zh-CN" altLang="en-US">
                <a:solidFill>
                  <a:srgbClr val="FF0066"/>
                </a:solidFill>
              </a:rPr>
              <a:t>风险是事情出错的几率</a:t>
            </a:r>
            <a:r>
              <a:rPr lang="zh-CN" altLang="en-US"/>
              <a:t>；但风险也有另一面，如投资回报高于预期的情况。如果风险使事情变的更坏，则称为“下跌风险”，如果风险有可能使事情变好或变坏，则称为“双向风险”。</a:t>
            </a:r>
          </a:p>
          <a:p>
            <a:pPr>
              <a:buFontTx/>
              <a:buNone/>
            </a:pPr>
            <a:r>
              <a:rPr lang="zh-CN" altLang="en-US"/>
              <a:t>风险的大小：取决于</a:t>
            </a:r>
            <a:r>
              <a:rPr lang="zh-CN" altLang="en-US">
                <a:solidFill>
                  <a:srgbClr val="FF0066"/>
                </a:solidFill>
              </a:rPr>
              <a:t>风险发生的概率与损失</a:t>
            </a:r>
            <a:r>
              <a:rPr lang="zh-CN" altLang="en-US"/>
              <a:t>的程度。不利结果出现的概率越大、造成的损失越大，风险越大；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706437"/>
          </a:xfrm>
        </p:spPr>
        <p:txBody>
          <a:bodyPr/>
          <a:lstStyle/>
          <a:p>
            <a:pPr algn="just"/>
            <a:r>
              <a:rPr lang="zh-CN" altLang="en-US" sz="3200"/>
              <a:t>（</a:t>
            </a:r>
            <a:r>
              <a:rPr lang="en-US" altLang="zh-CN" sz="3200"/>
              <a:t>2</a:t>
            </a:r>
            <a:r>
              <a:rPr lang="zh-CN" altLang="en-US" sz="3200"/>
              <a:t>）风险的基本含义</a:t>
            </a:r>
          </a:p>
        </p:txBody>
      </p:sp>
      <p:sp>
        <p:nvSpPr>
          <p:cNvPr id="76803" name="Rectangle 3"/>
          <p:cNvSpPr>
            <a:spLocks noGrp="1" noChangeArrowheads="1"/>
          </p:cNvSpPr>
          <p:nvPr>
            <p:ph type="body" idx="1"/>
          </p:nvPr>
        </p:nvSpPr>
        <p:spPr>
          <a:xfrm>
            <a:off x="395288" y="1125538"/>
            <a:ext cx="8291512" cy="5472112"/>
          </a:xfrm>
        </p:spPr>
        <p:txBody>
          <a:bodyPr/>
          <a:lstStyle/>
          <a:p>
            <a:pPr lvl="1" algn="just">
              <a:lnSpc>
                <a:spcPct val="90000"/>
              </a:lnSpc>
              <a:buFontTx/>
              <a:buNone/>
            </a:pPr>
            <a:r>
              <a:rPr lang="zh-CN" altLang="en-US" sz="2800" dirty="0" smtClean="0"/>
              <a:t>主要有几个方面的含义：</a:t>
            </a:r>
            <a:endParaRPr lang="en-US" altLang="zh-CN" sz="2800" dirty="0" smtClean="0"/>
          </a:p>
          <a:p>
            <a:pPr lvl="1" algn="just">
              <a:lnSpc>
                <a:spcPct val="90000"/>
              </a:lnSpc>
              <a:buFontTx/>
              <a:buNone/>
            </a:pPr>
            <a:r>
              <a:rPr lang="zh-CN" altLang="en-US" sz="2800" dirty="0" smtClean="0"/>
              <a:t>风险是未来结果的不确定性（或称变化）</a:t>
            </a:r>
            <a:endParaRPr lang="en-US" altLang="zh-CN" sz="2800" dirty="0" smtClean="0"/>
          </a:p>
          <a:p>
            <a:pPr lvl="1" algn="just">
              <a:lnSpc>
                <a:spcPct val="90000"/>
              </a:lnSpc>
              <a:buFontTx/>
              <a:buNone/>
            </a:pPr>
            <a:r>
              <a:rPr lang="zh-CN" altLang="en-US" sz="2800" dirty="0" smtClean="0"/>
              <a:t>风险是损失的可能性</a:t>
            </a:r>
            <a:r>
              <a:rPr lang="en-US" altLang="zh-CN" sz="2800" dirty="0" smtClean="0"/>
              <a:t>---</a:t>
            </a:r>
            <a:r>
              <a:rPr lang="zh-CN" altLang="en-US" sz="2800" dirty="0" smtClean="0"/>
              <a:t>符合金融监管当局对风险管理的思考模式</a:t>
            </a:r>
            <a:endParaRPr lang="en-US" altLang="zh-CN" sz="2800" dirty="0" smtClean="0"/>
          </a:p>
          <a:p>
            <a:pPr lvl="1" algn="just">
              <a:lnSpc>
                <a:spcPct val="90000"/>
              </a:lnSpc>
              <a:buFontTx/>
              <a:buNone/>
            </a:pPr>
            <a:r>
              <a:rPr lang="zh-CN" altLang="en-US" sz="2800" dirty="0" smtClean="0"/>
              <a:t>风险是未来结果（即投资收益率）对期望 的偏 离，即波动性</a:t>
            </a:r>
            <a:endParaRPr lang="en-US" altLang="zh-CN" sz="2800" dirty="0" smtClean="0"/>
          </a:p>
          <a:p>
            <a:pPr lvl="1" algn="just">
              <a:lnSpc>
                <a:spcPct val="90000"/>
              </a:lnSpc>
              <a:buFontTx/>
              <a:buNone/>
            </a:pP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3</a:t>
            </a:r>
            <a:r>
              <a:rPr lang="zh-CN" altLang="en-US" dirty="0" smtClean="0"/>
              <a:t>）与风险相关的几个因素</a:t>
            </a:r>
            <a:endParaRPr lang="zh-CN" altLang="en-US" dirty="0"/>
          </a:p>
        </p:txBody>
      </p:sp>
      <p:sp>
        <p:nvSpPr>
          <p:cNvPr id="3" name="内容占位符 2"/>
          <p:cNvSpPr>
            <a:spLocks noGrp="1"/>
          </p:cNvSpPr>
          <p:nvPr>
            <p:ph sz="quarter" idx="1"/>
          </p:nvPr>
        </p:nvSpPr>
        <p:spPr/>
        <p:txBody>
          <a:bodyPr/>
          <a:lstStyle/>
          <a:p>
            <a:r>
              <a:rPr lang="zh-CN" altLang="en-US" dirty="0" smtClean="0"/>
              <a:t>风险因素</a:t>
            </a:r>
            <a:r>
              <a:rPr lang="en-US" altLang="zh-CN" dirty="0" smtClean="0"/>
              <a:t>---</a:t>
            </a:r>
            <a:r>
              <a:rPr lang="zh-CN" altLang="en-US" dirty="0" smtClean="0"/>
              <a:t>诱发因素</a:t>
            </a:r>
            <a:endParaRPr lang="en-US" altLang="zh-CN" dirty="0" smtClean="0"/>
          </a:p>
          <a:p>
            <a:r>
              <a:rPr lang="zh-CN" altLang="en-US" dirty="0" smtClean="0"/>
              <a:t>风险事故</a:t>
            </a:r>
            <a:r>
              <a:rPr lang="en-US" altLang="zh-CN" dirty="0" smtClean="0"/>
              <a:t>---</a:t>
            </a:r>
            <a:r>
              <a:rPr lang="zh-CN" altLang="en-US" dirty="0" smtClean="0"/>
              <a:t>直接造成损失的事件</a:t>
            </a:r>
            <a:endParaRPr lang="en-US" altLang="zh-CN" dirty="0" smtClean="0"/>
          </a:p>
          <a:p>
            <a:r>
              <a:rPr lang="zh-CN" altLang="en-US" dirty="0" smtClean="0"/>
              <a:t>损失</a:t>
            </a:r>
            <a:r>
              <a:rPr lang="en-US" altLang="zh-CN" dirty="0" smtClean="0"/>
              <a:t>---</a:t>
            </a:r>
            <a:r>
              <a:rPr lang="zh-CN" altLang="en-US" dirty="0" smtClean="0"/>
              <a:t>非预期、非计划、非故意的经济价值的损失</a:t>
            </a:r>
            <a:endParaRPr lang="en-US" altLang="zh-CN" dirty="0" smtClean="0"/>
          </a:p>
          <a:p>
            <a:r>
              <a:rPr lang="zh-CN" altLang="en-US" dirty="0" smtClean="0"/>
              <a:t>风险的测量角度</a:t>
            </a:r>
            <a:r>
              <a:rPr lang="en-US" altLang="zh-CN" dirty="0" smtClean="0"/>
              <a:t>—</a:t>
            </a:r>
            <a:r>
              <a:rPr lang="zh-CN" altLang="en-US" dirty="0" smtClean="0"/>
              <a:t>包括数量（由评级机构测量）、质量（可能性</a:t>
            </a:r>
            <a:r>
              <a:rPr lang="zh-CN" altLang="en-US" dirty="0" smtClean="0"/>
              <a:t>的</a:t>
            </a:r>
            <a:r>
              <a:rPr lang="zh-CN" altLang="en-US" dirty="0" smtClean="0"/>
              <a:t>损失）</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0"/>
            <a:ext cx="7772400" cy="685800"/>
          </a:xfrm>
        </p:spPr>
        <p:txBody>
          <a:bodyPr/>
          <a:lstStyle/>
          <a:p>
            <a:pPr algn="just"/>
            <a:r>
              <a:rPr lang="en-US" altLang="zh-CN" sz="3600"/>
              <a:t>2</a:t>
            </a:r>
            <a:r>
              <a:rPr lang="zh-CN" altLang="en-US" sz="3600"/>
              <a:t>、金融风险的基本涵义</a:t>
            </a:r>
          </a:p>
        </p:txBody>
      </p:sp>
      <p:sp>
        <p:nvSpPr>
          <p:cNvPr id="14339" name="Rectangle 3"/>
          <p:cNvSpPr>
            <a:spLocks noGrp="1" noChangeArrowheads="1"/>
          </p:cNvSpPr>
          <p:nvPr>
            <p:ph type="body" idx="1"/>
          </p:nvPr>
        </p:nvSpPr>
        <p:spPr>
          <a:xfrm>
            <a:off x="457200" y="1219200"/>
            <a:ext cx="8001000" cy="4876800"/>
          </a:xfrm>
        </p:spPr>
        <p:txBody>
          <a:bodyPr>
            <a:normAutofit/>
          </a:bodyPr>
          <a:lstStyle/>
          <a:p>
            <a:pPr lvl="1" algn="just">
              <a:lnSpc>
                <a:spcPct val="90000"/>
              </a:lnSpc>
              <a:buFontTx/>
              <a:buNone/>
            </a:pPr>
            <a:r>
              <a:rPr lang="en-US" altLang="zh-CN" sz="2800" dirty="0"/>
              <a:t>  </a:t>
            </a:r>
            <a:r>
              <a:rPr lang="zh-CN" altLang="en-US" sz="2800" dirty="0"/>
              <a:t>第一种观点认为，金融风险是指由于金融资产价格的波动，造成投资收益率的不确定性或易变性，这种易变性可用收益率的方差或标准差度量。</a:t>
            </a:r>
          </a:p>
          <a:p>
            <a:pPr lvl="1" algn="just">
              <a:lnSpc>
                <a:spcPct val="90000"/>
              </a:lnSpc>
              <a:buFontTx/>
              <a:buNone/>
            </a:pPr>
            <a:r>
              <a:rPr lang="zh-CN" altLang="en-US" sz="2800" dirty="0"/>
              <a:t> 第二种观点认为，金融风险是由于金融资产价格波动给投资者造成损失的可能性或损失的不确定性。该观点认为只有在价格波动给投资者造成损失时才有风险，不造成损失的任何波动都不应视为风险。</a:t>
            </a:r>
          </a:p>
          <a:p>
            <a:pPr lvl="1" algn="just">
              <a:lnSpc>
                <a:spcPct val="90000"/>
              </a:lnSpc>
              <a:buFontTx/>
              <a:buNone/>
            </a:pPr>
            <a:r>
              <a:rPr lang="zh-CN" altLang="en-US" sz="2800" dirty="0"/>
              <a:t> 对风险的认识是一个逐步发展的过程，对风险定义的不同，将直接影响对风险的计量与控制。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608013"/>
          </a:xfrm>
        </p:spPr>
        <p:txBody>
          <a:bodyPr>
            <a:normAutofit fontScale="90000"/>
          </a:bodyPr>
          <a:lstStyle/>
          <a:p>
            <a:pPr algn="just"/>
            <a:r>
              <a:rPr lang="en-US" altLang="zh-CN" sz="3600"/>
              <a:t>  3</a:t>
            </a:r>
            <a:r>
              <a:rPr lang="zh-CN" altLang="en-US" sz="3600"/>
              <a:t>、风险的特征</a:t>
            </a:r>
          </a:p>
        </p:txBody>
      </p:sp>
      <p:sp>
        <p:nvSpPr>
          <p:cNvPr id="16387" name="Rectangle 3"/>
          <p:cNvSpPr>
            <a:spLocks noGrp="1" noChangeArrowheads="1"/>
          </p:cNvSpPr>
          <p:nvPr>
            <p:ph type="body" idx="1"/>
          </p:nvPr>
        </p:nvSpPr>
        <p:spPr>
          <a:xfrm>
            <a:off x="250825" y="981075"/>
            <a:ext cx="8713788" cy="5616575"/>
          </a:xfrm>
        </p:spPr>
        <p:txBody>
          <a:bodyPr/>
          <a:lstStyle/>
          <a:p>
            <a:pPr algn="just">
              <a:buFontTx/>
              <a:buNone/>
            </a:pPr>
            <a:r>
              <a:rPr lang="en-US" altLang="zh-CN" dirty="0">
                <a:ea typeface="SimHei" pitchFamily="49" charset="-122"/>
              </a:rPr>
              <a:t> </a:t>
            </a:r>
            <a:r>
              <a:rPr lang="en-US" altLang="zh-CN" sz="2400" dirty="0">
                <a:latin typeface="Times New Roman" pitchFamily="18" charset="0"/>
                <a:ea typeface="SimHei" pitchFamily="49" charset="-122"/>
              </a:rPr>
              <a:t>(</a:t>
            </a:r>
            <a:r>
              <a:rPr lang="en-US" altLang="zh-CN" sz="2400" dirty="0">
                <a:latin typeface="Times New Roman" pitchFamily="18" charset="0"/>
              </a:rPr>
              <a:t>1) </a:t>
            </a:r>
            <a:r>
              <a:rPr lang="zh-CN" altLang="en-US" sz="2400" dirty="0">
                <a:latin typeface="Times New Roman" pitchFamily="18" charset="0"/>
              </a:rPr>
              <a:t>风险的客观性：由投资的时间性与不确定性决定。</a:t>
            </a:r>
          </a:p>
          <a:p>
            <a:pPr algn="just">
              <a:buFontTx/>
              <a:buNone/>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t>
            </a:r>
            <a:r>
              <a:rPr lang="en-US" altLang="zh-CN" sz="2400" dirty="0">
                <a:latin typeface="Times New Roman" pitchFamily="18" charset="0"/>
              </a:rPr>
              <a:t>2)</a:t>
            </a:r>
            <a:r>
              <a:rPr lang="zh-CN" altLang="en-US" sz="2400" dirty="0">
                <a:latin typeface="Times New Roman" pitchFamily="18" charset="0"/>
              </a:rPr>
              <a:t>风险的时限性： 由投资的时限性决定。</a:t>
            </a:r>
          </a:p>
          <a:p>
            <a:pPr algn="just">
              <a:buFontTx/>
              <a:buNone/>
            </a:pPr>
            <a:r>
              <a:rPr lang="zh-CN" altLang="en-US" sz="2400" dirty="0">
                <a:latin typeface="Times New Roman" pitchFamily="18" charset="0"/>
                <a:ea typeface="SimHei" pitchFamily="49" charset="-122"/>
              </a:rPr>
              <a:t>  </a:t>
            </a:r>
            <a:r>
              <a:rPr lang="en-US" altLang="zh-CN" sz="2400" dirty="0">
                <a:latin typeface="Times New Roman" pitchFamily="18" charset="0"/>
                <a:ea typeface="SimHei" pitchFamily="49" charset="-122"/>
              </a:rPr>
              <a:t>(3) </a:t>
            </a:r>
            <a:r>
              <a:rPr lang="zh-CN" altLang="en-US" sz="2400" dirty="0">
                <a:latin typeface="Times New Roman" pitchFamily="18" charset="0"/>
              </a:rPr>
              <a:t>风险的多面性</a:t>
            </a:r>
            <a:r>
              <a:rPr lang="zh-CN" altLang="en-US" sz="2400" b="1" dirty="0">
                <a:latin typeface="Times New Roman" pitchFamily="18" charset="0"/>
              </a:rPr>
              <a:t>。</a:t>
            </a:r>
          </a:p>
          <a:p>
            <a:pPr algn="just">
              <a:buFontTx/>
              <a:buNone/>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(4) </a:t>
            </a:r>
            <a:r>
              <a:rPr lang="zh-CN" altLang="en-US" sz="2400" dirty="0">
                <a:latin typeface="Times New Roman" pitchFamily="18" charset="0"/>
              </a:rPr>
              <a:t>风险的可测定性。</a:t>
            </a:r>
          </a:p>
          <a:p>
            <a:pPr algn="just">
              <a:buFontTx/>
              <a:buNone/>
            </a:pPr>
            <a:r>
              <a:rPr lang="zh-CN" altLang="en-US" sz="2400" b="1"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a:t>
            </a:r>
            <a:r>
              <a:rPr lang="en-US" altLang="zh-CN" sz="2400" dirty="0">
                <a:latin typeface="Times New Roman" pitchFamily="18" charset="0"/>
                <a:ea typeface="SimHei" pitchFamily="49" charset="-122"/>
              </a:rPr>
              <a:t>5)</a:t>
            </a:r>
            <a:r>
              <a:rPr lang="zh-CN" altLang="en-US" sz="2400" dirty="0">
                <a:latin typeface="Times New Roman" pitchFamily="18" charset="0"/>
              </a:rPr>
              <a:t>风险的潜在性。</a:t>
            </a:r>
          </a:p>
          <a:p>
            <a:pPr algn="just">
              <a:buFontTx/>
              <a:buNone/>
            </a:pPr>
            <a:r>
              <a:rPr lang="zh-CN" altLang="en-US" sz="2400" dirty="0">
                <a:latin typeface="Times New Roman" pitchFamily="18" charset="0"/>
                <a:ea typeface="SimHei" pitchFamily="49" charset="-122"/>
              </a:rPr>
              <a:t>  </a:t>
            </a:r>
            <a:r>
              <a:rPr lang="en-US" altLang="zh-CN" sz="2400" dirty="0">
                <a:latin typeface="Times New Roman" pitchFamily="18" charset="0"/>
                <a:ea typeface="SimHei" pitchFamily="49" charset="-122"/>
              </a:rPr>
              <a:t>(</a:t>
            </a:r>
            <a:r>
              <a:rPr lang="en-US" altLang="zh-CN" sz="2400" dirty="0">
                <a:latin typeface="Times New Roman" pitchFamily="18" charset="0"/>
              </a:rPr>
              <a:t>6)</a:t>
            </a:r>
            <a:r>
              <a:rPr lang="zh-CN" altLang="en-US" sz="2400" dirty="0">
                <a:latin typeface="Times New Roman" pitchFamily="18" charset="0"/>
              </a:rPr>
              <a:t>风险的相对性：不同的投资品种有不同的风险</a:t>
            </a:r>
            <a:r>
              <a:rPr lang="zh-CN" altLang="en-US" sz="2400" dirty="0">
                <a:latin typeface="Times New Roman" pitchFamily="18" charset="0"/>
                <a:ea typeface="SimHei" pitchFamily="49" charset="-122"/>
              </a:rPr>
              <a:t>。</a:t>
            </a:r>
            <a:r>
              <a:rPr lang="zh-CN" altLang="en-US" sz="2400" dirty="0">
                <a:latin typeface="Times New Roman" pitchFamily="18" charset="0"/>
              </a:rPr>
              <a:t> </a:t>
            </a:r>
          </a:p>
          <a:p>
            <a:pPr algn="just">
              <a:buFontTx/>
              <a:buNone/>
            </a:pPr>
            <a:r>
              <a:rPr lang="zh-CN" altLang="en-US" sz="2400" dirty="0">
                <a:latin typeface="Times New Roman" pitchFamily="18" charset="0"/>
              </a:rPr>
              <a:t>  </a:t>
            </a:r>
            <a:r>
              <a:rPr lang="en-US" altLang="zh-CN" sz="2400" dirty="0">
                <a:latin typeface="Times New Roman" pitchFamily="18" charset="0"/>
              </a:rPr>
              <a:t>(7)</a:t>
            </a:r>
            <a:r>
              <a:rPr lang="zh-CN" altLang="en-US" sz="2400" dirty="0">
                <a:latin typeface="Times New Roman" pitchFamily="18" charset="0"/>
              </a:rPr>
              <a:t>风险和收益的对立统一性：高回报必须承担高风险。</a:t>
            </a:r>
          </a:p>
          <a:p>
            <a:pPr algn="just">
              <a:buFontTx/>
              <a:buNone/>
            </a:pPr>
            <a:r>
              <a:rPr lang="zh-CN" altLang="en-US" sz="2400" dirty="0">
                <a:latin typeface="Times New Roman" pitchFamily="18" charset="0"/>
              </a:rPr>
              <a:t>    风险决定回报，要求的回报决定投资价值。</a:t>
            </a:r>
          </a:p>
          <a:p>
            <a:pPr algn="just">
              <a:buFontTx/>
              <a:buNone/>
            </a:pPr>
            <a:r>
              <a:rPr lang="zh-CN" altLang="en-US" sz="2400" dirty="0">
                <a:solidFill>
                  <a:srgbClr val="FF0066"/>
                </a:solidFill>
                <a:latin typeface="Times New Roman" pitchFamily="18" charset="0"/>
              </a:rPr>
              <a:t>例子：</a:t>
            </a:r>
            <a:r>
              <a:rPr lang="zh-CN" altLang="en-US" sz="2400" dirty="0">
                <a:latin typeface="Times New Roman" pitchFamily="18" charset="0"/>
              </a:rPr>
              <a:t>一公司考虑两个投资方案，投资额均为</a:t>
            </a:r>
            <a:r>
              <a:rPr lang="en-US" altLang="zh-CN" sz="2400" dirty="0">
                <a:latin typeface="Times New Roman" pitchFamily="18" charset="0"/>
              </a:rPr>
              <a:t>20</a:t>
            </a:r>
            <a:r>
              <a:rPr lang="zh-CN" altLang="en-US" sz="2400" dirty="0">
                <a:latin typeface="Times New Roman" pitchFamily="18" charset="0"/>
              </a:rPr>
              <a:t>万；方案一为一年后肯定产生</a:t>
            </a:r>
            <a:r>
              <a:rPr lang="en-US" altLang="zh-CN" sz="2400" dirty="0">
                <a:latin typeface="Times New Roman" pitchFamily="18" charset="0"/>
              </a:rPr>
              <a:t>25</a:t>
            </a:r>
            <a:r>
              <a:rPr lang="zh-CN" altLang="en-US" sz="2400" dirty="0">
                <a:latin typeface="Times New Roman" pitchFamily="18" charset="0"/>
              </a:rPr>
              <a:t>万的收益，方案二为一年后有</a:t>
            </a:r>
            <a:r>
              <a:rPr lang="en-US" altLang="zh-CN" sz="2400" dirty="0">
                <a:latin typeface="Times New Roman" pitchFamily="18" charset="0"/>
              </a:rPr>
              <a:t>50%</a:t>
            </a:r>
            <a:r>
              <a:rPr lang="zh-CN" altLang="en-US" sz="2400" dirty="0">
                <a:latin typeface="Times New Roman" pitchFamily="18" charset="0"/>
              </a:rPr>
              <a:t>的概率产生</a:t>
            </a:r>
            <a:r>
              <a:rPr lang="en-US" altLang="zh-CN" sz="2400" dirty="0">
                <a:latin typeface="Times New Roman" pitchFamily="18" charset="0"/>
              </a:rPr>
              <a:t>40</a:t>
            </a:r>
            <a:r>
              <a:rPr lang="zh-CN" altLang="en-US" sz="2400" dirty="0">
                <a:latin typeface="Times New Roman" pitchFamily="18" charset="0"/>
              </a:rPr>
              <a:t>万的收益，</a:t>
            </a:r>
            <a:r>
              <a:rPr lang="en-US" altLang="zh-CN" sz="2400" dirty="0">
                <a:latin typeface="Times New Roman" pitchFamily="18" charset="0"/>
              </a:rPr>
              <a:t>50%</a:t>
            </a:r>
            <a:r>
              <a:rPr lang="zh-CN" altLang="en-US" sz="2400" dirty="0">
                <a:latin typeface="Times New Roman" pitchFamily="18" charset="0"/>
              </a:rPr>
              <a:t>的概率产生</a:t>
            </a:r>
            <a:r>
              <a:rPr lang="en-US" altLang="zh-CN" sz="2400" dirty="0">
                <a:latin typeface="Times New Roman" pitchFamily="18" charset="0"/>
              </a:rPr>
              <a:t>10</a:t>
            </a:r>
            <a:r>
              <a:rPr lang="zh-CN" altLang="en-US" sz="2400" dirty="0">
                <a:latin typeface="Times New Roman" pitchFamily="18" charset="0"/>
              </a:rPr>
              <a:t>万的收益；假设公司对方案一的回报率要求是</a:t>
            </a:r>
            <a:r>
              <a:rPr lang="en-US" altLang="zh-CN" sz="2400" dirty="0">
                <a:latin typeface="Times New Roman" pitchFamily="18" charset="0"/>
              </a:rPr>
              <a:t>10%</a:t>
            </a:r>
            <a:r>
              <a:rPr lang="zh-CN" altLang="en-US" sz="2400" dirty="0">
                <a:latin typeface="Times New Roman" pitchFamily="18" charset="0"/>
              </a:rPr>
              <a:t>，对方案二的回报率要求是</a:t>
            </a:r>
            <a:r>
              <a:rPr lang="en-US" altLang="zh-CN" sz="2400" dirty="0">
                <a:latin typeface="Times New Roman" pitchFamily="18" charset="0"/>
              </a:rPr>
              <a:t>20%</a:t>
            </a:r>
            <a:r>
              <a:rPr lang="zh-CN" altLang="en-US" sz="2400" dirty="0">
                <a:latin typeface="Times New Roman" pitchFamily="18" charset="0"/>
              </a:rPr>
              <a:t>，两方案的投资价值各多少？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772400" cy="762000"/>
          </a:xfrm>
        </p:spPr>
        <p:txBody>
          <a:bodyPr/>
          <a:lstStyle/>
          <a:p>
            <a:r>
              <a:rPr lang="zh-CN" altLang="en-US" b="1">
                <a:latin typeface="宋体" pitchFamily="2" charset="-122"/>
              </a:rPr>
              <a:t>二、金融风险的分类</a:t>
            </a:r>
            <a:endParaRPr lang="zh-CN" altLang="en-US">
              <a:latin typeface="宋体" pitchFamily="2" charset="-122"/>
            </a:endParaRPr>
          </a:p>
        </p:txBody>
      </p:sp>
      <p:sp>
        <p:nvSpPr>
          <p:cNvPr id="18435" name="Rectangle 3"/>
          <p:cNvSpPr>
            <a:spLocks noGrp="1" noChangeArrowheads="1"/>
          </p:cNvSpPr>
          <p:nvPr>
            <p:ph type="body" idx="1"/>
          </p:nvPr>
        </p:nvSpPr>
        <p:spPr>
          <a:xfrm>
            <a:off x="381000" y="1143000"/>
            <a:ext cx="8305800" cy="5334000"/>
          </a:xfrm>
        </p:spPr>
        <p:txBody>
          <a:bodyPr/>
          <a:lstStyle/>
          <a:p>
            <a:pPr algn="just">
              <a:lnSpc>
                <a:spcPct val="90000"/>
              </a:lnSpc>
              <a:buFontTx/>
              <a:buNone/>
            </a:pPr>
            <a:r>
              <a:rPr lang="en-US" altLang="zh-CN" sz="2800" dirty="0">
                <a:latin typeface="宋体" pitchFamily="2" charset="-122"/>
              </a:rPr>
              <a:t>1</a:t>
            </a:r>
            <a:r>
              <a:rPr lang="zh-CN" altLang="en-US" sz="2800" dirty="0">
                <a:latin typeface="宋体" pitchFamily="2" charset="-122"/>
              </a:rPr>
              <a:t>、按风险的来源分类</a:t>
            </a:r>
          </a:p>
          <a:p>
            <a:pPr lvl="1" algn="just">
              <a:lnSpc>
                <a:spcPct val="90000"/>
              </a:lnSpc>
              <a:buFontTx/>
              <a:buNone/>
            </a:pPr>
            <a:r>
              <a:rPr lang="zh-CN" altLang="en-US" sz="2400" b="1" dirty="0">
                <a:latin typeface="宋体" pitchFamily="2" charset="-122"/>
              </a:rPr>
              <a:t>  市场风险</a:t>
            </a:r>
            <a:r>
              <a:rPr lang="zh-CN" altLang="en-US" sz="2400" dirty="0"/>
              <a:t>、</a:t>
            </a:r>
            <a:r>
              <a:rPr lang="zh-CN" altLang="en-US" sz="2400" dirty="0">
                <a:latin typeface="宋体" pitchFamily="2" charset="-122"/>
              </a:rPr>
              <a:t>偶然事件风险、购买力风险、</a:t>
            </a:r>
            <a:r>
              <a:rPr lang="zh-CN" altLang="en-US" sz="2400" dirty="0"/>
              <a:t>经营风险</a:t>
            </a:r>
            <a:r>
              <a:rPr lang="zh-CN" altLang="en-US" sz="2400" dirty="0">
                <a:latin typeface="宋体" pitchFamily="2" charset="-122"/>
              </a:rPr>
              <a:t>与破产风险</a:t>
            </a:r>
            <a:r>
              <a:rPr lang="zh-CN" altLang="en-US" sz="2400" dirty="0"/>
              <a:t>、</a:t>
            </a:r>
            <a:r>
              <a:rPr lang="zh-CN" altLang="en-US" sz="2400" b="1" dirty="0">
                <a:latin typeface="宋体" pitchFamily="2" charset="-122"/>
              </a:rPr>
              <a:t>违约风险</a:t>
            </a:r>
            <a:r>
              <a:rPr lang="zh-CN" altLang="en-US" sz="2400" dirty="0">
                <a:latin typeface="宋体" pitchFamily="2" charset="-122"/>
              </a:rPr>
              <a:t>、</a:t>
            </a:r>
            <a:r>
              <a:rPr lang="zh-CN" altLang="en-US" sz="2400" b="1" dirty="0" smtClean="0"/>
              <a:t>流动风险</a:t>
            </a:r>
            <a:r>
              <a:rPr lang="zh-CN" altLang="en-US" sz="2400" dirty="0">
                <a:latin typeface="宋体" pitchFamily="2" charset="-122"/>
              </a:rPr>
              <a:t>、</a:t>
            </a:r>
            <a:r>
              <a:rPr lang="zh-CN" altLang="en-US" sz="2400" b="1" dirty="0">
                <a:latin typeface="宋体" pitchFamily="2" charset="-122"/>
              </a:rPr>
              <a:t>利率和汇率风险、</a:t>
            </a:r>
            <a:r>
              <a:rPr lang="zh-CN" altLang="en-US" sz="2400" dirty="0">
                <a:latin typeface="宋体" pitchFamily="2" charset="-122"/>
              </a:rPr>
              <a:t>主观风险和客观风险、</a:t>
            </a:r>
            <a:r>
              <a:rPr lang="zh-CN" altLang="en-US" sz="2400" b="1" dirty="0"/>
              <a:t>操作风险</a:t>
            </a:r>
            <a:r>
              <a:rPr lang="zh-CN" altLang="en-US" sz="2400" dirty="0"/>
              <a:t>、政策</a:t>
            </a:r>
            <a:r>
              <a:rPr lang="zh-CN" altLang="en-US" sz="2400" dirty="0" smtClean="0"/>
              <a:t>风险、国家主权风险</a:t>
            </a:r>
            <a:r>
              <a:rPr lang="zh-CN" altLang="en-US" sz="2400" dirty="0" smtClean="0">
                <a:latin typeface="宋体" pitchFamily="2" charset="-122"/>
              </a:rPr>
              <a:t>。</a:t>
            </a:r>
            <a:endParaRPr lang="zh-CN" altLang="en-US" sz="2400" dirty="0">
              <a:latin typeface="宋体" pitchFamily="2" charset="-122"/>
            </a:endParaRPr>
          </a:p>
          <a:p>
            <a:pPr algn="just">
              <a:lnSpc>
                <a:spcPct val="90000"/>
              </a:lnSpc>
              <a:buFontTx/>
              <a:buNone/>
            </a:pPr>
            <a:r>
              <a:rPr lang="en-US" altLang="zh-CN" sz="2800" dirty="0">
                <a:latin typeface="宋体" pitchFamily="2" charset="-122"/>
              </a:rPr>
              <a:t>2</a:t>
            </a:r>
            <a:r>
              <a:rPr lang="zh-CN" altLang="en-US" sz="2800" dirty="0">
                <a:latin typeface="宋体" pitchFamily="2" charset="-122"/>
              </a:rPr>
              <a:t>、按风险的性质分类</a:t>
            </a:r>
          </a:p>
          <a:p>
            <a:pPr lvl="1" algn="just">
              <a:lnSpc>
                <a:spcPct val="90000"/>
              </a:lnSpc>
              <a:buFontTx/>
              <a:buNone/>
            </a:pPr>
            <a:r>
              <a:rPr lang="zh-CN" altLang="en-US" sz="2400" dirty="0">
                <a:solidFill>
                  <a:srgbClr val="FF0000"/>
                </a:solidFill>
                <a:latin typeface="宋体" pitchFamily="2" charset="-122"/>
                <a:cs typeface="Times New Roman" pitchFamily="18" charset="0"/>
              </a:rPr>
              <a:t>系统风险</a:t>
            </a:r>
            <a:r>
              <a:rPr lang="zh-CN" altLang="en-US" sz="2400" dirty="0">
                <a:latin typeface="宋体" pitchFamily="2" charset="-122"/>
                <a:cs typeface="Times New Roman" pitchFamily="18" charset="0"/>
              </a:rPr>
              <a:t>是指对所有证券资产的收益都会产生影响的因素造成的收益不稳定性。</a:t>
            </a:r>
            <a:r>
              <a:rPr lang="zh-CN" altLang="en-US" sz="2400" dirty="0">
                <a:latin typeface="宋体" pitchFamily="2" charset="-122"/>
              </a:rPr>
              <a:t>它</a:t>
            </a:r>
            <a:r>
              <a:rPr lang="zh-CN" altLang="en-US" sz="2400" dirty="0">
                <a:latin typeface="宋体" pitchFamily="2" charset="-122"/>
                <a:cs typeface="Times New Roman" pitchFamily="18" charset="0"/>
              </a:rPr>
              <a:t>与市场的整体运动相关联。</a:t>
            </a:r>
            <a:r>
              <a:rPr lang="zh-CN" altLang="en-US" sz="2400" dirty="0">
                <a:latin typeface="宋体" pitchFamily="2" charset="-122"/>
              </a:rPr>
              <a:t>如</a:t>
            </a:r>
            <a:r>
              <a:rPr lang="zh-CN" altLang="en-US" sz="2400" dirty="0">
                <a:latin typeface="宋体" pitchFamily="2" charset="-122"/>
                <a:cs typeface="Times New Roman" pitchFamily="18" charset="0"/>
              </a:rPr>
              <a:t>市场风险、购买力风险、利率汇率风险和政治风险都是系统风险。</a:t>
            </a:r>
            <a:r>
              <a:rPr lang="zh-CN" altLang="en-US" sz="2400" dirty="0">
                <a:latin typeface="宋体" pitchFamily="2" charset="-122"/>
              </a:rPr>
              <a:t>（该风险不可通过分散化消除）</a:t>
            </a:r>
          </a:p>
          <a:p>
            <a:pPr lvl="1" algn="just">
              <a:lnSpc>
                <a:spcPct val="90000"/>
              </a:lnSpc>
              <a:buFontTx/>
              <a:buNone/>
            </a:pPr>
            <a:r>
              <a:rPr lang="zh-CN" altLang="en-US" sz="2400" dirty="0">
                <a:solidFill>
                  <a:srgbClr val="FF0000"/>
                </a:solidFill>
                <a:latin typeface="宋体" pitchFamily="2" charset="-122"/>
                <a:cs typeface="Times New Roman" pitchFamily="18" charset="0"/>
              </a:rPr>
              <a:t>非系统风险</a:t>
            </a:r>
            <a:r>
              <a:rPr lang="zh-CN" altLang="en-US" sz="2400" dirty="0">
                <a:latin typeface="宋体" pitchFamily="2" charset="-122"/>
                <a:cs typeface="Times New Roman" pitchFamily="18" charset="0"/>
              </a:rPr>
              <a:t>是由个别资产本身的各种因素造成的收益不稳定性。</a:t>
            </a:r>
            <a:r>
              <a:rPr lang="zh-CN" altLang="en-US" sz="2400" dirty="0">
                <a:latin typeface="宋体" pitchFamily="2" charset="-122"/>
              </a:rPr>
              <a:t>如</a:t>
            </a:r>
            <a:r>
              <a:rPr lang="zh-CN" altLang="en-US" sz="2400" dirty="0">
                <a:latin typeface="宋体" pitchFamily="2" charset="-122"/>
                <a:cs typeface="Times New Roman" pitchFamily="18" charset="0"/>
              </a:rPr>
              <a:t>破产风险、流通风险、违约风险、经营风险均属此类。</a:t>
            </a:r>
            <a:r>
              <a:rPr lang="zh-CN" altLang="en-US" sz="2400" dirty="0">
                <a:latin typeface="宋体" pitchFamily="2" charset="-122"/>
              </a:rPr>
              <a:t>（投资组合可以分散非系统风险）</a:t>
            </a:r>
          </a:p>
          <a:p>
            <a:pPr lvl="1" algn="just">
              <a:lnSpc>
                <a:spcPct val="90000"/>
              </a:lnSpc>
              <a:buFontTx/>
              <a:buNone/>
            </a:pPr>
            <a:r>
              <a:rPr lang="zh-CN" altLang="en-US" sz="2400" dirty="0">
                <a:latin typeface="宋体" pitchFamily="2" charset="-122"/>
                <a:cs typeface="Times New Roman" pitchFamily="18" charset="0"/>
              </a:rPr>
              <a:t>非系统风险</a:t>
            </a:r>
            <a:r>
              <a:rPr lang="zh-CN" altLang="en-US" sz="2400" dirty="0">
                <a:latin typeface="宋体" pitchFamily="2" charset="-122"/>
              </a:rPr>
              <a:t>与</a:t>
            </a:r>
            <a:r>
              <a:rPr lang="zh-CN" altLang="en-US" sz="2400" dirty="0">
                <a:latin typeface="宋体" pitchFamily="2" charset="-122"/>
                <a:cs typeface="Times New Roman" pitchFamily="18" charset="0"/>
              </a:rPr>
              <a:t>系统风险</a:t>
            </a:r>
            <a:r>
              <a:rPr lang="zh-CN" altLang="en-US" sz="2400" dirty="0">
                <a:latin typeface="宋体" pitchFamily="2" charset="-122"/>
              </a:rPr>
              <a:t>的关系？</a:t>
            </a:r>
          </a:p>
          <a:p>
            <a:pPr lvl="1" algn="just">
              <a:lnSpc>
                <a:spcPct val="90000"/>
              </a:lnSpc>
              <a:buFontTx/>
              <a:buNone/>
            </a:pPr>
            <a:r>
              <a:rPr lang="zh-CN" altLang="en-US" sz="2400" dirty="0"/>
              <a:t>总风险＝系统风险＋非系统风险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20</a:t>
            </a:r>
            <a:r>
              <a:rPr lang="zh-CN" altLang="en-US" dirty="0" smtClean="0"/>
              <a:t>世纪初，巴林银行荣幸地获得了一个特殊客户：</a:t>
            </a:r>
            <a:r>
              <a:rPr lang="zh-CN" altLang="en-US" dirty="0" smtClean="0">
                <a:hlinkClick r:id="rId2"/>
              </a:rPr>
              <a:t>英国皇室</a:t>
            </a:r>
            <a:r>
              <a:rPr lang="zh-CN" altLang="en-US" dirty="0" smtClean="0"/>
              <a:t>。由于巴林银行的卓越贡献，</a:t>
            </a:r>
            <a:r>
              <a:rPr lang="zh-CN" altLang="en-US" dirty="0" smtClean="0">
                <a:hlinkClick r:id="rId3"/>
              </a:rPr>
              <a:t>巴林家族</a:t>
            </a:r>
            <a:r>
              <a:rPr lang="zh-CN" altLang="en-US" dirty="0" smtClean="0"/>
              <a:t>先后获得了</a:t>
            </a:r>
            <a:r>
              <a:rPr lang="en-US" altLang="zh-CN" dirty="0" smtClean="0"/>
              <a:t>5</a:t>
            </a:r>
            <a:r>
              <a:rPr lang="zh-CN" altLang="en-US" dirty="0" smtClean="0"/>
              <a:t>个世袭的爵位。这可算得上一个世界记录，从而奠定了巴林银行显赫地位的基础。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28600"/>
            <a:ext cx="7772400" cy="609600"/>
          </a:xfrm>
        </p:spPr>
        <p:txBody>
          <a:bodyPr>
            <a:normAutofit fontScale="90000"/>
          </a:bodyPr>
          <a:lstStyle/>
          <a:p>
            <a:pPr algn="just"/>
            <a:r>
              <a:rPr lang="en-US" altLang="zh-CN" sz="3600">
                <a:latin typeface="宋体" pitchFamily="2" charset="-122"/>
              </a:rPr>
              <a:t>3</a:t>
            </a:r>
            <a:r>
              <a:rPr lang="zh-CN" altLang="en-US" sz="3600">
                <a:latin typeface="宋体" pitchFamily="2" charset="-122"/>
              </a:rPr>
              <a:t>、一些风险的说明</a:t>
            </a:r>
          </a:p>
        </p:txBody>
      </p:sp>
      <p:sp>
        <p:nvSpPr>
          <p:cNvPr id="20483" name="Rectangle 3"/>
          <p:cNvSpPr>
            <a:spLocks noGrp="1" noChangeArrowheads="1"/>
          </p:cNvSpPr>
          <p:nvPr>
            <p:ph type="body" idx="1"/>
          </p:nvPr>
        </p:nvSpPr>
        <p:spPr>
          <a:xfrm>
            <a:off x="228600" y="1066800"/>
            <a:ext cx="8915400" cy="5562600"/>
          </a:xfrm>
        </p:spPr>
        <p:txBody>
          <a:bodyPr>
            <a:normAutofit lnSpcReduction="10000"/>
          </a:bodyPr>
          <a:lstStyle/>
          <a:p>
            <a:pPr algn="just">
              <a:lnSpc>
                <a:spcPct val="90000"/>
              </a:lnSpc>
              <a:buFontTx/>
              <a:buNone/>
            </a:pPr>
            <a:r>
              <a:rPr lang="zh-CN" altLang="en-US" sz="2400"/>
              <a:t>（</a:t>
            </a:r>
            <a:r>
              <a:rPr lang="en-US" altLang="zh-CN" sz="2400"/>
              <a:t>1</a:t>
            </a:r>
            <a:r>
              <a:rPr lang="zh-CN" altLang="en-US" sz="2400"/>
              <a:t>）操作风险</a:t>
            </a:r>
          </a:p>
          <a:p>
            <a:pPr algn="just">
              <a:lnSpc>
                <a:spcPct val="90000"/>
              </a:lnSpc>
              <a:buFontTx/>
              <a:buNone/>
            </a:pPr>
            <a:r>
              <a:rPr lang="zh-CN" altLang="en-US" sz="2400"/>
              <a:t>	操作风险是指因交易所、经纪公司、投资者等参与者缺乏内部控制制度、程序不健全或者执行过程中违规操作，操作系统发生故障或管理失常等原因造成的风险。</a:t>
            </a:r>
          </a:p>
          <a:p>
            <a:pPr algn="just">
              <a:lnSpc>
                <a:spcPct val="90000"/>
              </a:lnSpc>
              <a:buFontTx/>
              <a:buNone/>
            </a:pPr>
            <a:r>
              <a:rPr lang="zh-CN" altLang="en-US" sz="2400"/>
              <a:t>巴塞尔委员会认为，操作风险来源于“系统在可靠性和完整性方面的重大缺陷带来的潜在损失”。</a:t>
            </a:r>
          </a:p>
          <a:p>
            <a:pPr algn="just">
              <a:lnSpc>
                <a:spcPct val="90000"/>
              </a:lnSpc>
              <a:buFontTx/>
              <a:buNone/>
            </a:pPr>
            <a:r>
              <a:rPr lang="zh-CN" altLang="en-US" sz="2400"/>
              <a:t>操作风险主要表现为：对市场的异常现象反应不及时、交易系统有故障，通讯不畅通，信息不能完整和及时地发布，以及越权交易、隐瞒头寸、隐瞒亏损、超限持仓、过度投机、误导客户、挪用保证金等等。操作风险的产生涉及所有参与交易的主体，表现形式多种多样。操作风险是所有市场风险中发生频率最高、发生原因最复杂、发生后果最严重的风险。</a:t>
            </a:r>
          </a:p>
          <a:p>
            <a:pPr algn="just">
              <a:lnSpc>
                <a:spcPct val="90000"/>
              </a:lnSpc>
              <a:buFontTx/>
              <a:buNone/>
            </a:pPr>
            <a:r>
              <a:rPr lang="zh-CN" altLang="en-US" sz="2400"/>
              <a:t>如在期货市场中，风险事件的发生大都与交易环节中的操作风险有关。“巴林银行”、“中航油”等造成的巨额亏损都是因为公司的风险措施、财务管理制度以及市场监控手段没有得到很好的执行。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7772400" cy="533400"/>
          </a:xfrm>
        </p:spPr>
        <p:txBody>
          <a:bodyPr>
            <a:normAutofit fontScale="90000"/>
          </a:bodyPr>
          <a:lstStyle/>
          <a:p>
            <a:pPr algn="just"/>
            <a:r>
              <a:rPr lang="zh-CN" altLang="en-US" sz="3600"/>
              <a:t>（</a:t>
            </a:r>
            <a:r>
              <a:rPr lang="en-US" altLang="zh-CN" sz="3600"/>
              <a:t>2</a:t>
            </a:r>
            <a:r>
              <a:rPr lang="zh-CN" altLang="en-US" sz="3600"/>
              <a:t>）流动性风险</a:t>
            </a:r>
          </a:p>
        </p:txBody>
      </p:sp>
      <p:sp>
        <p:nvSpPr>
          <p:cNvPr id="22531" name="Rectangle 3"/>
          <p:cNvSpPr>
            <a:spLocks noGrp="1" noChangeArrowheads="1"/>
          </p:cNvSpPr>
          <p:nvPr>
            <p:ph type="body" idx="1"/>
          </p:nvPr>
        </p:nvSpPr>
        <p:spPr>
          <a:xfrm>
            <a:off x="152400" y="838200"/>
            <a:ext cx="8763000" cy="5791200"/>
          </a:xfrm>
        </p:spPr>
        <p:txBody>
          <a:bodyPr/>
          <a:lstStyle/>
          <a:p>
            <a:pPr algn="just"/>
            <a:r>
              <a:rPr lang="zh-CN" altLang="en-US" sz="2400"/>
              <a:t>流动性风险是指金融交易无法及时以合理的价格予以成交的风险。流动性差的市场是指交易可以迅速影响市场的价格，市场的交易量很小，合约受需求和供给条件影响更大价格更易波动。</a:t>
            </a:r>
          </a:p>
          <a:p>
            <a:pPr algn="just"/>
            <a:r>
              <a:rPr lang="zh-CN" altLang="en-US" sz="2400"/>
              <a:t>流动性风险可以分为二种，一是流通量风险，二是资金量风险。</a:t>
            </a:r>
          </a:p>
          <a:p>
            <a:pPr algn="just"/>
            <a:r>
              <a:rPr lang="zh-CN" altLang="en-US" sz="2400"/>
              <a:t>流通量风险是指交易无法及时以合理的价格予以成交。这种风险通常是市场状况处于某种极端情况时，或者因进行了某种特殊交易想处理合约但不能如愿以偿时产生的。如价格处于涨跌停板时，成交稀少，投资者难以平仓，或市场交易不活跃，无法及时平仓，或通讯等方面有问题，使投资者不能及时以所希望的价格成交。</a:t>
            </a:r>
          </a:p>
          <a:p>
            <a:pPr algn="just"/>
            <a:r>
              <a:rPr lang="zh-CN" altLang="en-US" sz="2400"/>
              <a:t>资金量风险是指投资者的资金无法满足要求，面临强制平仓的风险。市场操纵和“逼仓”行为等是这种风险的具体体现。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7772400" cy="533400"/>
          </a:xfrm>
        </p:spPr>
        <p:txBody>
          <a:bodyPr>
            <a:normAutofit fontScale="90000"/>
          </a:bodyPr>
          <a:lstStyle/>
          <a:p>
            <a:pPr algn="just"/>
            <a:r>
              <a:rPr lang="zh-CN" altLang="en-US" sz="3200"/>
              <a:t>（</a:t>
            </a:r>
            <a:r>
              <a:rPr lang="en-US" altLang="zh-CN" sz="3200"/>
              <a:t>3</a:t>
            </a:r>
            <a:r>
              <a:rPr lang="zh-CN" altLang="en-US" sz="3200"/>
              <a:t>）政策风险</a:t>
            </a:r>
          </a:p>
        </p:txBody>
      </p:sp>
      <p:sp>
        <p:nvSpPr>
          <p:cNvPr id="24579" name="Rectangle 3"/>
          <p:cNvSpPr>
            <a:spLocks noGrp="1" noChangeArrowheads="1"/>
          </p:cNvSpPr>
          <p:nvPr>
            <p:ph type="body" idx="1"/>
          </p:nvPr>
        </p:nvSpPr>
        <p:spPr>
          <a:xfrm>
            <a:off x="228600" y="762000"/>
            <a:ext cx="8686800" cy="5943600"/>
          </a:xfrm>
        </p:spPr>
        <p:txBody>
          <a:bodyPr/>
          <a:lstStyle/>
          <a:p>
            <a:pPr algn="just"/>
            <a:r>
              <a:rPr lang="zh-CN" altLang="en-US" sz="2400"/>
              <a:t>政策风险指由于政策的不确定性、不规范性、不一贯性和传播渠道的非正规性，为投机者提供了市场的炒作题材，加大了市场运作的风险。</a:t>
            </a:r>
          </a:p>
          <a:p>
            <a:pPr algn="just"/>
            <a:r>
              <a:rPr lang="zh-CN" altLang="en-US" sz="2400"/>
              <a:t>政府对市场的影响有二方面，一方面是间接的影响，另一方面是直接的影响。</a:t>
            </a:r>
          </a:p>
          <a:p>
            <a:pPr algn="just"/>
            <a:r>
              <a:rPr lang="zh-CN" altLang="en-US" sz="2400"/>
              <a:t>间接的影响。政府制定的宏观政策、法律、法规，使市场价格产生剧烈变化，引起市场风险。如在“</a:t>
            </a:r>
            <a:r>
              <a:rPr lang="en-US" altLang="zh-CN" sz="2400"/>
              <a:t>327”</a:t>
            </a:r>
            <a:r>
              <a:rPr lang="zh-CN" altLang="en-US" sz="2400"/>
              <a:t>国债事件中，政府对国债利率政策的制定，是导致“</a:t>
            </a:r>
            <a:r>
              <a:rPr lang="en-US" altLang="zh-CN" sz="2400"/>
              <a:t>327”</a:t>
            </a:r>
            <a:r>
              <a:rPr lang="zh-CN" altLang="en-US" sz="2400"/>
              <a:t>国债发生风险的主要原因之一。</a:t>
            </a:r>
          </a:p>
          <a:p>
            <a:pPr algn="just"/>
            <a:r>
              <a:rPr lang="zh-CN" altLang="en-US" sz="2400"/>
              <a:t>直接的影响。政策频繁变动、政策失误、对市场监管不力、法律、法规不全等均会对期货市场产生重大的影响。市场管理存在问题，大户恶意操纵，市场投机过度，造成对社会的负面影响太大，使得政府监管部门不得不出面进行政策性治理整顿，这些政策对市场和投资者影响较大，往往形成市场的系统风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28600"/>
            <a:ext cx="7772400" cy="685800"/>
          </a:xfrm>
        </p:spPr>
        <p:txBody>
          <a:bodyPr/>
          <a:lstStyle/>
          <a:p>
            <a:pPr algn="just"/>
            <a:r>
              <a:rPr lang="zh-CN" altLang="en-US" sz="3200"/>
              <a:t>（</a:t>
            </a:r>
            <a:r>
              <a:rPr lang="en-US" altLang="zh-CN" sz="3200"/>
              <a:t>4</a:t>
            </a:r>
            <a:r>
              <a:rPr lang="zh-CN" altLang="en-US" sz="3200"/>
              <a:t>）电子化交易风险</a:t>
            </a:r>
          </a:p>
        </p:txBody>
      </p:sp>
      <p:sp>
        <p:nvSpPr>
          <p:cNvPr id="26627" name="Rectangle 3"/>
          <p:cNvSpPr>
            <a:spLocks noGrp="1" noChangeArrowheads="1"/>
          </p:cNvSpPr>
          <p:nvPr>
            <p:ph type="body" idx="1"/>
          </p:nvPr>
        </p:nvSpPr>
        <p:spPr>
          <a:xfrm>
            <a:off x="304800" y="990600"/>
            <a:ext cx="8534400" cy="5486400"/>
          </a:xfrm>
        </p:spPr>
        <p:txBody>
          <a:bodyPr/>
          <a:lstStyle/>
          <a:p>
            <a:pPr algn="just">
              <a:lnSpc>
                <a:spcPct val="90000"/>
              </a:lnSpc>
            </a:pPr>
            <a:r>
              <a:rPr lang="zh-CN" altLang="en-US" sz="2400"/>
              <a:t>电子化交易是指从交易所、经纪公司直至客户端的全程电子化与网络化的交易与管理系统。这种交易产生的风险称为电子化交易风险。产生的原因主要有：</a:t>
            </a:r>
          </a:p>
          <a:p>
            <a:pPr algn="just">
              <a:lnSpc>
                <a:spcPct val="90000"/>
              </a:lnSpc>
            </a:pPr>
            <a:r>
              <a:rPr lang="zh-CN" altLang="en-US" sz="2400"/>
              <a:t>首先是技术上存在的风险。软件会因为设计不周到、存在未检测出来的错误等问题，硬件会由于电子设备使用寿命导致性能下降出现故障，通讯线路会由于运营商的服务质量所限制，层出不穷的网络病毒攻击导致网络瘫痪等等，这些复杂的因素使得电子化交易存在脆弱性。</a:t>
            </a:r>
          </a:p>
          <a:p>
            <a:pPr algn="just">
              <a:lnSpc>
                <a:spcPct val="90000"/>
              </a:lnSpc>
            </a:pPr>
            <a:r>
              <a:rPr lang="zh-CN" altLang="en-US" sz="2400"/>
              <a:t>另外电子化交易还存在法律上的风险。电子交易化是在虚拟的网络空间进行，电子交易是无纸交易，这样就容易引发各种新的法律问题，诸如电子签名、安全认证、网上交易等。而规范这些数字交易的法律体制尚不成熟，使得这些签名和承诺的合法性难以保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5288" y="188913"/>
            <a:ext cx="8229600" cy="490537"/>
          </a:xfrm>
        </p:spPr>
        <p:txBody>
          <a:bodyPr>
            <a:normAutofit fontScale="90000"/>
          </a:bodyPr>
          <a:lstStyle/>
          <a:p>
            <a:pPr algn="l"/>
            <a:r>
              <a:rPr lang="zh-CN" altLang="en-US" sz="3200">
                <a:solidFill>
                  <a:schemeClr val="tx1"/>
                </a:solidFill>
              </a:rPr>
              <a:t>三、金融风险计量与管理的意义</a:t>
            </a:r>
          </a:p>
        </p:txBody>
      </p:sp>
      <p:sp>
        <p:nvSpPr>
          <p:cNvPr id="78851" name="Rectangle 3"/>
          <p:cNvSpPr>
            <a:spLocks noGrp="1" noChangeArrowheads="1"/>
          </p:cNvSpPr>
          <p:nvPr>
            <p:ph type="body" idx="1"/>
          </p:nvPr>
        </p:nvSpPr>
        <p:spPr>
          <a:xfrm>
            <a:off x="179388" y="836613"/>
            <a:ext cx="8713787" cy="5761037"/>
          </a:xfrm>
        </p:spPr>
        <p:txBody>
          <a:bodyPr/>
          <a:lstStyle/>
          <a:p>
            <a:pPr>
              <a:lnSpc>
                <a:spcPct val="90000"/>
              </a:lnSpc>
              <a:buFontTx/>
              <a:buNone/>
            </a:pPr>
            <a:r>
              <a:rPr lang="en-US" altLang="zh-CN" sz="2400" dirty="0">
                <a:cs typeface="Times New Roman" pitchFamily="18" charset="0"/>
              </a:rPr>
              <a:t>1</a:t>
            </a:r>
            <a:r>
              <a:rPr lang="zh-CN" altLang="en-US" sz="2400" dirty="0">
                <a:cs typeface="Times New Roman" pitchFamily="18" charset="0"/>
              </a:rPr>
              <a:t>、</a:t>
            </a:r>
            <a:r>
              <a:rPr lang="zh-CN" altLang="en-US" sz="2400" dirty="0">
                <a:latin typeface="Wingdings" pitchFamily="2" charset="2"/>
              </a:rPr>
              <a:t>金融风险计量的意义</a:t>
            </a:r>
          </a:p>
          <a:p>
            <a:pPr>
              <a:lnSpc>
                <a:spcPct val="90000"/>
              </a:lnSpc>
              <a:buFontTx/>
              <a:buNone/>
            </a:pPr>
            <a:r>
              <a:rPr lang="zh-CN" altLang="en-US" sz="2400" dirty="0">
                <a:cs typeface="Times New Roman" pitchFamily="18" charset="0"/>
              </a:rPr>
              <a:t>  （</a:t>
            </a:r>
            <a:r>
              <a:rPr lang="en-US" altLang="zh-CN" sz="2400" dirty="0">
                <a:cs typeface="Times New Roman" pitchFamily="18" charset="0"/>
              </a:rPr>
              <a:t>1</a:t>
            </a:r>
            <a:r>
              <a:rPr lang="zh-CN" altLang="en-US" sz="2400" dirty="0">
                <a:cs typeface="Times New Roman" pitchFamily="18" charset="0"/>
              </a:rPr>
              <a:t>）从量的方面反映</a:t>
            </a:r>
            <a:r>
              <a:rPr lang="zh-CN" altLang="en-US" sz="2400" dirty="0">
                <a:latin typeface="TimesNewRoman" charset="0"/>
              </a:rPr>
              <a:t>面临的风险</a:t>
            </a:r>
            <a:r>
              <a:rPr lang="en-US" altLang="zh-CN" sz="2400" dirty="0"/>
              <a:t>:</a:t>
            </a:r>
            <a:r>
              <a:rPr lang="en-US" altLang="zh-CN" sz="2400" dirty="0">
                <a:latin typeface="TimesNewRoman" charset="0"/>
              </a:rPr>
              <a:t> </a:t>
            </a:r>
            <a:r>
              <a:rPr lang="zh-CN" altLang="en-US" sz="2400" dirty="0">
                <a:latin typeface="TimesNewRoman" charset="0"/>
              </a:rPr>
              <a:t>我们需要一个数据来反映我们面临的风险</a:t>
            </a:r>
            <a:r>
              <a:rPr lang="en-US" altLang="zh-CN" sz="2400" dirty="0">
                <a:latin typeface="TimesNewRoman" charset="0"/>
              </a:rPr>
              <a:t>;</a:t>
            </a:r>
          </a:p>
          <a:p>
            <a:pPr>
              <a:lnSpc>
                <a:spcPct val="90000"/>
              </a:lnSpc>
              <a:buFontTx/>
              <a:buNone/>
            </a:pPr>
            <a:r>
              <a:rPr lang="en-US" altLang="zh-CN" sz="2400" dirty="0">
                <a:cs typeface="Times New Roman" pitchFamily="18" charset="0"/>
              </a:rPr>
              <a:t>  </a:t>
            </a:r>
            <a:r>
              <a:rPr lang="zh-CN" altLang="en-US" sz="2400" dirty="0">
                <a:cs typeface="Times New Roman" pitchFamily="18" charset="0"/>
              </a:rPr>
              <a:t>（</a:t>
            </a:r>
            <a:r>
              <a:rPr lang="en-US" altLang="zh-CN" sz="2400" dirty="0">
                <a:cs typeface="Times New Roman" pitchFamily="18" charset="0"/>
              </a:rPr>
              <a:t>2</a:t>
            </a:r>
            <a:r>
              <a:rPr lang="zh-CN" altLang="en-US" sz="2400" dirty="0">
                <a:cs typeface="Times New Roman" pitchFamily="18" charset="0"/>
              </a:rPr>
              <a:t>）</a:t>
            </a:r>
            <a:r>
              <a:rPr lang="zh-CN" altLang="en-US" sz="2400" dirty="0"/>
              <a:t>资源配置的要求</a:t>
            </a:r>
            <a:r>
              <a:rPr lang="zh-CN" altLang="en-US" sz="2400" dirty="0">
                <a:cs typeface="Times New Roman" pitchFamily="18" charset="0"/>
              </a:rPr>
              <a:t> </a:t>
            </a:r>
            <a:r>
              <a:rPr lang="zh-CN" altLang="en-US" sz="2400" dirty="0">
                <a:latin typeface="TimesNewRoman" charset="0"/>
              </a:rPr>
              <a:t> </a:t>
            </a:r>
            <a:endParaRPr lang="zh-CN" altLang="en-US" sz="2400" dirty="0">
              <a:latin typeface="楷体_GB2312" pitchFamily="49" charset="-122"/>
            </a:endParaRPr>
          </a:p>
          <a:p>
            <a:pPr>
              <a:lnSpc>
                <a:spcPct val="90000"/>
              </a:lnSpc>
              <a:buFontTx/>
              <a:buNone/>
            </a:pPr>
            <a:r>
              <a:rPr lang="zh-CN" altLang="en-US" sz="2400" dirty="0">
                <a:latin typeface="TimesNewRoman" charset="0"/>
              </a:rPr>
              <a:t>        风险资产是一种稀缺资源。企业如何分配这些资源，取决于企业各项投资时所面临的不同风险；</a:t>
            </a:r>
            <a:endParaRPr lang="zh-CN" altLang="en-US" sz="2400" dirty="0">
              <a:latin typeface="楷体_GB2312" pitchFamily="49" charset="-122"/>
            </a:endParaRPr>
          </a:p>
          <a:p>
            <a:pPr>
              <a:lnSpc>
                <a:spcPct val="90000"/>
              </a:lnSpc>
              <a:buFontTx/>
              <a:buNone/>
            </a:pPr>
            <a:r>
              <a:rPr lang="zh-CN" altLang="en-US" sz="2400" dirty="0">
                <a:cs typeface="Times New Roman" pitchFamily="18" charset="0"/>
              </a:rPr>
              <a:t>  （</a:t>
            </a:r>
            <a:r>
              <a:rPr lang="en-US" altLang="zh-CN" sz="2400" dirty="0">
                <a:cs typeface="Times New Roman" pitchFamily="18" charset="0"/>
              </a:rPr>
              <a:t>3</a:t>
            </a:r>
            <a:r>
              <a:rPr lang="zh-CN" altLang="en-US" sz="2400" dirty="0">
                <a:cs typeface="Times New Roman" pitchFamily="18" charset="0"/>
              </a:rPr>
              <a:t>）</a:t>
            </a:r>
            <a:r>
              <a:rPr lang="zh-CN" altLang="en-US" sz="2400" dirty="0"/>
              <a:t>投资行为评估的需要</a:t>
            </a:r>
          </a:p>
          <a:p>
            <a:pPr>
              <a:lnSpc>
                <a:spcPct val="90000"/>
              </a:lnSpc>
              <a:buFontTx/>
              <a:buNone/>
            </a:pPr>
            <a:r>
              <a:rPr lang="zh-CN" altLang="en-US" sz="2400" dirty="0"/>
              <a:t>           如果不考虑投资所涉及的风险，就不能评估投资者投资效果的好坏</a:t>
            </a:r>
            <a:r>
              <a:rPr lang="zh-CN" altLang="en-US" sz="2400" dirty="0">
                <a:latin typeface="TimesNewRoman" charset="0"/>
              </a:rPr>
              <a:t> 。在</a:t>
            </a:r>
            <a:r>
              <a:rPr lang="zh-CN" altLang="en-US" sz="2400" dirty="0"/>
              <a:t>投资效果评估时，你必须区分确实是好的投资还是纯粹靠运气</a:t>
            </a:r>
            <a:r>
              <a:rPr lang="zh-CN" altLang="en-US" sz="2400" dirty="0">
                <a:latin typeface="TimesNewRoman" charset="0"/>
              </a:rPr>
              <a:t>。</a:t>
            </a:r>
          </a:p>
          <a:p>
            <a:pPr>
              <a:lnSpc>
                <a:spcPct val="90000"/>
              </a:lnSpc>
              <a:buFontTx/>
              <a:buNone/>
            </a:pPr>
            <a:r>
              <a:rPr lang="zh-CN" altLang="en-US" sz="2400" dirty="0">
                <a:latin typeface="TimesNewRoman" charset="0"/>
              </a:rPr>
              <a:t>  （</a:t>
            </a:r>
            <a:r>
              <a:rPr lang="en-US" altLang="zh-CN" sz="2400" dirty="0">
                <a:latin typeface="TimesNewRoman" charset="0"/>
              </a:rPr>
              <a:t>4</a:t>
            </a:r>
            <a:r>
              <a:rPr lang="zh-CN" altLang="en-US" sz="2400" dirty="0">
                <a:latin typeface="TimesNewRoman" charset="0"/>
              </a:rPr>
              <a:t>）风险管理的</a:t>
            </a:r>
            <a:r>
              <a:rPr lang="zh-CN" altLang="en-US" sz="2400" dirty="0"/>
              <a:t>需要：要对风险进行科学的管理，首先要对风险进行科学的计量；</a:t>
            </a:r>
            <a:r>
              <a:rPr lang="zh-CN" altLang="en-US" sz="2400" dirty="0">
                <a:latin typeface="TimesNewRoman" charset="0"/>
              </a:rPr>
              <a:t>风险计量是风险管理的基础</a:t>
            </a:r>
          </a:p>
          <a:p>
            <a:pPr>
              <a:lnSpc>
                <a:spcPct val="90000"/>
              </a:lnSpc>
              <a:buFontTx/>
              <a:buNone/>
            </a:pPr>
            <a:r>
              <a:rPr lang="zh-CN" altLang="en-US" sz="2400" dirty="0">
                <a:latin typeface="TimesNewRoman" charset="0"/>
              </a:rPr>
              <a:t>  （</a:t>
            </a:r>
            <a:r>
              <a:rPr lang="en-US" altLang="zh-CN" sz="2400" dirty="0">
                <a:latin typeface="TimesNewRoman" charset="0"/>
              </a:rPr>
              <a:t>5</a:t>
            </a:r>
            <a:r>
              <a:rPr lang="zh-CN" altLang="en-US" sz="2400" dirty="0">
                <a:latin typeface="TimesNewRoman" charset="0"/>
              </a:rPr>
              <a:t>）谁需要</a:t>
            </a:r>
            <a:r>
              <a:rPr lang="zh-CN" altLang="en-US" sz="2400" dirty="0">
                <a:latin typeface="Wingdings" pitchFamily="2" charset="2"/>
              </a:rPr>
              <a:t>金融</a:t>
            </a:r>
            <a:r>
              <a:rPr lang="zh-CN" altLang="en-US" sz="2400" dirty="0">
                <a:latin typeface="TimesNewRoman" charset="0"/>
              </a:rPr>
              <a:t>风险的测度指标</a:t>
            </a:r>
            <a:endParaRPr lang="zh-CN" altLang="en-US" sz="2400" dirty="0">
              <a:latin typeface="楷体_GB2312" pitchFamily="49" charset="-122"/>
            </a:endParaRPr>
          </a:p>
          <a:p>
            <a:pPr>
              <a:lnSpc>
                <a:spcPct val="90000"/>
              </a:lnSpc>
              <a:buFontTx/>
              <a:buNone/>
            </a:pPr>
            <a:r>
              <a:rPr lang="en-US" altLang="zh-CN" sz="2400" dirty="0">
                <a:latin typeface="TimesNewRoman" charset="0"/>
              </a:rPr>
              <a:t>Financial Institutions</a:t>
            </a:r>
            <a:r>
              <a:rPr lang="zh-CN" altLang="en-US" sz="2400" dirty="0">
                <a:latin typeface="TimesNewRoman" charset="0"/>
              </a:rPr>
              <a:t>、</a:t>
            </a:r>
            <a:r>
              <a:rPr lang="en-US" altLang="zh-CN" sz="2400" dirty="0">
                <a:latin typeface="TimesNewRoman" charset="0"/>
              </a:rPr>
              <a:t>Regulators</a:t>
            </a:r>
            <a:r>
              <a:rPr lang="zh-CN" altLang="en-US" sz="2400" dirty="0">
                <a:latin typeface="TimesNewRoman" charset="0"/>
              </a:rPr>
              <a:t>、</a:t>
            </a:r>
            <a:r>
              <a:rPr lang="en-US" altLang="zh-CN" sz="2400" dirty="0">
                <a:latin typeface="TimesNewRoman" charset="0"/>
              </a:rPr>
              <a:t>Non-financial Corporations</a:t>
            </a:r>
            <a:r>
              <a:rPr lang="zh-CN" altLang="en-US" sz="2400" dirty="0">
                <a:latin typeface="TimesNewRoman" charset="0"/>
              </a:rPr>
              <a:t>、 </a:t>
            </a:r>
            <a:r>
              <a:rPr lang="en-US" altLang="zh-CN" sz="2400" dirty="0">
                <a:latin typeface="TimesNewRoman" charset="0"/>
              </a:rPr>
              <a:t>Asset Managers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4638"/>
            <a:ext cx="8229600" cy="490537"/>
          </a:xfrm>
        </p:spPr>
        <p:txBody>
          <a:bodyPr>
            <a:normAutofit fontScale="90000"/>
          </a:bodyPr>
          <a:lstStyle/>
          <a:p>
            <a:r>
              <a:rPr lang="en-US" altLang="zh-CN" sz="3200">
                <a:latin typeface="TimesNewRoman" charset="0"/>
              </a:rPr>
              <a:t>2</a:t>
            </a:r>
            <a:r>
              <a:rPr lang="zh-CN" altLang="en-US" sz="3200">
                <a:latin typeface="TimesNewRoman" charset="0"/>
              </a:rPr>
              <a:t>、</a:t>
            </a:r>
            <a:r>
              <a:rPr lang="zh-CN" altLang="en-US" sz="3200">
                <a:latin typeface="Wingdings" pitchFamily="2" charset="2"/>
              </a:rPr>
              <a:t>金融风险管理的意义</a:t>
            </a:r>
          </a:p>
        </p:txBody>
      </p:sp>
      <p:sp>
        <p:nvSpPr>
          <p:cNvPr id="86019" name="Rectangle 3"/>
          <p:cNvSpPr>
            <a:spLocks noGrp="1" noChangeArrowheads="1"/>
          </p:cNvSpPr>
          <p:nvPr>
            <p:ph type="body" idx="1"/>
          </p:nvPr>
        </p:nvSpPr>
        <p:spPr>
          <a:xfrm>
            <a:off x="395288" y="981075"/>
            <a:ext cx="8497887" cy="5616575"/>
          </a:xfrm>
        </p:spPr>
        <p:txBody>
          <a:bodyPr/>
          <a:lstStyle/>
          <a:p>
            <a:pPr>
              <a:buFontTx/>
              <a:buNone/>
            </a:pPr>
            <a:r>
              <a:rPr lang="zh-CN" altLang="en-US" sz="2400" dirty="0"/>
              <a:t>（</a:t>
            </a:r>
            <a:r>
              <a:rPr lang="en-US" altLang="zh-CN" sz="2400" dirty="0"/>
              <a:t>1</a:t>
            </a:r>
            <a:r>
              <a:rPr lang="zh-CN" altLang="en-US" sz="2400" dirty="0"/>
              <a:t>）对证券交易者来说，风险管理具有重要意义</a:t>
            </a:r>
          </a:p>
          <a:p>
            <a:r>
              <a:rPr lang="zh-CN" altLang="en-US" sz="2400" dirty="0"/>
              <a:t>不进行风险管理，可能面临行情下跌造成的巨大损失；</a:t>
            </a:r>
          </a:p>
          <a:p>
            <a:r>
              <a:rPr lang="zh-CN" altLang="en-US" sz="2400" dirty="0"/>
              <a:t>在没有避险工具的情况下，只能选择卖出股票，但当对行情判断失误时，又会塌空的风险</a:t>
            </a:r>
          </a:p>
          <a:p>
            <a:r>
              <a:rPr lang="zh-CN" altLang="en-US" sz="2400" dirty="0"/>
              <a:t>在行情不明时，</a:t>
            </a:r>
            <a:r>
              <a:rPr lang="zh-CN" altLang="en-US" sz="2400" dirty="0">
                <a:cs typeface="Times New Roman" pitchFamily="18" charset="0"/>
              </a:rPr>
              <a:t>如他只知道某股票的波动性将增加，但却不知道波动的方向，此时他可以购买股票的看涨期权并且卖空股票</a:t>
            </a:r>
            <a:r>
              <a:rPr lang="zh-CN" altLang="en-US" sz="2400" dirty="0" smtClean="0">
                <a:cs typeface="Times New Roman" pitchFamily="18" charset="0"/>
              </a:rPr>
              <a:t>进行套利</a:t>
            </a:r>
            <a:r>
              <a:rPr lang="en-US" altLang="zh-CN" sz="2400" dirty="0" smtClean="0">
                <a:cs typeface="Times New Roman" pitchFamily="18" charset="0"/>
              </a:rPr>
              <a:t>.</a:t>
            </a:r>
            <a:endParaRPr lang="en-US" altLang="zh-CN" sz="2400" dirty="0">
              <a:cs typeface="Times New Roman" pitchFamily="18" charset="0"/>
            </a:endParaRPr>
          </a:p>
          <a:p>
            <a:pPr>
              <a:buFontTx/>
              <a:buNone/>
            </a:pPr>
            <a:r>
              <a:rPr lang="zh-CN" altLang="en-US" sz="2400" dirty="0"/>
              <a:t>（</a:t>
            </a:r>
            <a:r>
              <a:rPr lang="en-US" altLang="zh-CN" sz="2400" dirty="0"/>
              <a:t>2</a:t>
            </a:r>
            <a:r>
              <a:rPr lang="zh-CN" altLang="en-US" sz="2400" dirty="0"/>
              <a:t>）对</a:t>
            </a:r>
            <a:r>
              <a:rPr lang="zh-CN" altLang="en-US" sz="2400" b="1" dirty="0">
                <a:cs typeface="Times New Roman" pitchFamily="18" charset="0"/>
              </a:rPr>
              <a:t>企业</a:t>
            </a:r>
            <a:r>
              <a:rPr lang="zh-CN" altLang="en-US" sz="2400" dirty="0"/>
              <a:t>来说，在经营过程中，面临各种风险（如</a:t>
            </a:r>
            <a:r>
              <a:rPr lang="zh-CN" altLang="en-US" sz="2400" dirty="0">
                <a:cs typeface="Times New Roman" pitchFamily="18" charset="0"/>
              </a:rPr>
              <a:t>财务风险、投资风险、价格风险、汇率风险、财产损失</a:t>
            </a:r>
            <a:r>
              <a:rPr lang="zh-CN" altLang="en-US" sz="2400" dirty="0"/>
              <a:t>），如果管理不当，将面临巨大损失，甚至破产。</a:t>
            </a:r>
          </a:p>
          <a:p>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561975"/>
          </a:xfrm>
        </p:spPr>
        <p:txBody>
          <a:bodyPr>
            <a:normAutofit fontScale="90000"/>
          </a:bodyPr>
          <a:lstStyle/>
          <a:p>
            <a:pPr algn="l"/>
            <a:r>
              <a:rPr lang="zh-CN" altLang="en-US" sz="3200"/>
              <a:t>四、金融风险管理的目标、方式与步骤</a:t>
            </a:r>
          </a:p>
        </p:txBody>
      </p:sp>
      <p:sp>
        <p:nvSpPr>
          <p:cNvPr id="80899" name="Rectangle 3"/>
          <p:cNvSpPr>
            <a:spLocks noGrp="1" noChangeArrowheads="1"/>
          </p:cNvSpPr>
          <p:nvPr>
            <p:ph type="body" idx="1"/>
          </p:nvPr>
        </p:nvSpPr>
        <p:spPr>
          <a:xfrm>
            <a:off x="250825" y="981075"/>
            <a:ext cx="8642350" cy="5616575"/>
          </a:xfrm>
        </p:spPr>
        <p:txBody>
          <a:bodyPr/>
          <a:lstStyle/>
          <a:p>
            <a:pPr>
              <a:buFontTx/>
              <a:buNone/>
            </a:pPr>
            <a:r>
              <a:rPr lang="en-US" altLang="zh-CN" sz="2800" dirty="0"/>
              <a:t>1</a:t>
            </a:r>
            <a:r>
              <a:rPr lang="zh-CN" altLang="en-US" sz="2800" dirty="0"/>
              <a:t>、金融风险管理的目标：</a:t>
            </a:r>
          </a:p>
          <a:p>
            <a:pPr>
              <a:buFontTx/>
              <a:buNone/>
            </a:pPr>
            <a:r>
              <a:rPr lang="zh-CN" altLang="en-US" sz="2800" dirty="0"/>
              <a:t>    </a:t>
            </a:r>
            <a:r>
              <a:rPr lang="zh-CN" altLang="en-US" sz="2800" dirty="0">
                <a:solidFill>
                  <a:srgbClr val="FF0066"/>
                </a:solidFill>
              </a:rPr>
              <a:t>对风险进行管理，而不是完全消除风险</a:t>
            </a:r>
            <a:r>
              <a:rPr lang="zh-CN" altLang="en-US" sz="2800" dirty="0"/>
              <a:t>；经营体（公司）要想取得长期的成功必须承担风险，因此风险管理系统只能确保经营体的合理目标得以实现，但它并不能消除管理决策失误、人为错误、不可预见的差错等的发生。具体来说，有：</a:t>
            </a:r>
          </a:p>
          <a:p>
            <a:r>
              <a:rPr lang="zh-CN" altLang="en-US" sz="2800" dirty="0"/>
              <a:t>对风险进行评估（使风险在一个可接受的限度内）；</a:t>
            </a:r>
          </a:p>
          <a:p>
            <a:r>
              <a:rPr lang="zh-CN" altLang="en-US" sz="2800" dirty="0"/>
              <a:t>避免不必要的风险造成的损失；</a:t>
            </a:r>
          </a:p>
          <a:p>
            <a:r>
              <a:rPr lang="zh-CN" altLang="en-US" sz="2800" dirty="0"/>
              <a:t>在风险发生概率较高的情况下降低不利结果出现的频率；在不利结果较严重的情况下降低其影响。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490537"/>
          </a:xfrm>
        </p:spPr>
        <p:txBody>
          <a:bodyPr>
            <a:normAutofit fontScale="90000"/>
          </a:bodyPr>
          <a:lstStyle/>
          <a:p>
            <a:r>
              <a:rPr lang="en-US" altLang="zh-CN" sz="3200"/>
              <a:t>2</a:t>
            </a:r>
            <a:r>
              <a:rPr lang="zh-CN" altLang="en-US" sz="3200"/>
              <a:t>、金融风险管理的方式</a:t>
            </a:r>
          </a:p>
        </p:txBody>
      </p:sp>
      <p:sp>
        <p:nvSpPr>
          <p:cNvPr id="88067" name="Rectangle 3"/>
          <p:cNvSpPr>
            <a:spLocks noGrp="1" noChangeArrowheads="1"/>
          </p:cNvSpPr>
          <p:nvPr>
            <p:ph type="body" idx="1"/>
          </p:nvPr>
        </p:nvSpPr>
        <p:spPr>
          <a:xfrm>
            <a:off x="250825" y="1125538"/>
            <a:ext cx="8642350" cy="5472112"/>
          </a:xfrm>
        </p:spPr>
        <p:txBody>
          <a:bodyPr/>
          <a:lstStyle/>
          <a:p>
            <a:pPr>
              <a:buFontTx/>
              <a:buNone/>
            </a:pPr>
            <a:r>
              <a:rPr lang="zh-CN" altLang="en-US" sz="2800" dirty="0"/>
              <a:t>（</a:t>
            </a:r>
            <a:r>
              <a:rPr lang="en-US" altLang="zh-CN" sz="2800" dirty="0"/>
              <a:t>1</a:t>
            </a:r>
            <a:r>
              <a:rPr lang="zh-CN" altLang="en-US" sz="2800" dirty="0"/>
              <a:t>）程序式管理方法：外部控制法</a:t>
            </a:r>
          </a:p>
          <a:p>
            <a:pPr>
              <a:buFontTx/>
              <a:buNone/>
            </a:pPr>
            <a:r>
              <a:rPr lang="zh-CN" altLang="en-US" dirty="0"/>
              <a:t>     </a:t>
            </a:r>
            <a:r>
              <a:rPr lang="zh-CN" altLang="en-US" sz="2400" dirty="0"/>
              <a:t>按规定和流程处理风险的方法，其目的是通过遵守规则来消除或控制风险。这种方法在立法和外部施加的管理中比较常见，如银行、证券等监管部门对银行和证券部门管理的法规等。</a:t>
            </a:r>
          </a:p>
          <a:p>
            <a:pPr>
              <a:buFontTx/>
              <a:buNone/>
            </a:pPr>
            <a:r>
              <a:rPr lang="zh-CN" altLang="en-US" sz="2800" dirty="0"/>
              <a:t>（</a:t>
            </a:r>
            <a:r>
              <a:rPr lang="en-US" altLang="zh-CN" sz="2800" dirty="0"/>
              <a:t>2</a:t>
            </a:r>
            <a:r>
              <a:rPr lang="zh-CN" altLang="en-US" sz="2800" dirty="0"/>
              <a:t>）基于风险的管理方法：内部控制法</a:t>
            </a:r>
          </a:p>
          <a:p>
            <a:pPr>
              <a:buFontTx/>
              <a:buNone/>
            </a:pPr>
            <a:r>
              <a:rPr lang="zh-CN" altLang="en-US" sz="2800" dirty="0"/>
              <a:t>     </a:t>
            </a:r>
            <a:r>
              <a:rPr lang="zh-CN" altLang="en-US" sz="2400" dirty="0"/>
              <a:t>对风险进行辩识、评估、分级，然后根据风险的影响和概率分布分别采取不同的管理方式。这种方式主要是内部控制。具体有：</a:t>
            </a:r>
          </a:p>
          <a:p>
            <a:r>
              <a:rPr lang="zh-CN" altLang="en-US" sz="2400" dirty="0"/>
              <a:t>自己承受风险。分析为实现目标而准备承受风险的限度，自己承受，因为完全回避风险会降低收益；有时为获得超额回报，还要故意承担额外的风险。</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561975"/>
          </a:xfrm>
        </p:spPr>
        <p:txBody>
          <a:bodyPr>
            <a:normAutofit fontScale="90000"/>
          </a:bodyPr>
          <a:lstStyle/>
          <a:p>
            <a:endParaRPr lang="zh-CN" altLang="en-US" sz="3200" dirty="0"/>
          </a:p>
        </p:txBody>
      </p:sp>
      <p:sp>
        <p:nvSpPr>
          <p:cNvPr id="90115" name="Rectangle 3"/>
          <p:cNvSpPr>
            <a:spLocks noGrp="1" noChangeArrowheads="1"/>
          </p:cNvSpPr>
          <p:nvPr>
            <p:ph type="body" idx="1"/>
          </p:nvPr>
        </p:nvSpPr>
        <p:spPr>
          <a:xfrm>
            <a:off x="457200" y="908050"/>
            <a:ext cx="8218488" cy="5761038"/>
          </a:xfrm>
        </p:spPr>
        <p:txBody>
          <a:bodyPr/>
          <a:lstStyle/>
          <a:p>
            <a:r>
              <a:rPr lang="zh-CN" altLang="en-US" sz="2400" dirty="0"/>
              <a:t>保险规避法：即通过对风险投保规避风险。</a:t>
            </a:r>
          </a:p>
          <a:p>
            <a:pPr>
              <a:buFontTx/>
              <a:buNone/>
            </a:pPr>
            <a:r>
              <a:rPr lang="zh-CN" altLang="en-US" sz="2400" dirty="0"/>
              <a:t>     这种方法是将某些风险转嫁到保险公司身上。如公司将一部分风险通过投保规避，但这种方法受保险项目和保费的约束，有些风险，保险公司不能保险或保费太高、企业不愿意投保。</a:t>
            </a:r>
          </a:p>
          <a:p>
            <a:r>
              <a:rPr lang="zh-CN" altLang="en-US" sz="2400" dirty="0"/>
              <a:t>自我管理法：</a:t>
            </a:r>
          </a:p>
          <a:p>
            <a:pPr>
              <a:buFontTx/>
              <a:buNone/>
            </a:pPr>
            <a:r>
              <a:rPr lang="zh-CN" altLang="en-US" sz="2400" dirty="0"/>
              <a:t>    对不能将风险转嫁给别人的风险，必须“自我保险”，即通过必要的方法将风险发生的概率和不利影响降低；</a:t>
            </a:r>
          </a:p>
          <a:p>
            <a:r>
              <a:rPr lang="zh-CN" altLang="en-US" sz="2400" dirty="0"/>
              <a:t>组合管理法：</a:t>
            </a:r>
          </a:p>
          <a:p>
            <a:pPr>
              <a:buFontTx/>
              <a:buNone/>
            </a:pPr>
            <a:r>
              <a:rPr lang="zh-CN" altLang="en-US" sz="2400" dirty="0"/>
              <a:t>    一个公司面临的风险不是单项的，因此，对风险的管理也必须组合式的，进行系统管理。如一个企业会同时面临利率、汇率、财产风险等。</a:t>
            </a:r>
          </a:p>
          <a:p>
            <a:pPr>
              <a:buFontTx/>
              <a:buNone/>
            </a:pPr>
            <a:r>
              <a:rPr lang="zh-CN" altLang="en-US" sz="2400" dirty="0">
                <a:solidFill>
                  <a:srgbClr val="FF0066"/>
                </a:solidFill>
              </a:rPr>
              <a:t>我们后面主要介绍自我管理方法，即对哪些</a:t>
            </a:r>
            <a:r>
              <a:rPr lang="zh-CN" altLang="en-US" sz="2400" dirty="0"/>
              <a:t>不能将转嫁给别人风险的</a:t>
            </a:r>
            <a:r>
              <a:rPr lang="zh-CN" altLang="en-US" sz="2400" dirty="0">
                <a:solidFill>
                  <a:srgbClr val="FF0066"/>
                </a:solidFill>
              </a:rPr>
              <a:t>管理方法。</a:t>
            </a:r>
          </a:p>
          <a:p>
            <a:pPr>
              <a:buFontTx/>
              <a:buNone/>
            </a:pP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490537"/>
          </a:xfrm>
        </p:spPr>
        <p:txBody>
          <a:bodyPr>
            <a:normAutofit fontScale="90000"/>
          </a:bodyPr>
          <a:lstStyle/>
          <a:p>
            <a:r>
              <a:rPr lang="en-US" altLang="zh-CN" sz="3200"/>
              <a:t>3</a:t>
            </a:r>
            <a:r>
              <a:rPr lang="zh-CN" altLang="en-US" sz="3200"/>
              <a:t>、金融风险管理的步骤</a:t>
            </a:r>
          </a:p>
        </p:txBody>
      </p:sp>
      <p:sp>
        <p:nvSpPr>
          <p:cNvPr id="92163" name="Rectangle 3"/>
          <p:cNvSpPr>
            <a:spLocks noGrp="1" noChangeArrowheads="1"/>
          </p:cNvSpPr>
          <p:nvPr>
            <p:ph type="body" idx="1"/>
          </p:nvPr>
        </p:nvSpPr>
        <p:spPr>
          <a:xfrm>
            <a:off x="250825" y="981075"/>
            <a:ext cx="8642350" cy="5616575"/>
          </a:xfrm>
        </p:spPr>
        <p:txBody>
          <a:bodyPr/>
          <a:lstStyle/>
          <a:p>
            <a:pPr>
              <a:buFontTx/>
              <a:buNone/>
            </a:pPr>
            <a:r>
              <a:rPr lang="zh-CN" altLang="en-US" sz="2400"/>
              <a:t>（</a:t>
            </a:r>
            <a:r>
              <a:rPr lang="en-US" altLang="zh-CN" sz="2400"/>
              <a:t>1</a:t>
            </a:r>
            <a:r>
              <a:rPr lang="zh-CN" altLang="en-US" sz="2400"/>
              <a:t>）金融风险管理的一般步骤</a:t>
            </a:r>
          </a:p>
          <a:p>
            <a:r>
              <a:rPr lang="zh-CN" altLang="en-US" sz="2400"/>
              <a:t>风险识别</a:t>
            </a:r>
          </a:p>
          <a:p>
            <a:r>
              <a:rPr lang="zh-CN" altLang="en-US" sz="2400"/>
              <a:t>风险评估</a:t>
            </a:r>
          </a:p>
          <a:p>
            <a:r>
              <a:rPr lang="zh-CN" altLang="en-US" sz="2400"/>
              <a:t>风险描述</a:t>
            </a:r>
          </a:p>
          <a:p>
            <a:r>
              <a:rPr lang="zh-CN" altLang="en-US" sz="2400"/>
              <a:t>风险量化</a:t>
            </a:r>
          </a:p>
          <a:p>
            <a:r>
              <a:rPr lang="zh-CN" altLang="en-US" sz="2400"/>
              <a:t>风险组合管理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908720"/>
            <a:ext cx="7467600" cy="5565232"/>
          </a:xfrm>
        </p:spPr>
        <p:txBody>
          <a:bodyPr>
            <a:normAutofit fontScale="92500" lnSpcReduction="20000"/>
          </a:bodyPr>
          <a:lstStyle/>
          <a:p>
            <a:r>
              <a:rPr lang="zh-CN" altLang="en-US" dirty="0" smtClean="0"/>
              <a:t>里森于</a:t>
            </a:r>
            <a:r>
              <a:rPr lang="en-US" altLang="zh-CN" dirty="0" smtClean="0"/>
              <a:t>1989</a:t>
            </a:r>
            <a:r>
              <a:rPr lang="zh-CN" altLang="en-US" dirty="0" smtClean="0"/>
              <a:t>年</a:t>
            </a:r>
            <a:r>
              <a:rPr lang="en-US" altLang="zh-CN" dirty="0" smtClean="0"/>
              <a:t>7</a:t>
            </a:r>
            <a:r>
              <a:rPr lang="zh-CN" altLang="en-US" dirty="0" smtClean="0"/>
              <a:t>月</a:t>
            </a:r>
            <a:r>
              <a:rPr lang="en-US" altLang="zh-CN" dirty="0" smtClean="0"/>
              <a:t>10</a:t>
            </a:r>
            <a:r>
              <a:rPr lang="zh-CN" altLang="en-US" dirty="0" smtClean="0"/>
              <a:t>日正式到巴林银行工作。在这之前，他是摩根</a:t>
            </a:r>
            <a:r>
              <a:rPr lang="en-US" altLang="zh-CN" dirty="0" smtClean="0"/>
              <a:t>·</a:t>
            </a:r>
            <a:r>
              <a:rPr lang="zh-CN" altLang="en-US" dirty="0" smtClean="0"/>
              <a:t>斯坦利银行清算部的一名职员，进入巴林银行后，他很快争取到了到印度尼西亚分部工作的机会。由于他富有耐心和毅力，善于逻辑推理，能很快地解决以前未能解决的许多问题，使工作有了起色，因此，他被视为期货与期权结算方面的专家，明星交易员</a:t>
            </a:r>
            <a:r>
              <a:rPr lang="en-US" altLang="zh-CN" dirty="0" smtClean="0"/>
              <a:t>,</a:t>
            </a:r>
            <a:r>
              <a:rPr lang="zh-CN" altLang="en-US" dirty="0" smtClean="0"/>
              <a:t>仅</a:t>
            </a:r>
            <a:r>
              <a:rPr lang="en-US" altLang="zh-CN" dirty="0" smtClean="0"/>
              <a:t>1993</a:t>
            </a:r>
            <a:r>
              <a:rPr lang="zh-CN" altLang="en-US" dirty="0" smtClean="0"/>
              <a:t>年就为巴林银行赚取了</a:t>
            </a:r>
            <a:r>
              <a:rPr lang="en-US" altLang="zh-CN" dirty="0" smtClean="0"/>
              <a:t>1200</a:t>
            </a:r>
            <a:r>
              <a:rPr lang="zh-CN" altLang="en-US" dirty="0" smtClean="0"/>
              <a:t>万美元。</a:t>
            </a:r>
            <a:endParaRPr lang="en-US" altLang="zh-CN" dirty="0" smtClean="0"/>
          </a:p>
          <a:p>
            <a:r>
              <a:rPr lang="zh-CN" altLang="en-US" dirty="0" smtClean="0"/>
              <a:t>理森是巴林银行新加坡分行负责人，年仅</a:t>
            </a:r>
            <a:r>
              <a:rPr lang="en-US" altLang="zh-CN" dirty="0" smtClean="0"/>
              <a:t>28</a:t>
            </a:r>
            <a:r>
              <a:rPr lang="zh-CN" altLang="en-US" dirty="0" smtClean="0"/>
              <a:t>岁，在未经授权的情况下，他以银行的名义认购了总价</a:t>
            </a:r>
            <a:r>
              <a:rPr lang="en-US" altLang="zh-CN" dirty="0" smtClean="0"/>
              <a:t>70</a:t>
            </a:r>
            <a:r>
              <a:rPr lang="zh-CN" altLang="en-US" dirty="0" smtClean="0"/>
              <a:t>亿美元的日本</a:t>
            </a:r>
            <a:r>
              <a:rPr lang="zh-CN" altLang="en-US" dirty="0" smtClean="0">
                <a:hlinkClick r:id="rId3"/>
              </a:rPr>
              <a:t>股票指数期货</a:t>
            </a:r>
            <a:r>
              <a:rPr lang="zh-CN" altLang="en-US" dirty="0" smtClean="0"/>
              <a:t>，并以买空的做法在</a:t>
            </a:r>
            <a:r>
              <a:rPr lang="zh-CN" altLang="en-US" dirty="0" smtClean="0">
                <a:hlinkClick r:id="rId4"/>
              </a:rPr>
              <a:t>日本期货市场</a:t>
            </a:r>
            <a:r>
              <a:rPr lang="zh-CN" altLang="en-US" dirty="0" smtClean="0"/>
              <a:t>买进了价值</a:t>
            </a:r>
            <a:r>
              <a:rPr lang="en-US" altLang="zh-CN" dirty="0" smtClean="0"/>
              <a:t>200</a:t>
            </a:r>
            <a:r>
              <a:rPr lang="zh-CN" altLang="en-US" dirty="0" smtClean="0"/>
              <a:t>亿美元的短期利率债券。如果这几笔交易成功，理森将会从中获得巨大的收益，但阪神地震后，</a:t>
            </a:r>
            <a:r>
              <a:rPr lang="zh-CN" altLang="en-US" dirty="0" smtClean="0">
                <a:hlinkClick r:id="rId5"/>
              </a:rPr>
              <a:t>日本债券市场</a:t>
            </a:r>
            <a:r>
              <a:rPr lang="zh-CN" altLang="en-US" dirty="0" smtClean="0"/>
              <a:t>一直下跌。据不完全统计，巴林银行因此而损失</a:t>
            </a:r>
            <a:r>
              <a:rPr lang="en-US" altLang="zh-CN" dirty="0" smtClean="0"/>
              <a:t>14</a:t>
            </a:r>
            <a:r>
              <a:rPr lang="zh-CN" altLang="en-US" dirty="0" smtClean="0"/>
              <a:t>多亿美元，这一数字已经超过了该行现有的</a:t>
            </a:r>
            <a:r>
              <a:rPr lang="en-US" altLang="zh-CN" dirty="0" smtClean="0"/>
              <a:t>8.6</a:t>
            </a:r>
            <a:r>
              <a:rPr lang="zh-CN" altLang="en-US" dirty="0" smtClean="0"/>
              <a:t>亿美元的总价值，因此巴林银行不得不宣布倒闭。这家有着</a:t>
            </a:r>
            <a:r>
              <a:rPr lang="en-US" altLang="zh-CN" dirty="0" smtClean="0"/>
              <a:t>233</a:t>
            </a:r>
            <a:r>
              <a:rPr lang="zh-CN" altLang="en-US" dirty="0" smtClean="0"/>
              <a:t>年历史，在英国曾发挥过重要作用得银行换了新主。最后巴林银行以象征性</a:t>
            </a:r>
            <a:r>
              <a:rPr lang="en-US" altLang="zh-CN" dirty="0" smtClean="0"/>
              <a:t>1.6</a:t>
            </a:r>
            <a:r>
              <a:rPr lang="zh-CN" altLang="en-US" dirty="0" smtClean="0"/>
              <a:t>美元被荷兰</a:t>
            </a:r>
            <a:r>
              <a:rPr lang="en-US" altLang="zh-CN" dirty="0" smtClean="0"/>
              <a:t>ING</a:t>
            </a:r>
            <a:r>
              <a:rPr lang="zh-CN" altLang="en-US" dirty="0" smtClean="0"/>
              <a:t>集团买下，在承担所有债务后，才以</a:t>
            </a:r>
            <a:r>
              <a:rPr lang="en-US" altLang="zh-CN" dirty="0" smtClean="0"/>
              <a:t>ING</a:t>
            </a:r>
            <a:r>
              <a:rPr lang="zh-CN" altLang="en-US" dirty="0" smtClean="0"/>
              <a:t>巴林银行姿态重新出发。</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95288" y="188913"/>
            <a:ext cx="8229600" cy="633412"/>
          </a:xfrm>
        </p:spPr>
        <p:txBody>
          <a:bodyPr/>
          <a:lstStyle/>
          <a:p>
            <a:r>
              <a:rPr lang="zh-CN" altLang="en-US" sz="3200"/>
              <a:t>（</a:t>
            </a:r>
            <a:r>
              <a:rPr lang="en-US" altLang="zh-CN" sz="3200"/>
              <a:t>2</a:t>
            </a:r>
            <a:r>
              <a:rPr lang="zh-CN" altLang="en-US" sz="3200"/>
              <a:t>）风险识别</a:t>
            </a:r>
          </a:p>
        </p:txBody>
      </p:sp>
      <p:sp>
        <p:nvSpPr>
          <p:cNvPr id="94211" name="Rectangle 3"/>
          <p:cNvSpPr>
            <a:spLocks noGrp="1" noChangeArrowheads="1"/>
          </p:cNvSpPr>
          <p:nvPr>
            <p:ph type="body" idx="1"/>
          </p:nvPr>
        </p:nvSpPr>
        <p:spPr>
          <a:xfrm>
            <a:off x="179388" y="908050"/>
            <a:ext cx="8713787" cy="5689600"/>
          </a:xfrm>
        </p:spPr>
        <p:txBody>
          <a:bodyPr/>
          <a:lstStyle/>
          <a:p>
            <a:r>
              <a:rPr lang="zh-CN" altLang="en-US" sz="2400" dirty="0"/>
              <a:t>含义：风险辩识就是认识企业所面临的各种风险，如战略方面的、经营方面的、财务方面的、财产方面的、声誉方面的以及法律、法规方面的风险等。</a:t>
            </a:r>
          </a:p>
          <a:p>
            <a:r>
              <a:rPr lang="zh-CN" altLang="en-US" sz="2400" dirty="0"/>
              <a:t>方法：</a:t>
            </a:r>
          </a:p>
          <a:p>
            <a:pPr lvl="1"/>
            <a:r>
              <a:rPr lang="zh-CN" altLang="en-US" sz="2400" dirty="0"/>
              <a:t>自上而下的方法：这种方法管理层不仅可利用“生成性风险标准清单”，还可以参考非执行董事的经验，并能从竞争对手的角度考虑企业面临的问题；</a:t>
            </a:r>
          </a:p>
          <a:p>
            <a:pPr lvl="1"/>
            <a:r>
              <a:rPr lang="zh-CN" altLang="en-US" sz="2400" dirty="0"/>
              <a:t>自下而上的方法：风险辩识与评估由基层小组承担，更容易发现营运层面的风险</a:t>
            </a:r>
          </a:p>
          <a:p>
            <a:pPr lvl="1"/>
            <a:r>
              <a:rPr lang="zh-CN" altLang="en-US" sz="2400" dirty="0"/>
              <a:t>两种方法的结合：发现战略与运营风险</a:t>
            </a:r>
          </a:p>
          <a:p>
            <a:pPr lvl="1">
              <a:buFontTx/>
              <a:buNone/>
            </a:pP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95288" y="188913"/>
            <a:ext cx="8229600" cy="633412"/>
          </a:xfrm>
        </p:spPr>
        <p:txBody>
          <a:bodyPr/>
          <a:lstStyle/>
          <a:p>
            <a:r>
              <a:rPr lang="zh-CN" altLang="en-US" sz="3200"/>
              <a:t>（</a:t>
            </a:r>
            <a:r>
              <a:rPr lang="en-US" altLang="zh-CN" sz="3200"/>
              <a:t>3</a:t>
            </a:r>
            <a:r>
              <a:rPr lang="zh-CN" altLang="en-US" sz="3200"/>
              <a:t>）风险评估</a:t>
            </a:r>
          </a:p>
        </p:txBody>
      </p:sp>
      <p:sp>
        <p:nvSpPr>
          <p:cNvPr id="95235" name="Rectangle 3"/>
          <p:cNvSpPr>
            <a:spLocks noGrp="1" noChangeArrowheads="1"/>
          </p:cNvSpPr>
          <p:nvPr>
            <p:ph type="body" idx="1"/>
          </p:nvPr>
        </p:nvSpPr>
        <p:spPr>
          <a:xfrm>
            <a:off x="179388" y="1052513"/>
            <a:ext cx="8713787" cy="5545137"/>
          </a:xfrm>
        </p:spPr>
        <p:txBody>
          <a:bodyPr/>
          <a:lstStyle/>
          <a:p>
            <a:r>
              <a:rPr lang="zh-CN" altLang="en-US" sz="2400"/>
              <a:t>含义：风险评估就是评价风险的严重性。主要有两个方面：</a:t>
            </a:r>
          </a:p>
          <a:p>
            <a:pPr lvl="1"/>
            <a:r>
              <a:rPr lang="zh-CN" altLang="en-US" sz="2400"/>
              <a:t>概率与频率：评估不利事件发生的可能性，即不利事件发生的频率或概率；</a:t>
            </a:r>
          </a:p>
          <a:p>
            <a:pPr lvl="1"/>
            <a:r>
              <a:rPr lang="zh-CN" altLang="en-US" sz="2400"/>
              <a:t>严重性或影响程度：评估不利事件发生造成的损失；</a:t>
            </a:r>
          </a:p>
          <a:p>
            <a:r>
              <a:rPr lang="zh-CN" altLang="en-US" sz="2400"/>
              <a:t>风险总量：指采取任何控制措施之前风险的严重程度与频率总和。一个损失不大但经常发生的风险可能比一个损失大但不经常发生的风险更具有威胁性。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490537"/>
          </a:xfrm>
        </p:spPr>
        <p:txBody>
          <a:bodyPr>
            <a:normAutofit fontScale="90000"/>
          </a:bodyPr>
          <a:lstStyle/>
          <a:p>
            <a:r>
              <a:rPr lang="zh-CN" altLang="en-US" sz="2800"/>
              <a:t>（</a:t>
            </a:r>
            <a:r>
              <a:rPr lang="en-US" altLang="zh-CN" sz="2800"/>
              <a:t>4</a:t>
            </a:r>
            <a:r>
              <a:rPr lang="zh-CN" altLang="en-US" sz="2800"/>
              <a:t>）</a:t>
            </a:r>
            <a:r>
              <a:rPr lang="zh-CN" altLang="en-US" sz="3200"/>
              <a:t>风险描述与排序</a:t>
            </a:r>
          </a:p>
        </p:txBody>
      </p:sp>
      <p:sp>
        <p:nvSpPr>
          <p:cNvPr id="98307" name="Rectangle 3"/>
          <p:cNvSpPr>
            <a:spLocks noGrp="1" noChangeArrowheads="1"/>
          </p:cNvSpPr>
          <p:nvPr>
            <p:ph type="body" idx="1"/>
          </p:nvPr>
        </p:nvSpPr>
        <p:spPr>
          <a:xfrm>
            <a:off x="323850" y="908050"/>
            <a:ext cx="8362950" cy="5689600"/>
          </a:xfrm>
        </p:spPr>
        <p:txBody>
          <a:bodyPr/>
          <a:lstStyle/>
          <a:p>
            <a:r>
              <a:rPr lang="zh-CN" altLang="en-US" sz="2400"/>
              <a:t>含义：风险一旦得到识别与评估后，就要根据它们的风险特征进行归类，分别将它们列入不同的“风险级别”。</a:t>
            </a:r>
          </a:p>
          <a:p>
            <a:r>
              <a:rPr lang="zh-CN" altLang="en-US" sz="2400"/>
              <a:t>风险描述图</a:t>
            </a:r>
          </a:p>
          <a:p>
            <a:endParaRPr lang="zh-CN" altLang="en-US" sz="2400"/>
          </a:p>
          <a:p>
            <a:endParaRPr lang="zh-CN" altLang="en-US" sz="2400"/>
          </a:p>
        </p:txBody>
      </p:sp>
      <p:sp>
        <p:nvSpPr>
          <p:cNvPr id="98308" name="Line 4"/>
          <p:cNvSpPr>
            <a:spLocks noChangeShapeType="1"/>
          </p:cNvSpPr>
          <p:nvPr/>
        </p:nvSpPr>
        <p:spPr bwMode="auto">
          <a:xfrm>
            <a:off x="1331913" y="5805488"/>
            <a:ext cx="6553200" cy="0"/>
          </a:xfrm>
          <a:prstGeom prst="line">
            <a:avLst/>
          </a:prstGeom>
          <a:noFill/>
          <a:ln w="9525">
            <a:solidFill>
              <a:schemeClr val="tx1"/>
            </a:solidFill>
            <a:round/>
            <a:headEnd/>
            <a:tailEnd type="triangle" w="med" len="med"/>
          </a:ln>
          <a:effectLst/>
        </p:spPr>
        <p:txBody>
          <a:bodyPr/>
          <a:lstStyle/>
          <a:p>
            <a:endParaRPr lang="en-US"/>
          </a:p>
        </p:txBody>
      </p:sp>
      <p:sp>
        <p:nvSpPr>
          <p:cNvPr id="98309" name="Line 5"/>
          <p:cNvSpPr>
            <a:spLocks noChangeShapeType="1"/>
          </p:cNvSpPr>
          <p:nvPr/>
        </p:nvSpPr>
        <p:spPr bwMode="auto">
          <a:xfrm flipV="1">
            <a:off x="1331913" y="2276475"/>
            <a:ext cx="0" cy="3600450"/>
          </a:xfrm>
          <a:prstGeom prst="line">
            <a:avLst/>
          </a:prstGeom>
          <a:noFill/>
          <a:ln w="9525">
            <a:solidFill>
              <a:schemeClr val="tx1"/>
            </a:solidFill>
            <a:round/>
            <a:headEnd/>
            <a:tailEnd type="triangle" w="med" len="med"/>
          </a:ln>
          <a:effectLst/>
        </p:spPr>
        <p:txBody>
          <a:bodyPr/>
          <a:lstStyle/>
          <a:p>
            <a:endParaRPr lang="en-US"/>
          </a:p>
        </p:txBody>
      </p:sp>
      <p:sp>
        <p:nvSpPr>
          <p:cNvPr id="98310" name="Text Box 6"/>
          <p:cNvSpPr txBox="1">
            <a:spLocks noChangeArrowheads="1"/>
          </p:cNvSpPr>
          <p:nvPr/>
        </p:nvSpPr>
        <p:spPr bwMode="auto">
          <a:xfrm>
            <a:off x="395288" y="3500438"/>
            <a:ext cx="360362" cy="1190625"/>
          </a:xfrm>
          <a:prstGeom prst="rect">
            <a:avLst/>
          </a:prstGeom>
          <a:noFill/>
          <a:ln w="9525">
            <a:noFill/>
            <a:miter lim="800000"/>
            <a:headEnd/>
            <a:tailEnd/>
          </a:ln>
          <a:effectLst/>
        </p:spPr>
        <p:txBody>
          <a:bodyPr>
            <a:spAutoFit/>
          </a:bodyPr>
          <a:lstStyle/>
          <a:p>
            <a:pPr>
              <a:spcBef>
                <a:spcPct val="50000"/>
              </a:spcBef>
            </a:pPr>
            <a:r>
              <a:rPr lang="zh-CN" altLang="en-US"/>
              <a:t>严重程度</a:t>
            </a:r>
          </a:p>
        </p:txBody>
      </p:sp>
      <p:sp>
        <p:nvSpPr>
          <p:cNvPr id="98311" name="Text Box 7"/>
          <p:cNvSpPr txBox="1">
            <a:spLocks noChangeArrowheads="1"/>
          </p:cNvSpPr>
          <p:nvPr/>
        </p:nvSpPr>
        <p:spPr bwMode="auto">
          <a:xfrm>
            <a:off x="827088" y="2492375"/>
            <a:ext cx="360362" cy="366713"/>
          </a:xfrm>
          <a:prstGeom prst="rect">
            <a:avLst/>
          </a:prstGeom>
          <a:noFill/>
          <a:ln w="9525">
            <a:noFill/>
            <a:miter lim="800000"/>
            <a:headEnd/>
            <a:tailEnd/>
          </a:ln>
          <a:effectLst/>
        </p:spPr>
        <p:txBody>
          <a:bodyPr>
            <a:spAutoFit/>
          </a:bodyPr>
          <a:lstStyle/>
          <a:p>
            <a:pPr>
              <a:spcBef>
                <a:spcPct val="50000"/>
              </a:spcBef>
            </a:pPr>
            <a:r>
              <a:rPr lang="zh-CN" altLang="en-US"/>
              <a:t>高</a:t>
            </a:r>
          </a:p>
        </p:txBody>
      </p:sp>
      <p:sp>
        <p:nvSpPr>
          <p:cNvPr id="98312" name="Text Box 8"/>
          <p:cNvSpPr txBox="1">
            <a:spLocks noChangeArrowheads="1"/>
          </p:cNvSpPr>
          <p:nvPr/>
        </p:nvSpPr>
        <p:spPr bwMode="auto">
          <a:xfrm>
            <a:off x="755650" y="5229225"/>
            <a:ext cx="431800" cy="366713"/>
          </a:xfrm>
          <a:prstGeom prst="rect">
            <a:avLst/>
          </a:prstGeom>
          <a:noFill/>
          <a:ln w="9525">
            <a:noFill/>
            <a:miter lim="800000"/>
            <a:headEnd/>
            <a:tailEnd/>
          </a:ln>
          <a:effectLst/>
        </p:spPr>
        <p:txBody>
          <a:bodyPr>
            <a:spAutoFit/>
          </a:bodyPr>
          <a:lstStyle/>
          <a:p>
            <a:pPr>
              <a:spcBef>
                <a:spcPct val="50000"/>
              </a:spcBef>
            </a:pPr>
            <a:r>
              <a:rPr lang="zh-CN" altLang="en-US"/>
              <a:t>低</a:t>
            </a:r>
          </a:p>
        </p:txBody>
      </p:sp>
      <p:sp>
        <p:nvSpPr>
          <p:cNvPr id="98313" name="Text Box 9"/>
          <p:cNvSpPr txBox="1">
            <a:spLocks noChangeArrowheads="1"/>
          </p:cNvSpPr>
          <p:nvPr/>
        </p:nvSpPr>
        <p:spPr bwMode="auto">
          <a:xfrm>
            <a:off x="3708400" y="6092825"/>
            <a:ext cx="1223963" cy="366713"/>
          </a:xfrm>
          <a:prstGeom prst="rect">
            <a:avLst/>
          </a:prstGeom>
          <a:noFill/>
          <a:ln w="9525">
            <a:noFill/>
            <a:miter lim="800000"/>
            <a:headEnd/>
            <a:tailEnd/>
          </a:ln>
          <a:effectLst/>
        </p:spPr>
        <p:txBody>
          <a:bodyPr>
            <a:spAutoFit/>
          </a:bodyPr>
          <a:lstStyle/>
          <a:p>
            <a:pPr>
              <a:spcBef>
                <a:spcPct val="50000"/>
              </a:spcBef>
            </a:pPr>
            <a:r>
              <a:rPr lang="zh-CN" altLang="en-US"/>
              <a:t>发生频率</a:t>
            </a:r>
          </a:p>
        </p:txBody>
      </p:sp>
      <p:sp>
        <p:nvSpPr>
          <p:cNvPr id="98323" name="Text Box 19"/>
          <p:cNvSpPr txBox="1">
            <a:spLocks noChangeArrowheads="1"/>
          </p:cNvSpPr>
          <p:nvPr/>
        </p:nvSpPr>
        <p:spPr bwMode="auto">
          <a:xfrm>
            <a:off x="1403350" y="6165850"/>
            <a:ext cx="1008063" cy="366713"/>
          </a:xfrm>
          <a:prstGeom prst="rect">
            <a:avLst/>
          </a:prstGeom>
          <a:noFill/>
          <a:ln w="9525">
            <a:noFill/>
            <a:miter lim="800000"/>
            <a:headEnd/>
            <a:tailEnd/>
          </a:ln>
          <a:effectLst/>
        </p:spPr>
        <p:txBody>
          <a:bodyPr>
            <a:spAutoFit/>
          </a:bodyPr>
          <a:lstStyle/>
          <a:p>
            <a:pPr>
              <a:spcBef>
                <a:spcPct val="50000"/>
              </a:spcBef>
            </a:pPr>
            <a:r>
              <a:rPr lang="zh-CN" altLang="en-US"/>
              <a:t>低</a:t>
            </a:r>
          </a:p>
        </p:txBody>
      </p:sp>
      <p:sp>
        <p:nvSpPr>
          <p:cNvPr id="98324" name="Text Box 20"/>
          <p:cNvSpPr txBox="1">
            <a:spLocks noChangeArrowheads="1"/>
          </p:cNvSpPr>
          <p:nvPr/>
        </p:nvSpPr>
        <p:spPr bwMode="auto">
          <a:xfrm>
            <a:off x="7667625" y="6092825"/>
            <a:ext cx="360363" cy="366713"/>
          </a:xfrm>
          <a:prstGeom prst="rect">
            <a:avLst/>
          </a:prstGeom>
          <a:noFill/>
          <a:ln w="9525">
            <a:noFill/>
            <a:miter lim="800000"/>
            <a:headEnd/>
            <a:tailEnd/>
          </a:ln>
          <a:effectLst/>
        </p:spPr>
        <p:txBody>
          <a:bodyPr>
            <a:spAutoFit/>
          </a:bodyPr>
          <a:lstStyle/>
          <a:p>
            <a:pPr>
              <a:spcBef>
                <a:spcPct val="50000"/>
              </a:spcBef>
            </a:pPr>
            <a:r>
              <a:rPr lang="zh-CN" altLang="en-US"/>
              <a:t>高</a:t>
            </a:r>
          </a:p>
        </p:txBody>
      </p:sp>
      <p:sp>
        <p:nvSpPr>
          <p:cNvPr id="98325" name="Line 21"/>
          <p:cNvSpPr>
            <a:spLocks noChangeShapeType="1"/>
          </p:cNvSpPr>
          <p:nvPr/>
        </p:nvSpPr>
        <p:spPr bwMode="auto">
          <a:xfrm>
            <a:off x="1331913" y="3933825"/>
            <a:ext cx="6192837" cy="0"/>
          </a:xfrm>
          <a:prstGeom prst="line">
            <a:avLst/>
          </a:prstGeom>
          <a:noFill/>
          <a:ln w="9525">
            <a:solidFill>
              <a:schemeClr val="tx1"/>
            </a:solidFill>
            <a:round/>
            <a:headEnd/>
            <a:tailEnd/>
          </a:ln>
          <a:effectLst/>
        </p:spPr>
        <p:txBody>
          <a:bodyPr/>
          <a:lstStyle/>
          <a:p>
            <a:endParaRPr lang="en-US"/>
          </a:p>
        </p:txBody>
      </p:sp>
      <p:sp>
        <p:nvSpPr>
          <p:cNvPr id="98326" name="Line 22"/>
          <p:cNvSpPr>
            <a:spLocks noChangeShapeType="1"/>
          </p:cNvSpPr>
          <p:nvPr/>
        </p:nvSpPr>
        <p:spPr bwMode="auto">
          <a:xfrm>
            <a:off x="4356100" y="2276475"/>
            <a:ext cx="0" cy="3457575"/>
          </a:xfrm>
          <a:prstGeom prst="line">
            <a:avLst/>
          </a:prstGeom>
          <a:noFill/>
          <a:ln w="9525">
            <a:solidFill>
              <a:schemeClr val="tx1"/>
            </a:solidFill>
            <a:round/>
            <a:headEnd/>
            <a:tailEnd/>
          </a:ln>
          <a:effectLst/>
        </p:spPr>
        <p:txBody>
          <a:bodyPr/>
          <a:lstStyle/>
          <a:p>
            <a:endParaRPr lang="en-US"/>
          </a:p>
        </p:txBody>
      </p:sp>
      <p:sp>
        <p:nvSpPr>
          <p:cNvPr id="98327" name="Text Box 23"/>
          <p:cNvSpPr txBox="1">
            <a:spLocks noChangeArrowheads="1"/>
          </p:cNvSpPr>
          <p:nvPr/>
        </p:nvSpPr>
        <p:spPr bwMode="auto">
          <a:xfrm>
            <a:off x="1619250" y="2997200"/>
            <a:ext cx="2590800" cy="366713"/>
          </a:xfrm>
          <a:prstGeom prst="rect">
            <a:avLst/>
          </a:prstGeom>
          <a:noFill/>
          <a:ln w="9525">
            <a:noFill/>
            <a:miter lim="800000"/>
            <a:headEnd/>
            <a:tailEnd/>
          </a:ln>
          <a:effectLst/>
        </p:spPr>
        <p:txBody>
          <a:bodyPr>
            <a:spAutoFit/>
          </a:bodyPr>
          <a:lstStyle/>
          <a:p>
            <a:pPr>
              <a:spcBef>
                <a:spcPct val="50000"/>
              </a:spcBef>
            </a:pPr>
            <a:r>
              <a:rPr lang="zh-CN" altLang="en-US"/>
              <a:t>严重但不经常发生</a:t>
            </a:r>
          </a:p>
        </p:txBody>
      </p:sp>
      <p:sp>
        <p:nvSpPr>
          <p:cNvPr id="98328" name="Text Box 24"/>
          <p:cNvSpPr txBox="1">
            <a:spLocks noChangeArrowheads="1"/>
          </p:cNvSpPr>
          <p:nvPr/>
        </p:nvSpPr>
        <p:spPr bwMode="auto">
          <a:xfrm>
            <a:off x="4787900" y="2997200"/>
            <a:ext cx="2590800" cy="366713"/>
          </a:xfrm>
          <a:prstGeom prst="rect">
            <a:avLst/>
          </a:prstGeom>
          <a:noFill/>
          <a:ln w="9525">
            <a:noFill/>
            <a:miter lim="800000"/>
            <a:headEnd/>
            <a:tailEnd/>
          </a:ln>
          <a:effectLst/>
        </p:spPr>
        <p:txBody>
          <a:bodyPr>
            <a:spAutoFit/>
          </a:bodyPr>
          <a:lstStyle/>
          <a:p>
            <a:pPr>
              <a:spcBef>
                <a:spcPct val="50000"/>
              </a:spcBef>
            </a:pPr>
            <a:r>
              <a:rPr lang="zh-CN" altLang="en-US"/>
              <a:t>严重且经常发生</a:t>
            </a:r>
          </a:p>
        </p:txBody>
      </p:sp>
      <p:sp>
        <p:nvSpPr>
          <p:cNvPr id="98329" name="Text Box 25"/>
          <p:cNvSpPr txBox="1">
            <a:spLocks noChangeArrowheads="1"/>
          </p:cNvSpPr>
          <p:nvPr/>
        </p:nvSpPr>
        <p:spPr bwMode="auto">
          <a:xfrm>
            <a:off x="1547813" y="4508500"/>
            <a:ext cx="2590800" cy="366713"/>
          </a:xfrm>
          <a:prstGeom prst="rect">
            <a:avLst/>
          </a:prstGeom>
          <a:noFill/>
          <a:ln w="9525">
            <a:noFill/>
            <a:miter lim="800000"/>
            <a:headEnd/>
            <a:tailEnd/>
          </a:ln>
          <a:effectLst/>
        </p:spPr>
        <p:txBody>
          <a:bodyPr>
            <a:spAutoFit/>
          </a:bodyPr>
          <a:lstStyle/>
          <a:p>
            <a:pPr>
              <a:spcBef>
                <a:spcPct val="50000"/>
              </a:spcBef>
            </a:pPr>
            <a:r>
              <a:rPr lang="zh-CN" altLang="en-US"/>
              <a:t>不严重也不经常发生</a:t>
            </a:r>
          </a:p>
        </p:txBody>
      </p:sp>
      <p:sp>
        <p:nvSpPr>
          <p:cNvPr id="98330" name="Text Box 26"/>
          <p:cNvSpPr txBox="1">
            <a:spLocks noChangeArrowheads="1"/>
          </p:cNvSpPr>
          <p:nvPr/>
        </p:nvSpPr>
        <p:spPr bwMode="auto">
          <a:xfrm>
            <a:off x="4787900" y="4437063"/>
            <a:ext cx="2590800" cy="366712"/>
          </a:xfrm>
          <a:prstGeom prst="rect">
            <a:avLst/>
          </a:prstGeom>
          <a:noFill/>
          <a:ln w="9525">
            <a:noFill/>
            <a:miter lim="800000"/>
            <a:headEnd/>
            <a:tailEnd/>
          </a:ln>
          <a:effectLst/>
        </p:spPr>
        <p:txBody>
          <a:bodyPr>
            <a:spAutoFit/>
          </a:bodyPr>
          <a:lstStyle/>
          <a:p>
            <a:pPr>
              <a:spcBef>
                <a:spcPct val="50000"/>
              </a:spcBef>
            </a:pPr>
            <a:r>
              <a:rPr lang="zh-CN" altLang="en-US"/>
              <a:t>不严重但经常发生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490537"/>
          </a:xfrm>
        </p:spPr>
        <p:txBody>
          <a:bodyPr>
            <a:normAutofit fontScale="90000"/>
          </a:bodyPr>
          <a:lstStyle/>
          <a:p>
            <a:r>
              <a:rPr lang="zh-CN" altLang="en-US" sz="2800"/>
              <a:t>（</a:t>
            </a:r>
            <a:r>
              <a:rPr lang="en-US" altLang="zh-CN" sz="2800"/>
              <a:t>4</a:t>
            </a:r>
            <a:r>
              <a:rPr lang="zh-CN" altLang="en-US" sz="2800"/>
              <a:t>）</a:t>
            </a:r>
            <a:r>
              <a:rPr lang="zh-CN" altLang="en-US" sz="3200"/>
              <a:t>风险描述与排序（</a:t>
            </a:r>
            <a:r>
              <a:rPr lang="en-US" altLang="zh-CN" sz="3200"/>
              <a:t>2</a:t>
            </a:r>
            <a:r>
              <a:rPr lang="zh-CN" altLang="en-US" sz="3200"/>
              <a:t>）</a:t>
            </a:r>
          </a:p>
        </p:txBody>
      </p:sp>
      <p:sp>
        <p:nvSpPr>
          <p:cNvPr id="100355" name="Rectangle 3"/>
          <p:cNvSpPr>
            <a:spLocks noGrp="1" noChangeArrowheads="1"/>
          </p:cNvSpPr>
          <p:nvPr>
            <p:ph type="body" idx="1"/>
          </p:nvPr>
        </p:nvSpPr>
        <p:spPr>
          <a:xfrm>
            <a:off x="323850" y="908050"/>
            <a:ext cx="8362950" cy="5689600"/>
          </a:xfrm>
        </p:spPr>
        <p:txBody>
          <a:bodyPr/>
          <a:lstStyle/>
          <a:p>
            <a:r>
              <a:rPr lang="zh-CN" altLang="en-US" sz="2400"/>
              <a:t>风险管理图</a:t>
            </a:r>
          </a:p>
          <a:p>
            <a:endParaRPr lang="zh-CN" altLang="en-US" sz="2400"/>
          </a:p>
          <a:p>
            <a:endParaRPr lang="zh-CN" altLang="en-US" sz="2400"/>
          </a:p>
        </p:txBody>
      </p:sp>
      <p:sp>
        <p:nvSpPr>
          <p:cNvPr id="100356" name="Line 4"/>
          <p:cNvSpPr>
            <a:spLocks noChangeShapeType="1"/>
          </p:cNvSpPr>
          <p:nvPr/>
        </p:nvSpPr>
        <p:spPr bwMode="auto">
          <a:xfrm>
            <a:off x="1331913" y="5805488"/>
            <a:ext cx="6553200" cy="0"/>
          </a:xfrm>
          <a:prstGeom prst="line">
            <a:avLst/>
          </a:prstGeom>
          <a:noFill/>
          <a:ln w="9525">
            <a:solidFill>
              <a:schemeClr val="tx1"/>
            </a:solidFill>
            <a:round/>
            <a:headEnd/>
            <a:tailEnd type="triangle" w="med" len="med"/>
          </a:ln>
          <a:effectLst/>
        </p:spPr>
        <p:txBody>
          <a:bodyPr/>
          <a:lstStyle/>
          <a:p>
            <a:endParaRPr lang="en-US"/>
          </a:p>
        </p:txBody>
      </p:sp>
      <p:sp>
        <p:nvSpPr>
          <p:cNvPr id="100357" name="Line 5"/>
          <p:cNvSpPr>
            <a:spLocks noChangeShapeType="1"/>
          </p:cNvSpPr>
          <p:nvPr/>
        </p:nvSpPr>
        <p:spPr bwMode="auto">
          <a:xfrm flipV="1">
            <a:off x="1331913" y="2276475"/>
            <a:ext cx="0" cy="3600450"/>
          </a:xfrm>
          <a:prstGeom prst="line">
            <a:avLst/>
          </a:prstGeom>
          <a:noFill/>
          <a:ln w="9525">
            <a:solidFill>
              <a:schemeClr val="tx1"/>
            </a:solidFill>
            <a:round/>
            <a:headEnd/>
            <a:tailEnd type="triangle" w="med" len="med"/>
          </a:ln>
          <a:effectLst/>
        </p:spPr>
        <p:txBody>
          <a:bodyPr/>
          <a:lstStyle/>
          <a:p>
            <a:endParaRPr lang="en-US"/>
          </a:p>
        </p:txBody>
      </p:sp>
      <p:sp>
        <p:nvSpPr>
          <p:cNvPr id="100358" name="Text Box 6"/>
          <p:cNvSpPr txBox="1">
            <a:spLocks noChangeArrowheads="1"/>
          </p:cNvSpPr>
          <p:nvPr/>
        </p:nvSpPr>
        <p:spPr bwMode="auto">
          <a:xfrm>
            <a:off x="395288" y="3500438"/>
            <a:ext cx="360362" cy="1190625"/>
          </a:xfrm>
          <a:prstGeom prst="rect">
            <a:avLst/>
          </a:prstGeom>
          <a:noFill/>
          <a:ln w="9525">
            <a:noFill/>
            <a:miter lim="800000"/>
            <a:headEnd/>
            <a:tailEnd/>
          </a:ln>
          <a:effectLst/>
        </p:spPr>
        <p:txBody>
          <a:bodyPr>
            <a:spAutoFit/>
          </a:bodyPr>
          <a:lstStyle/>
          <a:p>
            <a:pPr>
              <a:spcBef>
                <a:spcPct val="50000"/>
              </a:spcBef>
            </a:pPr>
            <a:r>
              <a:rPr lang="zh-CN" altLang="en-US"/>
              <a:t>严重程度</a:t>
            </a:r>
          </a:p>
        </p:txBody>
      </p:sp>
      <p:sp>
        <p:nvSpPr>
          <p:cNvPr id="100359" name="Text Box 7"/>
          <p:cNvSpPr txBox="1">
            <a:spLocks noChangeArrowheads="1"/>
          </p:cNvSpPr>
          <p:nvPr/>
        </p:nvSpPr>
        <p:spPr bwMode="auto">
          <a:xfrm>
            <a:off x="827088" y="2492375"/>
            <a:ext cx="360362" cy="366713"/>
          </a:xfrm>
          <a:prstGeom prst="rect">
            <a:avLst/>
          </a:prstGeom>
          <a:noFill/>
          <a:ln w="9525">
            <a:noFill/>
            <a:miter lim="800000"/>
            <a:headEnd/>
            <a:tailEnd/>
          </a:ln>
          <a:effectLst/>
        </p:spPr>
        <p:txBody>
          <a:bodyPr>
            <a:spAutoFit/>
          </a:bodyPr>
          <a:lstStyle/>
          <a:p>
            <a:pPr>
              <a:spcBef>
                <a:spcPct val="50000"/>
              </a:spcBef>
            </a:pPr>
            <a:r>
              <a:rPr lang="zh-CN" altLang="en-US"/>
              <a:t>高</a:t>
            </a:r>
          </a:p>
        </p:txBody>
      </p:sp>
      <p:sp>
        <p:nvSpPr>
          <p:cNvPr id="100360" name="Text Box 8"/>
          <p:cNvSpPr txBox="1">
            <a:spLocks noChangeArrowheads="1"/>
          </p:cNvSpPr>
          <p:nvPr/>
        </p:nvSpPr>
        <p:spPr bwMode="auto">
          <a:xfrm>
            <a:off x="755650" y="5229225"/>
            <a:ext cx="431800" cy="366713"/>
          </a:xfrm>
          <a:prstGeom prst="rect">
            <a:avLst/>
          </a:prstGeom>
          <a:noFill/>
          <a:ln w="9525">
            <a:noFill/>
            <a:miter lim="800000"/>
            <a:headEnd/>
            <a:tailEnd/>
          </a:ln>
          <a:effectLst/>
        </p:spPr>
        <p:txBody>
          <a:bodyPr>
            <a:spAutoFit/>
          </a:bodyPr>
          <a:lstStyle/>
          <a:p>
            <a:pPr>
              <a:spcBef>
                <a:spcPct val="50000"/>
              </a:spcBef>
            </a:pPr>
            <a:r>
              <a:rPr lang="zh-CN" altLang="en-US"/>
              <a:t>低</a:t>
            </a:r>
          </a:p>
        </p:txBody>
      </p:sp>
      <p:sp>
        <p:nvSpPr>
          <p:cNvPr id="100361" name="Text Box 9"/>
          <p:cNvSpPr txBox="1">
            <a:spLocks noChangeArrowheads="1"/>
          </p:cNvSpPr>
          <p:nvPr/>
        </p:nvSpPr>
        <p:spPr bwMode="auto">
          <a:xfrm>
            <a:off x="3708400" y="6092825"/>
            <a:ext cx="1223963" cy="366713"/>
          </a:xfrm>
          <a:prstGeom prst="rect">
            <a:avLst/>
          </a:prstGeom>
          <a:noFill/>
          <a:ln w="9525">
            <a:noFill/>
            <a:miter lim="800000"/>
            <a:headEnd/>
            <a:tailEnd/>
          </a:ln>
          <a:effectLst/>
        </p:spPr>
        <p:txBody>
          <a:bodyPr>
            <a:spAutoFit/>
          </a:bodyPr>
          <a:lstStyle/>
          <a:p>
            <a:pPr>
              <a:spcBef>
                <a:spcPct val="50000"/>
              </a:spcBef>
            </a:pPr>
            <a:r>
              <a:rPr lang="zh-CN" altLang="en-US"/>
              <a:t>发生频率</a:t>
            </a:r>
          </a:p>
        </p:txBody>
      </p:sp>
      <p:sp>
        <p:nvSpPr>
          <p:cNvPr id="100362" name="Text Box 10"/>
          <p:cNvSpPr txBox="1">
            <a:spLocks noChangeArrowheads="1"/>
          </p:cNvSpPr>
          <p:nvPr/>
        </p:nvSpPr>
        <p:spPr bwMode="auto">
          <a:xfrm>
            <a:off x="1403350" y="6165850"/>
            <a:ext cx="1008063" cy="366713"/>
          </a:xfrm>
          <a:prstGeom prst="rect">
            <a:avLst/>
          </a:prstGeom>
          <a:noFill/>
          <a:ln w="9525">
            <a:noFill/>
            <a:miter lim="800000"/>
            <a:headEnd/>
            <a:tailEnd/>
          </a:ln>
          <a:effectLst/>
        </p:spPr>
        <p:txBody>
          <a:bodyPr>
            <a:spAutoFit/>
          </a:bodyPr>
          <a:lstStyle/>
          <a:p>
            <a:pPr>
              <a:spcBef>
                <a:spcPct val="50000"/>
              </a:spcBef>
            </a:pPr>
            <a:r>
              <a:rPr lang="zh-CN" altLang="en-US"/>
              <a:t>低</a:t>
            </a:r>
          </a:p>
        </p:txBody>
      </p:sp>
      <p:sp>
        <p:nvSpPr>
          <p:cNvPr id="100363" name="Text Box 11"/>
          <p:cNvSpPr txBox="1">
            <a:spLocks noChangeArrowheads="1"/>
          </p:cNvSpPr>
          <p:nvPr/>
        </p:nvSpPr>
        <p:spPr bwMode="auto">
          <a:xfrm>
            <a:off x="7667625" y="6092825"/>
            <a:ext cx="360363" cy="366713"/>
          </a:xfrm>
          <a:prstGeom prst="rect">
            <a:avLst/>
          </a:prstGeom>
          <a:noFill/>
          <a:ln w="9525">
            <a:noFill/>
            <a:miter lim="800000"/>
            <a:headEnd/>
            <a:tailEnd/>
          </a:ln>
          <a:effectLst/>
        </p:spPr>
        <p:txBody>
          <a:bodyPr>
            <a:spAutoFit/>
          </a:bodyPr>
          <a:lstStyle/>
          <a:p>
            <a:pPr>
              <a:spcBef>
                <a:spcPct val="50000"/>
              </a:spcBef>
            </a:pPr>
            <a:r>
              <a:rPr lang="zh-CN" altLang="en-US"/>
              <a:t>高</a:t>
            </a:r>
          </a:p>
        </p:txBody>
      </p:sp>
      <p:sp>
        <p:nvSpPr>
          <p:cNvPr id="100364" name="Line 12"/>
          <p:cNvSpPr>
            <a:spLocks noChangeShapeType="1"/>
          </p:cNvSpPr>
          <p:nvPr/>
        </p:nvSpPr>
        <p:spPr bwMode="auto">
          <a:xfrm>
            <a:off x="1331913" y="3933825"/>
            <a:ext cx="6192837" cy="0"/>
          </a:xfrm>
          <a:prstGeom prst="line">
            <a:avLst/>
          </a:prstGeom>
          <a:noFill/>
          <a:ln w="9525">
            <a:solidFill>
              <a:schemeClr val="tx1"/>
            </a:solidFill>
            <a:round/>
            <a:headEnd/>
            <a:tailEnd/>
          </a:ln>
          <a:effectLst/>
        </p:spPr>
        <p:txBody>
          <a:bodyPr/>
          <a:lstStyle/>
          <a:p>
            <a:endParaRPr lang="en-US"/>
          </a:p>
        </p:txBody>
      </p:sp>
      <p:sp>
        <p:nvSpPr>
          <p:cNvPr id="100365" name="Line 13"/>
          <p:cNvSpPr>
            <a:spLocks noChangeShapeType="1"/>
          </p:cNvSpPr>
          <p:nvPr/>
        </p:nvSpPr>
        <p:spPr bwMode="auto">
          <a:xfrm>
            <a:off x="4356100" y="2276475"/>
            <a:ext cx="0" cy="3457575"/>
          </a:xfrm>
          <a:prstGeom prst="line">
            <a:avLst/>
          </a:prstGeom>
          <a:noFill/>
          <a:ln w="9525">
            <a:solidFill>
              <a:schemeClr val="tx1"/>
            </a:solidFill>
            <a:round/>
            <a:headEnd/>
            <a:tailEnd/>
          </a:ln>
          <a:effectLst/>
        </p:spPr>
        <p:txBody>
          <a:bodyPr/>
          <a:lstStyle/>
          <a:p>
            <a:endParaRPr lang="en-US"/>
          </a:p>
        </p:txBody>
      </p:sp>
      <p:sp>
        <p:nvSpPr>
          <p:cNvPr id="100366" name="Text Box 14"/>
          <p:cNvSpPr txBox="1">
            <a:spLocks noChangeArrowheads="1"/>
          </p:cNvSpPr>
          <p:nvPr/>
        </p:nvSpPr>
        <p:spPr bwMode="auto">
          <a:xfrm>
            <a:off x="1476375" y="2349500"/>
            <a:ext cx="2590800" cy="1190625"/>
          </a:xfrm>
          <a:prstGeom prst="rect">
            <a:avLst/>
          </a:prstGeom>
          <a:noFill/>
          <a:ln w="9525">
            <a:noFill/>
            <a:miter lim="800000"/>
            <a:headEnd/>
            <a:tailEnd/>
          </a:ln>
          <a:effectLst/>
        </p:spPr>
        <p:txBody>
          <a:bodyPr>
            <a:spAutoFit/>
          </a:bodyPr>
          <a:lstStyle/>
          <a:p>
            <a:pPr>
              <a:spcBef>
                <a:spcPct val="50000"/>
              </a:spcBef>
            </a:pPr>
            <a:r>
              <a:rPr lang="zh-CN" altLang="en-US" b="1"/>
              <a:t>对风险投保</a:t>
            </a:r>
            <a:r>
              <a:rPr lang="zh-CN" altLang="en-US"/>
              <a:t>：在可能的条件下为风险购买保险、否则，需要制定一项应急方案。</a:t>
            </a:r>
          </a:p>
        </p:txBody>
      </p:sp>
      <p:sp>
        <p:nvSpPr>
          <p:cNvPr id="100368" name="Text Box 16"/>
          <p:cNvSpPr txBox="1">
            <a:spLocks noChangeArrowheads="1"/>
          </p:cNvSpPr>
          <p:nvPr/>
        </p:nvSpPr>
        <p:spPr bwMode="auto">
          <a:xfrm>
            <a:off x="1547813" y="4221163"/>
            <a:ext cx="2590800" cy="915987"/>
          </a:xfrm>
          <a:prstGeom prst="rect">
            <a:avLst/>
          </a:prstGeom>
          <a:noFill/>
          <a:ln w="9525">
            <a:noFill/>
            <a:miter lim="800000"/>
            <a:headEnd/>
            <a:tailEnd/>
          </a:ln>
          <a:effectLst/>
        </p:spPr>
        <p:txBody>
          <a:bodyPr>
            <a:spAutoFit/>
          </a:bodyPr>
          <a:lstStyle/>
          <a:p>
            <a:pPr>
              <a:spcBef>
                <a:spcPct val="50000"/>
              </a:spcBef>
            </a:pPr>
            <a:r>
              <a:rPr lang="zh-CN" altLang="en-US" b="1"/>
              <a:t>自我保险：</a:t>
            </a:r>
            <a:r>
              <a:rPr lang="zh-CN" altLang="en-US"/>
              <a:t>对其经常回顾，但减少此类风险的努力可能得不偿失。</a:t>
            </a:r>
          </a:p>
        </p:txBody>
      </p:sp>
      <p:sp>
        <p:nvSpPr>
          <p:cNvPr id="100369" name="Text Box 17"/>
          <p:cNvSpPr txBox="1">
            <a:spLocks noChangeArrowheads="1"/>
          </p:cNvSpPr>
          <p:nvPr/>
        </p:nvSpPr>
        <p:spPr bwMode="auto">
          <a:xfrm>
            <a:off x="4787900" y="4437063"/>
            <a:ext cx="259080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100370" name="Text Box 18"/>
          <p:cNvSpPr txBox="1">
            <a:spLocks noChangeArrowheads="1"/>
          </p:cNvSpPr>
          <p:nvPr/>
        </p:nvSpPr>
        <p:spPr bwMode="auto">
          <a:xfrm>
            <a:off x="4643438" y="4365625"/>
            <a:ext cx="2590800" cy="641350"/>
          </a:xfrm>
          <a:prstGeom prst="rect">
            <a:avLst/>
          </a:prstGeom>
          <a:noFill/>
          <a:ln w="9525">
            <a:noFill/>
            <a:miter lim="800000"/>
            <a:headEnd/>
            <a:tailEnd/>
          </a:ln>
          <a:effectLst/>
        </p:spPr>
        <p:txBody>
          <a:bodyPr>
            <a:spAutoFit/>
          </a:bodyPr>
          <a:lstStyle/>
          <a:p>
            <a:pPr>
              <a:spcBef>
                <a:spcPct val="50000"/>
              </a:spcBef>
            </a:pPr>
            <a:r>
              <a:rPr lang="zh-CN" altLang="en-US" b="1"/>
              <a:t>自我保险：</a:t>
            </a:r>
            <a:r>
              <a:rPr lang="zh-CN" altLang="en-US"/>
              <a:t>采取行动努力降低损失发生的频率。</a:t>
            </a:r>
          </a:p>
        </p:txBody>
      </p:sp>
      <p:sp>
        <p:nvSpPr>
          <p:cNvPr id="100371" name="Text Box 19"/>
          <p:cNvSpPr txBox="1">
            <a:spLocks noChangeArrowheads="1"/>
          </p:cNvSpPr>
          <p:nvPr/>
        </p:nvSpPr>
        <p:spPr bwMode="auto">
          <a:xfrm>
            <a:off x="4643438" y="2349500"/>
            <a:ext cx="2590800" cy="1190625"/>
          </a:xfrm>
          <a:prstGeom prst="rect">
            <a:avLst/>
          </a:prstGeom>
          <a:noFill/>
          <a:ln w="9525">
            <a:noFill/>
            <a:miter lim="800000"/>
            <a:headEnd/>
            <a:tailEnd/>
          </a:ln>
          <a:effectLst/>
        </p:spPr>
        <p:txBody>
          <a:bodyPr>
            <a:spAutoFit/>
          </a:bodyPr>
          <a:lstStyle/>
          <a:p>
            <a:pPr>
              <a:spcBef>
                <a:spcPct val="50000"/>
              </a:spcBef>
            </a:pPr>
            <a:r>
              <a:rPr lang="zh-CN" altLang="en-US" b="1"/>
              <a:t>自我保险：</a:t>
            </a:r>
            <a:r>
              <a:rPr lang="zh-CN" altLang="en-US"/>
              <a:t>马上采取行动，努力降低损失的严重程度与发生的频率。常通过衍生品进行保值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4638"/>
            <a:ext cx="8229600" cy="633412"/>
          </a:xfrm>
        </p:spPr>
        <p:txBody>
          <a:bodyPr/>
          <a:lstStyle/>
          <a:p>
            <a:r>
              <a:rPr lang="zh-CN" altLang="en-US" sz="3200"/>
              <a:t>（</a:t>
            </a:r>
            <a:r>
              <a:rPr lang="en-US" altLang="zh-CN" sz="3200"/>
              <a:t>5</a:t>
            </a:r>
            <a:r>
              <a:rPr lang="zh-CN" altLang="en-US" sz="3200"/>
              <a:t>）风险的量化</a:t>
            </a:r>
          </a:p>
        </p:txBody>
      </p:sp>
      <p:sp>
        <p:nvSpPr>
          <p:cNvPr id="102403" name="Rectangle 3"/>
          <p:cNvSpPr>
            <a:spLocks noGrp="1" noChangeArrowheads="1"/>
          </p:cNvSpPr>
          <p:nvPr>
            <p:ph type="body" idx="1"/>
          </p:nvPr>
        </p:nvSpPr>
        <p:spPr>
          <a:xfrm>
            <a:off x="250825" y="1052513"/>
            <a:ext cx="8713788" cy="5545137"/>
          </a:xfrm>
        </p:spPr>
        <p:txBody>
          <a:bodyPr/>
          <a:lstStyle/>
          <a:p>
            <a:r>
              <a:rPr lang="zh-CN" altLang="en-US" sz="2400"/>
              <a:t>含义：对风险总量进行定量估计，以克服风险评估与排序的主观性。</a:t>
            </a:r>
          </a:p>
          <a:p>
            <a:r>
              <a:rPr lang="zh-CN" altLang="en-US" sz="2400"/>
              <a:t>方法：对不同的风险有不同的计量方法。后面主要介绍的内容。</a:t>
            </a:r>
          </a:p>
          <a:p>
            <a:pPr>
              <a:buFontTx/>
              <a:buNone/>
            </a:pPr>
            <a:r>
              <a:rPr lang="zh-CN" altLang="en-US" sz="2800"/>
              <a:t>（</a:t>
            </a:r>
            <a:r>
              <a:rPr lang="en-US" altLang="zh-CN" sz="2800"/>
              <a:t>6</a:t>
            </a:r>
            <a:r>
              <a:rPr lang="zh-CN" altLang="en-US" sz="2800"/>
              <a:t>）风险管理战略</a:t>
            </a:r>
          </a:p>
          <a:p>
            <a:r>
              <a:rPr lang="zh-CN" altLang="en-US" sz="2400"/>
              <a:t>接受它：无关紧要的风险可以暂不管它；</a:t>
            </a:r>
          </a:p>
          <a:p>
            <a:r>
              <a:rPr lang="zh-CN" altLang="en-US" sz="2400"/>
              <a:t>将之全部或部分转移给第三方；</a:t>
            </a:r>
          </a:p>
          <a:p>
            <a:r>
              <a:rPr lang="zh-CN" altLang="en-US" sz="2400"/>
              <a:t>采用某种退出战略来消除风险</a:t>
            </a:r>
          </a:p>
          <a:p>
            <a:r>
              <a:rPr lang="zh-CN" altLang="en-US" sz="2400"/>
              <a:t>采取防范措施对风险进行控制</a:t>
            </a:r>
          </a:p>
          <a:p>
            <a:r>
              <a:rPr lang="zh-CN" altLang="en-US" sz="2400"/>
              <a:t>确保公司经理对风险进行管理并对此负责</a:t>
            </a:r>
          </a:p>
          <a:p>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706437"/>
          </a:xfrm>
        </p:spPr>
        <p:txBody>
          <a:bodyPr/>
          <a:lstStyle/>
          <a:p>
            <a:pPr eaLnBrk="1" hangingPunct="1"/>
            <a:r>
              <a:rPr lang="zh-CN" altLang="en-US" sz="4000" smtClean="0"/>
              <a:t>研讨专题与分组</a:t>
            </a:r>
          </a:p>
        </p:txBody>
      </p:sp>
      <p:sp>
        <p:nvSpPr>
          <p:cNvPr id="44035" name="Rectangle 3"/>
          <p:cNvSpPr>
            <a:spLocks noGrp="1" noChangeArrowheads="1"/>
          </p:cNvSpPr>
          <p:nvPr>
            <p:ph type="body" idx="1"/>
          </p:nvPr>
        </p:nvSpPr>
        <p:spPr>
          <a:xfrm>
            <a:off x="250825" y="1196975"/>
            <a:ext cx="8435975" cy="5256213"/>
          </a:xfrm>
        </p:spPr>
        <p:txBody>
          <a:bodyPr/>
          <a:lstStyle/>
          <a:p>
            <a:pPr eaLnBrk="1" hangingPunct="1">
              <a:lnSpc>
                <a:spcPct val="80000"/>
              </a:lnSpc>
              <a:buFontTx/>
              <a:buNone/>
            </a:pPr>
            <a:r>
              <a:rPr lang="en-US" altLang="zh-CN" sz="2800" dirty="0" smtClean="0"/>
              <a:t>1</a:t>
            </a:r>
            <a:r>
              <a:rPr lang="zh-CN" altLang="en-US" sz="2800" dirty="0" smtClean="0"/>
              <a:t>、金融风险计量方法最新发展评述（以市场风险为例）</a:t>
            </a:r>
          </a:p>
          <a:p>
            <a:pPr eaLnBrk="1" hangingPunct="1">
              <a:lnSpc>
                <a:spcPct val="80000"/>
              </a:lnSpc>
              <a:buFontTx/>
              <a:buNone/>
            </a:pPr>
            <a:r>
              <a:rPr lang="zh-CN" altLang="en-US" sz="2800" dirty="0" smtClean="0"/>
              <a:t>    要求搜索最新的论文进行讨论分析（做</a:t>
            </a:r>
            <a:r>
              <a:rPr lang="en-US" altLang="zh-CN" sz="2800" dirty="0" smtClean="0"/>
              <a:t>PPT</a:t>
            </a:r>
            <a:r>
              <a:rPr lang="zh-CN" altLang="en-US" sz="2800" dirty="0" smtClean="0"/>
              <a:t>）。</a:t>
            </a:r>
          </a:p>
          <a:p>
            <a:pPr eaLnBrk="1" hangingPunct="1">
              <a:lnSpc>
                <a:spcPct val="80000"/>
              </a:lnSpc>
              <a:buFontTx/>
              <a:buNone/>
            </a:pPr>
            <a:r>
              <a:rPr lang="en-US" altLang="zh-CN" sz="2800" dirty="0" smtClean="0"/>
              <a:t>2</a:t>
            </a:r>
            <a:r>
              <a:rPr lang="zh-CN" altLang="en-US" sz="2800" dirty="0" smtClean="0"/>
              <a:t>、风险管理的一般方法与效果分析</a:t>
            </a:r>
          </a:p>
          <a:p>
            <a:pPr eaLnBrk="1" hangingPunct="1">
              <a:lnSpc>
                <a:spcPct val="80000"/>
              </a:lnSpc>
              <a:buFontTx/>
              <a:buNone/>
            </a:pPr>
            <a:r>
              <a:rPr lang="en-US" altLang="zh-CN" sz="2800" dirty="0" smtClean="0"/>
              <a:t>3</a:t>
            </a:r>
            <a:r>
              <a:rPr lang="zh-CN" altLang="en-US" sz="2800" dirty="0" smtClean="0"/>
              <a:t>、</a:t>
            </a:r>
            <a:r>
              <a:rPr lang="en-US" altLang="zh-CN" sz="2800" dirty="0" err="1" smtClean="0"/>
              <a:t>VaR</a:t>
            </a:r>
            <a:r>
              <a:rPr lang="zh-CN" altLang="en-US" sz="2800" dirty="0" smtClean="0"/>
              <a:t>方法的发展与应用或市场风险计量与管理方法评价与展望</a:t>
            </a:r>
          </a:p>
          <a:p>
            <a:pPr eaLnBrk="1" hangingPunct="1">
              <a:lnSpc>
                <a:spcPct val="80000"/>
              </a:lnSpc>
              <a:buFontTx/>
              <a:buNone/>
            </a:pPr>
            <a:r>
              <a:rPr lang="en-US" altLang="zh-CN" sz="2800" dirty="0" smtClean="0"/>
              <a:t>4</a:t>
            </a:r>
            <a:r>
              <a:rPr lang="zh-CN" altLang="en-US" sz="2800" dirty="0" smtClean="0"/>
              <a:t>、利率风险计量与管理的方法综述与最新发展</a:t>
            </a:r>
          </a:p>
          <a:p>
            <a:pPr eaLnBrk="1" hangingPunct="1">
              <a:lnSpc>
                <a:spcPct val="80000"/>
              </a:lnSpc>
              <a:buFontTx/>
              <a:buNone/>
            </a:pPr>
            <a:r>
              <a:rPr lang="en-US" altLang="zh-CN" sz="2800" dirty="0" smtClean="0"/>
              <a:t>5</a:t>
            </a:r>
            <a:r>
              <a:rPr lang="zh-CN" altLang="en-US" sz="2800" dirty="0" smtClean="0"/>
              <a:t>、信用风险计量与管理的方法综述与最新发展（如</a:t>
            </a:r>
            <a:r>
              <a:rPr lang="en-US" altLang="zh-CN" sz="2800" dirty="0" smtClean="0"/>
              <a:t>CDS</a:t>
            </a:r>
            <a:r>
              <a:rPr lang="zh-CN" altLang="en-US" sz="2800" dirty="0" smtClean="0"/>
              <a:t>专题）</a:t>
            </a:r>
          </a:p>
          <a:p>
            <a:pPr eaLnBrk="1" hangingPunct="1">
              <a:lnSpc>
                <a:spcPct val="80000"/>
              </a:lnSpc>
              <a:buFontTx/>
              <a:buNone/>
            </a:pPr>
            <a:r>
              <a:rPr lang="en-US" altLang="zh-CN" sz="2800" dirty="0" smtClean="0"/>
              <a:t>6</a:t>
            </a:r>
            <a:r>
              <a:rPr lang="zh-CN" altLang="en-US" sz="2800" dirty="0" smtClean="0"/>
              <a:t>、信用风险与利率风险的关系研究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250825" y="333375"/>
            <a:ext cx="8642350" cy="6264275"/>
          </a:xfrm>
        </p:spPr>
        <p:txBody>
          <a:bodyPr/>
          <a:lstStyle/>
          <a:p>
            <a:pPr eaLnBrk="1" hangingPunct="1">
              <a:lnSpc>
                <a:spcPct val="90000"/>
              </a:lnSpc>
              <a:buFontTx/>
              <a:buNone/>
            </a:pPr>
            <a:r>
              <a:rPr lang="en-US" altLang="zh-CN" sz="2400" dirty="0" smtClean="0"/>
              <a:t>7</a:t>
            </a:r>
            <a:r>
              <a:rPr lang="zh-CN" altLang="en-US" sz="2400" dirty="0" smtClean="0"/>
              <a:t>、</a:t>
            </a:r>
            <a:r>
              <a:rPr lang="zh-CN" altLang="en-US" sz="2800" dirty="0" smtClean="0"/>
              <a:t>流动性风险计量方法综述与最新发展</a:t>
            </a:r>
          </a:p>
          <a:p>
            <a:pPr eaLnBrk="1" hangingPunct="1">
              <a:lnSpc>
                <a:spcPct val="90000"/>
              </a:lnSpc>
              <a:buFontTx/>
              <a:buNone/>
            </a:pPr>
            <a:r>
              <a:rPr lang="en-US" altLang="zh-CN" sz="2400" dirty="0" smtClean="0"/>
              <a:t>8</a:t>
            </a:r>
            <a:r>
              <a:rPr lang="zh-CN" altLang="en-US" sz="2400" dirty="0" smtClean="0"/>
              <a:t>、</a:t>
            </a:r>
            <a:r>
              <a:rPr lang="zh-CN" altLang="en-US" sz="2800" dirty="0" smtClean="0"/>
              <a:t>流动性风险（含系统流动性）影响因素研究</a:t>
            </a:r>
          </a:p>
          <a:p>
            <a:pPr eaLnBrk="1" hangingPunct="1">
              <a:lnSpc>
                <a:spcPct val="90000"/>
              </a:lnSpc>
              <a:buFontTx/>
              <a:buNone/>
            </a:pPr>
            <a:r>
              <a:rPr lang="en-US" altLang="zh-CN" sz="2800" dirty="0" smtClean="0"/>
              <a:t>9</a:t>
            </a:r>
            <a:r>
              <a:rPr lang="zh-CN" altLang="en-US" sz="2800" dirty="0" smtClean="0"/>
              <a:t>、流动性风险与市场风险的关系研究</a:t>
            </a:r>
          </a:p>
          <a:p>
            <a:pPr eaLnBrk="1" hangingPunct="1">
              <a:lnSpc>
                <a:spcPct val="90000"/>
              </a:lnSpc>
              <a:buFontTx/>
              <a:buNone/>
            </a:pPr>
            <a:r>
              <a:rPr lang="en-US" altLang="zh-CN" sz="2800" dirty="0" smtClean="0"/>
              <a:t>10</a:t>
            </a:r>
            <a:r>
              <a:rPr lang="zh-CN" altLang="en-US" sz="2800" dirty="0" smtClean="0"/>
              <a:t>、流动性风险与信用风险的关系研究</a:t>
            </a:r>
          </a:p>
          <a:p>
            <a:pPr eaLnBrk="1" hangingPunct="1">
              <a:lnSpc>
                <a:spcPct val="90000"/>
              </a:lnSpc>
              <a:buFontTx/>
              <a:buNone/>
            </a:pPr>
            <a:r>
              <a:rPr lang="en-US" altLang="zh-CN" sz="2800" dirty="0" smtClean="0"/>
              <a:t>11</a:t>
            </a:r>
            <a:r>
              <a:rPr lang="zh-CN" altLang="en-US" sz="2800" dirty="0" smtClean="0"/>
              <a:t>、流动性风险与利率风险的关系研究</a:t>
            </a:r>
          </a:p>
          <a:p>
            <a:pPr eaLnBrk="1" hangingPunct="1">
              <a:lnSpc>
                <a:spcPct val="90000"/>
              </a:lnSpc>
              <a:buFontTx/>
              <a:buNone/>
            </a:pPr>
            <a:r>
              <a:rPr lang="en-US" altLang="zh-CN" sz="2800" dirty="0" smtClean="0"/>
              <a:t>12</a:t>
            </a:r>
            <a:r>
              <a:rPr lang="zh-CN" altLang="en-US" sz="2800" dirty="0" smtClean="0"/>
              <a:t>、系统流动性、非系统流动性定价问题研究</a:t>
            </a:r>
          </a:p>
          <a:p>
            <a:pPr eaLnBrk="1" hangingPunct="1">
              <a:lnSpc>
                <a:spcPct val="90000"/>
              </a:lnSpc>
              <a:buFontTx/>
              <a:buNone/>
            </a:pPr>
            <a:r>
              <a:rPr lang="en-US" altLang="zh-CN" sz="2800" dirty="0" smtClean="0"/>
              <a:t>13</a:t>
            </a:r>
            <a:r>
              <a:rPr lang="zh-CN" altLang="en-US" sz="2800" dirty="0" smtClean="0"/>
              <a:t>、流动性风险与基金投资策略</a:t>
            </a:r>
          </a:p>
          <a:p>
            <a:pPr eaLnBrk="1" hangingPunct="1">
              <a:lnSpc>
                <a:spcPct val="90000"/>
              </a:lnSpc>
              <a:buFontTx/>
              <a:buNone/>
            </a:pPr>
            <a:r>
              <a:rPr lang="en-US" altLang="zh-CN" sz="2800" dirty="0" smtClean="0"/>
              <a:t>14</a:t>
            </a:r>
            <a:r>
              <a:rPr lang="zh-CN" altLang="en-US" sz="2800" dirty="0" smtClean="0"/>
              <a:t>、我国商业银行流动性风险管理研究</a:t>
            </a:r>
          </a:p>
          <a:p>
            <a:pPr eaLnBrk="1" hangingPunct="1">
              <a:lnSpc>
                <a:spcPct val="90000"/>
              </a:lnSpc>
              <a:buFontTx/>
              <a:buNone/>
            </a:pPr>
            <a:r>
              <a:rPr lang="en-US" altLang="zh-CN" sz="2800" dirty="0" smtClean="0"/>
              <a:t>15</a:t>
            </a:r>
            <a:r>
              <a:rPr lang="zh-CN" altLang="en-US" sz="2800" dirty="0" smtClean="0"/>
              <a:t>、政策因素对流动性风险的影响分析</a:t>
            </a:r>
          </a:p>
          <a:p>
            <a:pPr eaLnBrk="1" hangingPunct="1">
              <a:lnSpc>
                <a:spcPct val="90000"/>
              </a:lnSpc>
              <a:buFontTx/>
              <a:buNone/>
            </a:pPr>
            <a:r>
              <a:rPr lang="en-US" altLang="zh-CN" sz="2800" dirty="0" smtClean="0"/>
              <a:t>16</a:t>
            </a:r>
            <a:r>
              <a:rPr lang="zh-CN" altLang="en-US" sz="2800" dirty="0" smtClean="0"/>
              <a:t>、操作风险计量和管理方法综述与最新发展</a:t>
            </a:r>
          </a:p>
          <a:p>
            <a:pPr eaLnBrk="1" hangingPunct="1">
              <a:lnSpc>
                <a:spcPct val="90000"/>
              </a:lnSpc>
              <a:buFontTx/>
              <a:buNone/>
            </a:pPr>
            <a:r>
              <a:rPr lang="zh-CN" altLang="en-US" sz="2800" dirty="0" smtClean="0"/>
              <a:t>   </a:t>
            </a:r>
            <a:r>
              <a:rPr lang="zh-CN" altLang="en-US" sz="2800" dirty="0" smtClean="0">
                <a:solidFill>
                  <a:srgbClr val="FF0066"/>
                </a:solidFill>
              </a:rPr>
              <a:t>最好找最新论文进行分类总结！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巴林银行破产的直接原因是新加坡巴林公司期货经理尼克</a:t>
            </a:r>
            <a:r>
              <a:rPr lang="en-US" altLang="zh-CN" dirty="0" smtClean="0"/>
              <a:t>·</a:t>
            </a:r>
            <a:r>
              <a:rPr lang="zh-CN" altLang="en-US" dirty="0" smtClean="0"/>
              <a:t>里森错误地判断了日本股市的走向。</a:t>
            </a:r>
            <a:endParaRPr lang="en-US" altLang="zh-CN" dirty="0" smtClean="0"/>
          </a:p>
          <a:p>
            <a:r>
              <a:rPr lang="zh-CN" altLang="en-US" dirty="0" smtClean="0"/>
              <a:t>正是这次事件引起了全世界密切关注，</a:t>
            </a:r>
            <a:r>
              <a:rPr lang="zh-CN" altLang="en-US" dirty="0" smtClean="0">
                <a:hlinkClick r:id="rId2"/>
              </a:rPr>
              <a:t>金融衍生工具</a:t>
            </a:r>
            <a:r>
              <a:rPr lang="zh-CN" altLang="en-US" dirty="0" smtClean="0"/>
              <a:t>的高风险被广泛认识。从里森个人的判断失误到整个巴林银行的倒闭，伴随着金融衍生工具成倍放大的投资回报率的是同样成倍放大的投资风险。这是金融衍生工具本身的“杠杆”特性决定的。</a:t>
            </a:r>
            <a:endParaRPr lang="en-US" altLang="zh-CN" dirty="0" smtClean="0"/>
          </a:p>
          <a:p>
            <a:r>
              <a:rPr lang="zh-CN" altLang="en-US" dirty="0" smtClean="0"/>
              <a:t>深层次的原因在于：内部管理制度的风险</a:t>
            </a:r>
            <a:r>
              <a:rPr lang="zh-CN" altLang="en-US" dirty="0" smtClean="0"/>
              <a:t>。</a:t>
            </a:r>
            <a:endParaRPr lang="en-US" altLang="zh-CN" dirty="0" smtClean="0"/>
          </a:p>
          <a:p>
            <a:r>
              <a:rPr lang="zh-CN" altLang="en-US" dirty="0" smtClean="0"/>
              <a:t>后话：里森在牢里数月之后，写了一本书</a:t>
            </a:r>
            <a:r>
              <a:rPr lang="en-US" altLang="zh-CN" dirty="0" smtClean="0"/>
              <a:t>《</a:t>
            </a:r>
            <a:r>
              <a:rPr lang="zh-CN" altLang="en-US" dirty="0" smtClean="0"/>
              <a:t>流氓交易员</a:t>
            </a:r>
            <a:r>
              <a:rPr lang="en-US" altLang="zh-CN" dirty="0" smtClean="0"/>
              <a:t>》</a:t>
            </a:r>
            <a:r>
              <a:rPr lang="zh-CN" altLang="en-US" dirty="0" smtClean="0"/>
              <a:t>，还被拍成电影。</a:t>
            </a:r>
            <a:r>
              <a:rPr lang="en-US" altLang="zh-CN" dirty="0" smtClean="0"/>
              <a:t>6</a:t>
            </a:r>
            <a:r>
              <a:rPr lang="zh-CN" altLang="en-US" dirty="0" smtClean="0"/>
              <a:t>年后出狱，成为名人，到处演讲，一场演讲的标准是</a:t>
            </a:r>
            <a:r>
              <a:rPr lang="en-US" altLang="zh-CN" dirty="0" smtClean="0"/>
              <a:t>1</a:t>
            </a:r>
            <a:r>
              <a:rPr lang="zh-CN" altLang="en-US" dirty="0" smtClean="0"/>
              <a:t>万美元。</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2   </a:t>
            </a:r>
            <a:r>
              <a:rPr lang="zh-CN" altLang="en-US" dirty="0" smtClean="0"/>
              <a:t>法国兴业银行（巨亏</a:t>
            </a:r>
            <a:r>
              <a:rPr lang="en-US" altLang="zh-CN" dirty="0" smtClean="0"/>
              <a:t>71</a:t>
            </a:r>
            <a:r>
              <a:rPr lang="zh-CN" altLang="en-US" dirty="0" smtClean="0"/>
              <a:t>亿美元）的欺诈案</a:t>
            </a:r>
            <a:endParaRPr lang="zh-CN" altLang="en-US" dirty="0"/>
          </a:p>
        </p:txBody>
      </p:sp>
      <p:sp>
        <p:nvSpPr>
          <p:cNvPr id="3" name="内容占位符 2"/>
          <p:cNvSpPr>
            <a:spLocks noGrp="1"/>
          </p:cNvSpPr>
          <p:nvPr>
            <p:ph sz="quarter" idx="1"/>
          </p:nvPr>
        </p:nvSpPr>
        <p:spPr/>
        <p:txBody>
          <a:bodyPr/>
          <a:lstStyle/>
          <a:p>
            <a:r>
              <a:rPr lang="zh-CN" altLang="en-US" dirty="0" smtClean="0"/>
              <a:t>  法国最大的商业银行集团之一。总行在巴黎。它创建于</a:t>
            </a:r>
            <a:r>
              <a:rPr lang="en-US" altLang="zh-CN" dirty="0" smtClean="0"/>
              <a:t>1864</a:t>
            </a:r>
            <a:r>
              <a:rPr lang="zh-CN" altLang="en-US" dirty="0" smtClean="0"/>
              <a:t>年</a:t>
            </a:r>
            <a:r>
              <a:rPr lang="en-US" altLang="zh-CN" dirty="0" smtClean="0"/>
              <a:t>5</a:t>
            </a:r>
            <a:r>
              <a:rPr lang="zh-CN" altLang="en-US" dirty="0" smtClean="0"/>
              <a:t>月，全称为“法国促进工商业发展总公司”。总部设在巴黎，上市企业分别在巴黎、东京、纽约证券市场挂牌，是世界上最大的银行集团之一。</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en-US" altLang="zh-CN" dirty="0" smtClean="0"/>
              <a:t>2007</a:t>
            </a:r>
            <a:r>
              <a:rPr lang="zh-CN" altLang="en-US" dirty="0" smtClean="0"/>
              <a:t>年上半年以来，</a:t>
            </a:r>
            <a:r>
              <a:rPr lang="en-US" altLang="zh-CN" dirty="0" smtClean="0"/>
              <a:t>30</a:t>
            </a:r>
            <a:r>
              <a:rPr lang="zh-CN" altLang="en-US" dirty="0" smtClean="0"/>
              <a:t>多岁的期货交易员热罗姆</a:t>
            </a:r>
            <a:r>
              <a:rPr lang="en-US" altLang="zh-CN" dirty="0" smtClean="0"/>
              <a:t>·</a:t>
            </a:r>
            <a:r>
              <a:rPr lang="zh-CN" altLang="en-US" dirty="0" smtClean="0"/>
              <a:t>盖维耶尔便开始在上级不知情的情况下从事违规交易。从今年年初开始，他预计市场将出现上涨，投入巨资进行交易。但由于近来全球主要股市大幅下跌，他的行为给法国兴业银行造成了巨额损失。</a:t>
            </a:r>
            <a:endParaRPr lang="en-US" altLang="zh-CN" dirty="0" smtClean="0"/>
          </a:p>
          <a:p>
            <a:r>
              <a:rPr lang="zh-CN" altLang="en-US" dirty="0" smtClean="0"/>
              <a:t>此案虽看似是孤立事件，但却有着明显的“时代背景”。过去几年，全球经济持续增长，股票、债券和石油等大宗商品市场均出现强劲的投机风潮。在这个过程中，一些金融机构和个人的风险管理意识明显放松，席卷全球主要金融市场的美国次贷危机根源即在于此。</a:t>
            </a:r>
          </a:p>
          <a:p>
            <a:r>
              <a:rPr lang="zh-CN" altLang="en-US" dirty="0" smtClean="0"/>
              <a:t>就盖维耶尔个人而言，他在</a:t>
            </a:r>
            <a:r>
              <a:rPr lang="en-US" altLang="zh-CN" dirty="0" smtClean="0"/>
              <a:t>2007</a:t>
            </a:r>
            <a:r>
              <a:rPr lang="zh-CN" altLang="en-US" dirty="0" smtClean="0"/>
              <a:t>年预计市场将出现下跌，其投机活动一度出现盈利。但在今年年初，他却错误地估计市场将出现上涨，最终在最近一轮全球股市大动荡中“血本无归”。他的行为实际上很具典型性，代表了近年来一些金融机构和个人在市场总体繁荣的景象下强烈的投机冲动，甚至是为此不惜“铤而走险”。</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zh-CN" altLang="en-US" dirty="0" smtClean="0"/>
              <a:t>案例</a:t>
            </a:r>
            <a:r>
              <a:rPr lang="en-US" altLang="zh-CN" dirty="0" smtClean="0"/>
              <a:t>3</a:t>
            </a:r>
            <a:r>
              <a:rPr lang="zh-CN" altLang="en-US" dirty="0" smtClean="0"/>
              <a:t>：美国次贷危机到全球金融危机</a:t>
            </a:r>
          </a:p>
        </p:txBody>
      </p:sp>
      <p:graphicFrame>
        <p:nvGraphicFramePr>
          <p:cNvPr id="1026" name="Object 2"/>
          <p:cNvGraphicFramePr>
            <a:graphicFrameLocks noChangeAspect="1"/>
          </p:cNvGraphicFramePr>
          <p:nvPr>
            <p:ph sz="quarter" idx="1"/>
          </p:nvPr>
        </p:nvGraphicFramePr>
        <p:xfrm>
          <a:off x="869950" y="2100263"/>
          <a:ext cx="7456488" cy="2298700"/>
        </p:xfrm>
        <a:graphic>
          <a:graphicData uri="http://schemas.openxmlformats.org/presentationml/2006/ole">
            <p:oleObj spid="_x0000_s1026" name="位图图像" r:id="rId4" imgW="3029373" imgH="933580" progId="PBrush">
              <p:embed/>
            </p:oleObj>
          </a:graphicData>
        </a:graphic>
      </p:graphicFrame>
      <p:sp>
        <p:nvSpPr>
          <p:cNvPr id="1028" name="灯片编号占位符 4"/>
          <p:cNvSpPr>
            <a:spLocks noGrp="1"/>
          </p:cNvSpPr>
          <p:nvPr>
            <p:ph type="sldNum" sz="quarter" idx="15"/>
          </p:nvPr>
        </p:nvSpPr>
        <p:spPr>
          <a:xfrm>
            <a:off x="3124200" y="6245225"/>
            <a:ext cx="2895600" cy="476250"/>
          </a:xfrm>
          <a:prstGeom prst="rect">
            <a:avLst/>
          </a:prstGeom>
          <a:noFill/>
        </p:spPr>
        <p:txBody>
          <a:bodyPr/>
          <a:lstStyle/>
          <a:p>
            <a:pPr algn="ctr"/>
            <a:fld id="{06E92326-A7C3-4758-AE05-7090778A777D}" type="slidenum">
              <a:rPr lang="zh-CN" altLang="en-US" smtClean="0"/>
              <a:pPr algn="ctr"/>
              <a:t>8</a:t>
            </a:fld>
            <a:endParaRPr lang="en-US" altLang="zh-CN" smtClean="0"/>
          </a:p>
        </p:txBody>
      </p:sp>
      <p:sp>
        <p:nvSpPr>
          <p:cNvPr id="1027" name="页脚占位符 3"/>
          <p:cNvSpPr>
            <a:spLocks noGrp="1"/>
          </p:cNvSpPr>
          <p:nvPr>
            <p:ph type="ftr" sz="quarter" idx="16"/>
          </p:nvPr>
        </p:nvSpPr>
        <p:spPr>
          <a:xfrm>
            <a:off x="609600" y="6245225"/>
            <a:ext cx="1981200" cy="476250"/>
          </a:xfrm>
          <a:prstGeom prst="rect">
            <a:avLst/>
          </a:prstGeom>
          <a:noFill/>
        </p:spPr>
        <p:txBody>
          <a:bodyPr/>
          <a:lstStyle/>
          <a:p>
            <a:pPr algn="l"/>
            <a:r>
              <a:rPr lang="en-US" altLang="zh-CN" smtClean="0"/>
              <a:t>Datang010307BJ(GB)-PR1</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美国梦</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美国刚成立时人口稀少，为了开发和发展，症状国打着他蛮好的由的旗号对全世界说，把你们的穷人给我，我会照顾他们，美国有温暖、美国有自由，美国有前途，美国给你梦想。</a:t>
            </a:r>
            <a:endParaRPr lang="en-US" altLang="zh-CN" dirty="0" smtClean="0"/>
          </a:p>
          <a:p>
            <a:r>
              <a:rPr lang="zh-CN" altLang="en-US" dirty="0" smtClean="0"/>
              <a:t>美国梦：只要经过努力和不懈的奋斗便能获致更好的生活，亦即人们必须透过自己的工作勤奋、勇气、创意和决心迈向繁荣，而非依赖于特定的社会阶级和他人的援助。</a:t>
            </a:r>
            <a:endParaRPr lang="en-US" altLang="zh-CN" dirty="0" smtClean="0"/>
          </a:p>
          <a:p>
            <a:r>
              <a:rPr lang="zh-CN" altLang="en-US" dirty="0" smtClean="0"/>
              <a:t>许多世界移民都是抱着“美国梦”的理想前往美国的。拥有住房是美国梦的基石</a:t>
            </a:r>
            <a:endParaRPr lang="en-US" altLang="zh-CN" dirty="0" smtClean="0"/>
          </a:p>
          <a:p>
            <a:r>
              <a:rPr lang="zh-CN" altLang="en-US" dirty="0" smtClean="0"/>
              <a:t>克林顿政府：大力提高住房自有率。</a:t>
            </a:r>
            <a:endParaRPr lang="en-US" altLang="zh-CN" dirty="0" smtClean="0"/>
          </a:p>
          <a:p>
            <a:r>
              <a:rPr lang="zh-CN" altLang="en-US" dirty="0" smtClean="0"/>
              <a:t>整 个</a:t>
            </a:r>
            <a:r>
              <a:rPr lang="en-US" altLang="zh-CN" dirty="0" smtClean="0"/>
              <a:t>20</a:t>
            </a:r>
            <a:r>
              <a:rPr lang="zh-CN" altLang="en-US" dirty="0" smtClean="0"/>
              <a:t>世纪</a:t>
            </a:r>
            <a:r>
              <a:rPr lang="en-US" altLang="zh-CN" dirty="0" smtClean="0"/>
              <a:t>80</a:t>
            </a:r>
            <a:r>
              <a:rPr lang="zh-CN" altLang="en-US" dirty="0" smtClean="0"/>
              <a:t>年代，美国住房自有率始终没有超过</a:t>
            </a:r>
            <a:r>
              <a:rPr lang="en-US" altLang="zh-CN" dirty="0" smtClean="0"/>
              <a:t>65%</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TotalTime>
  <Words>4971</Words>
  <Application>Microsoft Office PowerPoint</Application>
  <PresentationFormat>全屏显示(4:3)</PresentationFormat>
  <Paragraphs>330</Paragraphs>
  <Slides>46</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凸显</vt:lpstr>
      <vt:lpstr>位图图像</vt:lpstr>
      <vt:lpstr>第1 章    概述</vt:lpstr>
      <vt:lpstr>金融风险案例1  　巴林银行的破产</vt:lpstr>
      <vt:lpstr>幻灯片 3</vt:lpstr>
      <vt:lpstr>幻灯片 4</vt:lpstr>
      <vt:lpstr>幻灯片 5</vt:lpstr>
      <vt:lpstr>案例2   法国兴业银行（巨亏71亿美元）的欺诈案</vt:lpstr>
      <vt:lpstr>幻灯片 7</vt:lpstr>
      <vt:lpstr>案例3：美国次贷危机到全球金融危机</vt:lpstr>
      <vt:lpstr>美国梦</vt:lpstr>
      <vt:lpstr>幻灯片 10</vt:lpstr>
      <vt:lpstr>幻灯片 11</vt:lpstr>
      <vt:lpstr>幻灯片 12</vt:lpstr>
      <vt:lpstr>金融危机中华尔街五大投资银行皆受到重大冲击</vt:lpstr>
      <vt:lpstr>幻灯片 14</vt:lpstr>
      <vt:lpstr> </vt:lpstr>
      <vt:lpstr>1、主要内容(按章)</vt:lpstr>
      <vt:lpstr>2、目标</vt:lpstr>
      <vt:lpstr>3、预备知识与特点</vt:lpstr>
      <vt:lpstr>4、教学参考资料</vt:lpstr>
      <vt:lpstr>5、考试与成绩（讨论）</vt:lpstr>
      <vt:lpstr>上课的形式与方法</vt:lpstr>
      <vt:lpstr>第一节 金融风险管理概述</vt:lpstr>
      <vt:lpstr>一、金融风险的基本概念</vt:lpstr>
      <vt:lpstr>幻灯片 24</vt:lpstr>
      <vt:lpstr>（2）风险的基本含义</vt:lpstr>
      <vt:lpstr>（3）与风险相关的几个因素</vt:lpstr>
      <vt:lpstr>2、金融风险的基本涵义</vt:lpstr>
      <vt:lpstr>  3、风险的特征</vt:lpstr>
      <vt:lpstr>二、金融风险的分类</vt:lpstr>
      <vt:lpstr>3、一些风险的说明</vt:lpstr>
      <vt:lpstr>（2）流动性风险</vt:lpstr>
      <vt:lpstr>（3）政策风险</vt:lpstr>
      <vt:lpstr>（4）电子化交易风险</vt:lpstr>
      <vt:lpstr>三、金融风险计量与管理的意义</vt:lpstr>
      <vt:lpstr>2、金融风险管理的意义</vt:lpstr>
      <vt:lpstr>四、金融风险管理的目标、方式与步骤</vt:lpstr>
      <vt:lpstr>2、金融风险管理的方式</vt:lpstr>
      <vt:lpstr>幻灯片 38</vt:lpstr>
      <vt:lpstr>3、金融风险管理的步骤</vt:lpstr>
      <vt:lpstr>（2）风险识别</vt:lpstr>
      <vt:lpstr>（3）风险评估</vt:lpstr>
      <vt:lpstr>（4）风险描述与排序</vt:lpstr>
      <vt:lpstr>（4）风险描述与排序（2）</vt:lpstr>
      <vt:lpstr>（5）风险的量化</vt:lpstr>
      <vt:lpstr>研讨专题与分组</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 章    导言</dc:title>
  <cp:lastModifiedBy>lily</cp:lastModifiedBy>
  <cp:revision>12</cp:revision>
  <dcterms:modified xsi:type="dcterms:W3CDTF">2016-11-30T03:05:10Z</dcterms:modified>
</cp:coreProperties>
</file>